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4" r:id="rId2"/>
  </p:sldMasterIdLst>
  <p:notesMasterIdLst>
    <p:notesMasterId r:id="rId27"/>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7" r:id="rId19"/>
    <p:sldId id="279" r:id="rId20"/>
    <p:sldId id="278" r:id="rId21"/>
    <p:sldId id="283" r:id="rId22"/>
    <p:sldId id="280" r:id="rId23"/>
    <p:sldId id="281" r:id="rId24"/>
    <p:sldId id="271" r:id="rId25"/>
    <p:sldId id="282" r:id="rId26"/>
  </p:sldIdLst>
  <p:sldSz cx="10058400" cy="7772400"/>
  <p:notesSz cx="6858000" cy="9144000"/>
  <p:embeddedFontLst>
    <p:embeddedFont>
      <p:font typeface="Calibri" panose="020F0502020204030204" pitchFamily="34" charset="0"/>
      <p:regular r:id="rId28"/>
      <p:bold r:id="rId29"/>
      <p:italic r:id="rId30"/>
      <p:boldItalic r:id="rId31"/>
    </p:embeddedFont>
    <p:embeddedFont>
      <p:font typeface="Helvetica" panose="020B0604020202020204" pitchFamily="34" charset="0"/>
      <p:regular r:id="rId32"/>
      <p:bold r:id="rId33"/>
      <p:italic r:id="rId34"/>
      <p:boldItalic r:id="rId35"/>
    </p:embeddedFon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E1AF35-8C13-4560-A4BB-61DD4737883B}">
  <a:tblStyle styleId="{E7E1AF35-8C13-4560-A4BB-61DD47378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6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84"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5e5ce598_0_9: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5e5ce5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1bac0c91f_0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1bac0c9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15e5ce598_0_16: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15e5ce5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5e5ce598_0_22: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5e5ce5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5e5ce598_0_34: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5e5ce59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263" y="685800"/>
            <a:ext cx="4437062"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0619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5e5ce598_0_28: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5e5ce5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c30425b29_0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3c30425b29_0_41:notes"/>
          <p:cNvSpPr>
            <a:spLocks noGrp="1" noRot="1" noChangeAspect="1"/>
          </p:cNvSpPr>
          <p:nvPr>
            <p:ph type="sldImg" idx="2"/>
          </p:nvPr>
        </p:nvSpPr>
        <p:spPr>
          <a:xfrm>
            <a:off x="1764947" y="685800"/>
            <a:ext cx="3327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c30425b29_0_96: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c30425b2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c30425b29_0_18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3c30425b29_0_183:notes"/>
          <p:cNvSpPr>
            <a:spLocks noGrp="1" noRot="1" noChangeAspect="1"/>
          </p:cNvSpPr>
          <p:nvPr>
            <p:ph type="sldImg" idx="2"/>
          </p:nvPr>
        </p:nvSpPr>
        <p:spPr>
          <a:xfrm>
            <a:off x="1764947" y="685800"/>
            <a:ext cx="3327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1bac0c91f_0_39: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1bac0c91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1bac0c91f_0_70: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1bac0c9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c30425b29_0_293: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c30425b2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c30425b29_0_336:notes"/>
          <p:cNvSpPr>
            <a:spLocks noGrp="1" noRot="1" noChangeAspect="1"/>
          </p:cNvSpPr>
          <p:nvPr>
            <p:ph type="sldImg" idx="2"/>
          </p:nvPr>
        </p:nvSpPr>
        <p:spPr>
          <a:xfrm>
            <a:off x="1210563"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c30425b29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c30425b29_0_37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3c30425b29_0_379:notes"/>
          <p:cNvSpPr>
            <a:spLocks noGrp="1" noRot="1" noChangeAspect="1"/>
          </p:cNvSpPr>
          <p:nvPr>
            <p:ph type="sldImg" idx="2"/>
          </p:nvPr>
        </p:nvSpPr>
        <p:spPr>
          <a:xfrm>
            <a:off x="1764947" y="685800"/>
            <a:ext cx="3327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42879" y="1125136"/>
            <a:ext cx="9372900" cy="3101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42870" y="4282678"/>
            <a:ext cx="9372900" cy="119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42870" y="1671478"/>
            <a:ext cx="9372900" cy="2967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42870" y="4763362"/>
            <a:ext cx="9372900" cy="1965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a:off x="1993999" y="1305520"/>
            <a:ext cx="6070500" cy="2631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0" name="Google Shape;80;p26"/>
          <p:cNvSpPr txBox="1">
            <a:spLocks noGrp="1"/>
          </p:cNvSpPr>
          <p:nvPr>
            <p:ph type="body" idx="1"/>
          </p:nvPr>
        </p:nvSpPr>
        <p:spPr>
          <a:xfrm>
            <a:off x="1993999" y="4007643"/>
            <a:ext cx="6070500" cy="9009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1" name="Google Shape;81;p26"/>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82"/>
        <p:cNvGrpSpPr/>
        <p:nvPr/>
      </p:nvGrpSpPr>
      <p:grpSpPr>
        <a:xfrm>
          <a:off x="0" y="0"/>
          <a:ext cx="0" cy="0"/>
          <a:chOff x="0" y="0"/>
          <a:chExt cx="0" cy="0"/>
        </a:xfrm>
      </p:grpSpPr>
      <p:sp>
        <p:nvSpPr>
          <p:cNvPr id="83" name="Google Shape;83;p27"/>
          <p:cNvSpPr>
            <a:spLocks noGrp="1"/>
          </p:cNvSpPr>
          <p:nvPr>
            <p:ph type="pic" idx="2"/>
          </p:nvPr>
        </p:nvSpPr>
        <p:spPr>
          <a:xfrm>
            <a:off x="2189224" y="506015"/>
            <a:ext cx="5672400" cy="47160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4" name="Google Shape;84;p27"/>
          <p:cNvSpPr txBox="1">
            <a:spLocks noGrp="1"/>
          </p:cNvSpPr>
          <p:nvPr>
            <p:ph type="title"/>
          </p:nvPr>
        </p:nvSpPr>
        <p:spPr>
          <a:xfrm>
            <a:off x="1993999" y="5353645"/>
            <a:ext cx="6070500" cy="1133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27"/>
          <p:cNvSpPr txBox="1">
            <a:spLocks noGrp="1"/>
          </p:cNvSpPr>
          <p:nvPr>
            <p:ph type="body" idx="1"/>
          </p:nvPr>
        </p:nvSpPr>
        <p:spPr>
          <a:xfrm>
            <a:off x="1993999" y="6527601"/>
            <a:ext cx="6070500" cy="9009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6" name="Google Shape;86;p27"/>
          <p:cNvSpPr txBox="1">
            <a:spLocks noGrp="1"/>
          </p:cNvSpPr>
          <p:nvPr>
            <p:ph type="sldNum" idx="12"/>
          </p:nvPr>
        </p:nvSpPr>
        <p:spPr>
          <a:xfrm>
            <a:off x="4923523" y="7367588"/>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1993999" y="2570559"/>
            <a:ext cx="6070500" cy="2631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9" name="Google Shape;89;p28"/>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0"/>
        <p:cNvGrpSpPr/>
        <p:nvPr/>
      </p:nvGrpSpPr>
      <p:grpSpPr>
        <a:xfrm>
          <a:off x="0" y="0"/>
          <a:ext cx="0" cy="0"/>
          <a:chOff x="0" y="0"/>
          <a:chExt cx="0" cy="0"/>
        </a:xfrm>
      </p:grpSpPr>
      <p:sp>
        <p:nvSpPr>
          <p:cNvPr id="91" name="Google Shape;91;p29"/>
          <p:cNvSpPr>
            <a:spLocks noGrp="1"/>
          </p:cNvSpPr>
          <p:nvPr>
            <p:ph type="pic" idx="2"/>
          </p:nvPr>
        </p:nvSpPr>
        <p:spPr>
          <a:xfrm>
            <a:off x="5154439" y="506015"/>
            <a:ext cx="3094200" cy="65580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2" name="Google Shape;92;p29"/>
          <p:cNvSpPr txBox="1">
            <a:spLocks noGrp="1"/>
          </p:cNvSpPr>
          <p:nvPr>
            <p:ph type="title"/>
          </p:nvPr>
        </p:nvSpPr>
        <p:spPr>
          <a:xfrm>
            <a:off x="1809824" y="506015"/>
            <a:ext cx="3094200" cy="31779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3" name="Google Shape;93;p29"/>
          <p:cNvSpPr txBox="1">
            <a:spLocks noGrp="1"/>
          </p:cNvSpPr>
          <p:nvPr>
            <p:ph type="body" idx="1"/>
          </p:nvPr>
        </p:nvSpPr>
        <p:spPr>
          <a:xfrm>
            <a:off x="1809824" y="3795117"/>
            <a:ext cx="3094200" cy="32691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4" name="Google Shape;94;p29"/>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1809824" y="354211"/>
            <a:ext cx="6438600" cy="17202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30"/>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98"/>
        <p:cNvGrpSpPr/>
        <p:nvPr/>
      </p:nvGrpSpPr>
      <p:grpSpPr>
        <a:xfrm>
          <a:off x="0" y="0"/>
          <a:ext cx="0" cy="0"/>
          <a:chOff x="0" y="0"/>
          <a:chExt cx="0" cy="0"/>
        </a:xfrm>
      </p:grpSpPr>
      <p:sp>
        <p:nvSpPr>
          <p:cNvPr id="99" name="Google Shape;99;p31"/>
          <p:cNvSpPr txBox="1">
            <a:spLocks noGrp="1"/>
          </p:cNvSpPr>
          <p:nvPr>
            <p:ph type="title"/>
          </p:nvPr>
        </p:nvSpPr>
        <p:spPr>
          <a:xfrm>
            <a:off x="1809824" y="354211"/>
            <a:ext cx="6438600" cy="17202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0" name="Google Shape;100;p31"/>
          <p:cNvSpPr txBox="1">
            <a:spLocks noGrp="1"/>
          </p:cNvSpPr>
          <p:nvPr>
            <p:ph type="body" idx="1"/>
          </p:nvPr>
        </p:nvSpPr>
        <p:spPr>
          <a:xfrm>
            <a:off x="1809824" y="2074664"/>
            <a:ext cx="6438600" cy="50094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1" name="Google Shape;101;p31"/>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02"/>
        <p:cNvGrpSpPr/>
        <p:nvPr/>
      </p:nvGrpSpPr>
      <p:grpSpPr>
        <a:xfrm>
          <a:off x="0" y="0"/>
          <a:ext cx="0" cy="0"/>
          <a:chOff x="0" y="0"/>
          <a:chExt cx="0" cy="0"/>
        </a:xfrm>
      </p:grpSpPr>
      <p:sp>
        <p:nvSpPr>
          <p:cNvPr id="103" name="Google Shape;103;p32"/>
          <p:cNvSpPr>
            <a:spLocks noGrp="1"/>
          </p:cNvSpPr>
          <p:nvPr>
            <p:ph type="pic" idx="2"/>
          </p:nvPr>
        </p:nvSpPr>
        <p:spPr>
          <a:xfrm>
            <a:off x="5154439" y="2074664"/>
            <a:ext cx="3094200" cy="5009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4" name="Google Shape;104;p32"/>
          <p:cNvSpPr txBox="1">
            <a:spLocks noGrp="1"/>
          </p:cNvSpPr>
          <p:nvPr>
            <p:ph type="title"/>
          </p:nvPr>
        </p:nvSpPr>
        <p:spPr>
          <a:xfrm>
            <a:off x="1809824" y="354211"/>
            <a:ext cx="6438600" cy="17202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5" name="Google Shape;105;p32"/>
          <p:cNvSpPr txBox="1">
            <a:spLocks noGrp="1"/>
          </p:cNvSpPr>
          <p:nvPr>
            <p:ph type="body" idx="1"/>
          </p:nvPr>
        </p:nvSpPr>
        <p:spPr>
          <a:xfrm>
            <a:off x="1809824" y="2074664"/>
            <a:ext cx="3094200" cy="50094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6" name="Google Shape;106;p32"/>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07"/>
        <p:cNvGrpSpPr/>
        <p:nvPr/>
      </p:nvGrpSpPr>
      <p:grpSpPr>
        <a:xfrm>
          <a:off x="0" y="0"/>
          <a:ext cx="0" cy="0"/>
          <a:chOff x="0" y="0"/>
          <a:chExt cx="0" cy="0"/>
        </a:xfrm>
      </p:grpSpPr>
      <p:sp>
        <p:nvSpPr>
          <p:cNvPr id="108" name="Google Shape;108;p33"/>
          <p:cNvSpPr txBox="1">
            <a:spLocks noGrp="1"/>
          </p:cNvSpPr>
          <p:nvPr>
            <p:ph type="body" idx="1"/>
          </p:nvPr>
        </p:nvSpPr>
        <p:spPr>
          <a:xfrm>
            <a:off x="1809824" y="1012031"/>
            <a:ext cx="6438600" cy="57483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9" name="Google Shape;109;p33"/>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42870" y="3250173"/>
            <a:ext cx="9372900" cy="127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0"/>
        <p:cNvGrpSpPr/>
        <p:nvPr/>
      </p:nvGrpSpPr>
      <p:grpSpPr>
        <a:xfrm>
          <a:off x="0" y="0"/>
          <a:ext cx="0" cy="0"/>
          <a:chOff x="0" y="0"/>
          <a:chExt cx="0" cy="0"/>
        </a:xfrm>
      </p:grpSpPr>
      <p:sp>
        <p:nvSpPr>
          <p:cNvPr id="111" name="Google Shape;111;p34"/>
          <p:cNvSpPr>
            <a:spLocks noGrp="1"/>
          </p:cNvSpPr>
          <p:nvPr>
            <p:ph type="pic" idx="2"/>
          </p:nvPr>
        </p:nvSpPr>
        <p:spPr>
          <a:xfrm>
            <a:off x="5154439" y="4058245"/>
            <a:ext cx="3094200" cy="3005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2" name="Google Shape;112;p34"/>
          <p:cNvSpPr>
            <a:spLocks noGrp="1"/>
          </p:cNvSpPr>
          <p:nvPr>
            <p:ph type="pic" idx="3"/>
          </p:nvPr>
        </p:nvSpPr>
        <p:spPr>
          <a:xfrm>
            <a:off x="5158046" y="708422"/>
            <a:ext cx="3094200" cy="3005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3" name="Google Shape;113;p34"/>
          <p:cNvSpPr>
            <a:spLocks noGrp="1"/>
          </p:cNvSpPr>
          <p:nvPr>
            <p:ph type="pic" idx="4"/>
          </p:nvPr>
        </p:nvSpPr>
        <p:spPr>
          <a:xfrm>
            <a:off x="1809824" y="708422"/>
            <a:ext cx="3094200" cy="63558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4" name="Google Shape;114;p34"/>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35"/>
          <p:cNvSpPr txBox="1">
            <a:spLocks noGrp="1"/>
          </p:cNvSpPr>
          <p:nvPr>
            <p:ph type="body" idx="1"/>
          </p:nvPr>
        </p:nvSpPr>
        <p:spPr>
          <a:xfrm>
            <a:off x="1993999" y="5070276"/>
            <a:ext cx="6070500" cy="3744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7" name="Google Shape;117;p35"/>
          <p:cNvSpPr txBox="1">
            <a:spLocks noGrp="1"/>
          </p:cNvSpPr>
          <p:nvPr>
            <p:ph type="body" idx="2"/>
          </p:nvPr>
        </p:nvSpPr>
        <p:spPr>
          <a:xfrm>
            <a:off x="1993999" y="3400200"/>
            <a:ext cx="6070500" cy="5472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8" name="Google Shape;118;p35"/>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19"/>
        <p:cNvGrpSpPr/>
        <p:nvPr/>
      </p:nvGrpSpPr>
      <p:grpSpPr>
        <a:xfrm>
          <a:off x="0" y="0"/>
          <a:ext cx="0" cy="0"/>
          <a:chOff x="0" y="0"/>
          <a:chExt cx="0" cy="0"/>
        </a:xfrm>
      </p:grpSpPr>
      <p:sp>
        <p:nvSpPr>
          <p:cNvPr id="120" name="Google Shape;120;p36"/>
          <p:cNvSpPr>
            <a:spLocks noGrp="1"/>
          </p:cNvSpPr>
          <p:nvPr>
            <p:ph type="pic" idx="2"/>
          </p:nvPr>
        </p:nvSpPr>
        <p:spPr>
          <a:xfrm>
            <a:off x="1257300" y="0"/>
            <a:ext cx="7543800" cy="7772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6"/>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2"/>
        <p:cNvGrpSpPr/>
        <p:nvPr/>
      </p:nvGrpSpPr>
      <p:grpSpPr>
        <a:xfrm>
          <a:off x="0" y="0"/>
          <a:ext cx="0" cy="0"/>
          <a:chOff x="0" y="0"/>
          <a:chExt cx="0" cy="0"/>
        </a:xfrm>
      </p:grpSpPr>
      <p:sp>
        <p:nvSpPr>
          <p:cNvPr id="123" name="Google Shape;123;p37"/>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42870" y="1741518"/>
            <a:ext cx="9372900" cy="482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42870" y="1741518"/>
            <a:ext cx="4399800" cy="516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5315640" y="1741518"/>
            <a:ext cx="4399800" cy="516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42870" y="839573"/>
            <a:ext cx="3088800" cy="1141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42870" y="2099840"/>
            <a:ext cx="3088800" cy="480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539275" y="680227"/>
            <a:ext cx="7004400" cy="618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5029200" y="-189"/>
            <a:ext cx="5029200" cy="777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92050" y="1863464"/>
            <a:ext cx="4449600" cy="2239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292050" y="4235758"/>
            <a:ext cx="4449600" cy="18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5433450" y="1094158"/>
            <a:ext cx="4220400" cy="5583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42870" y="6392869"/>
            <a:ext cx="6598800" cy="9144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900" cy="8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42870" y="1741518"/>
            <a:ext cx="9372900" cy="4821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4" y="745242"/>
            <a:ext cx="42000" cy="7197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9" name="Google Shape;9;p1"/>
          <p:cNvPicPr preferRelativeResize="0"/>
          <p:nvPr/>
        </p:nvPicPr>
        <p:blipFill>
          <a:blip r:embed="rId13">
            <a:alphaModFix/>
          </a:blip>
          <a:stretch>
            <a:fillRect/>
          </a:stretch>
        </p:blipFill>
        <p:spPr>
          <a:xfrm>
            <a:off x="8727758" y="6904078"/>
            <a:ext cx="624438" cy="211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1809824" y="354211"/>
            <a:ext cx="6438600" cy="17202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6" name="Google Shape;76;p25"/>
          <p:cNvSpPr txBox="1">
            <a:spLocks noGrp="1"/>
          </p:cNvSpPr>
          <p:nvPr>
            <p:ph type="body" idx="1"/>
          </p:nvPr>
        </p:nvSpPr>
        <p:spPr>
          <a:xfrm>
            <a:off x="1809824" y="2074664"/>
            <a:ext cx="6438600" cy="50094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7" name="Google Shape;77;p25"/>
          <p:cNvSpPr txBox="1">
            <a:spLocks noGrp="1"/>
          </p:cNvSpPr>
          <p:nvPr>
            <p:ph type="sldNum" idx="12"/>
          </p:nvPr>
        </p:nvSpPr>
        <p:spPr>
          <a:xfrm>
            <a:off x="4923523" y="7372647"/>
            <a:ext cx="203700" cy="2898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mMSLW2HYBYPDFJbEAVrSCWrkBuiITg_Xb1LEhO2Q2cE/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udacity.com/course/digital-marketing-nanodegree--nd01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ocs.google.com/spreadsheets/d/1mMSLW2HYBYPDFJbEAVrSCWrkBuiITg_Xb1LEhO2Q2cE/edit?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ocs.google.com/spreadsheets/d/1mMSLW2HYBYPDFJbEAVrSCWrkBuiITg_Xb1LEhO2Q2cE/edit?usp=sha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mMSLW2HYBYPDFJbEAVrSCWrkBuiITg_Xb1LEhO2Q2cE/edit?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mMSLW2HYBYPDFJbEAVrSCWrkBuiITg_Xb1LEhO2Q2cE/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E6DE"/>
        </a:solidFill>
        <a:effectLst/>
      </p:bgPr>
    </p:bg>
    <p:spTree>
      <p:nvGrpSpPr>
        <p:cNvPr id="1" name="Shape 127"/>
        <p:cNvGrpSpPr/>
        <p:nvPr/>
      </p:nvGrpSpPr>
      <p:grpSpPr>
        <a:xfrm>
          <a:off x="0" y="0"/>
          <a:ext cx="0" cy="0"/>
          <a:chOff x="0" y="0"/>
          <a:chExt cx="0" cy="0"/>
        </a:xfrm>
      </p:grpSpPr>
      <p:pic>
        <p:nvPicPr>
          <p:cNvPr id="128" name="Google Shape;128;p38"/>
          <p:cNvPicPr preferRelativeResize="0"/>
          <p:nvPr/>
        </p:nvPicPr>
        <p:blipFill>
          <a:blip r:embed="rId3">
            <a:alphaModFix/>
          </a:blip>
          <a:stretch>
            <a:fillRect/>
          </a:stretch>
        </p:blipFill>
        <p:spPr>
          <a:xfrm>
            <a:off x="2026225" y="0"/>
            <a:ext cx="6005946" cy="7772400"/>
          </a:xfrm>
          <a:prstGeom prst="rect">
            <a:avLst/>
          </a:prstGeom>
          <a:noFill/>
          <a:ln>
            <a:noFill/>
          </a:ln>
        </p:spPr>
      </p:pic>
      <p:pic>
        <p:nvPicPr>
          <p:cNvPr id="129" name="Google Shape;129;p38"/>
          <p:cNvPicPr preferRelativeResize="0"/>
          <p:nvPr/>
        </p:nvPicPr>
        <p:blipFill rotWithShape="1">
          <a:blip r:embed="rId3">
            <a:alphaModFix/>
          </a:blip>
          <a:srcRect t="75203"/>
          <a:stretch/>
        </p:blipFill>
        <p:spPr>
          <a:xfrm>
            <a:off x="4052450" y="5845100"/>
            <a:ext cx="6005950" cy="1927300"/>
          </a:xfrm>
          <a:prstGeom prst="rect">
            <a:avLst/>
          </a:prstGeom>
          <a:noFill/>
          <a:ln>
            <a:noFill/>
          </a:ln>
        </p:spPr>
      </p:pic>
      <p:sp>
        <p:nvSpPr>
          <p:cNvPr id="2" name="TextBox 1">
            <a:extLst>
              <a:ext uri="{FF2B5EF4-FFF2-40B4-BE49-F238E27FC236}">
                <a16:creationId xmlns:a16="http://schemas.microsoft.com/office/drawing/2014/main" id="{7AF0C475-FB75-D8C1-7E22-32F5774AE2B0}"/>
              </a:ext>
            </a:extLst>
          </p:cNvPr>
          <p:cNvSpPr txBox="1"/>
          <p:nvPr/>
        </p:nvSpPr>
        <p:spPr>
          <a:xfrm>
            <a:off x="965200" y="6519333"/>
            <a:ext cx="5012267" cy="400110"/>
          </a:xfrm>
          <a:prstGeom prst="rect">
            <a:avLst/>
          </a:prstGeom>
          <a:noFill/>
        </p:spPr>
        <p:txBody>
          <a:bodyPr wrap="square" rtlCol="0">
            <a:spAutoFit/>
          </a:bodyPr>
          <a:lstStyle/>
          <a:p>
            <a:r>
              <a:rPr lang="en-US" sz="2000" dirty="0"/>
              <a:t>BY: PEACE NGOZI AGHEDO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8"/>
          <p:cNvSpPr txBox="1">
            <a:spLocks noGrp="1"/>
          </p:cNvSpPr>
          <p:nvPr>
            <p:ph type="title"/>
          </p:nvPr>
        </p:nvSpPr>
        <p:spPr>
          <a:xfrm>
            <a:off x="0" y="25225"/>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525C65"/>
                </a:solidFill>
              </a:rPr>
              <a:t>Key Results </a:t>
            </a:r>
            <a:r>
              <a:rPr lang="en" sz="4000" dirty="0">
                <a:solidFill>
                  <a:srgbClr val="525C65"/>
                </a:solidFill>
              </a:rPr>
              <a:t>(Campaign)</a:t>
            </a:r>
            <a:endParaRPr sz="4000" dirty="0">
              <a:solidFill>
                <a:srgbClr val="525C65"/>
              </a:solidFill>
            </a:endParaRPr>
          </a:p>
          <a:p>
            <a:pPr marL="0" lvl="0" indent="0" algn="l" rtl="0">
              <a:lnSpc>
                <a:spcPct val="115000"/>
              </a:lnSpc>
              <a:spcBef>
                <a:spcPts val="0"/>
              </a:spcBef>
              <a:spcAft>
                <a:spcPts val="0"/>
              </a:spcAft>
              <a:buNone/>
            </a:pPr>
            <a:endParaRPr b="1" dirty="0">
              <a:solidFill>
                <a:srgbClr val="525C65"/>
              </a:solidFill>
            </a:endParaRPr>
          </a:p>
          <a:p>
            <a:pPr marL="0" marR="0" lvl="0" indent="0" algn="l" rtl="0">
              <a:lnSpc>
                <a:spcPct val="115000"/>
              </a:lnSpc>
              <a:spcBef>
                <a:spcPts val="0"/>
              </a:spcBef>
              <a:spcAft>
                <a:spcPts val="0"/>
              </a:spcAft>
              <a:buNone/>
            </a:pPr>
            <a:endParaRPr b="1" dirty="0">
              <a:solidFill>
                <a:srgbClr val="525C65"/>
              </a:solidFill>
            </a:endParaRPr>
          </a:p>
        </p:txBody>
      </p:sp>
      <p:sp>
        <p:nvSpPr>
          <p:cNvPr id="197" name="Google Shape;197;p48"/>
          <p:cNvSpPr txBox="1">
            <a:spLocks noGrp="1"/>
          </p:cNvSpPr>
          <p:nvPr>
            <p:ph type="body" idx="1"/>
          </p:nvPr>
        </p:nvSpPr>
        <p:spPr>
          <a:xfrm>
            <a:off x="0" y="634992"/>
            <a:ext cx="9438300" cy="9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rgbClr val="2E3D49"/>
                </a:solidFill>
                <a:latin typeface="Open Sans Light"/>
                <a:ea typeface="Open Sans Light"/>
                <a:cs typeface="Open Sans Light"/>
                <a:sym typeface="Open Sans Light"/>
              </a:rPr>
              <a:t>Expand the table below to identify and fill in any campaign-level KPIs/metrics you feel will be relevant to your evaluation of the campaign’s performance</a:t>
            </a:r>
            <a:endParaRPr sz="2200" dirty="0">
              <a:solidFill>
                <a:srgbClr val="2E3D49"/>
              </a:solidFill>
              <a:latin typeface="Open Sans Light"/>
              <a:ea typeface="Open Sans Light"/>
              <a:cs typeface="Open Sans Light"/>
              <a:sym typeface="Open Sans Light"/>
            </a:endParaRPr>
          </a:p>
          <a:p>
            <a:pPr marL="0" lvl="0" indent="0" algn="l" rtl="0">
              <a:spcBef>
                <a:spcPts val="1600"/>
              </a:spcBef>
              <a:spcAft>
                <a:spcPts val="1600"/>
              </a:spcAft>
              <a:buNone/>
            </a:pPr>
            <a:br>
              <a:rPr lang="en" sz="1400" dirty="0"/>
            </a:br>
            <a:endParaRPr sz="1400" dirty="0"/>
          </a:p>
        </p:txBody>
      </p:sp>
      <p:sp>
        <p:nvSpPr>
          <p:cNvPr id="199" name="Google Shape;199;p48"/>
          <p:cNvSpPr txBox="1"/>
          <p:nvPr/>
        </p:nvSpPr>
        <p:spPr>
          <a:xfrm>
            <a:off x="218017" y="6946733"/>
            <a:ext cx="8077800" cy="8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To add columns to your table, right-click where you want to add the column and select either “insert column left” or “insert column right”</a:t>
            </a:r>
            <a:endParaRPr i="1" dirty="0">
              <a:latin typeface="Open Sans"/>
              <a:ea typeface="Open Sans"/>
              <a:cs typeface="Open Sans"/>
              <a:sym typeface="Open Sans"/>
            </a:endParaRPr>
          </a:p>
        </p:txBody>
      </p:sp>
      <p:sp>
        <p:nvSpPr>
          <p:cNvPr id="200" name="Google Shape;200;p48"/>
          <p:cNvSpPr txBox="1"/>
          <p:nvPr/>
        </p:nvSpPr>
        <p:spPr>
          <a:xfrm>
            <a:off x="218017" y="6571733"/>
            <a:ext cx="80778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Campaign data is also available in </a:t>
            </a:r>
            <a:r>
              <a:rPr lang="en" i="1" u="sng" dirty="0">
                <a:solidFill>
                  <a:schemeClr val="hlink"/>
                </a:solidFill>
                <a:latin typeface="Open Sans"/>
                <a:ea typeface="Open Sans"/>
                <a:cs typeface="Open Sans"/>
                <a:sym typeface="Open Sans"/>
                <a:hlinkClick r:id="rId3"/>
              </a:rPr>
              <a:t>this spreadsheet</a:t>
            </a:r>
            <a:endParaRPr i="1" dirty="0">
              <a:latin typeface="Open Sans"/>
              <a:ea typeface="Open Sans"/>
              <a:cs typeface="Open Sans"/>
              <a:sym typeface="Open Sans"/>
            </a:endParaRPr>
          </a:p>
        </p:txBody>
      </p:sp>
      <p:graphicFrame>
        <p:nvGraphicFramePr>
          <p:cNvPr id="4" name="Table 3">
            <a:extLst>
              <a:ext uri="{FF2B5EF4-FFF2-40B4-BE49-F238E27FC236}">
                <a16:creationId xmlns:a16="http://schemas.microsoft.com/office/drawing/2014/main" id="{93177068-A96E-1811-8932-8D7063C4DA95}"/>
              </a:ext>
            </a:extLst>
          </p:cNvPr>
          <p:cNvGraphicFramePr>
            <a:graphicFrameLocks noGrp="1"/>
          </p:cNvGraphicFramePr>
          <p:nvPr>
            <p:extLst>
              <p:ext uri="{D42A27DB-BD31-4B8C-83A1-F6EECF244321}">
                <p14:modId xmlns:p14="http://schemas.microsoft.com/office/powerpoint/2010/main" val="3522586718"/>
              </p:ext>
            </p:extLst>
          </p:nvPr>
        </p:nvGraphicFramePr>
        <p:xfrm>
          <a:off x="0" y="2370667"/>
          <a:ext cx="9905999" cy="2429933"/>
        </p:xfrm>
        <a:graphic>
          <a:graphicData uri="http://schemas.openxmlformats.org/drawingml/2006/table">
            <a:tbl>
              <a:tblPr/>
              <a:tblGrid>
                <a:gridCol w="1446131">
                  <a:extLst>
                    <a:ext uri="{9D8B030D-6E8A-4147-A177-3AD203B41FA5}">
                      <a16:colId xmlns:a16="http://schemas.microsoft.com/office/drawing/2014/main" val="2519639164"/>
                    </a:ext>
                  </a:extLst>
                </a:gridCol>
                <a:gridCol w="1130612">
                  <a:extLst>
                    <a:ext uri="{9D8B030D-6E8A-4147-A177-3AD203B41FA5}">
                      <a16:colId xmlns:a16="http://schemas.microsoft.com/office/drawing/2014/main" val="3692533396"/>
                    </a:ext>
                  </a:extLst>
                </a:gridCol>
                <a:gridCol w="976138">
                  <a:extLst>
                    <a:ext uri="{9D8B030D-6E8A-4147-A177-3AD203B41FA5}">
                      <a16:colId xmlns:a16="http://schemas.microsoft.com/office/drawing/2014/main" val="740262318"/>
                    </a:ext>
                  </a:extLst>
                </a:gridCol>
                <a:gridCol w="1393545">
                  <a:extLst>
                    <a:ext uri="{9D8B030D-6E8A-4147-A177-3AD203B41FA5}">
                      <a16:colId xmlns:a16="http://schemas.microsoft.com/office/drawing/2014/main" val="2576053797"/>
                    </a:ext>
                  </a:extLst>
                </a:gridCol>
                <a:gridCol w="1301519">
                  <a:extLst>
                    <a:ext uri="{9D8B030D-6E8A-4147-A177-3AD203B41FA5}">
                      <a16:colId xmlns:a16="http://schemas.microsoft.com/office/drawing/2014/main" val="2346166314"/>
                    </a:ext>
                  </a:extLst>
                </a:gridCol>
                <a:gridCol w="976138">
                  <a:extLst>
                    <a:ext uri="{9D8B030D-6E8A-4147-A177-3AD203B41FA5}">
                      <a16:colId xmlns:a16="http://schemas.microsoft.com/office/drawing/2014/main" val="2103994040"/>
                    </a:ext>
                  </a:extLst>
                </a:gridCol>
                <a:gridCol w="880825">
                  <a:extLst>
                    <a:ext uri="{9D8B030D-6E8A-4147-A177-3AD203B41FA5}">
                      <a16:colId xmlns:a16="http://schemas.microsoft.com/office/drawing/2014/main" val="2638594399"/>
                    </a:ext>
                  </a:extLst>
                </a:gridCol>
                <a:gridCol w="933412">
                  <a:extLst>
                    <a:ext uri="{9D8B030D-6E8A-4147-A177-3AD203B41FA5}">
                      <a16:colId xmlns:a16="http://schemas.microsoft.com/office/drawing/2014/main" val="596309219"/>
                    </a:ext>
                  </a:extLst>
                </a:gridCol>
                <a:gridCol w="867679">
                  <a:extLst>
                    <a:ext uri="{9D8B030D-6E8A-4147-A177-3AD203B41FA5}">
                      <a16:colId xmlns:a16="http://schemas.microsoft.com/office/drawing/2014/main" val="3770013282"/>
                    </a:ext>
                  </a:extLst>
                </a:gridCol>
              </a:tblGrid>
              <a:tr h="1202266">
                <a:tc>
                  <a:txBody>
                    <a:bodyPr/>
                    <a:lstStyle/>
                    <a:p>
                      <a:pPr algn="l" rtl="0" fontAlgn="ctr"/>
                      <a:r>
                        <a:rPr lang="en-US" sz="1400" b="0" i="0" u="none" strike="noStrike">
                          <a:solidFill>
                            <a:srgbClr val="FFFFFF"/>
                          </a:solidFill>
                          <a:effectLst/>
                          <a:latin typeface="Open Sans" panose="020B0606030504020204" pitchFamily="34" charset="0"/>
                        </a:rPr>
                        <a:t>Ad Group</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Cost</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Clicks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Impressions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Conversions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CPC</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CTR</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C/C</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CR</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90926294"/>
                  </a:ext>
                </a:extLst>
              </a:tr>
              <a:tr h="1227667">
                <a:tc>
                  <a:txBody>
                    <a:bodyPr/>
                    <a:lstStyle/>
                    <a:p>
                      <a:pPr algn="l" rtl="0" fontAlgn="ctr"/>
                      <a:r>
                        <a:rPr lang="en-US" sz="1400" b="1" i="0" u="none" strike="noStrike" dirty="0">
                          <a:solidFill>
                            <a:srgbClr val="000000"/>
                          </a:solidFill>
                          <a:effectLst/>
                          <a:latin typeface="Open Sans" panose="020B0606030504020204" pitchFamily="34" charset="0"/>
                        </a:rPr>
                        <a:t>Udacity DMND Campaign</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Arial" panose="020B0604020202020204" pitchFamily="34" charset="0"/>
                        </a:rPr>
                        <a:t>$1,314.00 </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Arial" panose="020B0604020202020204" pitchFamily="34" charset="0"/>
                        </a:rPr>
                        <a:t>2391</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Arial" panose="020B0604020202020204" pitchFamily="34" charset="0"/>
                        </a:rPr>
                        <a:t>111256</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400" b="0" i="0" u="none" strike="noStrike">
                          <a:solidFill>
                            <a:srgbClr val="000000"/>
                          </a:solidFill>
                          <a:effectLst/>
                          <a:latin typeface="Arial" panose="020B0604020202020204" pitchFamily="34" charset="0"/>
                        </a:rPr>
                        <a:t>221</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Arial" panose="020B0604020202020204" pitchFamily="34" charset="0"/>
                        </a:rPr>
                        <a:t>$0.55 </a:t>
                      </a:r>
                    </a:p>
                  </a:txBody>
                  <a:tcPr marL="9335" marR="9335" marT="9335" marB="0" anchor="ctr">
                    <a:lnL w="6350" cap="flat" cmpd="sng" algn="ctr">
                      <a:solidFill>
                        <a:srgbClr val="CCCCCC"/>
                      </a:solidFill>
                      <a:prstDash val="solid"/>
                      <a:round/>
                      <a:headEnd type="none" w="med" len="med"/>
                      <a:tailEnd type="none" w="med" len="med"/>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2.15%</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$5.95 </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9.24%</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424464835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9"/>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Key Results </a:t>
            </a:r>
            <a:r>
              <a:rPr lang="en" sz="4000">
                <a:solidFill>
                  <a:srgbClr val="525C65"/>
                </a:solidFill>
              </a:rPr>
              <a:t>(Ad Groups)</a:t>
            </a:r>
            <a:endParaRPr sz="4000">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sp>
        <p:nvSpPr>
          <p:cNvPr id="206" name="Google Shape;206;p49"/>
          <p:cNvSpPr txBox="1">
            <a:spLocks noGrp="1"/>
          </p:cNvSpPr>
          <p:nvPr>
            <p:ph type="body" idx="1"/>
          </p:nvPr>
        </p:nvSpPr>
        <p:spPr>
          <a:xfrm>
            <a:off x="310075" y="1867432"/>
            <a:ext cx="94383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dirty="0">
                <a:solidFill>
                  <a:srgbClr val="2E3D49"/>
                </a:solidFill>
                <a:latin typeface="Open Sans Light"/>
                <a:ea typeface="Open Sans Light"/>
                <a:cs typeface="Open Sans Light"/>
                <a:sym typeface="Open Sans Light"/>
              </a:rPr>
              <a:t>Expand the table below to identify and fill in any ad group-level KPIs/metrics you feel will be relevant to your evaluation of the campaign’s performance</a:t>
            </a:r>
            <a:endParaRPr sz="2200" dirty="0">
              <a:solidFill>
                <a:srgbClr val="2E3D49"/>
              </a:solidFill>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br>
              <a:rPr lang="en" sz="1400" dirty="0"/>
            </a:br>
            <a:endParaRPr sz="1400" dirty="0"/>
          </a:p>
          <a:p>
            <a:pPr marL="0" lvl="0" indent="0" algn="l" rtl="0">
              <a:spcBef>
                <a:spcPts val="1600"/>
              </a:spcBef>
              <a:spcAft>
                <a:spcPts val="1600"/>
              </a:spcAft>
              <a:buNone/>
            </a:pPr>
            <a:endParaRPr sz="2200" dirty="0">
              <a:solidFill>
                <a:srgbClr val="2E3D49"/>
              </a:solidFill>
              <a:latin typeface="Open Sans Light"/>
              <a:ea typeface="Open Sans Light"/>
              <a:cs typeface="Open Sans Light"/>
              <a:sym typeface="Open Sans Light"/>
            </a:endParaRPr>
          </a:p>
        </p:txBody>
      </p:sp>
      <p:graphicFrame>
        <p:nvGraphicFramePr>
          <p:cNvPr id="2" name="Table 1">
            <a:extLst>
              <a:ext uri="{FF2B5EF4-FFF2-40B4-BE49-F238E27FC236}">
                <a16:creationId xmlns:a16="http://schemas.microsoft.com/office/drawing/2014/main" id="{00859905-1C99-6969-4EC0-272ABC5DA0B9}"/>
              </a:ext>
            </a:extLst>
          </p:cNvPr>
          <p:cNvGraphicFramePr>
            <a:graphicFrameLocks noGrp="1"/>
          </p:cNvGraphicFramePr>
          <p:nvPr>
            <p:extLst>
              <p:ext uri="{D42A27DB-BD31-4B8C-83A1-F6EECF244321}">
                <p14:modId xmlns:p14="http://schemas.microsoft.com/office/powerpoint/2010/main" val="765089376"/>
              </p:ext>
            </p:extLst>
          </p:nvPr>
        </p:nvGraphicFramePr>
        <p:xfrm>
          <a:off x="310075" y="3403600"/>
          <a:ext cx="9372600" cy="3203742"/>
        </p:xfrm>
        <a:graphic>
          <a:graphicData uri="http://schemas.openxmlformats.org/drawingml/2006/table">
            <a:tbl>
              <a:tblPr/>
              <a:tblGrid>
                <a:gridCol w="1368263">
                  <a:extLst>
                    <a:ext uri="{9D8B030D-6E8A-4147-A177-3AD203B41FA5}">
                      <a16:colId xmlns:a16="http://schemas.microsoft.com/office/drawing/2014/main" val="488890010"/>
                    </a:ext>
                  </a:extLst>
                </a:gridCol>
                <a:gridCol w="1069732">
                  <a:extLst>
                    <a:ext uri="{9D8B030D-6E8A-4147-A177-3AD203B41FA5}">
                      <a16:colId xmlns:a16="http://schemas.microsoft.com/office/drawing/2014/main" val="1117959353"/>
                    </a:ext>
                  </a:extLst>
                </a:gridCol>
                <a:gridCol w="923577">
                  <a:extLst>
                    <a:ext uri="{9D8B030D-6E8A-4147-A177-3AD203B41FA5}">
                      <a16:colId xmlns:a16="http://schemas.microsoft.com/office/drawing/2014/main" val="1938437811"/>
                    </a:ext>
                  </a:extLst>
                </a:gridCol>
                <a:gridCol w="1318508">
                  <a:extLst>
                    <a:ext uri="{9D8B030D-6E8A-4147-A177-3AD203B41FA5}">
                      <a16:colId xmlns:a16="http://schemas.microsoft.com/office/drawing/2014/main" val="4030364911"/>
                    </a:ext>
                  </a:extLst>
                </a:gridCol>
                <a:gridCol w="1231437">
                  <a:extLst>
                    <a:ext uri="{9D8B030D-6E8A-4147-A177-3AD203B41FA5}">
                      <a16:colId xmlns:a16="http://schemas.microsoft.com/office/drawing/2014/main" val="1727959562"/>
                    </a:ext>
                  </a:extLst>
                </a:gridCol>
                <a:gridCol w="923577">
                  <a:extLst>
                    <a:ext uri="{9D8B030D-6E8A-4147-A177-3AD203B41FA5}">
                      <a16:colId xmlns:a16="http://schemas.microsoft.com/office/drawing/2014/main" val="883467021"/>
                    </a:ext>
                  </a:extLst>
                </a:gridCol>
                <a:gridCol w="833396">
                  <a:extLst>
                    <a:ext uri="{9D8B030D-6E8A-4147-A177-3AD203B41FA5}">
                      <a16:colId xmlns:a16="http://schemas.microsoft.com/office/drawing/2014/main" val="945903315"/>
                    </a:ext>
                  </a:extLst>
                </a:gridCol>
                <a:gridCol w="883152">
                  <a:extLst>
                    <a:ext uri="{9D8B030D-6E8A-4147-A177-3AD203B41FA5}">
                      <a16:colId xmlns:a16="http://schemas.microsoft.com/office/drawing/2014/main" val="2420859378"/>
                    </a:ext>
                  </a:extLst>
                </a:gridCol>
                <a:gridCol w="820958">
                  <a:extLst>
                    <a:ext uri="{9D8B030D-6E8A-4147-A177-3AD203B41FA5}">
                      <a16:colId xmlns:a16="http://schemas.microsoft.com/office/drawing/2014/main" val="1549081029"/>
                    </a:ext>
                  </a:extLst>
                </a:gridCol>
              </a:tblGrid>
              <a:tr h="585169">
                <a:tc>
                  <a:txBody>
                    <a:bodyPr/>
                    <a:lstStyle/>
                    <a:p>
                      <a:pPr algn="l" rtl="0" fontAlgn="ctr"/>
                      <a:r>
                        <a:rPr lang="en-US" sz="1800" b="0" i="0" u="none" strike="noStrike">
                          <a:solidFill>
                            <a:srgbClr val="FFFFFF"/>
                          </a:solidFill>
                          <a:effectLst/>
                          <a:latin typeface="Open Sans" panose="020B0606030504020204" pitchFamily="34" charset="0"/>
                        </a:rPr>
                        <a:t>Ad Group</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Cost</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Clicks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Impressions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Conversions</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CPC</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CTR</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C/C</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800" b="0" i="0" u="none" strike="noStrike">
                          <a:solidFill>
                            <a:srgbClr val="FFFFFF"/>
                          </a:solidFill>
                          <a:effectLst/>
                          <a:latin typeface="Open Sans" panose="020B0606030504020204" pitchFamily="34" charset="0"/>
                        </a:rPr>
                        <a:t>CR</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1006919063"/>
                  </a:ext>
                </a:extLst>
              </a:tr>
              <a:tr h="1160547">
                <a:tc>
                  <a:txBody>
                    <a:bodyPr/>
                    <a:lstStyle/>
                    <a:p>
                      <a:pPr algn="l" rtl="0" fontAlgn="ctr"/>
                      <a:r>
                        <a:rPr lang="en-US" sz="1800" b="0" i="0" u="none" strike="noStrike" dirty="0">
                          <a:solidFill>
                            <a:srgbClr val="000000"/>
                          </a:solidFill>
                          <a:effectLst/>
                          <a:latin typeface="Open Sans" panose="020B0606030504020204" pitchFamily="34" charset="0"/>
                        </a:rPr>
                        <a:t>Ad Group 1: </a:t>
                      </a:r>
                      <a:r>
                        <a:rPr lang="en-US" sz="1800" b="0" i="1" u="none" strike="noStrike" dirty="0">
                          <a:solidFill>
                            <a:srgbClr val="000000"/>
                          </a:solidFill>
                          <a:effectLst/>
                          <a:latin typeface="Open Sans" panose="020B0606030504020204" pitchFamily="34" charset="0"/>
                        </a:rPr>
                        <a:t>Interest Digital Marketing</a:t>
                      </a:r>
                      <a:endParaRPr lang="en-US" sz="1800" b="0" i="0" u="none" strike="noStrike" dirty="0">
                        <a:solidFill>
                          <a:srgbClr val="000000"/>
                        </a:solidFill>
                        <a:effectLst/>
                        <a:latin typeface="Open Sans" panose="020B0606030504020204" pitchFamily="34" charset="0"/>
                      </a:endParaRP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$819.05 </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1553</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72497</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132</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panose="020B0604020202020204" pitchFamily="34" charset="0"/>
                        </a:rPr>
                        <a:t>$0.53 </a:t>
                      </a:r>
                    </a:p>
                  </a:txBody>
                  <a:tcPr marL="9335" marR="9335" marT="9335" marB="0" anchor="ctr">
                    <a:lnL w="6350" cap="flat" cmpd="sng" algn="ctr">
                      <a:solidFill>
                        <a:srgbClr val="CCCCCC"/>
                      </a:solidFill>
                      <a:prstDash val="solid"/>
                      <a:round/>
                      <a:headEnd type="none" w="med" len="med"/>
                      <a:tailEnd type="none" w="med" len="med"/>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800" b="0" i="0" u="none" strike="noStrike">
                          <a:solidFill>
                            <a:srgbClr val="000000"/>
                          </a:solidFill>
                          <a:effectLst/>
                          <a:latin typeface="Arial" panose="020B0604020202020204" pitchFamily="34" charset="0"/>
                        </a:rPr>
                        <a:t>2.14%</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800" b="0" i="0" u="none" strike="noStrike">
                          <a:solidFill>
                            <a:srgbClr val="000000"/>
                          </a:solidFill>
                          <a:effectLst/>
                          <a:latin typeface="Arial" panose="020B0604020202020204" pitchFamily="34" charset="0"/>
                        </a:rPr>
                        <a:t>$6.20 </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800" b="0" i="0" u="none" strike="noStrike">
                          <a:solidFill>
                            <a:srgbClr val="000000"/>
                          </a:solidFill>
                          <a:effectLst/>
                          <a:latin typeface="Arial" panose="020B0604020202020204" pitchFamily="34" charset="0"/>
                        </a:rPr>
                        <a:t>8.50%</a:t>
                      </a:r>
                    </a:p>
                  </a:txBody>
                  <a:tcPr marL="9335" marR="9335" marT="9335" marB="0" anchor="ctr">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1549391292"/>
                  </a:ext>
                </a:extLst>
              </a:tr>
              <a:tr h="1160547">
                <a:tc>
                  <a:txBody>
                    <a:bodyPr/>
                    <a:lstStyle/>
                    <a:p>
                      <a:pPr algn="l" rtl="0" fontAlgn="ctr"/>
                      <a:r>
                        <a:rPr lang="en-US" sz="1800" b="0" i="0" u="none" strike="noStrike">
                          <a:solidFill>
                            <a:srgbClr val="000000"/>
                          </a:solidFill>
                          <a:effectLst/>
                          <a:latin typeface="Open Sans" panose="020B0606030504020204" pitchFamily="34" charset="0"/>
                        </a:rPr>
                        <a:t>Ad Group 2: </a:t>
                      </a:r>
                      <a:r>
                        <a:rPr lang="en-US" sz="1800" b="0" i="1" u="none" strike="noStrike">
                          <a:solidFill>
                            <a:srgbClr val="000000"/>
                          </a:solidFill>
                          <a:effectLst/>
                          <a:latin typeface="Open Sans" panose="020B0606030504020204" pitchFamily="34" charset="0"/>
                        </a:rPr>
                        <a:t>Awareness Digital Marketing</a:t>
                      </a:r>
                      <a:endParaRPr lang="en-US" sz="1800" b="0" i="0" u="none" strike="noStrike">
                        <a:solidFill>
                          <a:srgbClr val="000000"/>
                        </a:solidFill>
                        <a:effectLst/>
                        <a:latin typeface="Open Sans" panose="020B0606030504020204" pitchFamily="34" charset="0"/>
                      </a:endParaRP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$494.95 </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838</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38759</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89</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panose="020B0604020202020204" pitchFamily="34" charset="0"/>
                        </a:rPr>
                        <a:t>$0.59 </a:t>
                      </a:r>
                    </a:p>
                  </a:txBody>
                  <a:tcPr marL="9335" marR="9335" marT="9335" marB="0" anchor="ctr">
                    <a:lnL w="6350" cap="flat" cmpd="sng" algn="ctr">
                      <a:solidFill>
                        <a:srgbClr val="CCCCCC"/>
                      </a:solidFill>
                      <a:prstDash val="solid"/>
                      <a:round/>
                      <a:headEnd type="none" w="med" len="med"/>
                      <a:tailEnd type="none" w="med" len="med"/>
                    </a:lnL>
                    <a:lnR>
                      <a:noFill/>
                    </a:lnR>
                    <a:lnT>
                      <a:noFill/>
                    </a:lnT>
                    <a:lnB>
                      <a:noFill/>
                    </a:lnB>
                  </a:tcPr>
                </a:tc>
                <a:tc>
                  <a:txBody>
                    <a:bodyPr/>
                    <a:lstStyle/>
                    <a:p>
                      <a:pPr algn="r" fontAlgn="b"/>
                      <a:r>
                        <a:rPr lang="en-US" sz="1800" b="0" i="0" u="none" strike="noStrike" dirty="0">
                          <a:solidFill>
                            <a:srgbClr val="000000"/>
                          </a:solidFill>
                          <a:effectLst/>
                          <a:latin typeface="Arial" panose="020B0604020202020204" pitchFamily="34" charset="0"/>
                        </a:rPr>
                        <a:t>2.16%</a:t>
                      </a:r>
                    </a:p>
                  </a:txBody>
                  <a:tcPr marL="9335" marR="9335" marT="9335" marB="0" anchor="ctr">
                    <a:lnL>
                      <a:noFill/>
                    </a:lnL>
                    <a:lnR>
                      <a:noFill/>
                    </a:lnR>
                    <a:lnT>
                      <a:noFill/>
                    </a:lnT>
                    <a:lnB>
                      <a:noFill/>
                    </a:lnB>
                  </a:tcPr>
                </a:tc>
                <a:tc>
                  <a:txBody>
                    <a:bodyPr/>
                    <a:lstStyle/>
                    <a:p>
                      <a:pPr algn="r" fontAlgn="b"/>
                      <a:r>
                        <a:rPr lang="en-US" sz="1800" b="0" i="0" u="none" strike="noStrike" dirty="0">
                          <a:solidFill>
                            <a:srgbClr val="000000"/>
                          </a:solidFill>
                          <a:effectLst/>
                          <a:latin typeface="Arial" panose="020B0604020202020204" pitchFamily="34" charset="0"/>
                        </a:rPr>
                        <a:t>$5.56 </a:t>
                      </a:r>
                    </a:p>
                  </a:txBody>
                  <a:tcPr marL="9335" marR="9335" marT="9335" marB="0" anchor="ctr">
                    <a:lnL>
                      <a:noFill/>
                    </a:lnL>
                    <a:lnR>
                      <a:noFill/>
                    </a:lnR>
                    <a:lnT>
                      <a:noFill/>
                    </a:lnT>
                    <a:lnB>
                      <a:noFill/>
                    </a:lnB>
                  </a:tcPr>
                </a:tc>
                <a:tc>
                  <a:txBody>
                    <a:bodyPr/>
                    <a:lstStyle/>
                    <a:p>
                      <a:pPr algn="r" fontAlgn="b"/>
                      <a:r>
                        <a:rPr lang="en-US" sz="1800" b="0" i="0" u="none" strike="noStrike" dirty="0">
                          <a:solidFill>
                            <a:srgbClr val="000000"/>
                          </a:solidFill>
                          <a:effectLst/>
                          <a:latin typeface="Arial" panose="020B0604020202020204" pitchFamily="34" charset="0"/>
                        </a:rPr>
                        <a:t>10.62%</a:t>
                      </a:r>
                    </a:p>
                  </a:txBody>
                  <a:tcPr marL="9335" marR="9335" marT="9335" marB="0" anchor="ctr">
                    <a:lnL>
                      <a:noFill/>
                    </a:lnL>
                    <a:lnR>
                      <a:noFill/>
                    </a:lnR>
                    <a:lnT>
                      <a:noFill/>
                    </a:lnT>
                    <a:lnB>
                      <a:noFill/>
                    </a:lnB>
                  </a:tcPr>
                </a:tc>
                <a:extLst>
                  <a:ext uri="{0D108BD9-81ED-4DB2-BD59-A6C34878D82A}">
                    <a16:rowId xmlns:a16="http://schemas.microsoft.com/office/drawing/2014/main" val="866051301"/>
                  </a:ext>
                </a:extLst>
              </a:tr>
              <a:tr h="297479">
                <a:tc>
                  <a:txBody>
                    <a:bodyPr/>
                    <a:lstStyle/>
                    <a:p>
                      <a:pPr algn="l" rtl="0" fontAlgn="ctr"/>
                      <a:r>
                        <a:rPr lang="en-US" sz="1800" b="1" i="0" u="none" strike="noStrike">
                          <a:solidFill>
                            <a:srgbClr val="000000"/>
                          </a:solidFill>
                          <a:effectLst/>
                          <a:latin typeface="Open Sans" panose="020B0606030504020204" pitchFamily="34" charset="0"/>
                        </a:rPr>
                        <a:t>Total</a:t>
                      </a:r>
                    </a:p>
                  </a:txBody>
                  <a:tcPr marL="9335" marR="9335" marT="933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$1,314.00 </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2391</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111256</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Arial" panose="020B0604020202020204" pitchFamily="34" charset="0"/>
                        </a:rPr>
                        <a:t>221</a:t>
                      </a:r>
                    </a:p>
                  </a:txBody>
                  <a:tcPr marL="9335" marR="9335" marT="933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panose="020B0604020202020204" pitchFamily="34" charset="0"/>
                        </a:rPr>
                        <a:t>$0.55 </a:t>
                      </a:r>
                    </a:p>
                  </a:txBody>
                  <a:tcPr marL="9335" marR="9335" marT="9335" marB="0" anchor="ctr">
                    <a:lnL w="6350" cap="flat" cmpd="sng" algn="ctr">
                      <a:solidFill>
                        <a:srgbClr val="CCCCCC"/>
                      </a:solidFill>
                      <a:prstDash val="solid"/>
                      <a:round/>
                      <a:headEnd type="none" w="med" len="med"/>
                      <a:tailEnd type="none" w="med" len="med"/>
                    </a:lnL>
                    <a:lnR>
                      <a:noFill/>
                    </a:lnR>
                    <a:lnT>
                      <a:noFill/>
                    </a:lnT>
                    <a:lnB>
                      <a:noFill/>
                    </a:lnB>
                  </a:tcPr>
                </a:tc>
                <a:tc>
                  <a:txBody>
                    <a:bodyPr/>
                    <a:lstStyle/>
                    <a:p>
                      <a:pPr algn="r" fontAlgn="b"/>
                      <a:r>
                        <a:rPr lang="en-US" sz="1800" b="0" i="0" u="none" strike="noStrike">
                          <a:solidFill>
                            <a:srgbClr val="000000"/>
                          </a:solidFill>
                          <a:effectLst/>
                          <a:latin typeface="Arial" panose="020B0604020202020204" pitchFamily="34" charset="0"/>
                        </a:rPr>
                        <a:t>2.15%</a:t>
                      </a:r>
                    </a:p>
                  </a:txBody>
                  <a:tcPr marL="9335" marR="9335" marT="9335" marB="0" anchor="ctr">
                    <a:lnL>
                      <a:noFill/>
                    </a:lnL>
                    <a:lnR>
                      <a:noFill/>
                    </a:lnR>
                    <a:lnT>
                      <a:noFill/>
                    </a:lnT>
                    <a:lnB>
                      <a:noFill/>
                    </a:lnB>
                  </a:tcPr>
                </a:tc>
                <a:tc>
                  <a:txBody>
                    <a:bodyPr/>
                    <a:lstStyle/>
                    <a:p>
                      <a:pPr algn="r" fontAlgn="b"/>
                      <a:r>
                        <a:rPr lang="en-US" sz="1800" b="0" i="0" u="none" strike="noStrike">
                          <a:solidFill>
                            <a:srgbClr val="000000"/>
                          </a:solidFill>
                          <a:effectLst/>
                          <a:latin typeface="Arial" panose="020B0604020202020204" pitchFamily="34" charset="0"/>
                        </a:rPr>
                        <a:t>$5.95 </a:t>
                      </a:r>
                    </a:p>
                  </a:txBody>
                  <a:tcPr marL="9335" marR="9335" marT="9335" marB="0" anchor="ctr">
                    <a:lnL>
                      <a:noFill/>
                    </a:lnL>
                    <a:lnR>
                      <a:noFill/>
                    </a:lnR>
                    <a:lnT>
                      <a:noFill/>
                    </a:lnT>
                    <a:lnB>
                      <a:noFill/>
                    </a:lnB>
                  </a:tcPr>
                </a:tc>
                <a:tc>
                  <a:txBody>
                    <a:bodyPr/>
                    <a:lstStyle/>
                    <a:p>
                      <a:pPr algn="r" fontAlgn="b"/>
                      <a:r>
                        <a:rPr lang="en-US" sz="1800" b="0" i="0" u="none" strike="noStrike" dirty="0">
                          <a:solidFill>
                            <a:srgbClr val="000000"/>
                          </a:solidFill>
                          <a:effectLst/>
                          <a:latin typeface="Arial" panose="020B0604020202020204" pitchFamily="34" charset="0"/>
                        </a:rPr>
                        <a:t>9.24%</a:t>
                      </a:r>
                    </a:p>
                  </a:txBody>
                  <a:tcPr marL="9335" marR="9335" marT="9335" marB="0" anchor="ctr">
                    <a:lnL>
                      <a:noFill/>
                    </a:lnL>
                    <a:lnR>
                      <a:noFill/>
                    </a:lnR>
                    <a:lnT>
                      <a:noFill/>
                    </a:lnT>
                    <a:lnB>
                      <a:noFill/>
                    </a:lnB>
                  </a:tcPr>
                </a:tc>
                <a:extLst>
                  <a:ext uri="{0D108BD9-81ED-4DB2-BD59-A6C34878D82A}">
                    <a16:rowId xmlns:a16="http://schemas.microsoft.com/office/drawing/2014/main" val="27299783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122735" y="120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525C65"/>
                </a:solidFill>
              </a:rPr>
              <a:t>Key Results</a:t>
            </a:r>
            <a:r>
              <a:rPr lang="en" sz="4000" dirty="0">
                <a:solidFill>
                  <a:srgbClr val="525C65"/>
                </a:solidFill>
              </a:rPr>
              <a:t> (Ads)</a:t>
            </a:r>
            <a:endParaRPr sz="4000" dirty="0">
              <a:solidFill>
                <a:srgbClr val="525C65"/>
              </a:solidFill>
            </a:endParaRPr>
          </a:p>
          <a:p>
            <a:pPr marL="0" lvl="0" indent="0" algn="l" rtl="0">
              <a:lnSpc>
                <a:spcPct val="115000"/>
              </a:lnSpc>
              <a:spcBef>
                <a:spcPts val="0"/>
              </a:spcBef>
              <a:spcAft>
                <a:spcPts val="0"/>
              </a:spcAft>
              <a:buNone/>
            </a:pPr>
            <a:endParaRPr b="1" dirty="0">
              <a:solidFill>
                <a:srgbClr val="525C65"/>
              </a:solidFill>
            </a:endParaRPr>
          </a:p>
          <a:p>
            <a:pPr marL="0" marR="0" lvl="0" indent="0" algn="l" rtl="0">
              <a:lnSpc>
                <a:spcPct val="115000"/>
              </a:lnSpc>
              <a:spcBef>
                <a:spcPts val="0"/>
              </a:spcBef>
              <a:spcAft>
                <a:spcPts val="0"/>
              </a:spcAft>
              <a:buNone/>
            </a:pPr>
            <a:endParaRPr b="1" dirty="0">
              <a:solidFill>
                <a:srgbClr val="525C65"/>
              </a:solidFill>
            </a:endParaRPr>
          </a:p>
        </p:txBody>
      </p:sp>
      <p:sp>
        <p:nvSpPr>
          <p:cNvPr id="213" name="Google Shape;213;p50"/>
          <p:cNvSpPr txBox="1">
            <a:spLocks noGrp="1"/>
          </p:cNvSpPr>
          <p:nvPr>
            <p:ph type="body" idx="1"/>
          </p:nvPr>
        </p:nvSpPr>
        <p:spPr>
          <a:xfrm>
            <a:off x="122735" y="708584"/>
            <a:ext cx="9438300" cy="6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dirty="0">
                <a:solidFill>
                  <a:srgbClr val="2E3D49"/>
                </a:solidFill>
                <a:latin typeface="Open Sans Light"/>
                <a:ea typeface="Open Sans Light"/>
                <a:cs typeface="Open Sans Light"/>
                <a:sym typeface="Open Sans Light"/>
              </a:rPr>
              <a:t>Expand the table below to identify and fill in any ad-level KPIs/metrics you feel will be relevant to your evaluation of the campaign’s performance</a:t>
            </a:r>
            <a:endParaRPr sz="2200" dirty="0">
              <a:solidFill>
                <a:srgbClr val="2E3D49"/>
              </a:solidFill>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br>
              <a:rPr lang="en" sz="1400" dirty="0"/>
            </a:br>
            <a:endParaRPr sz="1400" dirty="0"/>
          </a:p>
          <a:p>
            <a:pPr marL="0" lvl="0" indent="0" algn="l" rtl="0">
              <a:spcBef>
                <a:spcPts val="1600"/>
              </a:spcBef>
              <a:spcAft>
                <a:spcPts val="0"/>
              </a:spcAft>
              <a:buClr>
                <a:schemeClr val="dk1"/>
              </a:buClr>
              <a:buSzPts val="1100"/>
              <a:buFont typeface="Arial"/>
              <a:buNone/>
            </a:pPr>
            <a:endParaRPr sz="2200" dirty="0">
              <a:solidFill>
                <a:srgbClr val="2E3D49"/>
              </a:solidFill>
              <a:latin typeface="Open Sans Light"/>
              <a:ea typeface="Open Sans Light"/>
              <a:cs typeface="Open Sans Light"/>
              <a:sym typeface="Open Sans Light"/>
            </a:endParaRPr>
          </a:p>
          <a:p>
            <a:pPr marL="0" lvl="0" indent="0" algn="l" rtl="0">
              <a:spcBef>
                <a:spcPts val="1600"/>
              </a:spcBef>
              <a:spcAft>
                <a:spcPts val="0"/>
              </a:spcAft>
              <a:buNone/>
            </a:pPr>
            <a:endParaRPr sz="2200" dirty="0">
              <a:solidFill>
                <a:srgbClr val="2E3D49"/>
              </a:solidFill>
              <a:latin typeface="Open Sans Light"/>
              <a:ea typeface="Open Sans Light"/>
              <a:cs typeface="Open Sans Light"/>
              <a:sym typeface="Open Sans Light"/>
            </a:endParaRPr>
          </a:p>
          <a:p>
            <a:pPr marL="0" lvl="0" indent="0" algn="l" rtl="0">
              <a:spcBef>
                <a:spcPts val="1600"/>
              </a:spcBef>
              <a:spcAft>
                <a:spcPts val="1600"/>
              </a:spcAft>
              <a:buNone/>
            </a:pPr>
            <a:br>
              <a:rPr lang="en" sz="1400" dirty="0"/>
            </a:br>
            <a:endParaRPr sz="1400" dirty="0"/>
          </a:p>
        </p:txBody>
      </p:sp>
      <p:graphicFrame>
        <p:nvGraphicFramePr>
          <p:cNvPr id="3" name="Table 2">
            <a:extLst>
              <a:ext uri="{FF2B5EF4-FFF2-40B4-BE49-F238E27FC236}">
                <a16:creationId xmlns:a16="http://schemas.microsoft.com/office/drawing/2014/main" id="{2910F193-B882-3E92-8C6C-A42A37E000BA}"/>
              </a:ext>
            </a:extLst>
          </p:cNvPr>
          <p:cNvGraphicFramePr>
            <a:graphicFrameLocks noGrp="1"/>
          </p:cNvGraphicFramePr>
          <p:nvPr>
            <p:extLst>
              <p:ext uri="{D42A27DB-BD31-4B8C-83A1-F6EECF244321}">
                <p14:modId xmlns:p14="http://schemas.microsoft.com/office/powerpoint/2010/main" val="3777462082"/>
              </p:ext>
            </p:extLst>
          </p:nvPr>
        </p:nvGraphicFramePr>
        <p:xfrm>
          <a:off x="122735" y="1658751"/>
          <a:ext cx="9812929" cy="6113648"/>
        </p:xfrm>
        <a:graphic>
          <a:graphicData uri="http://schemas.openxmlformats.org/drawingml/2006/table">
            <a:tbl>
              <a:tblPr/>
              <a:tblGrid>
                <a:gridCol w="1581785">
                  <a:extLst>
                    <a:ext uri="{9D8B030D-6E8A-4147-A177-3AD203B41FA5}">
                      <a16:colId xmlns:a16="http://schemas.microsoft.com/office/drawing/2014/main" val="3262124093"/>
                    </a:ext>
                  </a:extLst>
                </a:gridCol>
                <a:gridCol w="939412">
                  <a:extLst>
                    <a:ext uri="{9D8B030D-6E8A-4147-A177-3AD203B41FA5}">
                      <a16:colId xmlns:a16="http://schemas.microsoft.com/office/drawing/2014/main" val="2344256294"/>
                    </a:ext>
                  </a:extLst>
                </a:gridCol>
                <a:gridCol w="1070345">
                  <a:extLst>
                    <a:ext uri="{9D8B030D-6E8A-4147-A177-3AD203B41FA5}">
                      <a16:colId xmlns:a16="http://schemas.microsoft.com/office/drawing/2014/main" val="2553563364"/>
                    </a:ext>
                  </a:extLst>
                </a:gridCol>
                <a:gridCol w="1488451">
                  <a:extLst>
                    <a:ext uri="{9D8B030D-6E8A-4147-A177-3AD203B41FA5}">
                      <a16:colId xmlns:a16="http://schemas.microsoft.com/office/drawing/2014/main" val="1610364475"/>
                    </a:ext>
                  </a:extLst>
                </a:gridCol>
                <a:gridCol w="1421553">
                  <a:extLst>
                    <a:ext uri="{9D8B030D-6E8A-4147-A177-3AD203B41FA5}">
                      <a16:colId xmlns:a16="http://schemas.microsoft.com/office/drawing/2014/main" val="3460601215"/>
                    </a:ext>
                  </a:extLst>
                </a:gridCol>
                <a:gridCol w="946028">
                  <a:extLst>
                    <a:ext uri="{9D8B030D-6E8A-4147-A177-3AD203B41FA5}">
                      <a16:colId xmlns:a16="http://schemas.microsoft.com/office/drawing/2014/main" val="2316780245"/>
                    </a:ext>
                  </a:extLst>
                </a:gridCol>
                <a:gridCol w="717661">
                  <a:extLst>
                    <a:ext uri="{9D8B030D-6E8A-4147-A177-3AD203B41FA5}">
                      <a16:colId xmlns:a16="http://schemas.microsoft.com/office/drawing/2014/main" val="1940840997"/>
                    </a:ext>
                  </a:extLst>
                </a:gridCol>
                <a:gridCol w="823847">
                  <a:extLst>
                    <a:ext uri="{9D8B030D-6E8A-4147-A177-3AD203B41FA5}">
                      <a16:colId xmlns:a16="http://schemas.microsoft.com/office/drawing/2014/main" val="1260966861"/>
                    </a:ext>
                  </a:extLst>
                </a:gridCol>
                <a:gridCol w="823847">
                  <a:extLst>
                    <a:ext uri="{9D8B030D-6E8A-4147-A177-3AD203B41FA5}">
                      <a16:colId xmlns:a16="http://schemas.microsoft.com/office/drawing/2014/main" val="1368092079"/>
                    </a:ext>
                  </a:extLst>
                </a:gridCol>
              </a:tblGrid>
              <a:tr h="943000">
                <a:tc>
                  <a:txBody>
                    <a:bodyPr/>
                    <a:lstStyle/>
                    <a:p>
                      <a:pPr algn="l" rtl="0" fontAlgn="ctr"/>
                      <a:r>
                        <a:rPr lang="en-US" sz="1600" b="0" i="0" u="none" strike="noStrike" dirty="0">
                          <a:solidFill>
                            <a:srgbClr val="FFFFFF"/>
                          </a:solidFill>
                          <a:effectLst/>
                          <a:latin typeface="Open Sans" panose="020B0606030504020204" pitchFamily="34" charset="0"/>
                        </a:rPr>
                        <a:t>Ad </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Cost</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Clicks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Impressions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dirty="0">
                          <a:solidFill>
                            <a:srgbClr val="FFFFFF"/>
                          </a:solidFill>
                          <a:effectLst/>
                          <a:latin typeface="Open Sans" panose="020B0606030504020204" pitchFamily="34" charset="0"/>
                        </a:rPr>
                        <a:t>Conversions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CTR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600" b="0" i="0" u="none" strike="noStrike">
                          <a:solidFill>
                            <a:srgbClr val="FFFFFF"/>
                          </a:solidFill>
                          <a:effectLst/>
                          <a:latin typeface="Open Sans" panose="020B0606030504020204" pitchFamily="34" charset="0"/>
                        </a:rPr>
                        <a:t>CR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1559267553"/>
                  </a:ext>
                </a:extLst>
              </a:tr>
              <a:tr h="1292662">
                <a:tc>
                  <a:txBody>
                    <a:bodyPr/>
                    <a:lstStyle/>
                    <a:p>
                      <a:pPr algn="l" rtl="0" fontAlgn="ctr"/>
                      <a:r>
                        <a:rPr lang="en-US" sz="1600" b="0" i="1" u="none" strike="noStrike">
                          <a:solidFill>
                            <a:srgbClr val="000000"/>
                          </a:solidFill>
                          <a:effectLst/>
                          <a:latin typeface="Open Sans" panose="020B0606030504020204" pitchFamily="34" charset="0"/>
                        </a:rPr>
                        <a:t>Ad Group 1, Ad 1</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$458.25 </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991</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40163</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97</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rPr>
                        <a:t>$0.46 </a:t>
                      </a:r>
                    </a:p>
                  </a:txBody>
                  <a:tcPr marL="9525" marR="9525" marT="9525" marB="0" anchor="ctr">
                    <a:lnL w="6350" cap="flat" cmpd="sng" algn="ctr">
                      <a:solidFill>
                        <a:srgbClr val="CCCCCC"/>
                      </a:solidFill>
                      <a:prstDash val="solid"/>
                      <a:round/>
                      <a:headEnd type="none" w="med" len="med"/>
                      <a:tailEnd type="none" w="med" len="med"/>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Arial" panose="020B0604020202020204" pitchFamily="34" charset="0"/>
                        </a:rPr>
                        <a:t>2.47%</a:t>
                      </a:r>
                    </a:p>
                  </a:txBody>
                  <a:tcPr marL="9525" marR="9525" marT="952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Arial" panose="020B0604020202020204" pitchFamily="34" charset="0"/>
                        </a:rPr>
                        <a:t>$4.72 </a:t>
                      </a:r>
                    </a:p>
                  </a:txBody>
                  <a:tcPr marL="9525" marR="9525" marT="9525" marB="0" anchor="ctr">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600" b="0" i="0" u="none" strike="noStrike" dirty="0">
                          <a:solidFill>
                            <a:srgbClr val="000000"/>
                          </a:solidFill>
                          <a:effectLst/>
                          <a:latin typeface="Arial" panose="020B0604020202020204" pitchFamily="34" charset="0"/>
                        </a:rPr>
                        <a:t>9.79%</a:t>
                      </a:r>
                    </a:p>
                  </a:txBody>
                  <a:tcPr marL="9525" marR="9525" marT="9525" marB="0" anchor="ctr">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110139201"/>
                  </a:ext>
                </a:extLst>
              </a:tr>
              <a:tr h="1292662">
                <a:tc>
                  <a:txBody>
                    <a:bodyPr/>
                    <a:lstStyle/>
                    <a:p>
                      <a:pPr algn="l" rtl="0" fontAlgn="ctr"/>
                      <a:r>
                        <a:rPr lang="en-US" sz="1600" b="0" i="1" u="none" strike="noStrike">
                          <a:solidFill>
                            <a:srgbClr val="000000"/>
                          </a:solidFill>
                          <a:effectLst/>
                          <a:latin typeface="Open Sans" panose="020B0606030504020204" pitchFamily="34" charset="0"/>
                        </a:rPr>
                        <a:t>Ad Group 1, Ad 2</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$360.80 </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562</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32334</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dirty="0">
                          <a:solidFill>
                            <a:srgbClr val="000000"/>
                          </a:solidFill>
                          <a:effectLst/>
                          <a:latin typeface="Arial" panose="020B0604020202020204" pitchFamily="34" charset="0"/>
                        </a:rPr>
                        <a:t>36</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rPr>
                        <a:t>$0.64 </a:t>
                      </a:r>
                    </a:p>
                  </a:txBody>
                  <a:tcPr marL="9525" marR="9525" marT="9525" marB="0" anchor="ctr">
                    <a:lnL w="6350" cap="flat" cmpd="sng" algn="ctr">
                      <a:solidFill>
                        <a:srgbClr val="CCCCCC"/>
                      </a:solidFill>
                      <a:prstDash val="solid"/>
                      <a:round/>
                      <a:headEnd type="none" w="med" len="med"/>
                      <a:tailEnd type="none" w="med" len="med"/>
                    </a:lnL>
                    <a:lnR>
                      <a:noFill/>
                    </a:lnR>
                    <a:lnT>
                      <a:noFill/>
                    </a:lnT>
                    <a:lnB>
                      <a:noFill/>
                    </a:lnB>
                  </a:tcPr>
                </a:tc>
                <a:tc>
                  <a:txBody>
                    <a:bodyPr/>
                    <a:lstStyle/>
                    <a:p>
                      <a:pPr algn="r" fontAlgn="b"/>
                      <a:r>
                        <a:rPr lang="en-US" sz="1600" b="0" i="0" u="none" strike="noStrike" dirty="0">
                          <a:solidFill>
                            <a:srgbClr val="000000"/>
                          </a:solidFill>
                          <a:effectLst/>
                          <a:latin typeface="Arial" panose="020B0604020202020204" pitchFamily="34" charset="0"/>
                        </a:rPr>
                        <a:t>1.74%</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$10.02 </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6.41%</a:t>
                      </a:r>
                    </a:p>
                  </a:txBody>
                  <a:tcPr marL="9525" marR="9525" marT="9525" marB="0" anchor="ctr">
                    <a:lnL>
                      <a:noFill/>
                    </a:lnL>
                    <a:lnR>
                      <a:noFill/>
                    </a:lnR>
                    <a:lnT>
                      <a:noFill/>
                    </a:lnT>
                    <a:lnB>
                      <a:noFill/>
                    </a:lnB>
                  </a:tcPr>
                </a:tc>
                <a:extLst>
                  <a:ext uri="{0D108BD9-81ED-4DB2-BD59-A6C34878D82A}">
                    <a16:rowId xmlns:a16="http://schemas.microsoft.com/office/drawing/2014/main" val="2245838217"/>
                  </a:ext>
                </a:extLst>
              </a:tr>
              <a:tr h="1292662">
                <a:tc>
                  <a:txBody>
                    <a:bodyPr/>
                    <a:lstStyle/>
                    <a:p>
                      <a:pPr algn="l" rtl="0" fontAlgn="ctr"/>
                      <a:r>
                        <a:rPr lang="en-US" sz="1600" b="0" i="1" u="none" strike="noStrike">
                          <a:solidFill>
                            <a:srgbClr val="000000"/>
                          </a:solidFill>
                          <a:effectLst/>
                          <a:latin typeface="Open Sans" panose="020B0606030504020204" pitchFamily="34" charset="0"/>
                        </a:rPr>
                        <a:t>Ad Group 2, Ad 1</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$335.60 </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619</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28827</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72</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rPr>
                        <a:t>$0.54 </a:t>
                      </a:r>
                    </a:p>
                  </a:txBody>
                  <a:tcPr marL="9525" marR="9525" marT="9525" marB="0" anchor="ctr">
                    <a:lnL w="6350" cap="flat" cmpd="sng" algn="ctr">
                      <a:solidFill>
                        <a:srgbClr val="CCCCCC"/>
                      </a:solidFill>
                      <a:prstDash val="solid"/>
                      <a:round/>
                      <a:headEnd type="none" w="med" len="med"/>
                      <a:tailEnd type="none" w="med" len="med"/>
                    </a:lnL>
                    <a:lnR>
                      <a:noFill/>
                    </a:lnR>
                    <a:lnT>
                      <a:noFill/>
                    </a:lnT>
                    <a:lnB>
                      <a:noFill/>
                    </a:lnB>
                  </a:tcPr>
                </a:tc>
                <a:tc>
                  <a:txBody>
                    <a:bodyPr/>
                    <a:lstStyle/>
                    <a:p>
                      <a:pPr algn="r" fontAlgn="b"/>
                      <a:r>
                        <a:rPr lang="en-US" sz="1600" b="0" i="0" u="none" strike="noStrike" dirty="0">
                          <a:solidFill>
                            <a:srgbClr val="000000"/>
                          </a:solidFill>
                          <a:effectLst/>
                          <a:latin typeface="Arial" panose="020B0604020202020204" pitchFamily="34" charset="0"/>
                        </a:rPr>
                        <a:t>2.15%</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Arial" panose="020B0604020202020204" pitchFamily="34" charset="0"/>
                        </a:rPr>
                        <a:t>$4.66 </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11.63%</a:t>
                      </a:r>
                    </a:p>
                  </a:txBody>
                  <a:tcPr marL="9525" marR="9525" marT="9525" marB="0" anchor="ctr">
                    <a:lnL>
                      <a:noFill/>
                    </a:lnL>
                    <a:lnR>
                      <a:noFill/>
                    </a:lnR>
                    <a:lnT>
                      <a:noFill/>
                    </a:lnT>
                    <a:lnB>
                      <a:noFill/>
                    </a:lnB>
                  </a:tcPr>
                </a:tc>
                <a:extLst>
                  <a:ext uri="{0D108BD9-81ED-4DB2-BD59-A6C34878D82A}">
                    <a16:rowId xmlns:a16="http://schemas.microsoft.com/office/drawing/2014/main" val="169423958"/>
                  </a:ext>
                </a:extLst>
              </a:tr>
              <a:tr h="1292662">
                <a:tc>
                  <a:txBody>
                    <a:bodyPr/>
                    <a:lstStyle/>
                    <a:p>
                      <a:pPr algn="l" rtl="0" fontAlgn="ctr"/>
                      <a:r>
                        <a:rPr lang="en-US" sz="1600" b="0" i="1" u="none" strike="noStrike">
                          <a:solidFill>
                            <a:srgbClr val="000000"/>
                          </a:solidFill>
                          <a:effectLst/>
                          <a:latin typeface="Open Sans" panose="020B0606030504020204" pitchFamily="34" charset="0"/>
                        </a:rPr>
                        <a:t>Ad Group 2, Ad 2</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$159.35 </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219</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9932</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ctr"/>
                      <a:r>
                        <a:rPr lang="en-US" sz="16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rPr>
                        <a:t>$0.73 </a:t>
                      </a:r>
                    </a:p>
                  </a:txBody>
                  <a:tcPr marL="9525" marR="9525" marT="9525" marB="0" anchor="ctr">
                    <a:lnL w="6350" cap="flat" cmpd="sng" algn="ctr">
                      <a:solidFill>
                        <a:srgbClr val="CCCCCC"/>
                      </a:solidFill>
                      <a:prstDash val="solid"/>
                      <a:round/>
                      <a:headEnd type="none" w="med" len="med"/>
                      <a:tailEnd type="none" w="med" len="med"/>
                    </a:lnL>
                    <a:lnR>
                      <a:noFill/>
                    </a:lnR>
                    <a:lnT>
                      <a:noFill/>
                    </a:lnT>
                    <a:lnB>
                      <a:noFill/>
                    </a:lnB>
                  </a:tcPr>
                </a:tc>
                <a:tc>
                  <a:txBody>
                    <a:bodyPr/>
                    <a:lstStyle/>
                    <a:p>
                      <a:pPr algn="r" fontAlgn="b"/>
                      <a:r>
                        <a:rPr lang="en-US" sz="1600" b="0" i="0" u="none" strike="noStrike">
                          <a:solidFill>
                            <a:srgbClr val="000000"/>
                          </a:solidFill>
                          <a:effectLst/>
                          <a:latin typeface="Arial" panose="020B0604020202020204" pitchFamily="34" charset="0"/>
                        </a:rPr>
                        <a:t>2.20%</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Arial" panose="020B0604020202020204" pitchFamily="34" charset="0"/>
                        </a:rPr>
                        <a:t>$9.96 </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Arial" panose="020B0604020202020204" pitchFamily="34" charset="0"/>
                        </a:rPr>
                        <a:t>7.31%</a:t>
                      </a:r>
                    </a:p>
                  </a:txBody>
                  <a:tcPr marL="9525" marR="9525" marT="9525" marB="0" anchor="ctr">
                    <a:lnL>
                      <a:noFill/>
                    </a:lnL>
                    <a:lnR>
                      <a:noFill/>
                    </a:lnR>
                    <a:lnT>
                      <a:noFill/>
                    </a:lnT>
                    <a:lnB>
                      <a:noFill/>
                    </a:lnB>
                  </a:tcPr>
                </a:tc>
                <a:extLst>
                  <a:ext uri="{0D108BD9-81ED-4DB2-BD59-A6C34878D82A}">
                    <a16:rowId xmlns:a16="http://schemas.microsoft.com/office/drawing/2014/main" val="36702935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1"/>
          <p:cNvSpPr txBox="1">
            <a:spLocks noGrp="1"/>
          </p:cNvSpPr>
          <p:nvPr>
            <p:ph type="title"/>
          </p:nvPr>
        </p:nvSpPr>
        <p:spPr>
          <a:xfrm>
            <a:off x="0" y="0"/>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525C65"/>
                </a:solidFill>
              </a:rPr>
              <a:t>Key Results </a:t>
            </a:r>
            <a:r>
              <a:rPr lang="en" sz="4000" dirty="0">
                <a:solidFill>
                  <a:srgbClr val="525C65"/>
                </a:solidFill>
              </a:rPr>
              <a:t>(Keywords)</a:t>
            </a:r>
            <a:endParaRPr sz="4000" dirty="0">
              <a:solidFill>
                <a:srgbClr val="525C65"/>
              </a:solidFill>
            </a:endParaRPr>
          </a:p>
          <a:p>
            <a:pPr marL="0" lvl="0" indent="0" algn="l" rtl="0">
              <a:lnSpc>
                <a:spcPct val="115000"/>
              </a:lnSpc>
              <a:spcBef>
                <a:spcPts val="0"/>
              </a:spcBef>
              <a:spcAft>
                <a:spcPts val="0"/>
              </a:spcAft>
              <a:buNone/>
            </a:pPr>
            <a:endParaRPr b="1" dirty="0">
              <a:solidFill>
                <a:srgbClr val="525C65"/>
              </a:solidFill>
            </a:endParaRPr>
          </a:p>
          <a:p>
            <a:pPr marL="0" marR="0" lvl="0" indent="0" algn="l" rtl="0">
              <a:lnSpc>
                <a:spcPct val="115000"/>
              </a:lnSpc>
              <a:spcBef>
                <a:spcPts val="0"/>
              </a:spcBef>
              <a:spcAft>
                <a:spcPts val="0"/>
              </a:spcAft>
              <a:buNone/>
            </a:pPr>
            <a:endParaRPr b="1" dirty="0">
              <a:solidFill>
                <a:srgbClr val="525C65"/>
              </a:solidFill>
            </a:endParaRPr>
          </a:p>
        </p:txBody>
      </p:sp>
      <p:graphicFrame>
        <p:nvGraphicFramePr>
          <p:cNvPr id="2" name="Table 1">
            <a:extLst>
              <a:ext uri="{FF2B5EF4-FFF2-40B4-BE49-F238E27FC236}">
                <a16:creationId xmlns:a16="http://schemas.microsoft.com/office/drawing/2014/main" id="{41D37F30-BF9D-AE36-25DE-F7DF14E2A199}"/>
              </a:ext>
            </a:extLst>
          </p:cNvPr>
          <p:cNvGraphicFramePr>
            <a:graphicFrameLocks noGrp="1"/>
          </p:cNvGraphicFramePr>
          <p:nvPr>
            <p:extLst>
              <p:ext uri="{D42A27DB-BD31-4B8C-83A1-F6EECF244321}">
                <p14:modId xmlns:p14="http://schemas.microsoft.com/office/powerpoint/2010/main" val="1242327240"/>
              </p:ext>
            </p:extLst>
          </p:nvPr>
        </p:nvGraphicFramePr>
        <p:xfrm>
          <a:off x="139675" y="865499"/>
          <a:ext cx="9779046" cy="6686768"/>
        </p:xfrm>
        <a:graphic>
          <a:graphicData uri="http://schemas.openxmlformats.org/drawingml/2006/table">
            <a:tbl>
              <a:tblPr>
                <a:tableStyleId>{E7E1AF35-8C13-4560-A4BB-61DD4737883B}</a:tableStyleId>
              </a:tblPr>
              <a:tblGrid>
                <a:gridCol w="1435125">
                  <a:extLst>
                    <a:ext uri="{9D8B030D-6E8A-4147-A177-3AD203B41FA5}">
                      <a16:colId xmlns:a16="http://schemas.microsoft.com/office/drawing/2014/main" val="1239680042"/>
                    </a:ext>
                  </a:extLst>
                </a:gridCol>
                <a:gridCol w="778933">
                  <a:extLst>
                    <a:ext uri="{9D8B030D-6E8A-4147-A177-3AD203B41FA5}">
                      <a16:colId xmlns:a16="http://schemas.microsoft.com/office/drawing/2014/main" val="3813324520"/>
                    </a:ext>
                  </a:extLst>
                </a:gridCol>
                <a:gridCol w="626534">
                  <a:extLst>
                    <a:ext uri="{9D8B030D-6E8A-4147-A177-3AD203B41FA5}">
                      <a16:colId xmlns:a16="http://schemas.microsoft.com/office/drawing/2014/main" val="2413529666"/>
                    </a:ext>
                  </a:extLst>
                </a:gridCol>
                <a:gridCol w="656217">
                  <a:extLst>
                    <a:ext uri="{9D8B030D-6E8A-4147-A177-3AD203B41FA5}">
                      <a16:colId xmlns:a16="http://schemas.microsoft.com/office/drawing/2014/main" val="460039491"/>
                    </a:ext>
                  </a:extLst>
                </a:gridCol>
                <a:gridCol w="935516">
                  <a:extLst>
                    <a:ext uri="{9D8B030D-6E8A-4147-A177-3AD203B41FA5}">
                      <a16:colId xmlns:a16="http://schemas.microsoft.com/office/drawing/2014/main" val="3883500873"/>
                    </a:ext>
                  </a:extLst>
                </a:gridCol>
                <a:gridCol w="741169">
                  <a:extLst>
                    <a:ext uri="{9D8B030D-6E8A-4147-A177-3AD203B41FA5}">
                      <a16:colId xmlns:a16="http://schemas.microsoft.com/office/drawing/2014/main" val="1988683353"/>
                    </a:ext>
                  </a:extLst>
                </a:gridCol>
                <a:gridCol w="511728">
                  <a:extLst>
                    <a:ext uri="{9D8B030D-6E8A-4147-A177-3AD203B41FA5}">
                      <a16:colId xmlns:a16="http://schemas.microsoft.com/office/drawing/2014/main" val="771837289"/>
                    </a:ext>
                  </a:extLst>
                </a:gridCol>
                <a:gridCol w="511728">
                  <a:extLst>
                    <a:ext uri="{9D8B030D-6E8A-4147-A177-3AD203B41FA5}">
                      <a16:colId xmlns:a16="http://schemas.microsoft.com/office/drawing/2014/main" val="3868759296"/>
                    </a:ext>
                  </a:extLst>
                </a:gridCol>
                <a:gridCol w="511728">
                  <a:extLst>
                    <a:ext uri="{9D8B030D-6E8A-4147-A177-3AD203B41FA5}">
                      <a16:colId xmlns:a16="http://schemas.microsoft.com/office/drawing/2014/main" val="1044956402"/>
                    </a:ext>
                  </a:extLst>
                </a:gridCol>
                <a:gridCol w="511728">
                  <a:extLst>
                    <a:ext uri="{9D8B030D-6E8A-4147-A177-3AD203B41FA5}">
                      <a16:colId xmlns:a16="http://schemas.microsoft.com/office/drawing/2014/main" val="2895833123"/>
                    </a:ext>
                  </a:extLst>
                </a:gridCol>
                <a:gridCol w="511728">
                  <a:extLst>
                    <a:ext uri="{9D8B030D-6E8A-4147-A177-3AD203B41FA5}">
                      <a16:colId xmlns:a16="http://schemas.microsoft.com/office/drawing/2014/main" val="3297829730"/>
                    </a:ext>
                  </a:extLst>
                </a:gridCol>
                <a:gridCol w="511728">
                  <a:extLst>
                    <a:ext uri="{9D8B030D-6E8A-4147-A177-3AD203B41FA5}">
                      <a16:colId xmlns:a16="http://schemas.microsoft.com/office/drawing/2014/main" val="2689161881"/>
                    </a:ext>
                  </a:extLst>
                </a:gridCol>
                <a:gridCol w="511728">
                  <a:extLst>
                    <a:ext uri="{9D8B030D-6E8A-4147-A177-3AD203B41FA5}">
                      <a16:colId xmlns:a16="http://schemas.microsoft.com/office/drawing/2014/main" val="3829189051"/>
                    </a:ext>
                  </a:extLst>
                </a:gridCol>
                <a:gridCol w="511728">
                  <a:extLst>
                    <a:ext uri="{9D8B030D-6E8A-4147-A177-3AD203B41FA5}">
                      <a16:colId xmlns:a16="http://schemas.microsoft.com/office/drawing/2014/main" val="830647094"/>
                    </a:ext>
                  </a:extLst>
                </a:gridCol>
                <a:gridCol w="511728">
                  <a:extLst>
                    <a:ext uri="{9D8B030D-6E8A-4147-A177-3AD203B41FA5}">
                      <a16:colId xmlns:a16="http://schemas.microsoft.com/office/drawing/2014/main" val="968297337"/>
                    </a:ext>
                  </a:extLst>
                </a:gridCol>
              </a:tblGrid>
              <a:tr h="1671692">
                <a:tc>
                  <a:txBody>
                    <a:bodyPr/>
                    <a:lstStyle/>
                    <a:p>
                      <a:pPr algn="l" fontAlgn="b"/>
                      <a:r>
                        <a:rPr lang="en-US" sz="1400" u="none" strike="noStrike" dirty="0">
                          <a:effectLst/>
                        </a:rPr>
                        <a:t>Search keyword</a:t>
                      </a:r>
                      <a:endParaRPr lang="en-US" sz="1400" b="1"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Status</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dirty="0">
                          <a:effectLst/>
                        </a:rPr>
                        <a:t>Match Type</a:t>
                      </a:r>
                      <a:endParaRPr lang="en-US" sz="1400" b="1"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Campaign</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Ad group</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dirty="0">
                          <a:effectLst/>
                        </a:rPr>
                        <a:t>Keyword max CPC</a:t>
                      </a:r>
                      <a:endParaRPr lang="en-US" sz="1400" b="1"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Currency</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dirty="0">
                          <a:effectLst/>
                        </a:rPr>
                        <a:t>Cost</a:t>
                      </a:r>
                      <a:endParaRPr lang="en-US" sz="1400" b="1"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Clicks</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Impressions</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Conversions</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CPC</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CTR</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C/C</a:t>
                      </a:r>
                      <a:endParaRPr lang="en-US" sz="1400" b="1"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CR</a:t>
                      </a:r>
                      <a:endParaRPr lang="en-US" sz="1400" b="1" i="0" u="none" strike="noStrike">
                        <a:solidFill>
                          <a:srgbClr val="000000"/>
                        </a:solidFill>
                        <a:effectLst/>
                        <a:latin typeface="Arial" panose="020B0604020202020204" pitchFamily="34" charset="0"/>
                      </a:endParaRPr>
                    </a:p>
                  </a:txBody>
                  <a:tcPr marL="5575" marR="5575" marT="5575" marB="0" anchor="b"/>
                </a:tc>
                <a:extLst>
                  <a:ext uri="{0D108BD9-81ED-4DB2-BD59-A6C34878D82A}">
                    <a16:rowId xmlns:a16="http://schemas.microsoft.com/office/drawing/2014/main" val="3218471325"/>
                  </a:ext>
                </a:extLst>
              </a:tr>
              <a:tr h="1671692">
                <a:tc>
                  <a:txBody>
                    <a:bodyPr/>
                    <a:lstStyle/>
                    <a:p>
                      <a:pPr algn="l" fontAlgn="b"/>
                      <a:r>
                        <a:rPr lang="en-US" sz="1400" u="none" strike="noStrike">
                          <a:effectLst/>
                        </a:rPr>
                        <a:t>+Online marketing +course</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Eligible</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dirty="0">
                          <a:effectLst/>
                        </a:rPr>
                        <a:t>Broad</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Udacity_DMND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dirty="0">
                          <a:effectLst/>
                        </a:rPr>
                        <a:t>Interest Digital Marketing</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dirty="0">
                          <a:effectLst/>
                        </a:rPr>
                        <a:t>$1.45</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$317.10</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534</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26639</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65</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dirty="0">
                          <a:effectLst/>
                        </a:rPr>
                        <a:t> $          0.59 </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2.00%</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 $          4.88 </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12.17%</a:t>
                      </a:r>
                      <a:endParaRPr lang="en-US" sz="1400" b="0" i="0" u="none" strike="noStrike">
                        <a:solidFill>
                          <a:srgbClr val="000000"/>
                        </a:solidFill>
                        <a:effectLst/>
                        <a:latin typeface="Arial" panose="020B0604020202020204" pitchFamily="34" charset="0"/>
                      </a:endParaRPr>
                    </a:p>
                  </a:txBody>
                  <a:tcPr marL="5575" marR="5575" marT="5575" marB="0" anchor="b"/>
                </a:tc>
                <a:extLst>
                  <a:ext uri="{0D108BD9-81ED-4DB2-BD59-A6C34878D82A}">
                    <a16:rowId xmlns:a16="http://schemas.microsoft.com/office/drawing/2014/main" val="3533313561"/>
                  </a:ext>
                </a:extLst>
              </a:tr>
              <a:tr h="1671692">
                <a:tc>
                  <a:txBody>
                    <a:bodyPr/>
                    <a:lstStyle/>
                    <a:p>
                      <a:pPr algn="l" fontAlgn="b"/>
                      <a:r>
                        <a:rPr lang="en-US" sz="1400" u="none" strike="noStrike" dirty="0">
                          <a:effectLst/>
                        </a:rPr>
                        <a:t>+Social media marketing +course</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Eligible</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Broad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Udacity_DMND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Interest Digital Marketing</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$36.00</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66</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912</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10</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 $          0.55 </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7.24%</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 $          3.60 </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15.15%</a:t>
                      </a:r>
                      <a:endParaRPr lang="en-US" sz="1400" b="0" i="0" u="none" strike="noStrike">
                        <a:solidFill>
                          <a:srgbClr val="000000"/>
                        </a:solidFill>
                        <a:effectLst/>
                        <a:latin typeface="Arial" panose="020B0604020202020204" pitchFamily="34" charset="0"/>
                      </a:endParaRPr>
                    </a:p>
                  </a:txBody>
                  <a:tcPr marL="5575" marR="5575" marT="5575" marB="0" anchor="b"/>
                </a:tc>
                <a:extLst>
                  <a:ext uri="{0D108BD9-81ED-4DB2-BD59-A6C34878D82A}">
                    <a16:rowId xmlns:a16="http://schemas.microsoft.com/office/drawing/2014/main" val="3686745692"/>
                  </a:ext>
                </a:extLst>
              </a:tr>
              <a:tr h="1671692">
                <a:tc>
                  <a:txBody>
                    <a:bodyPr/>
                    <a:lstStyle/>
                    <a:p>
                      <a:pPr algn="l" fontAlgn="b"/>
                      <a:r>
                        <a:rPr lang="en-US" sz="1400" u="none" strike="noStrike">
                          <a:effectLst/>
                        </a:rPr>
                        <a:t>+Digital marketing certificate</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Eligible</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Broad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Udacity_DMND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Interest Digital Marketing</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$23.10</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dirty="0">
                          <a:effectLst/>
                        </a:rPr>
                        <a:t>48</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dirty="0">
                          <a:effectLst/>
                        </a:rPr>
                        <a:t>894</a:t>
                      </a:r>
                      <a:endParaRPr lang="en-US" sz="1400" b="0" i="0" u="none" strike="noStrike" dirty="0">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8</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 $          0.48 </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5.37%</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a:effectLst/>
                        </a:rPr>
                        <a:t> $          3.08 </a:t>
                      </a:r>
                      <a:endParaRPr lang="en-US" sz="1400" b="0" i="0" u="none" strike="noStrike">
                        <a:solidFill>
                          <a:srgbClr val="000000"/>
                        </a:solidFill>
                        <a:effectLst/>
                        <a:latin typeface="Arial" panose="020B0604020202020204" pitchFamily="34" charset="0"/>
                      </a:endParaRPr>
                    </a:p>
                  </a:txBody>
                  <a:tcPr marL="5575" marR="5575" marT="5575" marB="0" anchor="b"/>
                </a:tc>
                <a:tc>
                  <a:txBody>
                    <a:bodyPr/>
                    <a:lstStyle/>
                    <a:p>
                      <a:pPr algn="r" fontAlgn="b"/>
                      <a:r>
                        <a:rPr lang="en-US" sz="1400" u="none" strike="noStrike" dirty="0">
                          <a:effectLst/>
                        </a:rPr>
                        <a:t>15.63%</a:t>
                      </a:r>
                      <a:endParaRPr lang="en-US" sz="1400" b="0" i="0" u="none" strike="noStrike" dirty="0">
                        <a:solidFill>
                          <a:srgbClr val="000000"/>
                        </a:solidFill>
                        <a:effectLst/>
                        <a:latin typeface="Arial" panose="020B0604020202020204" pitchFamily="34" charset="0"/>
                      </a:endParaRPr>
                    </a:p>
                  </a:txBody>
                  <a:tcPr marL="5575" marR="5575" marT="5575" marB="0" anchor="b"/>
                </a:tc>
                <a:extLst>
                  <a:ext uri="{0D108BD9-81ED-4DB2-BD59-A6C34878D82A}">
                    <a16:rowId xmlns:a16="http://schemas.microsoft.com/office/drawing/2014/main" val="23743336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2"/>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Campaign Evaluation</a:t>
            </a:r>
            <a:endParaRPr sz="4000" b="1">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sp>
        <p:nvSpPr>
          <p:cNvPr id="227" name="Google Shape;227;p52"/>
          <p:cNvSpPr txBox="1">
            <a:spLocks noGrp="1"/>
          </p:cNvSpPr>
          <p:nvPr>
            <p:ph type="body" idx="1"/>
          </p:nvPr>
        </p:nvSpPr>
        <p:spPr>
          <a:xfrm>
            <a:off x="342875" y="1537975"/>
            <a:ext cx="9438300" cy="53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02B4E5"/>
                </a:solidFill>
              </a:rPr>
              <a:t>Evaluate how successful the campaign was, based on the marketing objective</a:t>
            </a:r>
            <a:endParaRPr sz="2200" b="1">
              <a:solidFill>
                <a:srgbClr val="02B4E5"/>
              </a:solidFill>
            </a:endParaRPr>
          </a:p>
          <a:p>
            <a:pPr marL="457200" lvl="0" indent="-342900" algn="l" rtl="0">
              <a:spcBef>
                <a:spcPts val="1600"/>
              </a:spcBef>
              <a:spcAft>
                <a:spcPts val="0"/>
              </a:spcAft>
              <a:buSzPts val="1800"/>
              <a:buFont typeface="Open Sans Light"/>
              <a:buChar char="●"/>
            </a:pPr>
            <a:r>
              <a:rPr lang="en">
                <a:latin typeface="Open Sans Light"/>
                <a:ea typeface="Open Sans Light"/>
                <a:cs typeface="Open Sans Light"/>
                <a:sym typeface="Open Sans Light"/>
              </a:rPr>
              <a:t>Feel free to use “bullet points” for your analysis and add as many slides as you need.</a:t>
            </a:r>
            <a:endParaRPr>
              <a:latin typeface="Open Sans Light"/>
              <a:ea typeface="Open Sans Light"/>
              <a:cs typeface="Open Sans Light"/>
              <a:sym typeface="Open Sans Light"/>
            </a:endParaRPr>
          </a:p>
          <a:p>
            <a:pPr marL="457200" lvl="0" indent="-342900" algn="l" rtl="0">
              <a:spcBef>
                <a:spcPts val="0"/>
              </a:spcBef>
              <a:spcAft>
                <a:spcPts val="0"/>
              </a:spcAft>
              <a:buSzPts val="1800"/>
              <a:buFont typeface="Open Sans Light"/>
              <a:buChar char="●"/>
            </a:pPr>
            <a:r>
              <a:rPr lang="en">
                <a:latin typeface="Open Sans Light"/>
                <a:ea typeface="Open Sans Light"/>
                <a:cs typeface="Open Sans Light"/>
                <a:sym typeface="Open Sans Light"/>
              </a:rPr>
              <a:t>Include the following information in your answer (you can also review Lesson 6 in the SEM course for some additional guidance):</a:t>
            </a:r>
            <a:endParaRPr>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The campaign’s return on investment (ROI), including identification of whether the campaign was ROI-positive or ROI-negative</a:t>
            </a:r>
            <a:endParaRPr sz="1800">
              <a:latin typeface="Open Sans Light"/>
              <a:ea typeface="Open Sans Light"/>
              <a:cs typeface="Open Sans Light"/>
              <a:sym typeface="Open Sans Light"/>
            </a:endParaRPr>
          </a:p>
          <a:p>
            <a:pPr marL="1371600" lvl="2"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ROI = (total conversion value - total cost)/total cost</a:t>
            </a:r>
            <a:endParaRPr sz="1800">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Identify and calculate at least three relevant KPIs at the campaign, ad group, ad, and keyword level</a:t>
            </a:r>
            <a:endParaRPr sz="1800">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Based on your KPI calculations, identify which three keywords performed the best, and explain your reasoning for the ones you selected</a:t>
            </a:r>
            <a:endParaRPr sz="1800">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Based on your KPI calculations, make an inference about which keywords are subject to higher competition in Google Ads. Explain your reasoning and which KPIs you used to make your hypothesis.</a:t>
            </a:r>
            <a:endParaRPr sz="1800">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latin typeface="Open Sans Light"/>
                <a:ea typeface="Open Sans Light"/>
                <a:cs typeface="Open Sans Light"/>
                <a:sym typeface="Open Sans Light"/>
              </a:rPr>
              <a:t>An overview statement of how well or not well the campaign performed relative to its marketing objective, supported with evidence</a:t>
            </a:r>
            <a:endParaRPr sz="1800">
              <a:latin typeface="Open Sans Light"/>
              <a:ea typeface="Open Sans Light"/>
              <a:cs typeface="Open Sans Light"/>
              <a:sym typeface="Open Sans Light"/>
            </a:endParaRPr>
          </a:p>
          <a:p>
            <a:pPr marL="0" lvl="0" indent="0" algn="l" rtl="0">
              <a:spcBef>
                <a:spcPts val="2200"/>
              </a:spcBef>
              <a:spcAft>
                <a:spcPts val="1600"/>
              </a:spcAft>
              <a:buNone/>
            </a:pPr>
            <a:br>
              <a:rPr lang="en">
                <a:latin typeface="Open Sans Light"/>
                <a:ea typeface="Open Sans Light"/>
                <a:cs typeface="Open Sans Light"/>
                <a:sym typeface="Open Sans Light"/>
              </a:rPr>
            </a:br>
            <a:endParaRPr>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E9C0-DFB3-9413-4C3A-9DB3CC52799F}"/>
              </a:ext>
            </a:extLst>
          </p:cNvPr>
          <p:cNvSpPr>
            <a:spLocks noGrp="1"/>
          </p:cNvSpPr>
          <p:nvPr>
            <p:ph type="title"/>
          </p:nvPr>
        </p:nvSpPr>
        <p:spPr>
          <a:xfrm>
            <a:off x="0" y="0"/>
            <a:ext cx="9372900" cy="711201"/>
          </a:xfrm>
        </p:spPr>
        <p:txBody>
          <a:bodyPr/>
          <a:lstStyle/>
          <a:p>
            <a:pPr algn="ctr"/>
            <a:r>
              <a:rPr lang="en-US" dirty="0"/>
              <a:t>Campaign Evaluation</a:t>
            </a:r>
          </a:p>
        </p:txBody>
      </p:sp>
      <p:sp>
        <p:nvSpPr>
          <p:cNvPr id="3" name="Text Placeholder 2">
            <a:extLst>
              <a:ext uri="{FF2B5EF4-FFF2-40B4-BE49-F238E27FC236}">
                <a16:creationId xmlns:a16="http://schemas.microsoft.com/office/drawing/2014/main" id="{3254F662-325B-D90B-D6C5-397780287F4B}"/>
              </a:ext>
            </a:extLst>
          </p:cNvPr>
          <p:cNvSpPr>
            <a:spLocks noGrp="1"/>
          </p:cNvSpPr>
          <p:nvPr>
            <p:ph type="body" idx="1"/>
          </p:nvPr>
        </p:nvSpPr>
        <p:spPr>
          <a:xfrm>
            <a:off x="-1" y="711201"/>
            <a:ext cx="9889067" cy="6858000"/>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ROI = (Total conversion value – Total cost)  Total Cost= (221*5 - $1, 1314.00)/$1,1314)= $0.16.</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From this calculation, we are able to deduce that the ROI was negative, there was a loss of $0.16.</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Relevant KPI for Campaign Level</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$1,314.00/2391 = $0.55</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(2391/111256) x 100% = 2.15%</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Conversion (C/C)= Ad cost / Conversions = $1,314.00/221 = $5.95</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(221/2391) x 100% = 9.24% </a:t>
            </a:r>
          </a:p>
          <a:p>
            <a:endParaRPr lang="en-US" dirty="0"/>
          </a:p>
        </p:txBody>
      </p:sp>
      <p:graphicFrame>
        <p:nvGraphicFramePr>
          <p:cNvPr id="8" name="Table 7">
            <a:extLst>
              <a:ext uri="{FF2B5EF4-FFF2-40B4-BE49-F238E27FC236}">
                <a16:creationId xmlns:a16="http://schemas.microsoft.com/office/drawing/2014/main" id="{006C18E6-27DC-81D9-649D-EC94E2FDF142}"/>
              </a:ext>
            </a:extLst>
          </p:cNvPr>
          <p:cNvGraphicFramePr>
            <a:graphicFrameLocks noGrp="1"/>
          </p:cNvGraphicFramePr>
          <p:nvPr>
            <p:extLst>
              <p:ext uri="{D42A27DB-BD31-4B8C-83A1-F6EECF244321}">
                <p14:modId xmlns:p14="http://schemas.microsoft.com/office/powerpoint/2010/main" val="2460338139"/>
              </p:ext>
            </p:extLst>
          </p:nvPr>
        </p:nvGraphicFramePr>
        <p:xfrm>
          <a:off x="220133" y="2541323"/>
          <a:ext cx="9618133" cy="1344877"/>
        </p:xfrm>
        <a:graphic>
          <a:graphicData uri="http://schemas.openxmlformats.org/drawingml/2006/table">
            <a:tbl>
              <a:tblPr/>
              <a:tblGrid>
                <a:gridCol w="1263277">
                  <a:extLst>
                    <a:ext uri="{9D8B030D-6E8A-4147-A177-3AD203B41FA5}">
                      <a16:colId xmlns:a16="http://schemas.microsoft.com/office/drawing/2014/main" val="760884294"/>
                    </a:ext>
                  </a:extLst>
                </a:gridCol>
                <a:gridCol w="947458">
                  <a:extLst>
                    <a:ext uri="{9D8B030D-6E8A-4147-A177-3AD203B41FA5}">
                      <a16:colId xmlns:a16="http://schemas.microsoft.com/office/drawing/2014/main" val="1398105631"/>
                    </a:ext>
                  </a:extLst>
                </a:gridCol>
                <a:gridCol w="947458">
                  <a:extLst>
                    <a:ext uri="{9D8B030D-6E8A-4147-A177-3AD203B41FA5}">
                      <a16:colId xmlns:a16="http://schemas.microsoft.com/office/drawing/2014/main" val="1634789415"/>
                    </a:ext>
                  </a:extLst>
                </a:gridCol>
                <a:gridCol w="1378120">
                  <a:extLst>
                    <a:ext uri="{9D8B030D-6E8A-4147-A177-3AD203B41FA5}">
                      <a16:colId xmlns:a16="http://schemas.microsoft.com/office/drawing/2014/main" val="1716780562"/>
                    </a:ext>
                  </a:extLst>
                </a:gridCol>
                <a:gridCol w="1291988">
                  <a:extLst>
                    <a:ext uri="{9D8B030D-6E8A-4147-A177-3AD203B41FA5}">
                      <a16:colId xmlns:a16="http://schemas.microsoft.com/office/drawing/2014/main" val="1509828352"/>
                    </a:ext>
                  </a:extLst>
                </a:gridCol>
                <a:gridCol w="947458">
                  <a:extLst>
                    <a:ext uri="{9D8B030D-6E8A-4147-A177-3AD203B41FA5}">
                      <a16:colId xmlns:a16="http://schemas.microsoft.com/office/drawing/2014/main" val="2589019832"/>
                    </a:ext>
                  </a:extLst>
                </a:gridCol>
                <a:gridCol w="947458">
                  <a:extLst>
                    <a:ext uri="{9D8B030D-6E8A-4147-A177-3AD203B41FA5}">
                      <a16:colId xmlns:a16="http://schemas.microsoft.com/office/drawing/2014/main" val="209996428"/>
                    </a:ext>
                  </a:extLst>
                </a:gridCol>
                <a:gridCol w="947458">
                  <a:extLst>
                    <a:ext uri="{9D8B030D-6E8A-4147-A177-3AD203B41FA5}">
                      <a16:colId xmlns:a16="http://schemas.microsoft.com/office/drawing/2014/main" val="595825937"/>
                    </a:ext>
                  </a:extLst>
                </a:gridCol>
                <a:gridCol w="947458">
                  <a:extLst>
                    <a:ext uri="{9D8B030D-6E8A-4147-A177-3AD203B41FA5}">
                      <a16:colId xmlns:a16="http://schemas.microsoft.com/office/drawing/2014/main" val="2036377779"/>
                    </a:ext>
                  </a:extLst>
                </a:gridCol>
              </a:tblGrid>
              <a:tr h="858432">
                <a:tc>
                  <a:txBody>
                    <a:bodyPr/>
                    <a:lstStyle/>
                    <a:p>
                      <a:pPr algn="l" rtl="0" fontAlgn="ctr"/>
                      <a:r>
                        <a:rPr lang="en-US" sz="1400" b="0" i="0" u="none" strike="noStrike">
                          <a:solidFill>
                            <a:srgbClr val="FFFFFF"/>
                          </a:solidFill>
                          <a:effectLst/>
                          <a:latin typeface="Open Sans" panose="020B0606030504020204" pitchFamily="34" charset="0"/>
                        </a:rPr>
                        <a:t>Campaign</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Cost</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Clicks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Impressions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Conversions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CTR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2164470492"/>
                  </a:ext>
                </a:extLst>
              </a:tr>
              <a:tr h="486445">
                <a:tc>
                  <a:txBody>
                    <a:bodyPr/>
                    <a:lstStyle/>
                    <a:p>
                      <a:pPr algn="l" fontAlgn="b"/>
                      <a:r>
                        <a:rPr lang="en-US" sz="1400" b="0" i="0" u="none" strike="noStrike" dirty="0" err="1">
                          <a:solidFill>
                            <a:srgbClr val="000000"/>
                          </a:solidFill>
                          <a:effectLst/>
                          <a:latin typeface="Helvetica" panose="020B0604020202020204" pitchFamily="34" charset="0"/>
                        </a:rPr>
                        <a:t>Udacity_DMND</a:t>
                      </a:r>
                      <a:endParaRPr lang="en-US" sz="1400" b="0" i="0" u="none" strike="noStrike" dirty="0">
                        <a:solidFill>
                          <a:srgbClr val="000000"/>
                        </a:solidFill>
                        <a:effectLst/>
                        <a:latin typeface="Helvetica" panose="020B0604020202020204" pitchFamily="34" charset="0"/>
                      </a:endParaRPr>
                    </a:p>
                  </a:txBody>
                  <a:tcPr marL="9525" marR="9525" marT="9525" marB="0" anchor="b">
                    <a:lnL>
                      <a:noFill/>
                    </a:lnL>
                    <a:lnR>
                      <a:noFill/>
                    </a:lnR>
                    <a:lnT w="6350" cap="flat" cmpd="sng" algn="ctr">
                      <a:solidFill>
                        <a:srgbClr val="9E9E9E"/>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$1,314.00</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2391</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111256</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221</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$0.55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2.15%</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$5.95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9.24%</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520065100"/>
                  </a:ext>
                </a:extLst>
              </a:tr>
            </a:tbl>
          </a:graphicData>
        </a:graphic>
      </p:graphicFrame>
    </p:spTree>
    <p:extLst>
      <p:ext uri="{BB962C8B-B14F-4D97-AF65-F5344CB8AC3E}">
        <p14:creationId xmlns:p14="http://schemas.microsoft.com/office/powerpoint/2010/main" val="18836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F2B-B674-A694-602E-75F8FCB0C7C5}"/>
              </a:ext>
            </a:extLst>
          </p:cNvPr>
          <p:cNvSpPr>
            <a:spLocks noGrp="1"/>
          </p:cNvSpPr>
          <p:nvPr>
            <p:ph type="title"/>
          </p:nvPr>
        </p:nvSpPr>
        <p:spPr>
          <a:xfrm>
            <a:off x="0" y="0"/>
            <a:ext cx="9372900" cy="592667"/>
          </a:xfrm>
        </p:spPr>
        <p:txBody>
          <a:bodyPr/>
          <a:lstStyle/>
          <a:p>
            <a:r>
              <a:rPr lang="en-US" b="1" dirty="0"/>
              <a:t>Relevant KPI For Ad group</a:t>
            </a:r>
          </a:p>
        </p:txBody>
      </p:sp>
      <p:sp>
        <p:nvSpPr>
          <p:cNvPr id="3" name="Text Placeholder 2">
            <a:extLst>
              <a:ext uri="{FF2B5EF4-FFF2-40B4-BE49-F238E27FC236}">
                <a16:creationId xmlns:a16="http://schemas.microsoft.com/office/drawing/2014/main" id="{C18824EC-0CDF-7340-37F6-A4FCA1A1E911}"/>
              </a:ext>
            </a:extLst>
          </p:cNvPr>
          <p:cNvSpPr>
            <a:spLocks noGrp="1"/>
          </p:cNvSpPr>
          <p:nvPr>
            <p:ph type="body" idx="1"/>
          </p:nvPr>
        </p:nvSpPr>
        <p:spPr>
          <a:xfrm>
            <a:off x="0" y="592667"/>
            <a:ext cx="10058400" cy="69596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D1E3F689-45F6-DFE7-8496-4B489AF7B66D}"/>
              </a:ext>
            </a:extLst>
          </p:cNvPr>
          <p:cNvGraphicFramePr>
            <a:graphicFrameLocks noGrp="1"/>
          </p:cNvGraphicFramePr>
          <p:nvPr>
            <p:extLst>
              <p:ext uri="{D42A27DB-BD31-4B8C-83A1-F6EECF244321}">
                <p14:modId xmlns:p14="http://schemas.microsoft.com/office/powerpoint/2010/main" val="2864083524"/>
              </p:ext>
            </p:extLst>
          </p:nvPr>
        </p:nvGraphicFramePr>
        <p:xfrm>
          <a:off x="169334" y="948266"/>
          <a:ext cx="9482664" cy="2895711"/>
        </p:xfrm>
        <a:graphic>
          <a:graphicData uri="http://schemas.openxmlformats.org/drawingml/2006/table">
            <a:tbl>
              <a:tblPr/>
              <a:tblGrid>
                <a:gridCol w="1289754">
                  <a:extLst>
                    <a:ext uri="{9D8B030D-6E8A-4147-A177-3AD203B41FA5}">
                      <a16:colId xmlns:a16="http://schemas.microsoft.com/office/drawing/2014/main" val="1117630051"/>
                    </a:ext>
                  </a:extLst>
                </a:gridCol>
                <a:gridCol w="922751">
                  <a:extLst>
                    <a:ext uri="{9D8B030D-6E8A-4147-A177-3AD203B41FA5}">
                      <a16:colId xmlns:a16="http://schemas.microsoft.com/office/drawing/2014/main" val="214875243"/>
                    </a:ext>
                  </a:extLst>
                </a:gridCol>
                <a:gridCol w="922751">
                  <a:extLst>
                    <a:ext uri="{9D8B030D-6E8A-4147-A177-3AD203B41FA5}">
                      <a16:colId xmlns:a16="http://schemas.microsoft.com/office/drawing/2014/main" val="1179874953"/>
                    </a:ext>
                  </a:extLst>
                </a:gridCol>
                <a:gridCol w="1328202">
                  <a:extLst>
                    <a:ext uri="{9D8B030D-6E8A-4147-A177-3AD203B41FA5}">
                      <a16:colId xmlns:a16="http://schemas.microsoft.com/office/drawing/2014/main" val="4057887642"/>
                    </a:ext>
                  </a:extLst>
                </a:gridCol>
                <a:gridCol w="1328202">
                  <a:extLst>
                    <a:ext uri="{9D8B030D-6E8A-4147-A177-3AD203B41FA5}">
                      <a16:colId xmlns:a16="http://schemas.microsoft.com/office/drawing/2014/main" val="1565389413"/>
                    </a:ext>
                  </a:extLst>
                </a:gridCol>
                <a:gridCol w="922751">
                  <a:extLst>
                    <a:ext uri="{9D8B030D-6E8A-4147-A177-3AD203B41FA5}">
                      <a16:colId xmlns:a16="http://schemas.microsoft.com/office/drawing/2014/main" val="4281496411"/>
                    </a:ext>
                  </a:extLst>
                </a:gridCol>
                <a:gridCol w="922751">
                  <a:extLst>
                    <a:ext uri="{9D8B030D-6E8A-4147-A177-3AD203B41FA5}">
                      <a16:colId xmlns:a16="http://schemas.microsoft.com/office/drawing/2014/main" val="2929817481"/>
                    </a:ext>
                  </a:extLst>
                </a:gridCol>
                <a:gridCol w="922751">
                  <a:extLst>
                    <a:ext uri="{9D8B030D-6E8A-4147-A177-3AD203B41FA5}">
                      <a16:colId xmlns:a16="http://schemas.microsoft.com/office/drawing/2014/main" val="1748169026"/>
                    </a:ext>
                  </a:extLst>
                </a:gridCol>
                <a:gridCol w="922751">
                  <a:extLst>
                    <a:ext uri="{9D8B030D-6E8A-4147-A177-3AD203B41FA5}">
                      <a16:colId xmlns:a16="http://schemas.microsoft.com/office/drawing/2014/main" val="3038754490"/>
                    </a:ext>
                  </a:extLst>
                </a:gridCol>
              </a:tblGrid>
              <a:tr h="543833">
                <a:tc>
                  <a:txBody>
                    <a:bodyPr/>
                    <a:lstStyle/>
                    <a:p>
                      <a:pPr algn="l" rtl="0" fontAlgn="ctr"/>
                      <a:r>
                        <a:rPr lang="en-US" sz="1400" b="0" i="0" u="none" strike="noStrike" dirty="0">
                          <a:solidFill>
                            <a:srgbClr val="FFFFFF"/>
                          </a:solidFill>
                          <a:effectLst/>
                          <a:latin typeface="Open Sans" panose="020B0606030504020204" pitchFamily="34" charset="0"/>
                        </a:rPr>
                        <a:t>Campaign</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Cost</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Clicks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Impressions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Conversions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CTR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3271329493"/>
                  </a:ext>
                </a:extLst>
              </a:tr>
              <a:tr h="895501">
                <a:tc>
                  <a:txBody>
                    <a:bodyPr/>
                    <a:lstStyle/>
                    <a:p>
                      <a:pPr algn="l" fontAlgn="b"/>
                      <a:r>
                        <a:rPr lang="en-US" sz="1400" b="0" i="0" u="none" strike="noStrike" dirty="0">
                          <a:solidFill>
                            <a:srgbClr val="000000"/>
                          </a:solidFill>
                          <a:effectLst/>
                          <a:latin typeface="Arial" panose="020B0604020202020204" pitchFamily="34" charset="0"/>
                        </a:rPr>
                        <a:t>Ad Group 1: Interest Digital Marketing</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$819.05</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Arial" panose="020B0604020202020204" pitchFamily="34" charset="0"/>
                        </a:rPr>
                        <a:t>1553</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72497</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132</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$0.53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2.14%</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$6.20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8.50%</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575713086"/>
                  </a:ext>
                </a:extLst>
              </a:tr>
              <a:tr h="701258">
                <a:tc>
                  <a:txBody>
                    <a:bodyPr/>
                    <a:lstStyle/>
                    <a:p>
                      <a:pPr algn="l" fontAlgn="b"/>
                      <a:r>
                        <a:rPr lang="en-US" sz="1400" b="0" i="0" u="none" strike="noStrike">
                          <a:solidFill>
                            <a:srgbClr val="000000"/>
                          </a:solidFill>
                          <a:effectLst/>
                          <a:latin typeface="Arial" panose="020B0604020202020204" pitchFamily="34" charset="0"/>
                        </a:rPr>
                        <a:t>Ad Group 2: Awareness Digital Marketing</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$494.95</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838</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38759</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89</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$0.59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2.16%</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$5.56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10.62%</a:t>
                      </a:r>
                    </a:p>
                  </a:txBody>
                  <a:tcPr marL="9525" marR="9525" marT="9525" marB="0" anchor="b">
                    <a:lnL>
                      <a:noFill/>
                    </a:lnL>
                    <a:lnR>
                      <a:noFill/>
                    </a:lnR>
                    <a:lnT>
                      <a:noFill/>
                    </a:lnT>
                    <a:lnB>
                      <a:noFill/>
                    </a:lnB>
                  </a:tcPr>
                </a:tc>
                <a:extLst>
                  <a:ext uri="{0D108BD9-81ED-4DB2-BD59-A6C34878D82A}">
                    <a16:rowId xmlns:a16="http://schemas.microsoft.com/office/drawing/2014/main" val="2622877189"/>
                  </a:ext>
                </a:extLst>
              </a:tr>
              <a:tr h="593412">
                <a:tc>
                  <a:txBody>
                    <a:bodyPr/>
                    <a:lstStyle/>
                    <a:p>
                      <a:pPr algn="l" fontAlgn="b"/>
                      <a:r>
                        <a:rPr lang="en-US" sz="1400" b="0" i="0" u="none" strike="noStrike" dirty="0">
                          <a:solidFill>
                            <a:srgbClr val="000000"/>
                          </a:solidFill>
                          <a:effectLst/>
                          <a:latin typeface="Arial" panose="020B0604020202020204" pitchFamily="34" charset="0"/>
                        </a:rPr>
                        <a:t>Total</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$1,314.00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2391</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111256</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221</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$0.55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2.15%</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$5.95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9.24%</a:t>
                      </a:r>
                    </a:p>
                  </a:txBody>
                  <a:tcPr marL="9525" marR="9525" marT="9525" marB="0" anchor="b">
                    <a:lnL>
                      <a:noFill/>
                    </a:lnL>
                    <a:lnR>
                      <a:noFill/>
                    </a:lnR>
                    <a:lnT>
                      <a:noFill/>
                    </a:lnT>
                    <a:lnB>
                      <a:noFill/>
                    </a:lnB>
                  </a:tcPr>
                </a:tc>
                <a:extLst>
                  <a:ext uri="{0D108BD9-81ED-4DB2-BD59-A6C34878D82A}">
                    <a16:rowId xmlns:a16="http://schemas.microsoft.com/office/drawing/2014/main" val="147224689"/>
                  </a:ext>
                </a:extLst>
              </a:tr>
            </a:tbl>
          </a:graphicData>
        </a:graphic>
      </p:graphicFrame>
      <p:graphicFrame>
        <p:nvGraphicFramePr>
          <p:cNvPr id="7" name="Table 6">
            <a:extLst>
              <a:ext uri="{FF2B5EF4-FFF2-40B4-BE49-F238E27FC236}">
                <a16:creationId xmlns:a16="http://schemas.microsoft.com/office/drawing/2014/main" id="{9550C529-58D0-BA0F-1D7D-857DBC517F47}"/>
              </a:ext>
            </a:extLst>
          </p:cNvPr>
          <p:cNvGraphicFramePr>
            <a:graphicFrameLocks noGrp="1"/>
          </p:cNvGraphicFramePr>
          <p:nvPr>
            <p:extLst>
              <p:ext uri="{D42A27DB-BD31-4B8C-83A1-F6EECF244321}">
                <p14:modId xmlns:p14="http://schemas.microsoft.com/office/powerpoint/2010/main" val="868276976"/>
              </p:ext>
            </p:extLst>
          </p:nvPr>
        </p:nvGraphicFramePr>
        <p:xfrm>
          <a:off x="169334" y="4172721"/>
          <a:ext cx="9482664" cy="3489127"/>
        </p:xfrm>
        <a:graphic>
          <a:graphicData uri="http://schemas.openxmlformats.org/drawingml/2006/table">
            <a:tbl>
              <a:tblPr firstRow="1" firstCol="1" bandRow="1">
                <a:tableStyleId>{E7E1AF35-8C13-4560-A4BB-61DD4737883B}</a:tableStyleId>
              </a:tblPr>
              <a:tblGrid>
                <a:gridCol w="4741332">
                  <a:extLst>
                    <a:ext uri="{9D8B030D-6E8A-4147-A177-3AD203B41FA5}">
                      <a16:colId xmlns:a16="http://schemas.microsoft.com/office/drawing/2014/main" val="670989864"/>
                    </a:ext>
                  </a:extLst>
                </a:gridCol>
                <a:gridCol w="4741332">
                  <a:extLst>
                    <a:ext uri="{9D8B030D-6E8A-4147-A177-3AD203B41FA5}">
                      <a16:colId xmlns:a16="http://schemas.microsoft.com/office/drawing/2014/main" val="4210889492"/>
                    </a:ext>
                  </a:extLst>
                </a:gridCol>
              </a:tblGrid>
              <a:tr h="3489127">
                <a:tc>
                  <a:txBody>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rPr>
                        <a:t>Ad group 1</a:t>
                      </a:r>
                    </a:p>
                    <a:p>
                      <a:pPr marL="0" marR="0">
                        <a:lnSpc>
                          <a:spcPct val="107000"/>
                        </a:lnSpc>
                        <a:spcBef>
                          <a:spcPts val="0"/>
                        </a:spcBef>
                        <a:spcAft>
                          <a:spcPts val="0"/>
                        </a:spcAft>
                      </a:pPr>
                      <a:r>
                        <a:rPr lang="en-US" sz="1600" dirty="0">
                          <a:effectLst/>
                        </a:rPr>
                        <a:t>Cost Per Click (CPC) = Ad cost / number of clicks =   $819.05/1553 = </a:t>
                      </a:r>
                      <a:r>
                        <a:rPr lang="en-US" sz="1600" b="1" dirty="0">
                          <a:effectLst/>
                        </a:rPr>
                        <a:t>$0.53</a:t>
                      </a:r>
                    </a:p>
                    <a:p>
                      <a:pPr marL="0" marR="0">
                        <a:lnSpc>
                          <a:spcPct val="107000"/>
                        </a:lnSpc>
                        <a:spcBef>
                          <a:spcPts val="0"/>
                        </a:spcBef>
                        <a:spcAft>
                          <a:spcPts val="0"/>
                        </a:spcAft>
                      </a:pPr>
                      <a:r>
                        <a:rPr lang="en-US" sz="1600" dirty="0">
                          <a:effectLst/>
                        </a:rPr>
                        <a:t>Click Through Rate (CTR)= (Number of clicks / Number of Impressions) x 100% = (1553/72497) x 100% = </a:t>
                      </a:r>
                      <a:r>
                        <a:rPr lang="en-US" sz="1600" b="1" dirty="0">
                          <a:effectLst/>
                        </a:rPr>
                        <a:t>2.14%</a:t>
                      </a:r>
                    </a:p>
                    <a:p>
                      <a:pPr marL="0" marR="0">
                        <a:lnSpc>
                          <a:spcPct val="107000"/>
                        </a:lnSpc>
                        <a:spcBef>
                          <a:spcPts val="0"/>
                        </a:spcBef>
                        <a:spcAft>
                          <a:spcPts val="0"/>
                        </a:spcAft>
                      </a:pPr>
                      <a:r>
                        <a:rPr lang="en-US" sz="1600" dirty="0">
                          <a:effectLst/>
                        </a:rPr>
                        <a:t>Cost per Conversion (C/C) = Ad cost / Conversions = $819.05/132 = </a:t>
                      </a:r>
                      <a:r>
                        <a:rPr lang="en-US" sz="1600" b="1" dirty="0">
                          <a:effectLst/>
                        </a:rPr>
                        <a:t>$6.20</a:t>
                      </a:r>
                    </a:p>
                    <a:p>
                      <a:pPr marL="0" marR="0">
                        <a:lnSpc>
                          <a:spcPct val="107000"/>
                        </a:lnSpc>
                        <a:spcBef>
                          <a:spcPts val="0"/>
                        </a:spcBef>
                        <a:spcAft>
                          <a:spcPts val="0"/>
                        </a:spcAft>
                      </a:pPr>
                      <a:r>
                        <a:rPr lang="en-US" sz="1600" dirty="0">
                          <a:effectLst/>
                        </a:rPr>
                        <a:t>Conversion Rate (CR)= (Conversions / Clicks) x 100% = (132/1553) x 100% = </a:t>
                      </a:r>
                      <a:r>
                        <a:rPr lang="en-US" sz="1600" b="1" dirty="0">
                          <a:effectLst/>
                        </a:rPr>
                        <a:t>8.50% </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rPr>
                        <a:t>Ad group 2</a:t>
                      </a:r>
                    </a:p>
                    <a:p>
                      <a:pPr marL="0" marR="0">
                        <a:lnSpc>
                          <a:spcPct val="107000"/>
                        </a:lnSpc>
                        <a:spcBef>
                          <a:spcPts val="0"/>
                        </a:spcBef>
                        <a:spcAft>
                          <a:spcPts val="0"/>
                        </a:spcAft>
                      </a:pPr>
                      <a:r>
                        <a:rPr lang="en-US" sz="1600" dirty="0">
                          <a:effectLst/>
                        </a:rPr>
                        <a:t>Cost Per Click (CPC) = Ad cost / number of clicks =   $494.95/838 = </a:t>
                      </a:r>
                      <a:r>
                        <a:rPr lang="en-US" sz="1600" b="1" dirty="0">
                          <a:effectLst/>
                        </a:rPr>
                        <a:t>$0.59</a:t>
                      </a:r>
                    </a:p>
                    <a:p>
                      <a:pPr marL="0" marR="0">
                        <a:lnSpc>
                          <a:spcPct val="107000"/>
                        </a:lnSpc>
                        <a:spcBef>
                          <a:spcPts val="0"/>
                        </a:spcBef>
                        <a:spcAft>
                          <a:spcPts val="0"/>
                        </a:spcAft>
                      </a:pPr>
                      <a:r>
                        <a:rPr lang="en-US" sz="1600" dirty="0">
                          <a:effectLst/>
                        </a:rPr>
                        <a:t>Click Through Rate (CTR)= (Number of clicks / Number of Impressions) x 100% = (838/38759) x 100% = </a:t>
                      </a:r>
                      <a:r>
                        <a:rPr lang="en-US" sz="1600" b="1" dirty="0">
                          <a:effectLst/>
                        </a:rPr>
                        <a:t>2.16%</a:t>
                      </a:r>
                    </a:p>
                    <a:p>
                      <a:pPr marL="0" marR="0">
                        <a:lnSpc>
                          <a:spcPct val="107000"/>
                        </a:lnSpc>
                        <a:spcBef>
                          <a:spcPts val="0"/>
                        </a:spcBef>
                        <a:spcAft>
                          <a:spcPts val="0"/>
                        </a:spcAft>
                      </a:pPr>
                      <a:r>
                        <a:rPr lang="en-US" sz="1600" dirty="0">
                          <a:effectLst/>
                        </a:rPr>
                        <a:t>Cost per Conversion (C/C) = Ad cost / Conversions = $494.95/89 = </a:t>
                      </a:r>
                      <a:r>
                        <a:rPr lang="en-US" sz="1600" b="1" dirty="0">
                          <a:effectLst/>
                        </a:rPr>
                        <a:t>$5.56</a:t>
                      </a:r>
                    </a:p>
                    <a:p>
                      <a:pPr marL="0" marR="0">
                        <a:lnSpc>
                          <a:spcPct val="107000"/>
                        </a:lnSpc>
                        <a:spcBef>
                          <a:spcPts val="0"/>
                        </a:spcBef>
                        <a:spcAft>
                          <a:spcPts val="0"/>
                        </a:spcAft>
                      </a:pPr>
                      <a:r>
                        <a:rPr lang="en-US" sz="1600" dirty="0">
                          <a:effectLst/>
                        </a:rPr>
                        <a:t>Conversion Rate (CR)= (Conversions / Clicks) x 100% = (89/838) x 100% = </a:t>
                      </a:r>
                      <a:r>
                        <a:rPr lang="en-US" sz="1600" b="1" dirty="0">
                          <a:effectLst/>
                        </a:rPr>
                        <a:t>10.62% </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600165"/>
                  </a:ext>
                </a:extLst>
              </a:tr>
            </a:tbl>
          </a:graphicData>
        </a:graphic>
      </p:graphicFrame>
    </p:spTree>
    <p:extLst>
      <p:ext uri="{BB962C8B-B14F-4D97-AF65-F5344CB8AC3E}">
        <p14:creationId xmlns:p14="http://schemas.microsoft.com/office/powerpoint/2010/main" val="244300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F2B-B674-A694-602E-75F8FCB0C7C5}"/>
              </a:ext>
            </a:extLst>
          </p:cNvPr>
          <p:cNvSpPr>
            <a:spLocks noGrp="1"/>
          </p:cNvSpPr>
          <p:nvPr>
            <p:ph type="title"/>
          </p:nvPr>
        </p:nvSpPr>
        <p:spPr>
          <a:xfrm>
            <a:off x="0" y="0"/>
            <a:ext cx="9372900" cy="592667"/>
          </a:xfrm>
        </p:spPr>
        <p:txBody>
          <a:bodyPr/>
          <a:lstStyle/>
          <a:p>
            <a:r>
              <a:rPr lang="en-US" b="1" dirty="0"/>
              <a:t>Relevant KPI For Ad Level</a:t>
            </a:r>
          </a:p>
        </p:txBody>
      </p:sp>
      <p:sp>
        <p:nvSpPr>
          <p:cNvPr id="3" name="Text Placeholder 2">
            <a:extLst>
              <a:ext uri="{FF2B5EF4-FFF2-40B4-BE49-F238E27FC236}">
                <a16:creationId xmlns:a16="http://schemas.microsoft.com/office/drawing/2014/main" id="{C18824EC-0CDF-7340-37F6-A4FCA1A1E911}"/>
              </a:ext>
            </a:extLst>
          </p:cNvPr>
          <p:cNvSpPr>
            <a:spLocks noGrp="1"/>
          </p:cNvSpPr>
          <p:nvPr>
            <p:ph type="body" idx="1"/>
          </p:nvPr>
        </p:nvSpPr>
        <p:spPr>
          <a:xfrm>
            <a:off x="0" y="592667"/>
            <a:ext cx="10058400" cy="6959600"/>
          </a:xfrm>
        </p:spPr>
        <p:txBody>
          <a:bodyPr/>
          <a:lstStyle/>
          <a:p>
            <a:endParaRPr lang="en-US" dirty="0"/>
          </a:p>
        </p:txBody>
      </p:sp>
      <p:graphicFrame>
        <p:nvGraphicFramePr>
          <p:cNvPr id="4" name="Table 3">
            <a:extLst>
              <a:ext uri="{FF2B5EF4-FFF2-40B4-BE49-F238E27FC236}">
                <a16:creationId xmlns:a16="http://schemas.microsoft.com/office/drawing/2014/main" id="{E368532D-5DE1-B4EB-C368-FD5A088F4636}"/>
              </a:ext>
            </a:extLst>
          </p:cNvPr>
          <p:cNvGraphicFramePr>
            <a:graphicFrameLocks noGrp="1"/>
          </p:cNvGraphicFramePr>
          <p:nvPr>
            <p:extLst>
              <p:ext uri="{D42A27DB-BD31-4B8C-83A1-F6EECF244321}">
                <p14:modId xmlns:p14="http://schemas.microsoft.com/office/powerpoint/2010/main" val="1453557776"/>
              </p:ext>
            </p:extLst>
          </p:nvPr>
        </p:nvGraphicFramePr>
        <p:xfrm>
          <a:off x="0" y="3350682"/>
          <a:ext cx="9855200" cy="4545458"/>
        </p:xfrm>
        <a:graphic>
          <a:graphicData uri="http://schemas.openxmlformats.org/drawingml/2006/table">
            <a:tbl>
              <a:tblPr firstRow="1" firstCol="1" bandRow="1"/>
              <a:tblGrid>
                <a:gridCol w="4927600">
                  <a:extLst>
                    <a:ext uri="{9D8B030D-6E8A-4147-A177-3AD203B41FA5}">
                      <a16:colId xmlns:a16="http://schemas.microsoft.com/office/drawing/2014/main" val="1884422005"/>
                    </a:ext>
                  </a:extLst>
                </a:gridCol>
                <a:gridCol w="4927600">
                  <a:extLst>
                    <a:ext uri="{9D8B030D-6E8A-4147-A177-3AD203B41FA5}">
                      <a16:colId xmlns:a16="http://schemas.microsoft.com/office/drawing/2014/main" val="789921631"/>
                    </a:ext>
                  </a:extLst>
                </a:gridCol>
              </a:tblGrid>
              <a:tr h="2210859">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 group 1, Ad 1</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$458.02/991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$0.46</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(991/40163)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2.47%</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Conversion (C/C) = Ad cost / Conversions = $458.25/97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$4.72</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(97/991)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9.79%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 group 2, Ad 1</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$335.60/619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$0.54</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(619/28827)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2.15%</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Conversion (C/C) = Ad cost / Conversions = $335.60/72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$4.66</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(72/619) x 100%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11.63%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01503"/>
                  </a:ext>
                </a:extLst>
              </a:tr>
              <a:tr h="2210859">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 group 1, Ad 2</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$360.80/562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$0.64</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(562/32334)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1.74%</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Conversion (C/C)= Ad cost / Conversions = $360.80/36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$10.02</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(36/562)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6.41%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 group 2, Ad 2</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$159.35/219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$0.73</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(219/9932)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2.20%</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 per Conversion (C/C) = Ad cost / Conversions = $159.35/16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$9.96</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(16/219) x 100%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7.31%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252399"/>
                  </a:ext>
                </a:extLst>
              </a:tr>
            </a:tbl>
          </a:graphicData>
        </a:graphic>
      </p:graphicFrame>
      <p:graphicFrame>
        <p:nvGraphicFramePr>
          <p:cNvPr id="5" name="Table 4">
            <a:extLst>
              <a:ext uri="{FF2B5EF4-FFF2-40B4-BE49-F238E27FC236}">
                <a16:creationId xmlns:a16="http://schemas.microsoft.com/office/drawing/2014/main" id="{DEADE509-911A-F24C-13C6-A9ADE3005419}"/>
              </a:ext>
            </a:extLst>
          </p:cNvPr>
          <p:cNvGraphicFramePr>
            <a:graphicFrameLocks noGrp="1"/>
          </p:cNvGraphicFramePr>
          <p:nvPr>
            <p:extLst>
              <p:ext uri="{D42A27DB-BD31-4B8C-83A1-F6EECF244321}">
                <p14:modId xmlns:p14="http://schemas.microsoft.com/office/powerpoint/2010/main" val="1500509838"/>
              </p:ext>
            </p:extLst>
          </p:nvPr>
        </p:nvGraphicFramePr>
        <p:xfrm>
          <a:off x="0" y="592668"/>
          <a:ext cx="9855203" cy="2758015"/>
        </p:xfrm>
        <a:graphic>
          <a:graphicData uri="http://schemas.openxmlformats.org/drawingml/2006/table">
            <a:tbl>
              <a:tblPr/>
              <a:tblGrid>
                <a:gridCol w="1321144">
                  <a:extLst>
                    <a:ext uri="{9D8B030D-6E8A-4147-A177-3AD203B41FA5}">
                      <a16:colId xmlns:a16="http://schemas.microsoft.com/office/drawing/2014/main" val="755325815"/>
                    </a:ext>
                  </a:extLst>
                </a:gridCol>
                <a:gridCol w="1294455">
                  <a:extLst>
                    <a:ext uri="{9D8B030D-6E8A-4147-A177-3AD203B41FA5}">
                      <a16:colId xmlns:a16="http://schemas.microsoft.com/office/drawing/2014/main" val="2763789847"/>
                    </a:ext>
                  </a:extLst>
                </a:gridCol>
                <a:gridCol w="1191032">
                  <a:extLst>
                    <a:ext uri="{9D8B030D-6E8A-4147-A177-3AD203B41FA5}">
                      <a16:colId xmlns:a16="http://schemas.microsoft.com/office/drawing/2014/main" val="1549312028"/>
                    </a:ext>
                  </a:extLst>
                </a:gridCol>
                <a:gridCol w="1174350">
                  <a:extLst>
                    <a:ext uri="{9D8B030D-6E8A-4147-A177-3AD203B41FA5}">
                      <a16:colId xmlns:a16="http://schemas.microsoft.com/office/drawing/2014/main" val="1579045429"/>
                    </a:ext>
                  </a:extLst>
                </a:gridCol>
                <a:gridCol w="1351170">
                  <a:extLst>
                    <a:ext uri="{9D8B030D-6E8A-4147-A177-3AD203B41FA5}">
                      <a16:colId xmlns:a16="http://schemas.microsoft.com/office/drawing/2014/main" val="1110239894"/>
                    </a:ext>
                  </a:extLst>
                </a:gridCol>
                <a:gridCol w="880763">
                  <a:extLst>
                    <a:ext uri="{9D8B030D-6E8A-4147-A177-3AD203B41FA5}">
                      <a16:colId xmlns:a16="http://schemas.microsoft.com/office/drawing/2014/main" val="2402902775"/>
                    </a:ext>
                  </a:extLst>
                </a:gridCol>
                <a:gridCol w="880763">
                  <a:extLst>
                    <a:ext uri="{9D8B030D-6E8A-4147-A177-3AD203B41FA5}">
                      <a16:colId xmlns:a16="http://schemas.microsoft.com/office/drawing/2014/main" val="1470045622"/>
                    </a:ext>
                  </a:extLst>
                </a:gridCol>
                <a:gridCol w="880763">
                  <a:extLst>
                    <a:ext uri="{9D8B030D-6E8A-4147-A177-3AD203B41FA5}">
                      <a16:colId xmlns:a16="http://schemas.microsoft.com/office/drawing/2014/main" val="2074977539"/>
                    </a:ext>
                  </a:extLst>
                </a:gridCol>
                <a:gridCol w="880763">
                  <a:extLst>
                    <a:ext uri="{9D8B030D-6E8A-4147-A177-3AD203B41FA5}">
                      <a16:colId xmlns:a16="http://schemas.microsoft.com/office/drawing/2014/main" val="1375604921"/>
                    </a:ext>
                  </a:extLst>
                </a:gridCol>
              </a:tblGrid>
              <a:tr h="609329">
                <a:tc>
                  <a:txBody>
                    <a:bodyPr/>
                    <a:lstStyle/>
                    <a:p>
                      <a:pPr algn="l" rtl="0" fontAlgn="ctr"/>
                      <a:r>
                        <a:rPr lang="en-US" sz="1400" b="0" i="0" u="none" strike="noStrike">
                          <a:solidFill>
                            <a:srgbClr val="FFFFFF"/>
                          </a:solidFill>
                          <a:effectLst/>
                          <a:latin typeface="Open Sans" panose="020B0606030504020204" pitchFamily="34" charset="0"/>
                        </a:rPr>
                        <a:t>Campaign</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Cost</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Clicks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Impressions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Conversions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CTR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181182271"/>
                  </a:ext>
                </a:extLst>
              </a:tr>
              <a:tr h="481049">
                <a:tc>
                  <a:txBody>
                    <a:bodyPr/>
                    <a:lstStyle/>
                    <a:p>
                      <a:pPr algn="l" fontAlgn="b">
                        <a:buClr>
                          <a:srgbClr val="000000"/>
                        </a:buClr>
                        <a:buSzPts val="1000"/>
                        <a:buFont typeface="Arial" panose="020B0604020202020204" pitchFamily="34" charset="0"/>
                        <a:buChar char=" "/>
                      </a:pPr>
                      <a:r>
                        <a:rPr lang="en-US" sz="1000" b="0" i="0" u="none" strike="noStrike" dirty="0">
                          <a:solidFill>
                            <a:srgbClr val="000000"/>
                          </a:solidFill>
                          <a:effectLst/>
                          <a:latin typeface="Arial" panose="020B0604020202020204" pitchFamily="34" charset="0"/>
                        </a:rPr>
                        <a:t>Ad group 1, Ad 1</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$458.25</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991</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40163</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97</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Arial" panose="020B0604020202020204" pitchFamily="34" charset="0"/>
                        </a:rPr>
                        <a:t>$0.46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Arial" panose="020B0604020202020204" pitchFamily="34" charset="0"/>
                        </a:rPr>
                        <a:t>2.47%</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$4.72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panose="020B0604020202020204" pitchFamily="34" charset="0"/>
                        </a:rPr>
                        <a:t>9.79%</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3719463945"/>
                  </a:ext>
                </a:extLst>
              </a:tr>
              <a:tr h="529154">
                <a:tc>
                  <a:txBody>
                    <a:bodyPr/>
                    <a:lstStyle/>
                    <a:p>
                      <a:pPr algn="l" fontAlgn="b"/>
                      <a:r>
                        <a:rPr lang="en-US" sz="1000" b="0" i="0" u="none" strike="noStrike">
                          <a:solidFill>
                            <a:srgbClr val="000000"/>
                          </a:solidFill>
                          <a:effectLst/>
                          <a:latin typeface="Arial" panose="020B0604020202020204" pitchFamily="34" charset="0"/>
                        </a:rPr>
                        <a:t>Ad group 1, Ad 2</a:t>
                      </a:r>
                      <a:br>
                        <a:rPr lang="en-US" sz="1000" b="0" i="0" u="none" strike="noStrike">
                          <a:solidFill>
                            <a:srgbClr val="000000"/>
                          </a:solidFill>
                          <a:effectLst/>
                          <a:latin typeface="Arial" panose="020B0604020202020204" pitchFamily="34" charset="0"/>
                        </a:rPr>
                      </a:br>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$360.80</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562</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32334</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36</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$0.64 </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1.74%</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$10.02 </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6.41%</a:t>
                      </a:r>
                    </a:p>
                  </a:txBody>
                  <a:tcPr marL="9525" marR="9525" marT="9525" marB="0" anchor="b">
                    <a:lnL>
                      <a:noFill/>
                    </a:lnL>
                    <a:lnR>
                      <a:noFill/>
                    </a:lnR>
                    <a:lnT>
                      <a:noFill/>
                    </a:lnT>
                    <a:lnB>
                      <a:noFill/>
                    </a:lnB>
                  </a:tcPr>
                </a:tc>
                <a:extLst>
                  <a:ext uri="{0D108BD9-81ED-4DB2-BD59-A6C34878D82A}">
                    <a16:rowId xmlns:a16="http://schemas.microsoft.com/office/drawing/2014/main" val="2562236860"/>
                  </a:ext>
                </a:extLst>
              </a:tr>
              <a:tr h="609329">
                <a:tc>
                  <a:txBody>
                    <a:bodyPr/>
                    <a:lstStyle/>
                    <a:p>
                      <a:pPr algn="l" fontAlgn="b"/>
                      <a:r>
                        <a:rPr lang="en-US" sz="1000" b="0" i="0" u="none" strike="noStrike">
                          <a:solidFill>
                            <a:srgbClr val="000000"/>
                          </a:solidFill>
                          <a:effectLst/>
                          <a:latin typeface="Arial" panose="020B0604020202020204" pitchFamily="34" charset="0"/>
                        </a:rPr>
                        <a:t>Ad group 2, Ad 1</a:t>
                      </a:r>
                      <a:br>
                        <a:rPr lang="en-US" sz="1000" b="0" i="0" u="none" strike="noStrike">
                          <a:solidFill>
                            <a:srgbClr val="000000"/>
                          </a:solidFill>
                          <a:effectLst/>
                          <a:latin typeface="Arial" panose="020B0604020202020204" pitchFamily="34" charset="0"/>
                        </a:rPr>
                      </a:br>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$335.60</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619</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28827</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72</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$0.54 </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2.15%</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$4.66 </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11.63%</a:t>
                      </a:r>
                    </a:p>
                  </a:txBody>
                  <a:tcPr marL="9525" marR="9525" marT="9525" marB="0" anchor="b">
                    <a:lnL>
                      <a:noFill/>
                    </a:lnL>
                    <a:lnR>
                      <a:noFill/>
                    </a:lnR>
                    <a:lnT>
                      <a:noFill/>
                    </a:lnT>
                    <a:lnB>
                      <a:noFill/>
                    </a:lnB>
                  </a:tcPr>
                </a:tc>
                <a:extLst>
                  <a:ext uri="{0D108BD9-81ED-4DB2-BD59-A6C34878D82A}">
                    <a16:rowId xmlns:a16="http://schemas.microsoft.com/office/drawing/2014/main" val="2352752699"/>
                  </a:ext>
                </a:extLst>
              </a:tr>
              <a:tr h="529154">
                <a:tc>
                  <a:txBody>
                    <a:bodyPr/>
                    <a:lstStyle/>
                    <a:p>
                      <a:pPr algn="l" fontAlgn="b"/>
                      <a:r>
                        <a:rPr lang="en-US" sz="1000" b="0" i="0" u="none" strike="noStrike">
                          <a:solidFill>
                            <a:srgbClr val="000000"/>
                          </a:solidFill>
                          <a:effectLst/>
                          <a:latin typeface="Arial" panose="020B0604020202020204" pitchFamily="34" charset="0"/>
                        </a:rPr>
                        <a:t>Ad group 2, Ad 2</a:t>
                      </a:r>
                      <a:br>
                        <a:rPr lang="en-US" sz="1000" b="0" i="0" u="none" strike="noStrike">
                          <a:solidFill>
                            <a:srgbClr val="000000"/>
                          </a:solidFill>
                          <a:effectLst/>
                          <a:latin typeface="Arial" panose="020B0604020202020204" pitchFamily="34" charset="0"/>
                        </a:rPr>
                      </a:br>
                      <a:endParaRPr lang="en-US" sz="10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$159.35</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9932</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16</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$0.73 </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2.20%</a:t>
                      </a:r>
                    </a:p>
                  </a:txBody>
                  <a:tcPr marL="9525" marR="9525" marT="9525" marB="0" anchor="b">
                    <a:lnL>
                      <a:noFill/>
                    </a:lnL>
                    <a:lnR>
                      <a:noFill/>
                    </a:lnR>
                    <a:lnT>
                      <a:noFill/>
                    </a:lnT>
                    <a:lnB>
                      <a:noFill/>
                    </a:lnB>
                  </a:tcPr>
                </a:tc>
                <a:tc>
                  <a:txBody>
                    <a:bodyPr/>
                    <a:lstStyle/>
                    <a:p>
                      <a:pPr algn="r" fontAlgn="b"/>
                      <a:r>
                        <a:rPr lang="en-US" sz="1000" b="0" i="0" u="none" strike="noStrike">
                          <a:solidFill>
                            <a:srgbClr val="000000"/>
                          </a:solidFill>
                          <a:effectLst/>
                          <a:latin typeface="Arial" panose="020B0604020202020204" pitchFamily="34" charset="0"/>
                        </a:rPr>
                        <a:t>$9.96 </a:t>
                      </a:r>
                    </a:p>
                  </a:txBody>
                  <a:tcPr marL="9525" marR="9525" marT="9525"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panose="020B0604020202020204" pitchFamily="34" charset="0"/>
                        </a:rPr>
                        <a:t>7.31%</a:t>
                      </a:r>
                    </a:p>
                  </a:txBody>
                  <a:tcPr marL="9525" marR="9525" marT="9525" marB="0" anchor="b">
                    <a:lnL>
                      <a:noFill/>
                    </a:lnL>
                    <a:lnR>
                      <a:noFill/>
                    </a:lnR>
                    <a:lnT>
                      <a:noFill/>
                    </a:lnT>
                    <a:lnB>
                      <a:noFill/>
                    </a:lnB>
                  </a:tcPr>
                </a:tc>
                <a:extLst>
                  <a:ext uri="{0D108BD9-81ED-4DB2-BD59-A6C34878D82A}">
                    <a16:rowId xmlns:a16="http://schemas.microsoft.com/office/drawing/2014/main" val="928797233"/>
                  </a:ext>
                </a:extLst>
              </a:tr>
            </a:tbl>
          </a:graphicData>
        </a:graphic>
      </p:graphicFrame>
    </p:spTree>
    <p:extLst>
      <p:ext uri="{BB962C8B-B14F-4D97-AF65-F5344CB8AC3E}">
        <p14:creationId xmlns:p14="http://schemas.microsoft.com/office/powerpoint/2010/main" val="373400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F2B-B674-A694-602E-75F8FCB0C7C5}"/>
              </a:ext>
            </a:extLst>
          </p:cNvPr>
          <p:cNvSpPr>
            <a:spLocks noGrp="1"/>
          </p:cNvSpPr>
          <p:nvPr>
            <p:ph type="title"/>
          </p:nvPr>
        </p:nvSpPr>
        <p:spPr>
          <a:xfrm>
            <a:off x="0" y="0"/>
            <a:ext cx="9372900" cy="592667"/>
          </a:xfrm>
        </p:spPr>
        <p:txBody>
          <a:bodyPr/>
          <a:lstStyle/>
          <a:p>
            <a:r>
              <a:rPr lang="en-US" b="1" dirty="0"/>
              <a:t>Relevant KPI For Best Performing Keywords</a:t>
            </a:r>
          </a:p>
        </p:txBody>
      </p:sp>
      <p:sp>
        <p:nvSpPr>
          <p:cNvPr id="3" name="Text Placeholder 2">
            <a:extLst>
              <a:ext uri="{FF2B5EF4-FFF2-40B4-BE49-F238E27FC236}">
                <a16:creationId xmlns:a16="http://schemas.microsoft.com/office/drawing/2014/main" id="{C18824EC-0CDF-7340-37F6-A4FCA1A1E911}"/>
              </a:ext>
            </a:extLst>
          </p:cNvPr>
          <p:cNvSpPr>
            <a:spLocks noGrp="1"/>
          </p:cNvSpPr>
          <p:nvPr>
            <p:ph type="body" idx="1"/>
          </p:nvPr>
        </p:nvSpPr>
        <p:spPr>
          <a:xfrm>
            <a:off x="0" y="592667"/>
            <a:ext cx="10058400" cy="6959600"/>
          </a:xfrm>
        </p:spPr>
        <p:txBody>
          <a:bodyPr/>
          <a:lstStyle/>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Keyword one = +Online marketing +course</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a:t>
            </a:r>
            <a:r>
              <a:rPr lang="en-US" dirty="0">
                <a:latin typeface="Calibri" panose="020F0502020204030204" pitchFamily="34" charset="0"/>
                <a:ea typeface="Calibri" panose="020F0502020204030204" pitchFamily="34" charset="0"/>
                <a:cs typeface="Times New Roman" panose="02020603050405020304" pitchFamily="18" charset="0"/>
              </a:rPr>
              <a:t>317.10</a:t>
            </a:r>
            <a:r>
              <a:rPr lang="en-US" sz="1800" dirty="0">
                <a:effectLst/>
                <a:latin typeface="Calibri" panose="020F0502020204030204" pitchFamily="34" charset="0"/>
                <a:ea typeface="Calibri" panose="020F0502020204030204" pitchFamily="34" charset="0"/>
                <a:cs typeface="Times New Roman" panose="02020603050405020304" pitchFamily="18" charset="0"/>
              </a:rPr>
              <a:t>/534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$0.59 &lt; than keyword max CPC</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a:t>
            </a:r>
            <a:r>
              <a:rPr lang="en-US" dirty="0">
                <a:latin typeface="Calibri" panose="020F0502020204030204" pitchFamily="34" charset="0"/>
                <a:ea typeface="Calibri" panose="020F0502020204030204" pitchFamily="34" charset="0"/>
                <a:cs typeface="Times New Roman" panose="02020603050405020304" pitchFamily="18" charset="0"/>
              </a:rPr>
              <a:t>534</a:t>
            </a:r>
            <a:r>
              <a:rPr lang="en-US" sz="1800" dirty="0">
                <a:effectLst/>
                <a:latin typeface="Calibri" panose="020F0502020204030204" pitchFamily="34" charset="0"/>
                <a:ea typeface="Calibri" panose="020F0502020204030204" pitchFamily="34" charset="0"/>
                <a:cs typeface="Times New Roman" panose="02020603050405020304" pitchFamily="18" charset="0"/>
              </a:rPr>
              <a:t>/26639) x 100%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2.0% High CTR</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Conversion (C/C)= Ad cost / Conversions = $</a:t>
            </a:r>
            <a:r>
              <a:rPr lang="en-US" dirty="0">
                <a:latin typeface="Calibri" panose="020F0502020204030204" pitchFamily="34" charset="0"/>
                <a:ea typeface="Calibri" panose="020F0502020204030204" pitchFamily="34" charset="0"/>
                <a:cs typeface="Times New Roman" panose="02020603050405020304" pitchFamily="18" charset="0"/>
              </a:rPr>
              <a:t>317.10</a:t>
            </a:r>
            <a:r>
              <a:rPr lang="en-US" sz="1800" dirty="0">
                <a:effectLst/>
                <a:latin typeface="Calibri" panose="020F0502020204030204" pitchFamily="34" charset="0"/>
                <a:ea typeface="Calibri" panose="020F0502020204030204" pitchFamily="34" charset="0"/>
                <a:cs typeface="Times New Roman" panose="02020603050405020304" pitchFamily="18" charset="0"/>
              </a:rPr>
              <a:t>/65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4.88 &lt; estimated conversion value of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a:t>
            </a:r>
            <a:r>
              <a:rPr lang="en-US" dirty="0">
                <a:latin typeface="Calibri" panose="020F0502020204030204" pitchFamily="34" charset="0"/>
                <a:ea typeface="Calibri" panose="020F0502020204030204" pitchFamily="34" charset="0"/>
                <a:cs typeface="Times New Roman" panose="02020603050405020304" pitchFamily="18" charset="0"/>
              </a:rPr>
              <a:t>65</a:t>
            </a:r>
            <a:r>
              <a:rPr lang="en-US" sz="1800" dirty="0">
                <a:effectLst/>
                <a:latin typeface="Calibri" panose="020F0502020204030204" pitchFamily="34" charset="0"/>
                <a:ea typeface="Calibri" panose="020F0502020204030204" pitchFamily="34" charset="0"/>
                <a:cs typeface="Times New Roman" panose="02020603050405020304" pitchFamily="18" charset="0"/>
              </a:rPr>
              <a:t>/534) x 100% = </a:t>
            </a:r>
            <a:r>
              <a:rPr lang="en-US" b="1" dirty="0">
                <a:latin typeface="Calibri" panose="020F0502020204030204" pitchFamily="34" charset="0"/>
                <a:ea typeface="Calibri" panose="020F0502020204030204" pitchFamily="34" charset="0"/>
                <a:cs typeface="Times New Roman" panose="02020603050405020304" pitchFamily="18" charset="0"/>
              </a:rPr>
              <a:t>12.17</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&gt; Expected conversion rate of 10%</a:t>
            </a:r>
          </a:p>
          <a:p>
            <a:endParaRPr lang="en-US" dirty="0"/>
          </a:p>
        </p:txBody>
      </p:sp>
      <p:graphicFrame>
        <p:nvGraphicFramePr>
          <p:cNvPr id="5" name="Table 4">
            <a:extLst>
              <a:ext uri="{FF2B5EF4-FFF2-40B4-BE49-F238E27FC236}">
                <a16:creationId xmlns:a16="http://schemas.microsoft.com/office/drawing/2014/main" id="{07B44509-6CB2-E381-C005-D8FAA7F76F40}"/>
              </a:ext>
            </a:extLst>
          </p:cNvPr>
          <p:cNvGraphicFramePr>
            <a:graphicFrameLocks noGrp="1"/>
          </p:cNvGraphicFramePr>
          <p:nvPr>
            <p:extLst>
              <p:ext uri="{D42A27DB-BD31-4B8C-83A1-F6EECF244321}">
                <p14:modId xmlns:p14="http://schemas.microsoft.com/office/powerpoint/2010/main" val="2727196934"/>
              </p:ext>
            </p:extLst>
          </p:nvPr>
        </p:nvGraphicFramePr>
        <p:xfrm>
          <a:off x="0" y="592667"/>
          <a:ext cx="9906000" cy="3488266"/>
        </p:xfrm>
        <a:graphic>
          <a:graphicData uri="http://schemas.openxmlformats.org/drawingml/2006/table">
            <a:tbl>
              <a:tblPr/>
              <a:tblGrid>
                <a:gridCol w="990969">
                  <a:extLst>
                    <a:ext uri="{9D8B030D-6E8A-4147-A177-3AD203B41FA5}">
                      <a16:colId xmlns:a16="http://schemas.microsoft.com/office/drawing/2014/main" val="3537541327"/>
                    </a:ext>
                  </a:extLst>
                </a:gridCol>
                <a:gridCol w="787600">
                  <a:extLst>
                    <a:ext uri="{9D8B030D-6E8A-4147-A177-3AD203B41FA5}">
                      <a16:colId xmlns:a16="http://schemas.microsoft.com/office/drawing/2014/main" val="175116410"/>
                    </a:ext>
                  </a:extLst>
                </a:gridCol>
                <a:gridCol w="831971">
                  <a:extLst>
                    <a:ext uri="{9D8B030D-6E8A-4147-A177-3AD203B41FA5}">
                      <a16:colId xmlns:a16="http://schemas.microsoft.com/office/drawing/2014/main" val="1391119840"/>
                    </a:ext>
                  </a:extLst>
                </a:gridCol>
                <a:gridCol w="1434688">
                  <a:extLst>
                    <a:ext uri="{9D8B030D-6E8A-4147-A177-3AD203B41FA5}">
                      <a16:colId xmlns:a16="http://schemas.microsoft.com/office/drawing/2014/main" val="667455024"/>
                    </a:ext>
                  </a:extLst>
                </a:gridCol>
                <a:gridCol w="1364433">
                  <a:extLst>
                    <a:ext uri="{9D8B030D-6E8A-4147-A177-3AD203B41FA5}">
                      <a16:colId xmlns:a16="http://schemas.microsoft.com/office/drawing/2014/main" val="3464141914"/>
                    </a:ext>
                  </a:extLst>
                </a:gridCol>
                <a:gridCol w="1656547">
                  <a:extLst>
                    <a:ext uri="{9D8B030D-6E8A-4147-A177-3AD203B41FA5}">
                      <a16:colId xmlns:a16="http://schemas.microsoft.com/office/drawing/2014/main" val="3990604747"/>
                    </a:ext>
                  </a:extLst>
                </a:gridCol>
                <a:gridCol w="709948">
                  <a:extLst>
                    <a:ext uri="{9D8B030D-6E8A-4147-A177-3AD203B41FA5}">
                      <a16:colId xmlns:a16="http://schemas.microsoft.com/office/drawing/2014/main" val="2989162419"/>
                    </a:ext>
                  </a:extLst>
                </a:gridCol>
                <a:gridCol w="709948">
                  <a:extLst>
                    <a:ext uri="{9D8B030D-6E8A-4147-A177-3AD203B41FA5}">
                      <a16:colId xmlns:a16="http://schemas.microsoft.com/office/drawing/2014/main" val="1670155974"/>
                    </a:ext>
                  </a:extLst>
                </a:gridCol>
                <a:gridCol w="709948">
                  <a:extLst>
                    <a:ext uri="{9D8B030D-6E8A-4147-A177-3AD203B41FA5}">
                      <a16:colId xmlns:a16="http://schemas.microsoft.com/office/drawing/2014/main" val="399248030"/>
                    </a:ext>
                  </a:extLst>
                </a:gridCol>
                <a:gridCol w="709948">
                  <a:extLst>
                    <a:ext uri="{9D8B030D-6E8A-4147-A177-3AD203B41FA5}">
                      <a16:colId xmlns:a16="http://schemas.microsoft.com/office/drawing/2014/main" val="31092511"/>
                    </a:ext>
                  </a:extLst>
                </a:gridCol>
              </a:tblGrid>
              <a:tr h="716509">
                <a:tc>
                  <a:txBody>
                    <a:bodyPr/>
                    <a:lstStyle/>
                    <a:p>
                      <a:pPr algn="l" rtl="0" fontAlgn="ctr"/>
                      <a:r>
                        <a:rPr lang="en-US" sz="1400" b="0" i="0" u="none" strike="noStrike">
                          <a:solidFill>
                            <a:srgbClr val="FFFFFF"/>
                          </a:solidFill>
                          <a:effectLst/>
                          <a:latin typeface="Open Sans" panose="020B0606030504020204" pitchFamily="34" charset="0"/>
                        </a:rPr>
                        <a:t>Keyword</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Cost</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Clicks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Impressions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Conversions</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Keyword max 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CPC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CTR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C/C</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tc>
                  <a:txBody>
                    <a:bodyPr/>
                    <a:lstStyle/>
                    <a:p>
                      <a:pPr algn="l" rtl="0" fontAlgn="ctr"/>
                      <a:r>
                        <a:rPr lang="en-US" sz="1400" b="0" i="0" u="none" strike="noStrike">
                          <a:solidFill>
                            <a:srgbClr val="FFFFFF"/>
                          </a:solidFill>
                          <a:effectLst/>
                          <a:latin typeface="Open Sans" panose="020B0606030504020204" pitchFamily="34" charset="0"/>
                        </a:rPr>
                        <a:t>CR</a:t>
                      </a:r>
                    </a:p>
                  </a:txBody>
                  <a:tcPr marL="9525" marR="9525" marT="9525"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02B4E5"/>
                    </a:solidFill>
                  </a:tcPr>
                </a:tc>
                <a:extLst>
                  <a:ext uri="{0D108BD9-81ED-4DB2-BD59-A6C34878D82A}">
                    <a16:rowId xmlns:a16="http://schemas.microsoft.com/office/drawing/2014/main" val="4149118060"/>
                  </a:ext>
                </a:extLst>
              </a:tr>
              <a:tr h="923919">
                <a:tc>
                  <a:txBody>
                    <a:bodyPr/>
                    <a:lstStyle/>
                    <a:p>
                      <a:pPr algn="l" fontAlgn="b"/>
                      <a:r>
                        <a:rPr lang="en-US" sz="1400" b="0" i="0" u="none" strike="noStrike" dirty="0">
                          <a:solidFill>
                            <a:srgbClr val="000000"/>
                          </a:solidFill>
                          <a:effectLst/>
                          <a:latin typeface="Arial" panose="020B0604020202020204" pitchFamily="34" charset="0"/>
                        </a:rPr>
                        <a:t>+Online marketing +course</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$317.10</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534</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26639</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65</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1.45</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 $    0.59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2.00%</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 $    4.88 </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Arial" panose="020B0604020202020204" pitchFamily="34" charset="0"/>
                        </a:rPr>
                        <a:t>12.17%</a:t>
                      </a:r>
                    </a:p>
                  </a:txBody>
                  <a:tcPr marL="9525" marR="9525" marT="9525" marB="0" anchor="b">
                    <a:lnL>
                      <a:noFill/>
                    </a:lnL>
                    <a:lnR>
                      <a:noFill/>
                    </a:lnR>
                    <a:lnT w="635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253105490"/>
                  </a:ext>
                </a:extLst>
              </a:tr>
              <a:tr h="923919">
                <a:tc>
                  <a:txBody>
                    <a:bodyPr/>
                    <a:lstStyle/>
                    <a:p>
                      <a:pPr algn="l" fontAlgn="b"/>
                      <a:r>
                        <a:rPr lang="en-US" sz="1400" b="0" i="0" u="none" strike="noStrike">
                          <a:solidFill>
                            <a:srgbClr val="000000"/>
                          </a:solidFill>
                          <a:effectLst/>
                          <a:latin typeface="Arial" panose="020B0604020202020204" pitchFamily="34" charset="0"/>
                        </a:rPr>
                        <a:t>+Social media marketing +course</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$36.00</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66</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912</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10</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1.45</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 $    0.55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7.24%</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 $    3.60 </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15.15%</a:t>
                      </a:r>
                    </a:p>
                  </a:txBody>
                  <a:tcPr marL="9525" marR="9525" marT="9525" marB="0" anchor="b">
                    <a:lnL>
                      <a:noFill/>
                    </a:lnL>
                    <a:lnR>
                      <a:noFill/>
                    </a:lnR>
                    <a:lnT>
                      <a:noFill/>
                    </a:lnT>
                    <a:lnB>
                      <a:noFill/>
                    </a:lnB>
                  </a:tcPr>
                </a:tc>
                <a:extLst>
                  <a:ext uri="{0D108BD9-81ED-4DB2-BD59-A6C34878D82A}">
                    <a16:rowId xmlns:a16="http://schemas.microsoft.com/office/drawing/2014/main" val="417419531"/>
                  </a:ext>
                </a:extLst>
              </a:tr>
              <a:tr h="923919">
                <a:tc>
                  <a:txBody>
                    <a:bodyPr/>
                    <a:lstStyle/>
                    <a:p>
                      <a:pPr algn="l" fontAlgn="b"/>
                      <a:r>
                        <a:rPr lang="en-US" sz="1400" b="0" i="0" u="none" strike="noStrike">
                          <a:solidFill>
                            <a:srgbClr val="000000"/>
                          </a:solidFill>
                          <a:effectLst/>
                          <a:latin typeface="Arial" panose="020B0604020202020204" pitchFamily="34" charset="0"/>
                        </a:rPr>
                        <a:t>+Digital marketing certificate</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$23.10</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48</a:t>
                      </a:r>
                    </a:p>
                  </a:txBody>
                  <a:tcPr marL="9525" marR="9525" marT="9525" marB="0" anchor="b">
                    <a:lnL>
                      <a:noFill/>
                    </a:lnL>
                    <a:lnR>
                      <a:noFill/>
                    </a:lnR>
                    <a:lnT>
                      <a:noFill/>
                    </a:lnT>
                    <a:lnB>
                      <a:noFill/>
                    </a:lnB>
                  </a:tcPr>
                </a:tc>
                <a:tc>
                  <a:txBody>
                    <a:bodyPr/>
                    <a:lstStyle/>
                    <a:p>
                      <a:pPr algn="r" fontAlgn="b"/>
                      <a:r>
                        <a:rPr lang="en-US" sz="1400" b="0" i="0" u="none" strike="noStrike">
                          <a:solidFill>
                            <a:srgbClr val="000000"/>
                          </a:solidFill>
                          <a:effectLst/>
                          <a:latin typeface="Arial" panose="020B0604020202020204" pitchFamily="34" charset="0"/>
                        </a:rPr>
                        <a:t>894</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8</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1.45</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 $    0.48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5.37%</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 $    3.08 </a:t>
                      </a:r>
                    </a:p>
                  </a:txBody>
                  <a:tcPr marL="9525" marR="9525" marT="9525" marB="0" anchor="b">
                    <a:lnL>
                      <a:noFill/>
                    </a:lnL>
                    <a:lnR>
                      <a:noFill/>
                    </a:lnR>
                    <a:lnT>
                      <a:noFill/>
                    </a:lnT>
                    <a:lnB>
                      <a:noFill/>
                    </a:lnB>
                  </a:tcPr>
                </a:tc>
                <a:tc>
                  <a:txBody>
                    <a:bodyPr/>
                    <a:lstStyle/>
                    <a:p>
                      <a:pPr algn="r" fontAlgn="b"/>
                      <a:r>
                        <a:rPr lang="en-US" sz="1400" b="0" i="0" u="none" strike="noStrike" dirty="0">
                          <a:solidFill>
                            <a:srgbClr val="000000"/>
                          </a:solidFill>
                          <a:effectLst/>
                          <a:latin typeface="Arial" panose="020B0604020202020204" pitchFamily="34" charset="0"/>
                        </a:rPr>
                        <a:t>15.63%</a:t>
                      </a:r>
                    </a:p>
                  </a:txBody>
                  <a:tcPr marL="9525" marR="9525" marT="9525" marB="0" anchor="b">
                    <a:lnL>
                      <a:noFill/>
                    </a:lnL>
                    <a:lnR>
                      <a:noFill/>
                    </a:lnR>
                    <a:lnT>
                      <a:noFill/>
                    </a:lnT>
                    <a:lnB>
                      <a:noFill/>
                    </a:lnB>
                  </a:tcPr>
                </a:tc>
                <a:extLst>
                  <a:ext uri="{0D108BD9-81ED-4DB2-BD59-A6C34878D82A}">
                    <a16:rowId xmlns:a16="http://schemas.microsoft.com/office/drawing/2014/main" val="2399487580"/>
                  </a:ext>
                </a:extLst>
              </a:tr>
            </a:tbl>
          </a:graphicData>
        </a:graphic>
      </p:graphicFrame>
    </p:spTree>
    <p:extLst>
      <p:ext uri="{BB962C8B-B14F-4D97-AF65-F5344CB8AC3E}">
        <p14:creationId xmlns:p14="http://schemas.microsoft.com/office/powerpoint/2010/main" val="65268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F2B-B674-A694-602E-75F8FCB0C7C5}"/>
              </a:ext>
            </a:extLst>
          </p:cNvPr>
          <p:cNvSpPr>
            <a:spLocks noGrp="1"/>
          </p:cNvSpPr>
          <p:nvPr>
            <p:ph type="title"/>
          </p:nvPr>
        </p:nvSpPr>
        <p:spPr>
          <a:xfrm>
            <a:off x="0" y="0"/>
            <a:ext cx="9372900" cy="592667"/>
          </a:xfrm>
        </p:spPr>
        <p:txBody>
          <a:bodyPr/>
          <a:lstStyle/>
          <a:p>
            <a:r>
              <a:rPr lang="en-US" b="1" dirty="0"/>
              <a:t>Relevant KPI For Best Performing Keywords</a:t>
            </a:r>
          </a:p>
        </p:txBody>
      </p:sp>
      <p:sp>
        <p:nvSpPr>
          <p:cNvPr id="3" name="Text Placeholder 2">
            <a:extLst>
              <a:ext uri="{FF2B5EF4-FFF2-40B4-BE49-F238E27FC236}">
                <a16:creationId xmlns:a16="http://schemas.microsoft.com/office/drawing/2014/main" id="{C18824EC-0CDF-7340-37F6-A4FCA1A1E911}"/>
              </a:ext>
            </a:extLst>
          </p:cNvPr>
          <p:cNvSpPr>
            <a:spLocks noGrp="1"/>
          </p:cNvSpPr>
          <p:nvPr>
            <p:ph type="body" idx="1"/>
          </p:nvPr>
        </p:nvSpPr>
        <p:spPr>
          <a:xfrm>
            <a:off x="0" y="592667"/>
            <a:ext cx="10058400" cy="6959600"/>
          </a:xfrm>
        </p:spPr>
        <p:txBody>
          <a:bodyPr/>
          <a:lstStyle/>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Keyword Two: +Social media marketing +course</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a:t>
            </a:r>
            <a:r>
              <a:rPr lang="en-US" dirty="0">
                <a:latin typeface="Calibri" panose="020F0502020204030204" pitchFamily="34" charset="0"/>
                <a:ea typeface="Calibri" panose="020F0502020204030204" pitchFamily="34" charset="0"/>
                <a:cs typeface="Times New Roman" panose="02020603050405020304" pitchFamily="18" charset="0"/>
              </a:rPr>
              <a:t>36.00</a:t>
            </a:r>
            <a:r>
              <a:rPr lang="en-US" sz="1800" dirty="0">
                <a:effectLst/>
                <a:latin typeface="Calibri" panose="020F0502020204030204" pitchFamily="34" charset="0"/>
                <a:ea typeface="Calibri" panose="020F0502020204030204" pitchFamily="34" charset="0"/>
                <a:cs typeface="Times New Roman" panose="02020603050405020304" pitchFamily="18" charset="0"/>
              </a:rPr>
              <a:t>/66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$0.55 &lt; than keyword max CPC</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(66/912) x 100% = </a:t>
            </a:r>
            <a:r>
              <a:rPr lang="en-US" b="1" dirty="0">
                <a:latin typeface="Calibri" panose="020F0502020204030204" pitchFamily="34" charset="0"/>
                <a:ea typeface="Calibri" panose="020F0502020204030204" pitchFamily="34" charset="0"/>
                <a:cs typeface="Times New Roman" panose="02020603050405020304" pitchFamily="18" charset="0"/>
              </a:rPr>
              <a:t>7.2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High CTR</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Conversion (C/C)= Ad cost / Conversions = $</a:t>
            </a:r>
            <a:r>
              <a:rPr lang="en-US" dirty="0">
                <a:latin typeface="Calibri" panose="020F0502020204030204" pitchFamily="34" charset="0"/>
                <a:ea typeface="Calibri" panose="020F0502020204030204" pitchFamily="34" charset="0"/>
                <a:cs typeface="Times New Roman" panose="02020603050405020304" pitchFamily="18" charset="0"/>
              </a:rPr>
              <a:t>36.00</a:t>
            </a:r>
            <a:r>
              <a:rPr lang="en-US" sz="1800" dirty="0">
                <a:effectLst/>
                <a:latin typeface="Calibri" panose="020F0502020204030204" pitchFamily="34" charset="0"/>
                <a:ea typeface="Calibri" panose="020F0502020204030204" pitchFamily="34" charset="0"/>
                <a:cs typeface="Times New Roman" panose="02020603050405020304" pitchFamily="18" charset="0"/>
              </a:rPr>
              <a:t>/10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3.60 &lt; estimated conversion value of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(10/66) x 100% = </a:t>
            </a:r>
            <a:r>
              <a:rPr lang="en-US" b="1" dirty="0">
                <a:latin typeface="Calibri" panose="020F0502020204030204" pitchFamily="34" charset="0"/>
                <a:ea typeface="Calibri" panose="020F0502020204030204" pitchFamily="34" charset="0"/>
                <a:cs typeface="Times New Roman" panose="02020603050405020304" pitchFamily="18" charset="0"/>
              </a:rPr>
              <a:t>15.15</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&gt; Expected conversion rate of 10%</a:t>
            </a:r>
          </a:p>
          <a:p>
            <a:pPr marL="114300" indent="0">
              <a:buNone/>
            </a:pPr>
            <a:endParaRPr lang="en-US" dirty="0"/>
          </a:p>
          <a:p>
            <a:r>
              <a:rPr lang="en-US" b="1" dirty="0"/>
              <a:t>Keyword Three: +Digital marketing certificate</a:t>
            </a:r>
            <a:endParaRPr lang="en-US" dirty="0"/>
          </a:p>
          <a:p>
            <a:pPr marL="285750" marR="0" indent="-285750">
              <a:lnSpc>
                <a:spcPct val="107000"/>
              </a:lnSpc>
              <a:spcBef>
                <a:spcPts val="0"/>
              </a:spcBef>
              <a:spcAft>
                <a:spcPts val="800"/>
              </a:spcAft>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Click (CPC) = Ad cost / number of clicks =  $23</a:t>
            </a:r>
            <a:r>
              <a:rPr lang="en-US" dirty="0">
                <a:latin typeface="Calibri" panose="020F0502020204030204" pitchFamily="34" charset="0"/>
                <a:ea typeface="Calibri" panose="020F0502020204030204" pitchFamily="34" charset="0"/>
                <a:cs typeface="Times New Roman" panose="02020603050405020304" pitchFamily="18" charset="0"/>
              </a:rPr>
              <a:t>.10</a:t>
            </a:r>
            <a:r>
              <a:rPr lang="en-US" sz="1800" dirty="0">
                <a:effectLst/>
                <a:latin typeface="Calibri" panose="020F0502020204030204" pitchFamily="34" charset="0"/>
                <a:ea typeface="Calibri" panose="020F0502020204030204" pitchFamily="34" charset="0"/>
                <a:cs typeface="Times New Roman" panose="02020603050405020304" pitchFamily="18" charset="0"/>
              </a:rPr>
              <a:t>/48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$0.48 &lt; than keyword max CPC</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Through Rate (CTR)= (Number of clicks / Number of Impressions) x 100% = (48/894) x 100% = </a:t>
            </a:r>
            <a:r>
              <a:rPr lang="en-US" b="1" dirty="0">
                <a:latin typeface="Calibri" panose="020F0502020204030204" pitchFamily="34" charset="0"/>
                <a:ea typeface="Calibri" panose="020F0502020204030204" pitchFamily="34" charset="0"/>
                <a:cs typeface="Times New Roman" panose="02020603050405020304" pitchFamily="18" charset="0"/>
              </a:rPr>
              <a:t>5</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High CTR</a:t>
            </a: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per Conversion (C/C)= Ad cost / Conversions = $23.10/8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$3.08</a:t>
            </a:r>
            <a:r>
              <a:rPr lang="en-US" b="1" dirty="0">
                <a:latin typeface="Calibri" panose="020F0502020204030204" pitchFamily="34" charset="0"/>
                <a:ea typeface="Calibri" panose="020F0502020204030204" pitchFamily="34" charset="0"/>
                <a:cs typeface="Times New Roman" panose="02020603050405020304" pitchFamily="18" charset="0"/>
              </a:rPr>
              <a:t> &lt; estimated conversion value of $5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Conversion Rate (CR)= (Conversions / Clicks) x 100% = (8/48) x 100% = </a:t>
            </a:r>
            <a:r>
              <a:rPr lang="en-US" b="1" dirty="0">
                <a:latin typeface="Calibri" panose="020F0502020204030204" pitchFamily="34" charset="0"/>
                <a:ea typeface="Calibri" panose="020F0502020204030204" pitchFamily="34" charset="0"/>
                <a:cs typeface="Times New Roman" panose="02020603050405020304" pitchFamily="18" charset="0"/>
              </a:rPr>
              <a:t>15.63</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&gt; Expected conversion rate of 10%</a:t>
            </a:r>
          </a:p>
          <a:p>
            <a:pPr marL="114300" indent="0">
              <a:buNone/>
            </a:pPr>
            <a:endParaRPr lang="en-US" dirty="0"/>
          </a:p>
          <a:p>
            <a:endParaRPr lang="en-US" dirty="0"/>
          </a:p>
        </p:txBody>
      </p:sp>
    </p:spTree>
    <p:extLst>
      <p:ext uri="{BB962C8B-B14F-4D97-AF65-F5344CB8AC3E}">
        <p14:creationId xmlns:p14="http://schemas.microsoft.com/office/powerpoint/2010/main" val="406381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E6DE"/>
        </a:solidFill>
        <a:effectLst/>
      </p:bgPr>
    </p:bg>
    <p:spTree>
      <p:nvGrpSpPr>
        <p:cNvPr id="1" name="Shape 141"/>
        <p:cNvGrpSpPr/>
        <p:nvPr/>
      </p:nvGrpSpPr>
      <p:grpSpPr>
        <a:xfrm>
          <a:off x="0" y="0"/>
          <a:ext cx="0" cy="0"/>
          <a:chOff x="0" y="0"/>
          <a:chExt cx="0" cy="0"/>
        </a:xfrm>
      </p:grpSpPr>
      <p:sp>
        <p:nvSpPr>
          <p:cNvPr id="142" name="Google Shape;142;p40"/>
          <p:cNvSpPr/>
          <p:nvPr/>
        </p:nvSpPr>
        <p:spPr>
          <a:xfrm>
            <a:off x="2338628" y="3093652"/>
            <a:ext cx="5380800" cy="19008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Campaign Approach</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Description and Marketing Objective</a:t>
            </a:r>
            <a:endParaRPr sz="2000"/>
          </a:p>
        </p:txBody>
      </p:sp>
      <p:sp>
        <p:nvSpPr>
          <p:cNvPr id="143" name="Google Shape;143;p40"/>
          <p:cNvSpPr/>
          <p:nvPr/>
        </p:nvSpPr>
        <p:spPr>
          <a:xfrm>
            <a:off x="4636294" y="2830522"/>
            <a:ext cx="785700" cy="576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576B-316D-8CE5-8284-408088B07ED9}"/>
              </a:ext>
            </a:extLst>
          </p:cNvPr>
          <p:cNvSpPr>
            <a:spLocks noGrp="1"/>
          </p:cNvSpPr>
          <p:nvPr>
            <p:ph type="title"/>
          </p:nvPr>
        </p:nvSpPr>
        <p:spPr>
          <a:xfrm>
            <a:off x="0" y="1"/>
            <a:ext cx="9715770" cy="609600"/>
          </a:xfrm>
        </p:spPr>
        <p:txBody>
          <a:bodyPr/>
          <a:lstStyle/>
          <a:p>
            <a:r>
              <a:rPr lang="en-US" b="1" dirty="0"/>
              <a:t>Relevant KPI For Best Performing Keywords</a:t>
            </a:r>
            <a:endParaRPr lang="en-US" dirty="0"/>
          </a:p>
        </p:txBody>
      </p:sp>
      <p:sp>
        <p:nvSpPr>
          <p:cNvPr id="3" name="Text Placeholder 2">
            <a:extLst>
              <a:ext uri="{FF2B5EF4-FFF2-40B4-BE49-F238E27FC236}">
                <a16:creationId xmlns:a16="http://schemas.microsoft.com/office/drawing/2014/main" id="{66219BDD-275A-4F7D-44E3-DE575E71276B}"/>
              </a:ext>
            </a:extLst>
          </p:cNvPr>
          <p:cNvSpPr>
            <a:spLocks noGrp="1"/>
          </p:cNvSpPr>
          <p:nvPr>
            <p:ph type="body" idx="1"/>
          </p:nvPr>
        </p:nvSpPr>
        <p:spPr>
          <a:xfrm>
            <a:off x="0" y="795867"/>
            <a:ext cx="10058400" cy="6976532"/>
          </a:xfrm>
        </p:spPr>
        <p:txBody>
          <a:bodyPr/>
          <a:lstStyle/>
          <a:p>
            <a:pPr marL="114300" indent="0">
              <a:buNone/>
            </a:pPr>
            <a:r>
              <a:rPr lang="en-US" b="1" u="sng" dirty="0">
                <a:latin typeface="+mn-lt"/>
                <a:ea typeface="Calibri" panose="020F0502020204030204" pitchFamily="34" charset="0"/>
                <a:cs typeface="Times New Roman" panose="02020603050405020304" pitchFamily="18" charset="0"/>
              </a:rPr>
              <a:t>Hypothesis why hey are best performing keywords.</a:t>
            </a:r>
          </a:p>
          <a:p>
            <a:r>
              <a:rPr lang="en-US" b="1" dirty="0">
                <a:latin typeface="+mn-lt"/>
                <a:ea typeface="Calibri" panose="020F0502020204030204" pitchFamily="34" charset="0"/>
                <a:cs typeface="Times New Roman" panose="02020603050405020304" pitchFamily="18" charset="0"/>
              </a:rPr>
              <a:t>Keyword one = +Online marketing +course</a:t>
            </a:r>
          </a:p>
          <a:p>
            <a:pPr marL="114300" indent="0">
              <a:buNone/>
            </a:pPr>
            <a:r>
              <a:rPr lang="en-US" dirty="0">
                <a:latin typeface="+mn-lt"/>
                <a:ea typeface="Calibri" panose="020F0502020204030204" pitchFamily="34" charset="0"/>
                <a:cs typeface="Times New Roman" panose="02020603050405020304" pitchFamily="18" charset="0"/>
              </a:rPr>
              <a:t>Conversion Rate is </a:t>
            </a:r>
            <a:r>
              <a:rPr lang="en-US" b="1" dirty="0">
                <a:latin typeface="Calibri" panose="020F0502020204030204" pitchFamily="34" charset="0"/>
                <a:ea typeface="Calibri" panose="020F0502020204030204" pitchFamily="34" charset="0"/>
                <a:cs typeface="Times New Roman" panose="02020603050405020304" pitchFamily="18" charset="0"/>
              </a:rPr>
              <a:t>12.17</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is greater than the expected conversion rate of 10%. </a:t>
            </a:r>
            <a:endParaRPr lang="en-US" dirty="0">
              <a:latin typeface="+mn-lt"/>
              <a:ea typeface="Calibri" panose="020F0502020204030204" pitchFamily="34" charset="0"/>
              <a:cs typeface="Times New Roman" panose="02020603050405020304" pitchFamily="18" charset="0"/>
            </a:endParaRPr>
          </a:p>
          <a:p>
            <a:pPr marL="114300" indent="0">
              <a:buNone/>
            </a:pPr>
            <a:r>
              <a:rPr lang="en-US" dirty="0">
                <a:latin typeface="+mn-lt"/>
                <a:ea typeface="Calibri" panose="020F0502020204030204" pitchFamily="34" charset="0"/>
                <a:cs typeface="Times New Roman" panose="02020603050405020304" pitchFamily="18" charset="0"/>
              </a:rPr>
              <a:t>Conversion (syllabus download) for this keyword was </a:t>
            </a:r>
            <a:r>
              <a:rPr lang="en-US" b="1" dirty="0">
                <a:latin typeface="+mn-lt"/>
                <a:ea typeface="Calibri" panose="020F0502020204030204" pitchFamily="34" charset="0"/>
                <a:cs typeface="Times New Roman" panose="02020603050405020304" pitchFamily="18" charset="0"/>
              </a:rPr>
              <a:t>66. </a:t>
            </a:r>
            <a:r>
              <a:rPr lang="en-US" dirty="0">
                <a:latin typeface="+mn-lt"/>
                <a:ea typeface="Calibri" panose="020F0502020204030204" pitchFamily="34" charset="0"/>
                <a:cs typeface="Times New Roman" panose="02020603050405020304" pitchFamily="18" charset="0"/>
              </a:rPr>
              <a:t>this is high and plays a huge role in meeting the objective of this campaign to gather at least 200 Conversions (syllabus download).</a:t>
            </a:r>
          </a:p>
          <a:p>
            <a:pPr marL="114300" indent="0">
              <a:buNone/>
            </a:pPr>
            <a:r>
              <a:rPr lang="en-US" dirty="0">
                <a:latin typeface="+mn-lt"/>
                <a:ea typeface="Calibri" panose="020F0502020204030204" pitchFamily="34" charset="0"/>
                <a:cs typeface="Times New Roman" panose="02020603050405020304" pitchFamily="18" charset="0"/>
              </a:rPr>
              <a:t>Cost per Conversion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4.88 </a:t>
            </a:r>
            <a:r>
              <a:rPr lang="en-US" dirty="0">
                <a:latin typeface="Calibri" panose="020F0502020204030204" pitchFamily="34" charset="0"/>
                <a:ea typeface="Calibri" panose="020F0502020204030204" pitchFamily="34" charset="0"/>
                <a:cs typeface="Times New Roman" panose="02020603050405020304" pitchFamily="18" charset="0"/>
              </a:rPr>
              <a:t>which is lesser than the estimated conversion value of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dirty="0">
              <a:latin typeface="+mn-lt"/>
              <a:ea typeface="Calibri" panose="020F0502020204030204" pitchFamily="34" charset="0"/>
              <a:cs typeface="Times New Roman" panose="02020603050405020304" pitchFamily="18" charset="0"/>
            </a:endParaRPr>
          </a:p>
          <a:p>
            <a:r>
              <a:rPr lang="en-US" sz="1800" b="1" dirty="0">
                <a:effectLst/>
                <a:latin typeface="+mn-lt"/>
                <a:ea typeface="Calibri" panose="020F0502020204030204" pitchFamily="34" charset="0"/>
                <a:cs typeface="Times New Roman" panose="02020603050405020304" pitchFamily="18" charset="0"/>
              </a:rPr>
              <a:t>Keyword Two: +Social media marketing +course</a:t>
            </a:r>
          </a:p>
          <a:p>
            <a:pPr marL="114300" indent="0">
              <a:buNone/>
            </a:pPr>
            <a:r>
              <a:rPr lang="en-US" dirty="0">
                <a:latin typeface="+mn-lt"/>
                <a:ea typeface="Calibri" panose="020F0502020204030204" pitchFamily="34" charset="0"/>
                <a:cs typeface="Times New Roman" panose="02020603050405020304" pitchFamily="18" charset="0"/>
              </a:rPr>
              <a:t>Conversion Rate is </a:t>
            </a:r>
            <a:r>
              <a:rPr lang="en-US" b="1" dirty="0">
                <a:latin typeface="Calibri" panose="020F0502020204030204" pitchFamily="34" charset="0"/>
                <a:ea typeface="Calibri" panose="020F0502020204030204" pitchFamily="34" charset="0"/>
                <a:cs typeface="Times New Roman" panose="02020603050405020304" pitchFamily="18" charset="0"/>
              </a:rPr>
              <a:t>15.15</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is greater than the expected conversion rate of 10%</a:t>
            </a:r>
            <a:endParaRPr lang="en-US" dirty="0">
              <a:latin typeface="+mn-lt"/>
              <a:ea typeface="Calibri" panose="020F0502020204030204" pitchFamily="34" charset="0"/>
              <a:cs typeface="Times New Roman" panose="02020603050405020304" pitchFamily="18" charset="0"/>
            </a:endParaRPr>
          </a:p>
          <a:p>
            <a:pPr marL="114300" indent="0">
              <a:buNone/>
            </a:pPr>
            <a:r>
              <a:rPr lang="en-US" dirty="0">
                <a:latin typeface="+mn-lt"/>
                <a:ea typeface="Calibri" panose="020F0502020204030204" pitchFamily="34" charset="0"/>
                <a:cs typeface="Times New Roman" panose="02020603050405020304" pitchFamily="18" charset="0"/>
              </a:rPr>
              <a:t>Conversion (syllabus download) for this keyword was </a:t>
            </a:r>
            <a:r>
              <a:rPr lang="en-US" b="1" dirty="0">
                <a:latin typeface="+mn-lt"/>
                <a:ea typeface="Calibri" panose="020F0502020204030204" pitchFamily="34" charset="0"/>
                <a:cs typeface="Times New Roman" panose="02020603050405020304" pitchFamily="18" charset="0"/>
              </a:rPr>
              <a:t>10</a:t>
            </a:r>
            <a:r>
              <a:rPr lang="en-US" dirty="0">
                <a:latin typeface="+mn-lt"/>
                <a:ea typeface="Calibri" panose="020F0502020204030204" pitchFamily="34" charset="0"/>
                <a:cs typeface="Times New Roman" panose="02020603050405020304" pitchFamily="18" charset="0"/>
              </a:rPr>
              <a:t>. this is okay and plays a role in meeting the objective of this campaign to gather at least 200 Conversions (syllabus download).</a:t>
            </a:r>
          </a:p>
          <a:p>
            <a:pPr marL="114300" indent="0">
              <a:buNone/>
            </a:pPr>
            <a:r>
              <a:rPr lang="en-US" dirty="0">
                <a:latin typeface="+mn-lt"/>
                <a:ea typeface="Calibri" panose="020F0502020204030204" pitchFamily="34" charset="0"/>
                <a:cs typeface="Times New Roman" panose="02020603050405020304" pitchFamily="18" charset="0"/>
              </a:rPr>
              <a:t>Cost per Conversion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3.60 </a:t>
            </a:r>
            <a:r>
              <a:rPr lang="en-US" dirty="0">
                <a:latin typeface="Calibri" panose="020F0502020204030204" pitchFamily="34" charset="0"/>
                <a:ea typeface="Calibri" panose="020F0502020204030204" pitchFamily="34" charset="0"/>
                <a:cs typeface="Times New Roman" panose="02020603050405020304" pitchFamily="18" charset="0"/>
              </a:rPr>
              <a:t>which is lesser than the estimated conversion value of $5</a:t>
            </a:r>
            <a:endParaRPr lang="en-US" dirty="0">
              <a:latin typeface="+mn-lt"/>
              <a:ea typeface="Calibri" panose="020F0502020204030204" pitchFamily="34" charset="0"/>
              <a:cs typeface="Times New Roman" panose="02020603050405020304" pitchFamily="18" charset="0"/>
            </a:endParaRPr>
          </a:p>
          <a:p>
            <a:pPr marL="114300" indent="0">
              <a:buNone/>
            </a:pPr>
            <a:endParaRPr lang="en-US" sz="1800" dirty="0">
              <a:effectLst/>
              <a:latin typeface="+mn-lt"/>
              <a:ea typeface="Calibri" panose="020F0502020204030204" pitchFamily="34" charset="0"/>
              <a:cs typeface="Times New Roman" panose="02020603050405020304" pitchFamily="18" charset="0"/>
            </a:endParaRPr>
          </a:p>
          <a:p>
            <a:r>
              <a:rPr lang="en-US" b="1" dirty="0">
                <a:latin typeface="+mn-lt"/>
              </a:rPr>
              <a:t>Keyword Three: +Digital marketing certificate</a:t>
            </a:r>
          </a:p>
          <a:p>
            <a:pPr marL="114300" indent="0">
              <a:buNone/>
            </a:pPr>
            <a:r>
              <a:rPr lang="en-US" dirty="0">
                <a:latin typeface="+mn-lt"/>
                <a:ea typeface="Calibri" panose="020F0502020204030204" pitchFamily="34" charset="0"/>
                <a:cs typeface="Times New Roman" panose="02020603050405020304" pitchFamily="18" charset="0"/>
              </a:rPr>
              <a:t>Conversion Rate is </a:t>
            </a:r>
            <a:r>
              <a:rPr lang="en-US" b="1" dirty="0">
                <a:latin typeface="Calibri" panose="020F0502020204030204" pitchFamily="34" charset="0"/>
                <a:ea typeface="Calibri" panose="020F0502020204030204" pitchFamily="34" charset="0"/>
                <a:cs typeface="Times New Roman" panose="02020603050405020304" pitchFamily="18" charset="0"/>
              </a:rPr>
              <a:t>15.63</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is greater </a:t>
            </a:r>
            <a:r>
              <a:rPr lang="en-US" dirty="0">
                <a:latin typeface="Calibri" panose="020F0502020204030204" pitchFamily="34" charset="0"/>
                <a:ea typeface="Calibri" panose="020F0502020204030204" pitchFamily="34" charset="0"/>
                <a:cs typeface="Times New Roman" panose="02020603050405020304" pitchFamily="18" charset="0"/>
              </a:rPr>
              <a:t>than the e</a:t>
            </a:r>
            <a:r>
              <a:rPr lang="en-US" sz="1800" dirty="0">
                <a:effectLst/>
                <a:latin typeface="Calibri" panose="020F0502020204030204" pitchFamily="34" charset="0"/>
                <a:ea typeface="Calibri" panose="020F0502020204030204" pitchFamily="34" charset="0"/>
                <a:cs typeface="Times New Roman" panose="02020603050405020304" pitchFamily="18" charset="0"/>
              </a:rPr>
              <a:t>xpected conversion rate of 10%</a:t>
            </a:r>
            <a:endParaRPr lang="en-US" dirty="0">
              <a:latin typeface="+mn-lt"/>
              <a:ea typeface="Calibri" panose="020F0502020204030204" pitchFamily="34" charset="0"/>
              <a:cs typeface="Times New Roman" panose="02020603050405020304" pitchFamily="18" charset="0"/>
            </a:endParaRPr>
          </a:p>
          <a:p>
            <a:pPr marL="114300" indent="0">
              <a:buNone/>
            </a:pPr>
            <a:r>
              <a:rPr lang="en-US" dirty="0">
                <a:latin typeface="+mn-lt"/>
                <a:ea typeface="Calibri" panose="020F0502020204030204" pitchFamily="34" charset="0"/>
                <a:cs typeface="Times New Roman" panose="02020603050405020304" pitchFamily="18" charset="0"/>
              </a:rPr>
              <a:t>Conversion (syllabus download) for this keyword was </a:t>
            </a:r>
            <a:r>
              <a:rPr lang="en-US" b="1" dirty="0">
                <a:latin typeface="+mn-lt"/>
                <a:ea typeface="Calibri" panose="020F0502020204030204" pitchFamily="34" charset="0"/>
                <a:cs typeface="Times New Roman" panose="02020603050405020304" pitchFamily="18" charset="0"/>
              </a:rPr>
              <a:t>8. </a:t>
            </a:r>
            <a:r>
              <a:rPr lang="en-US" dirty="0">
                <a:latin typeface="+mn-lt"/>
                <a:ea typeface="Calibri" panose="020F0502020204030204" pitchFamily="34" charset="0"/>
                <a:cs typeface="Times New Roman" panose="02020603050405020304" pitchFamily="18" charset="0"/>
              </a:rPr>
              <a:t>this is okay and plays a role in meeting the objective of this campaign to gather at least 200 Conversions (syllabus download).</a:t>
            </a:r>
          </a:p>
          <a:p>
            <a:pPr marL="114300" indent="0">
              <a:buNone/>
            </a:pPr>
            <a:r>
              <a:rPr lang="en-US" dirty="0">
                <a:latin typeface="+mn-lt"/>
                <a:ea typeface="Calibri" panose="020F0502020204030204" pitchFamily="34" charset="0"/>
                <a:cs typeface="Times New Roman" panose="02020603050405020304" pitchFamily="18" charset="0"/>
              </a:rPr>
              <a:t>Cost per Conversion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$3.08</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which is lesser than the estimated conversion value of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dirty="0">
              <a:latin typeface="+mn-lt"/>
              <a:ea typeface="Calibri" panose="020F0502020204030204" pitchFamily="34" charset="0"/>
              <a:cs typeface="Times New Roman" panose="02020603050405020304" pitchFamily="18" charset="0"/>
            </a:endParaRPr>
          </a:p>
          <a:p>
            <a:pPr marL="114300" indent="0">
              <a:buNone/>
            </a:pPr>
            <a:r>
              <a:rPr lang="en-US" dirty="0">
                <a:latin typeface="+mn-lt"/>
                <a:ea typeface="Calibri" panose="020F0502020204030204" pitchFamily="34" charset="0"/>
                <a:cs typeface="Times New Roman" panose="02020603050405020304" pitchFamily="18" charset="0"/>
              </a:rPr>
              <a:t>These 3 best performing keywords also have high competitions judging form their high Cost per click (CPC). </a:t>
            </a:r>
          </a:p>
          <a:p>
            <a:pPr marL="114300" indent="0">
              <a:buNone/>
            </a:pPr>
            <a:endParaRPr lang="en-US" dirty="0">
              <a:latin typeface="+mn-lt"/>
            </a:endParaRPr>
          </a:p>
          <a:p>
            <a:endParaRPr lang="en-US" dirty="0"/>
          </a:p>
        </p:txBody>
      </p:sp>
    </p:spTree>
    <p:extLst>
      <p:ext uri="{BB962C8B-B14F-4D97-AF65-F5344CB8AC3E}">
        <p14:creationId xmlns:p14="http://schemas.microsoft.com/office/powerpoint/2010/main" val="1144933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31B5-1D61-1A55-8F5A-8E956286E25C}"/>
              </a:ext>
            </a:extLst>
          </p:cNvPr>
          <p:cNvSpPr>
            <a:spLocks noGrp="1"/>
          </p:cNvSpPr>
          <p:nvPr>
            <p:ph type="title"/>
          </p:nvPr>
        </p:nvSpPr>
        <p:spPr>
          <a:xfrm>
            <a:off x="0" y="0"/>
            <a:ext cx="9372900" cy="643467"/>
          </a:xfrm>
        </p:spPr>
        <p:txBody>
          <a:bodyPr/>
          <a:lstStyle/>
          <a:p>
            <a:r>
              <a:rPr lang="en-US" dirty="0"/>
              <a:t>Keyword with Higher Competitions</a:t>
            </a:r>
          </a:p>
        </p:txBody>
      </p:sp>
      <p:sp>
        <p:nvSpPr>
          <p:cNvPr id="3" name="Text Placeholder 2">
            <a:extLst>
              <a:ext uri="{FF2B5EF4-FFF2-40B4-BE49-F238E27FC236}">
                <a16:creationId xmlns:a16="http://schemas.microsoft.com/office/drawing/2014/main" id="{74A0DD0D-7442-7B68-4813-8C08ECBA6A88}"/>
              </a:ext>
            </a:extLst>
          </p:cNvPr>
          <p:cNvSpPr>
            <a:spLocks noGrp="1"/>
          </p:cNvSpPr>
          <p:nvPr>
            <p:ph type="body" idx="1"/>
          </p:nvPr>
        </p:nvSpPr>
        <p:spPr>
          <a:xfrm>
            <a:off x="0" y="6248400"/>
            <a:ext cx="9922933" cy="1354666"/>
          </a:xfrm>
        </p:spPr>
        <p:txBody>
          <a:bodyPr/>
          <a:lstStyle/>
          <a:p>
            <a:r>
              <a:rPr lang="en-US" dirty="0"/>
              <a:t>Keywords being bid on by a lot of advertisers are those with higher competition  in google ads, hence, they have very high Cost Per Click.</a:t>
            </a:r>
          </a:p>
        </p:txBody>
      </p:sp>
      <p:graphicFrame>
        <p:nvGraphicFramePr>
          <p:cNvPr id="4" name="Table 3">
            <a:extLst>
              <a:ext uri="{FF2B5EF4-FFF2-40B4-BE49-F238E27FC236}">
                <a16:creationId xmlns:a16="http://schemas.microsoft.com/office/drawing/2014/main" id="{5FE17997-75D1-DC4E-37ED-5A17E3E5A80C}"/>
              </a:ext>
            </a:extLst>
          </p:cNvPr>
          <p:cNvGraphicFramePr>
            <a:graphicFrameLocks noGrp="1"/>
          </p:cNvGraphicFramePr>
          <p:nvPr>
            <p:extLst>
              <p:ext uri="{D42A27DB-BD31-4B8C-83A1-F6EECF244321}">
                <p14:modId xmlns:p14="http://schemas.microsoft.com/office/powerpoint/2010/main" val="1835844039"/>
              </p:ext>
            </p:extLst>
          </p:nvPr>
        </p:nvGraphicFramePr>
        <p:xfrm>
          <a:off x="186267" y="508001"/>
          <a:ext cx="9736668" cy="5400675"/>
        </p:xfrm>
        <a:graphic>
          <a:graphicData uri="http://schemas.openxmlformats.org/drawingml/2006/table">
            <a:tbl>
              <a:tblPr>
                <a:tableStyleId>{E7E1AF35-8C13-4560-A4BB-61DD4737883B}</a:tableStyleId>
              </a:tblPr>
              <a:tblGrid>
                <a:gridCol w="811389">
                  <a:extLst>
                    <a:ext uri="{9D8B030D-6E8A-4147-A177-3AD203B41FA5}">
                      <a16:colId xmlns:a16="http://schemas.microsoft.com/office/drawing/2014/main" val="2454666700"/>
                    </a:ext>
                  </a:extLst>
                </a:gridCol>
                <a:gridCol w="811389">
                  <a:extLst>
                    <a:ext uri="{9D8B030D-6E8A-4147-A177-3AD203B41FA5}">
                      <a16:colId xmlns:a16="http://schemas.microsoft.com/office/drawing/2014/main" val="419026506"/>
                    </a:ext>
                  </a:extLst>
                </a:gridCol>
                <a:gridCol w="811389">
                  <a:extLst>
                    <a:ext uri="{9D8B030D-6E8A-4147-A177-3AD203B41FA5}">
                      <a16:colId xmlns:a16="http://schemas.microsoft.com/office/drawing/2014/main" val="753672046"/>
                    </a:ext>
                  </a:extLst>
                </a:gridCol>
                <a:gridCol w="811389">
                  <a:extLst>
                    <a:ext uri="{9D8B030D-6E8A-4147-A177-3AD203B41FA5}">
                      <a16:colId xmlns:a16="http://schemas.microsoft.com/office/drawing/2014/main" val="2773757986"/>
                    </a:ext>
                  </a:extLst>
                </a:gridCol>
                <a:gridCol w="811389">
                  <a:extLst>
                    <a:ext uri="{9D8B030D-6E8A-4147-A177-3AD203B41FA5}">
                      <a16:colId xmlns:a16="http://schemas.microsoft.com/office/drawing/2014/main" val="3204749040"/>
                    </a:ext>
                  </a:extLst>
                </a:gridCol>
                <a:gridCol w="811389">
                  <a:extLst>
                    <a:ext uri="{9D8B030D-6E8A-4147-A177-3AD203B41FA5}">
                      <a16:colId xmlns:a16="http://schemas.microsoft.com/office/drawing/2014/main" val="626561366"/>
                    </a:ext>
                  </a:extLst>
                </a:gridCol>
                <a:gridCol w="811389">
                  <a:extLst>
                    <a:ext uri="{9D8B030D-6E8A-4147-A177-3AD203B41FA5}">
                      <a16:colId xmlns:a16="http://schemas.microsoft.com/office/drawing/2014/main" val="578657685"/>
                    </a:ext>
                  </a:extLst>
                </a:gridCol>
                <a:gridCol w="811389">
                  <a:extLst>
                    <a:ext uri="{9D8B030D-6E8A-4147-A177-3AD203B41FA5}">
                      <a16:colId xmlns:a16="http://schemas.microsoft.com/office/drawing/2014/main" val="545594688"/>
                    </a:ext>
                  </a:extLst>
                </a:gridCol>
                <a:gridCol w="811389">
                  <a:extLst>
                    <a:ext uri="{9D8B030D-6E8A-4147-A177-3AD203B41FA5}">
                      <a16:colId xmlns:a16="http://schemas.microsoft.com/office/drawing/2014/main" val="767119809"/>
                    </a:ext>
                  </a:extLst>
                </a:gridCol>
                <a:gridCol w="811389">
                  <a:extLst>
                    <a:ext uri="{9D8B030D-6E8A-4147-A177-3AD203B41FA5}">
                      <a16:colId xmlns:a16="http://schemas.microsoft.com/office/drawing/2014/main" val="2057288678"/>
                    </a:ext>
                  </a:extLst>
                </a:gridCol>
                <a:gridCol w="811389">
                  <a:extLst>
                    <a:ext uri="{9D8B030D-6E8A-4147-A177-3AD203B41FA5}">
                      <a16:colId xmlns:a16="http://schemas.microsoft.com/office/drawing/2014/main" val="1046071535"/>
                    </a:ext>
                  </a:extLst>
                </a:gridCol>
                <a:gridCol w="811389">
                  <a:extLst>
                    <a:ext uri="{9D8B030D-6E8A-4147-A177-3AD203B41FA5}">
                      <a16:colId xmlns:a16="http://schemas.microsoft.com/office/drawing/2014/main" val="775779280"/>
                    </a:ext>
                  </a:extLst>
                </a:gridCol>
              </a:tblGrid>
              <a:tr h="384432">
                <a:tc>
                  <a:txBody>
                    <a:bodyPr/>
                    <a:lstStyle/>
                    <a:p>
                      <a:pPr algn="l" fontAlgn="b"/>
                      <a:r>
                        <a:rPr lang="en-US" sz="1400" u="none" strike="noStrike">
                          <a:effectLst/>
                        </a:rPr>
                        <a:t>Search keyword</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Ad group</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Keyword max CPC</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Currency</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Cost</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Clicks</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Impressions</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Conversions</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CPC</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CTR</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C/C</a:t>
                      </a:r>
                      <a:endParaRPr lang="en-US" sz="14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CR</a:t>
                      </a:r>
                      <a:endParaRPr lang="en-US" sz="14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22670448"/>
                  </a:ext>
                </a:extLst>
              </a:tr>
              <a:tr h="570823">
                <a:tc>
                  <a:txBody>
                    <a:bodyPr/>
                    <a:lstStyle/>
                    <a:p>
                      <a:pPr algn="l" fontAlgn="b"/>
                      <a:r>
                        <a:rPr lang="en-US" sz="1400" u="none" strike="noStrike">
                          <a:effectLst/>
                        </a:rPr>
                        <a:t>+Online marketing +course</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Interest Digital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$317.10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534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26639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65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0.59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2.00%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4.88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12.17%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922588"/>
                  </a:ext>
                </a:extLst>
              </a:tr>
              <a:tr h="757216">
                <a:tc>
                  <a:txBody>
                    <a:bodyPr/>
                    <a:lstStyle/>
                    <a:p>
                      <a:pPr algn="l" fontAlgn="b"/>
                      <a:r>
                        <a:rPr lang="en-US" sz="1400" u="none" strike="noStrike">
                          <a:effectLst/>
                        </a:rPr>
                        <a:t>+Social media marketing +course</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Interest Digital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$36.00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66</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912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0.55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7.24%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3.60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15.15%</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24466598"/>
                  </a:ext>
                </a:extLst>
              </a:tr>
              <a:tr h="570823">
                <a:tc>
                  <a:txBody>
                    <a:bodyPr/>
                    <a:lstStyle/>
                    <a:p>
                      <a:pPr algn="l" fontAlgn="b"/>
                      <a:r>
                        <a:rPr lang="en-US" sz="1400" u="none" strike="noStrike">
                          <a:effectLst/>
                        </a:rPr>
                        <a:t>+Digital marketing certificate</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Interest Digital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$23.10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48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894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0.48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5.37%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3.08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15.63%</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65430172"/>
                  </a:ext>
                </a:extLst>
              </a:tr>
              <a:tr h="1129998">
                <a:tc>
                  <a:txBody>
                    <a:bodyPr/>
                    <a:lstStyle/>
                    <a:p>
                      <a:pPr algn="l" fontAlgn="b"/>
                      <a:r>
                        <a:rPr lang="en-US" sz="1400" u="none" strike="noStrike">
                          <a:effectLst/>
                        </a:rPr>
                        <a:t>Best website for learning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dirty="0">
                          <a:effectLst/>
                        </a:rPr>
                        <a:t>Interest Digital Marketing</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$9.90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dirty="0">
                          <a:effectLst/>
                        </a:rPr>
                        <a:t>1188</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3</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0.41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2.02%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3.30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12.50%</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04290116"/>
                  </a:ext>
                </a:extLst>
              </a:tr>
              <a:tr h="570823">
                <a:tc>
                  <a:txBody>
                    <a:bodyPr/>
                    <a:lstStyle/>
                    <a:p>
                      <a:pPr algn="l" fontAlgn="b"/>
                      <a:r>
                        <a:rPr lang="en-US" sz="1400" u="none" strike="noStrike">
                          <a:effectLst/>
                        </a:rPr>
                        <a:t>+Digital Marketer</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Awareness Digital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$14.70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26</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2927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3</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0.57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0.89%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4.90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11.54%</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11343895"/>
                  </a:ext>
                </a:extLst>
              </a:tr>
              <a:tr h="757216">
                <a:tc>
                  <a:txBody>
                    <a:bodyPr/>
                    <a:lstStyle/>
                    <a:p>
                      <a:pPr algn="l" fontAlgn="b"/>
                      <a:r>
                        <a:rPr lang="en-US" sz="1400" u="none" strike="noStrike">
                          <a:effectLst/>
                        </a:rPr>
                        <a:t>+Digital marketing for +students</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Awareness Digital Marketing</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400" u="none" strike="noStrike">
                          <a:effectLst/>
                        </a:rPr>
                        <a:t>USD</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$6.00</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13</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1912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0.46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0.68%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a:effectLst/>
                        </a:rPr>
                        <a:t> $    3.00 </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400" u="none" strike="noStrike" dirty="0">
                          <a:effectLst/>
                        </a:rPr>
                        <a:t>15.38%</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29936336"/>
                  </a:ext>
                </a:extLst>
              </a:tr>
            </a:tbl>
          </a:graphicData>
        </a:graphic>
      </p:graphicFrame>
    </p:spTree>
    <p:extLst>
      <p:ext uri="{BB962C8B-B14F-4D97-AF65-F5344CB8AC3E}">
        <p14:creationId xmlns:p14="http://schemas.microsoft.com/office/powerpoint/2010/main" val="305208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AB9F-C511-16A2-AE8A-B8081E092B2C}"/>
              </a:ext>
            </a:extLst>
          </p:cNvPr>
          <p:cNvSpPr>
            <a:spLocks noGrp="1"/>
          </p:cNvSpPr>
          <p:nvPr>
            <p:ph type="title"/>
          </p:nvPr>
        </p:nvSpPr>
        <p:spPr>
          <a:xfrm>
            <a:off x="0" y="-59267"/>
            <a:ext cx="9372900" cy="762000"/>
          </a:xfrm>
        </p:spPr>
        <p:txBody>
          <a:bodyPr/>
          <a:lstStyle/>
          <a:p>
            <a:r>
              <a:rPr lang="en-US" sz="2400" dirty="0"/>
              <a:t>Overview Statement of the Performance of the Campaign</a:t>
            </a:r>
          </a:p>
        </p:txBody>
      </p:sp>
      <p:sp>
        <p:nvSpPr>
          <p:cNvPr id="3" name="Text Placeholder 2">
            <a:extLst>
              <a:ext uri="{FF2B5EF4-FFF2-40B4-BE49-F238E27FC236}">
                <a16:creationId xmlns:a16="http://schemas.microsoft.com/office/drawing/2014/main" id="{01EA33B1-D098-0710-4C52-7960C63A8994}"/>
              </a:ext>
            </a:extLst>
          </p:cNvPr>
          <p:cNvSpPr>
            <a:spLocks noGrp="1"/>
          </p:cNvSpPr>
          <p:nvPr>
            <p:ph type="body" idx="1"/>
          </p:nvPr>
        </p:nvSpPr>
        <p:spPr>
          <a:xfrm>
            <a:off x="152399" y="1016000"/>
            <a:ext cx="9736667" cy="6553200"/>
          </a:xfrm>
        </p:spPr>
        <p:txBody>
          <a:bodyPr/>
          <a:lstStyle/>
          <a:p>
            <a:pPr marL="114300" indent="0">
              <a:buNone/>
            </a:pPr>
            <a:r>
              <a:rPr lang="en-US" dirty="0"/>
              <a:t>The objective of this Campaign Marketing is to gather at least 200 conversions (syllabus downloads), with a conversion rate of at least 10%.</a:t>
            </a:r>
          </a:p>
          <a:p>
            <a:pPr marL="114300" indent="0">
              <a:buNone/>
            </a:pPr>
            <a:r>
              <a:rPr lang="en-US" dirty="0"/>
              <a:t>The campaign had an estimated conversion value of $5.</a:t>
            </a:r>
          </a:p>
          <a:p>
            <a:pPr marL="114300" indent="0">
              <a:buNone/>
            </a:pPr>
            <a:endParaRPr lang="en-US" dirty="0"/>
          </a:p>
          <a:p>
            <a:pPr marL="114300" indent="0">
              <a:buNone/>
            </a:pPr>
            <a:r>
              <a:rPr lang="en-US" dirty="0"/>
              <a:t>Result shows that the campaign had a conversion of 221, incurred a cost per conversation value of $5.95 (expected conversion value of $5), and a conversion rate of 9.24% (&lt;expected conversion rate of 10%). Comparing the campaign results with the campaign objectives, the campaign did not perform well. Hence, I can say, the objectives of this campaign were not fulfilled. </a:t>
            </a:r>
          </a:p>
        </p:txBody>
      </p:sp>
    </p:spTree>
    <p:extLst>
      <p:ext uri="{BB962C8B-B14F-4D97-AF65-F5344CB8AC3E}">
        <p14:creationId xmlns:p14="http://schemas.microsoft.com/office/powerpoint/2010/main" val="152041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53"/>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Recommendations for future campaigns</a:t>
            </a:r>
            <a:endParaRPr sz="4000" b="1">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sp>
        <p:nvSpPr>
          <p:cNvPr id="233" name="Google Shape;233;p53"/>
          <p:cNvSpPr txBox="1">
            <a:spLocks noGrp="1"/>
          </p:cNvSpPr>
          <p:nvPr>
            <p:ph type="body" idx="1"/>
          </p:nvPr>
        </p:nvSpPr>
        <p:spPr>
          <a:xfrm>
            <a:off x="342875" y="2006300"/>
            <a:ext cx="9438300" cy="48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02B4E5"/>
                </a:solidFill>
              </a:rPr>
              <a:t>Imagine you are tasked with running an improved version of this campaign, with the same marketing objective. What recommendations would you make to improve the campaign, based on your evaluation of its past performance?</a:t>
            </a:r>
            <a:endParaRPr sz="2200" b="1">
              <a:solidFill>
                <a:srgbClr val="02B4E5"/>
              </a:solidFill>
            </a:endParaRPr>
          </a:p>
          <a:p>
            <a:pPr marL="457200" lvl="0" indent="-342900" algn="l" rtl="0">
              <a:spcBef>
                <a:spcPts val="1600"/>
              </a:spcBef>
              <a:spcAft>
                <a:spcPts val="0"/>
              </a:spcAft>
              <a:buSzPts val="1800"/>
              <a:buFont typeface="Open Sans Light"/>
              <a:buChar char="●"/>
            </a:pPr>
            <a:r>
              <a:rPr lang="en">
                <a:latin typeface="Open Sans Light"/>
                <a:ea typeface="Open Sans Light"/>
                <a:cs typeface="Open Sans Light"/>
                <a:sym typeface="Open Sans Light"/>
              </a:rPr>
              <a:t>Provide at least three recommendations</a:t>
            </a:r>
            <a:endParaRPr>
              <a:latin typeface="Open Sans Light"/>
              <a:ea typeface="Open Sans Light"/>
              <a:cs typeface="Open Sans Light"/>
              <a:sym typeface="Open Sans Light"/>
            </a:endParaRPr>
          </a:p>
          <a:p>
            <a:pPr marL="457200" lvl="0" indent="-342900" algn="l" rtl="0">
              <a:spcBef>
                <a:spcPts val="0"/>
              </a:spcBef>
              <a:spcAft>
                <a:spcPts val="0"/>
              </a:spcAft>
              <a:buSzPts val="1800"/>
              <a:buFont typeface="Open Sans Light"/>
              <a:buChar char="●"/>
            </a:pPr>
            <a:r>
              <a:rPr lang="en">
                <a:latin typeface="Open Sans Light"/>
                <a:ea typeface="Open Sans Light"/>
                <a:cs typeface="Open Sans Light"/>
                <a:sym typeface="Open Sans Light"/>
              </a:rPr>
              <a:t>Feel free to use “bullet points” for your analysis and add as many slides as you need</a:t>
            </a:r>
            <a:endParaRPr>
              <a:latin typeface="Open Sans Light"/>
              <a:ea typeface="Open Sans Light"/>
              <a:cs typeface="Open Sans Light"/>
              <a:sym typeface="Open Sans Light"/>
            </a:endParaRPr>
          </a:p>
          <a:p>
            <a:pPr marL="457200" lvl="0" indent="-342900" algn="l" rtl="0">
              <a:spcBef>
                <a:spcPts val="0"/>
              </a:spcBef>
              <a:spcAft>
                <a:spcPts val="0"/>
              </a:spcAft>
              <a:buSzPts val="1800"/>
              <a:buFont typeface="Open Sans Light"/>
              <a:buChar char="●"/>
            </a:pPr>
            <a:r>
              <a:rPr lang="en">
                <a:latin typeface="Open Sans Light"/>
                <a:ea typeface="Open Sans Light"/>
                <a:cs typeface="Open Sans Light"/>
                <a:sym typeface="Open Sans Light"/>
              </a:rPr>
              <a:t>The following prompts can help you structure your answer, but feel free to think beyond these as well:</a:t>
            </a:r>
            <a:endParaRPr>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Would you focus on certain ad groups, ads, keywords, or keyword match types? If so, which ones and why?</a:t>
            </a:r>
            <a:endParaRPr sz="1800">
              <a:highlight>
                <a:srgbClr val="FFFFFF"/>
              </a:highlight>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Would you change any of your existing ad headlines or descriptions, or add any new ones? What would you change/add and why?</a:t>
            </a:r>
            <a:endParaRPr sz="1800">
              <a:highlight>
                <a:srgbClr val="FFFFFF"/>
              </a:highlight>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Would you change any of your existing keywords or match types, or add any new ones? What would you change/add and why?</a:t>
            </a:r>
            <a:endParaRPr sz="1800">
              <a:highlight>
                <a:srgbClr val="FFFFFF"/>
              </a:highlight>
              <a:latin typeface="Open Sans Light"/>
              <a:ea typeface="Open Sans Light"/>
              <a:cs typeface="Open Sans Light"/>
              <a:sym typeface="Open Sans Light"/>
            </a:endParaRPr>
          </a:p>
          <a:p>
            <a:pPr marL="914400" lvl="1" indent="-342900" algn="l" rtl="0">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Would you set up an A/B test, and if so, how would you go about it?</a:t>
            </a:r>
            <a:endParaRPr sz="1800">
              <a:latin typeface="Open Sans Light"/>
              <a:ea typeface="Open Sans Light"/>
              <a:cs typeface="Open Sans Light"/>
              <a:sym typeface="Open Sans Light"/>
            </a:endParaRPr>
          </a:p>
          <a:p>
            <a:pPr marL="0" lvl="0" indent="0" algn="l" rtl="0">
              <a:spcBef>
                <a:spcPts val="2200"/>
              </a:spcBef>
              <a:spcAft>
                <a:spcPts val="1600"/>
              </a:spcAft>
              <a:buNone/>
            </a:pPr>
            <a:br>
              <a:rPr lang="en">
                <a:latin typeface="Open Sans Light"/>
                <a:ea typeface="Open Sans Light"/>
                <a:cs typeface="Open Sans Light"/>
                <a:sym typeface="Open Sans Light"/>
              </a:rPr>
            </a:br>
            <a:endParaRPr>
              <a:latin typeface="Open Sans Light"/>
              <a:ea typeface="Open Sans Light"/>
              <a:cs typeface="Open Sans Light"/>
              <a:sym typeface="Open San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5FDB-CBD2-26A1-5D33-786D1D559EF8}"/>
              </a:ext>
            </a:extLst>
          </p:cNvPr>
          <p:cNvSpPr>
            <a:spLocks noGrp="1"/>
          </p:cNvSpPr>
          <p:nvPr>
            <p:ph type="title"/>
          </p:nvPr>
        </p:nvSpPr>
        <p:spPr>
          <a:xfrm>
            <a:off x="0" y="0"/>
            <a:ext cx="9372900" cy="592667"/>
          </a:xfrm>
        </p:spPr>
        <p:txBody>
          <a:bodyPr/>
          <a:lstStyle/>
          <a:p>
            <a:pPr algn="ctr"/>
            <a:r>
              <a:rPr lang="en-US" dirty="0"/>
              <a:t>Recommendations</a:t>
            </a:r>
          </a:p>
        </p:txBody>
      </p:sp>
      <p:sp>
        <p:nvSpPr>
          <p:cNvPr id="3" name="Text Placeholder 2">
            <a:extLst>
              <a:ext uri="{FF2B5EF4-FFF2-40B4-BE49-F238E27FC236}">
                <a16:creationId xmlns:a16="http://schemas.microsoft.com/office/drawing/2014/main" id="{12779D29-603B-FEBE-6F39-DD9C10438DC2}"/>
              </a:ext>
            </a:extLst>
          </p:cNvPr>
          <p:cNvSpPr>
            <a:spLocks noGrp="1"/>
          </p:cNvSpPr>
          <p:nvPr>
            <p:ph type="body" idx="1"/>
          </p:nvPr>
        </p:nvSpPr>
        <p:spPr>
          <a:xfrm>
            <a:off x="0" y="592667"/>
            <a:ext cx="10058400" cy="6976533"/>
          </a:xfrm>
        </p:spPr>
        <p:txBody>
          <a:bodyPr/>
          <a:lstStyle/>
          <a:p>
            <a:r>
              <a:rPr lang="en-US" dirty="0"/>
              <a:t>Ad group 2 (Awareness Digital Marketing) performed far better than ad group one; it had a higher CTR of 2.16% and CR of 10.62%, hence I would allocate more budget to it, as it stands in the position of bringing more traffic to the Udacity website.</a:t>
            </a:r>
          </a:p>
          <a:p>
            <a:endParaRPr lang="en-US" dirty="0"/>
          </a:p>
          <a:p>
            <a:r>
              <a:rPr lang="en-US" dirty="0"/>
              <a:t>Since Ad group 1 (Interest Digital Marketing) did not yield much result, I would </a:t>
            </a:r>
            <a:r>
              <a:rPr lang="en-US" sz="1800" dirty="0">
                <a:solidFill>
                  <a:srgbClr val="595959"/>
                </a:solidFill>
                <a:effectLst/>
                <a:latin typeface="Times New Roman" panose="02020603050405020304" pitchFamily="18" charset="0"/>
              </a:rPr>
              <a:t>optimize Ad group 1 in order to achieve the campaign objectives. To optimize this campaign, </a:t>
            </a:r>
            <a:r>
              <a:rPr lang="en-US" dirty="0">
                <a:solidFill>
                  <a:srgbClr val="595959"/>
                </a:solidFill>
                <a:latin typeface="Times New Roman" panose="02020603050405020304" pitchFamily="18" charset="0"/>
              </a:rPr>
              <a:t>I</a:t>
            </a:r>
            <a:r>
              <a:rPr lang="en-US" sz="1800" dirty="0">
                <a:solidFill>
                  <a:srgbClr val="595959"/>
                </a:solidFill>
                <a:effectLst/>
                <a:latin typeface="Times New Roman" panose="02020603050405020304" pitchFamily="18" charset="0"/>
              </a:rPr>
              <a:t> will create another Ad Variation to match against Ad group 1, by modifying the picture attached or the heading to “Complete Guide to Digital Marketing”. </a:t>
            </a:r>
          </a:p>
          <a:p>
            <a:endParaRPr lang="en-US" dirty="0">
              <a:solidFill>
                <a:srgbClr val="595959"/>
              </a:solidFill>
              <a:latin typeface="Times New Roman" panose="02020603050405020304" pitchFamily="18" charset="0"/>
            </a:endParaRPr>
          </a:p>
          <a:p>
            <a:endParaRPr lang="en-US" dirty="0">
              <a:solidFill>
                <a:srgbClr val="595959"/>
              </a:solidFill>
              <a:latin typeface="Times New Roman" panose="02020603050405020304" pitchFamily="18" charset="0"/>
            </a:endParaRPr>
          </a:p>
          <a:p>
            <a:r>
              <a:rPr lang="en-US" dirty="0">
                <a:solidFill>
                  <a:srgbClr val="595959"/>
                </a:solidFill>
                <a:latin typeface="Times New Roman" panose="02020603050405020304" pitchFamily="18" charset="0"/>
              </a:rPr>
              <a:t>In order to ascertain the major reason why Ad group 2 was more productive, maybe as a result of the Ad description. I will set up an A/B test on Ad group 2. results from this test will be effected </a:t>
            </a:r>
            <a:r>
              <a:rPr lang="en-US" dirty="0" err="1">
                <a:solidFill>
                  <a:srgbClr val="595959"/>
                </a:solidFill>
                <a:latin typeface="Times New Roman" panose="02020603050405020304" pitchFamily="18" charset="0"/>
              </a:rPr>
              <a:t>ino</a:t>
            </a:r>
            <a:r>
              <a:rPr lang="en-US" dirty="0">
                <a:solidFill>
                  <a:srgbClr val="595959"/>
                </a:solidFill>
                <a:latin typeface="Times New Roman" panose="02020603050405020304" pitchFamily="18" charset="0"/>
              </a:rPr>
              <a:t> improving Ad group 1.</a:t>
            </a:r>
            <a:endParaRPr lang="en-US" dirty="0"/>
          </a:p>
        </p:txBody>
      </p:sp>
    </p:spTree>
    <p:extLst>
      <p:ext uri="{BB962C8B-B14F-4D97-AF65-F5344CB8AC3E}">
        <p14:creationId xmlns:p14="http://schemas.microsoft.com/office/powerpoint/2010/main" val="270839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1"/>
          <p:cNvSpPr txBox="1">
            <a:spLocks noGrp="1"/>
          </p:cNvSpPr>
          <p:nvPr>
            <p:ph type="title"/>
          </p:nvPr>
        </p:nvSpPr>
        <p:spPr>
          <a:xfrm>
            <a:off x="342875" y="534450"/>
            <a:ext cx="9372900" cy="86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525C65"/>
                </a:solidFill>
              </a:rPr>
              <a:t>1. Campaign Approach</a:t>
            </a:r>
            <a:endParaRPr sz="4000" b="1">
              <a:solidFill>
                <a:srgbClr val="525C65"/>
              </a:solidFill>
            </a:endParaRPr>
          </a:p>
          <a:p>
            <a:pPr marL="0" marR="0" lvl="0" indent="0" algn="l" rtl="0">
              <a:lnSpc>
                <a:spcPct val="115000"/>
              </a:lnSpc>
              <a:spcBef>
                <a:spcPts val="0"/>
              </a:spcBef>
              <a:spcAft>
                <a:spcPts val="0"/>
              </a:spcAft>
              <a:buClr>
                <a:schemeClr val="dk1"/>
              </a:buClr>
              <a:buSzPts val="1100"/>
              <a:buFont typeface="Arial"/>
              <a:buNone/>
            </a:pPr>
            <a:endParaRPr b="1">
              <a:solidFill>
                <a:srgbClr val="525C65"/>
              </a:solidFill>
            </a:endParaRPr>
          </a:p>
        </p:txBody>
      </p:sp>
      <p:sp>
        <p:nvSpPr>
          <p:cNvPr id="149" name="Google Shape;149;p41"/>
          <p:cNvSpPr txBox="1">
            <a:spLocks noGrp="1"/>
          </p:cNvSpPr>
          <p:nvPr>
            <p:ph type="body" idx="1"/>
          </p:nvPr>
        </p:nvSpPr>
        <p:spPr>
          <a:xfrm>
            <a:off x="342875" y="1263350"/>
            <a:ext cx="9372900" cy="2584200"/>
          </a:xfrm>
          <a:prstGeom prst="rect">
            <a:avLst/>
          </a:prstGeom>
        </p:spPr>
        <p:txBody>
          <a:bodyPr spcFirstLastPara="1" wrap="square" lIns="91425" tIns="91425" rIns="91425" bIns="91425" anchor="t" anchorCtr="0">
            <a:noAutofit/>
          </a:bodyPr>
          <a:lstStyle/>
          <a:p>
            <a:pPr marL="285750" lvl="0" indent="-311150" algn="l" rtl="0">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Udacity has launched a campaign to advertise for the Digital Marketing Nanodegree Program</a:t>
            </a:r>
            <a:endParaRPr sz="2200">
              <a:solidFill>
                <a:srgbClr val="525C65"/>
              </a:solidFill>
              <a:latin typeface="Open Sans Light"/>
              <a:ea typeface="Open Sans Light"/>
              <a:cs typeface="Open Sans Light"/>
              <a:sym typeface="Open Sans Light"/>
            </a:endParaRPr>
          </a:p>
          <a:p>
            <a:pPr marL="285750" lvl="0" indent="-311150" algn="l" rtl="0">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The campaign is divided into two </a:t>
            </a:r>
            <a:r>
              <a:rPr lang="en" sz="2200" u="sng">
                <a:solidFill>
                  <a:schemeClr val="hlink"/>
                </a:solidFill>
                <a:latin typeface="Open Sans Light"/>
                <a:ea typeface="Open Sans Light"/>
                <a:cs typeface="Open Sans Light"/>
                <a:sym typeface="Open Sans Light"/>
                <a:hlinkClick r:id="rId3" action="ppaction://hlinksldjump"/>
              </a:rPr>
              <a:t>ad groups</a:t>
            </a:r>
            <a:r>
              <a:rPr lang="en" sz="2200">
                <a:solidFill>
                  <a:srgbClr val="525C65"/>
                </a:solidFill>
                <a:latin typeface="Open Sans Light"/>
                <a:ea typeface="Open Sans Light"/>
                <a:cs typeface="Open Sans Light"/>
                <a:sym typeface="Open Sans Light"/>
              </a:rPr>
              <a:t>, one targeting customers in the Awareness stage and one targeting customers in the Interest stage</a:t>
            </a:r>
            <a:endParaRPr sz="2200">
              <a:solidFill>
                <a:srgbClr val="525C65"/>
              </a:solidFill>
              <a:latin typeface="Open Sans Light"/>
              <a:ea typeface="Open Sans Light"/>
              <a:cs typeface="Open Sans Light"/>
              <a:sym typeface="Open Sans Light"/>
            </a:endParaRPr>
          </a:p>
          <a:p>
            <a:pPr marL="285750" lvl="0" indent="-311150" algn="l" rtl="0">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Each ad group uses responsive search ads, with multiple options for the ad headline and description</a:t>
            </a:r>
            <a:endParaRPr sz="2200">
              <a:solidFill>
                <a:srgbClr val="525C65"/>
              </a:solidFill>
              <a:latin typeface="Open Sans Light"/>
              <a:ea typeface="Open Sans Light"/>
              <a:cs typeface="Open Sans Light"/>
              <a:sym typeface="Open Sans Light"/>
            </a:endParaRPr>
          </a:p>
          <a:p>
            <a:pPr marL="285750" lvl="0" indent="-311150" algn="l" rtl="0">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When users click on an ad, they are taken to the </a:t>
            </a:r>
            <a:r>
              <a:rPr lang="en" sz="2200" u="sng">
                <a:solidFill>
                  <a:schemeClr val="hlink"/>
                </a:solidFill>
                <a:latin typeface="Open Sans Light"/>
                <a:ea typeface="Open Sans Light"/>
                <a:cs typeface="Open Sans Light"/>
                <a:sym typeface="Open Sans Light"/>
                <a:hlinkClick r:id="rId4"/>
              </a:rPr>
              <a:t>overview page</a:t>
            </a:r>
            <a:r>
              <a:rPr lang="en" sz="2200">
                <a:solidFill>
                  <a:srgbClr val="525C65"/>
                </a:solidFill>
                <a:latin typeface="Open Sans Light"/>
                <a:ea typeface="Open Sans Light"/>
                <a:cs typeface="Open Sans Light"/>
                <a:sym typeface="Open Sans Light"/>
              </a:rPr>
              <a:t> for the Digital Marketing Nanodegree Program, where they can click a button to download the program syllabus. This conversion has an estimated value of $5.</a:t>
            </a:r>
            <a:endParaRPr sz="2200">
              <a:solidFill>
                <a:srgbClr val="525C65"/>
              </a:solidFill>
              <a:latin typeface="Open Sans Light"/>
              <a:ea typeface="Open Sans Light"/>
              <a:cs typeface="Open Sans Light"/>
              <a:sym typeface="Open Sans Light"/>
            </a:endParaRPr>
          </a:p>
        </p:txBody>
      </p:sp>
      <p:sp>
        <p:nvSpPr>
          <p:cNvPr id="150" name="Google Shape;150;p41"/>
          <p:cNvSpPr txBox="1">
            <a:spLocks noGrp="1"/>
          </p:cNvSpPr>
          <p:nvPr>
            <p:ph type="title"/>
          </p:nvPr>
        </p:nvSpPr>
        <p:spPr>
          <a:xfrm>
            <a:off x="342750" y="5369276"/>
            <a:ext cx="9372900" cy="749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525C65"/>
                </a:solidFill>
              </a:rPr>
              <a:t>2. Marketing Objective  </a:t>
            </a:r>
            <a:endParaRPr sz="4000"/>
          </a:p>
        </p:txBody>
      </p:sp>
      <p:sp>
        <p:nvSpPr>
          <p:cNvPr id="151" name="Google Shape;151;p41"/>
          <p:cNvSpPr txBox="1">
            <a:spLocks noGrp="1"/>
          </p:cNvSpPr>
          <p:nvPr>
            <p:ph type="body" idx="1"/>
          </p:nvPr>
        </p:nvSpPr>
        <p:spPr>
          <a:xfrm>
            <a:off x="342800" y="6118675"/>
            <a:ext cx="9475800" cy="1378500"/>
          </a:xfrm>
          <a:prstGeom prst="rect">
            <a:avLst/>
          </a:prstGeom>
        </p:spPr>
        <p:txBody>
          <a:bodyPr spcFirstLastPara="1" wrap="square" lIns="91425" tIns="91425" rIns="91425" bIns="91425" anchor="t" anchorCtr="0">
            <a:noAutofit/>
          </a:bodyPr>
          <a:lstStyle/>
          <a:p>
            <a:pPr marL="285750" lvl="0" indent="-311150" algn="l" rtl="0">
              <a:lnSpc>
                <a:spcPct val="115000"/>
              </a:lnSpc>
              <a:spcBef>
                <a:spcPts val="0"/>
              </a:spcBef>
              <a:spcAft>
                <a:spcPts val="0"/>
              </a:spcAft>
              <a:buClr>
                <a:srgbClr val="525C65"/>
              </a:buClr>
              <a:buSzPts val="2200"/>
              <a:buFont typeface="Open Sans Light"/>
              <a:buChar char="●"/>
            </a:pPr>
            <a:r>
              <a:rPr lang="en" sz="2200">
                <a:solidFill>
                  <a:srgbClr val="525C65"/>
                </a:solidFill>
                <a:highlight>
                  <a:srgbClr val="FFFFFF"/>
                </a:highlight>
                <a:latin typeface="Open Sans Light"/>
                <a:ea typeface="Open Sans Light"/>
                <a:cs typeface="Open Sans Light"/>
                <a:sym typeface="Open Sans Light"/>
              </a:rPr>
              <a:t>The campaign’s marketing objective is to gather at least 200 conversions (syllabus downloads), with a conversion rate of at least 10%</a:t>
            </a:r>
            <a:endParaRPr sz="22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E6DE"/>
        </a:solidFill>
        <a:effectLst/>
      </p:bgPr>
    </p:bg>
    <p:spTree>
      <p:nvGrpSpPr>
        <p:cNvPr id="1" name="Shape 155"/>
        <p:cNvGrpSpPr/>
        <p:nvPr/>
      </p:nvGrpSpPr>
      <p:grpSpPr>
        <a:xfrm>
          <a:off x="0" y="0"/>
          <a:ext cx="0" cy="0"/>
          <a:chOff x="0" y="0"/>
          <a:chExt cx="0" cy="0"/>
        </a:xfrm>
      </p:grpSpPr>
      <p:sp>
        <p:nvSpPr>
          <p:cNvPr id="156" name="Google Shape;156;p42"/>
          <p:cNvSpPr/>
          <p:nvPr/>
        </p:nvSpPr>
        <p:spPr>
          <a:xfrm>
            <a:off x="2338628" y="3093652"/>
            <a:ext cx="5380800" cy="19008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Ad Groups</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Ads and Keywords</a:t>
            </a:r>
            <a:endParaRPr sz="2000"/>
          </a:p>
        </p:txBody>
      </p:sp>
      <p:sp>
        <p:nvSpPr>
          <p:cNvPr id="157" name="Google Shape;157;p42"/>
          <p:cNvSpPr/>
          <p:nvPr/>
        </p:nvSpPr>
        <p:spPr>
          <a:xfrm>
            <a:off x="4636294" y="2830522"/>
            <a:ext cx="785700" cy="576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3"/>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Ad Group #1: Ads</a:t>
            </a:r>
            <a:r>
              <a:rPr lang="en" sz="4000">
                <a:solidFill>
                  <a:srgbClr val="525C65"/>
                </a:solidFill>
              </a:rPr>
              <a:t> </a:t>
            </a:r>
            <a:endParaRPr sz="4000">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pic>
        <p:nvPicPr>
          <p:cNvPr id="163" name="Google Shape;163;p43"/>
          <p:cNvPicPr preferRelativeResize="0"/>
          <p:nvPr/>
        </p:nvPicPr>
        <p:blipFill>
          <a:blip r:embed="rId3">
            <a:alphaModFix/>
          </a:blip>
          <a:stretch>
            <a:fillRect/>
          </a:stretch>
        </p:blipFill>
        <p:spPr>
          <a:xfrm>
            <a:off x="152400" y="1690382"/>
            <a:ext cx="9753600" cy="2820728"/>
          </a:xfrm>
          <a:prstGeom prst="rect">
            <a:avLst/>
          </a:prstGeom>
          <a:noFill/>
          <a:ln>
            <a:noFill/>
          </a:ln>
        </p:spPr>
      </p:pic>
      <p:sp>
        <p:nvSpPr>
          <p:cNvPr id="164" name="Google Shape;164;p43"/>
          <p:cNvSpPr txBox="1"/>
          <p:nvPr/>
        </p:nvSpPr>
        <p:spPr>
          <a:xfrm>
            <a:off x="990300" y="6179550"/>
            <a:ext cx="80778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Data is also available in </a:t>
            </a:r>
            <a:r>
              <a:rPr lang="en" i="1" u="sng" dirty="0">
                <a:solidFill>
                  <a:schemeClr val="hlink"/>
                </a:solidFill>
                <a:latin typeface="Open Sans"/>
                <a:ea typeface="Open Sans"/>
                <a:cs typeface="Open Sans"/>
                <a:sym typeface="Open Sans"/>
                <a:hlinkClick r:id="rId4"/>
              </a:rPr>
              <a:t>this spreadsheet</a:t>
            </a:r>
            <a:endParaRPr i="1" dirty="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4"/>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Ad Group #2: Ads</a:t>
            </a:r>
            <a:r>
              <a:rPr lang="en" sz="4000">
                <a:solidFill>
                  <a:srgbClr val="525C65"/>
                </a:solidFill>
              </a:rPr>
              <a:t> </a:t>
            </a:r>
            <a:endParaRPr sz="4000">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pic>
        <p:nvPicPr>
          <p:cNvPr id="170" name="Google Shape;170;p44"/>
          <p:cNvPicPr preferRelativeResize="0"/>
          <p:nvPr/>
        </p:nvPicPr>
        <p:blipFill>
          <a:blip r:embed="rId3">
            <a:alphaModFix/>
          </a:blip>
          <a:stretch>
            <a:fillRect/>
          </a:stretch>
        </p:blipFill>
        <p:spPr>
          <a:xfrm>
            <a:off x="152400" y="1690382"/>
            <a:ext cx="9753601" cy="2815822"/>
          </a:xfrm>
          <a:prstGeom prst="rect">
            <a:avLst/>
          </a:prstGeom>
          <a:noFill/>
          <a:ln>
            <a:noFill/>
          </a:ln>
        </p:spPr>
      </p:pic>
      <p:sp>
        <p:nvSpPr>
          <p:cNvPr id="171" name="Google Shape;171;p44"/>
          <p:cNvSpPr txBox="1"/>
          <p:nvPr/>
        </p:nvSpPr>
        <p:spPr>
          <a:xfrm>
            <a:off x="990300" y="6179550"/>
            <a:ext cx="80778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Data is also available in </a:t>
            </a:r>
            <a:r>
              <a:rPr lang="en" i="1" u="sng" dirty="0">
                <a:solidFill>
                  <a:schemeClr val="hlink"/>
                </a:solidFill>
                <a:latin typeface="Open Sans"/>
                <a:ea typeface="Open Sans"/>
                <a:cs typeface="Open Sans"/>
                <a:sym typeface="Open Sans"/>
                <a:hlinkClick r:id="rId4"/>
              </a:rPr>
              <a:t>this spreadsheet</a:t>
            </a:r>
            <a:endParaRPr i="1"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5"/>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Ad Group #1: Keywords</a:t>
            </a:r>
            <a:endParaRPr sz="4000">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sp>
        <p:nvSpPr>
          <p:cNvPr id="177" name="Google Shape;177;p45"/>
          <p:cNvSpPr txBox="1"/>
          <p:nvPr/>
        </p:nvSpPr>
        <p:spPr>
          <a:xfrm>
            <a:off x="990300" y="6179550"/>
            <a:ext cx="80778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Data is also available in </a:t>
            </a:r>
            <a:r>
              <a:rPr lang="en" i="1" u="sng" dirty="0">
                <a:solidFill>
                  <a:schemeClr val="hlink"/>
                </a:solidFill>
                <a:latin typeface="Open Sans"/>
                <a:ea typeface="Open Sans"/>
                <a:cs typeface="Open Sans"/>
                <a:sym typeface="Open Sans"/>
                <a:hlinkClick r:id="rId3"/>
              </a:rPr>
              <a:t>this spreadsheet</a:t>
            </a:r>
            <a:endParaRPr i="1" dirty="0">
              <a:latin typeface="Open Sans"/>
              <a:ea typeface="Open Sans"/>
              <a:cs typeface="Open Sans"/>
              <a:sym typeface="Open Sans"/>
            </a:endParaRPr>
          </a:p>
        </p:txBody>
      </p:sp>
      <p:pic>
        <p:nvPicPr>
          <p:cNvPr id="178" name="Google Shape;178;p45"/>
          <p:cNvPicPr preferRelativeResize="0"/>
          <p:nvPr/>
        </p:nvPicPr>
        <p:blipFill>
          <a:blip r:embed="rId4">
            <a:alphaModFix/>
          </a:blip>
          <a:stretch>
            <a:fillRect/>
          </a:stretch>
        </p:blipFill>
        <p:spPr>
          <a:xfrm>
            <a:off x="152400" y="1690382"/>
            <a:ext cx="9753601" cy="3896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6"/>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rPr>
              <a:t>Ad Group #2: Keywords</a:t>
            </a:r>
            <a:r>
              <a:rPr lang="en" sz="4000">
                <a:solidFill>
                  <a:srgbClr val="525C65"/>
                </a:solidFill>
              </a:rPr>
              <a:t> </a:t>
            </a:r>
            <a:endParaRPr sz="4000">
              <a:solidFill>
                <a:srgbClr val="525C65"/>
              </a:solidFill>
            </a:endParaRPr>
          </a:p>
          <a:p>
            <a:pPr marL="0" lvl="0" indent="0" algn="l" rtl="0">
              <a:lnSpc>
                <a:spcPct val="115000"/>
              </a:lnSpc>
              <a:spcBef>
                <a:spcPts val="0"/>
              </a:spcBef>
              <a:spcAft>
                <a:spcPts val="0"/>
              </a:spcAft>
              <a:buNone/>
            </a:pPr>
            <a:endParaRPr b="1">
              <a:solidFill>
                <a:srgbClr val="525C65"/>
              </a:solidFill>
            </a:endParaRPr>
          </a:p>
          <a:p>
            <a:pPr marL="0" marR="0" lvl="0" indent="0" algn="l" rtl="0">
              <a:lnSpc>
                <a:spcPct val="115000"/>
              </a:lnSpc>
              <a:spcBef>
                <a:spcPts val="0"/>
              </a:spcBef>
              <a:spcAft>
                <a:spcPts val="0"/>
              </a:spcAft>
              <a:buNone/>
            </a:pPr>
            <a:endParaRPr b="1">
              <a:solidFill>
                <a:srgbClr val="525C65"/>
              </a:solidFill>
            </a:endParaRPr>
          </a:p>
        </p:txBody>
      </p:sp>
      <p:sp>
        <p:nvSpPr>
          <p:cNvPr id="184" name="Google Shape;184;p46"/>
          <p:cNvSpPr txBox="1"/>
          <p:nvPr/>
        </p:nvSpPr>
        <p:spPr>
          <a:xfrm>
            <a:off x="990300" y="6179550"/>
            <a:ext cx="80778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latin typeface="Open Sans"/>
                <a:ea typeface="Open Sans"/>
                <a:cs typeface="Open Sans"/>
                <a:sym typeface="Open Sans"/>
              </a:rPr>
              <a:t>Data is also available in </a:t>
            </a:r>
            <a:r>
              <a:rPr lang="en" i="1" u="sng" dirty="0">
                <a:solidFill>
                  <a:schemeClr val="hlink"/>
                </a:solidFill>
                <a:latin typeface="Open Sans"/>
                <a:ea typeface="Open Sans"/>
                <a:cs typeface="Open Sans"/>
                <a:sym typeface="Open Sans"/>
                <a:hlinkClick r:id="rId3"/>
              </a:rPr>
              <a:t>this spreadsheet</a:t>
            </a:r>
            <a:endParaRPr i="1" dirty="0">
              <a:latin typeface="Open Sans"/>
              <a:ea typeface="Open Sans"/>
              <a:cs typeface="Open Sans"/>
              <a:sym typeface="Open Sans"/>
            </a:endParaRPr>
          </a:p>
        </p:txBody>
      </p:sp>
      <p:pic>
        <p:nvPicPr>
          <p:cNvPr id="185" name="Google Shape;185;p46"/>
          <p:cNvPicPr preferRelativeResize="0"/>
          <p:nvPr/>
        </p:nvPicPr>
        <p:blipFill>
          <a:blip r:embed="rId4">
            <a:alphaModFix/>
          </a:blip>
          <a:stretch>
            <a:fillRect/>
          </a:stretch>
        </p:blipFill>
        <p:spPr>
          <a:xfrm>
            <a:off x="152400" y="1690382"/>
            <a:ext cx="9753599" cy="3894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E6DE"/>
        </a:solidFill>
        <a:effectLst/>
      </p:bgPr>
    </p:bg>
    <p:spTree>
      <p:nvGrpSpPr>
        <p:cNvPr id="1" name="Shape 189"/>
        <p:cNvGrpSpPr/>
        <p:nvPr/>
      </p:nvGrpSpPr>
      <p:grpSpPr>
        <a:xfrm>
          <a:off x="0" y="0"/>
          <a:ext cx="0" cy="0"/>
          <a:chOff x="0" y="0"/>
          <a:chExt cx="0" cy="0"/>
        </a:xfrm>
      </p:grpSpPr>
      <p:sp>
        <p:nvSpPr>
          <p:cNvPr id="190" name="Google Shape;190;p47"/>
          <p:cNvSpPr/>
          <p:nvPr/>
        </p:nvSpPr>
        <p:spPr>
          <a:xfrm>
            <a:off x="2338628" y="3093652"/>
            <a:ext cx="5380800" cy="19008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Campaign Evaluation</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Results, Analysis and Recommendations</a:t>
            </a:r>
            <a:endParaRPr sz="2000"/>
          </a:p>
        </p:txBody>
      </p:sp>
      <p:sp>
        <p:nvSpPr>
          <p:cNvPr id="191" name="Google Shape;191;p47"/>
          <p:cNvSpPr/>
          <p:nvPr/>
        </p:nvSpPr>
        <p:spPr>
          <a:xfrm>
            <a:off x="4636294" y="2830522"/>
            <a:ext cx="785700" cy="576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3113</Words>
  <Application>Microsoft Office PowerPoint</Application>
  <PresentationFormat>Custom</PresentationFormat>
  <Paragraphs>560</Paragraphs>
  <Slides>24</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Roboto</vt:lpstr>
      <vt:lpstr>Open Sans Light</vt:lpstr>
      <vt:lpstr>Helvetica Neue</vt:lpstr>
      <vt:lpstr>Symbol</vt:lpstr>
      <vt:lpstr>Helvetica</vt:lpstr>
      <vt:lpstr>Calibri</vt:lpstr>
      <vt:lpstr>Open Sans</vt:lpstr>
      <vt:lpstr>Times New Roman</vt:lpstr>
      <vt:lpstr>Simple Light</vt:lpstr>
      <vt:lpstr>White</vt:lpstr>
      <vt:lpstr>PowerPoint Presentation</vt:lpstr>
      <vt:lpstr>PowerPoint Presentation</vt:lpstr>
      <vt:lpstr>1. Campaign Approach </vt:lpstr>
      <vt:lpstr>PowerPoint Presentation</vt:lpstr>
      <vt:lpstr>Ad Group #1: Ads   </vt:lpstr>
      <vt:lpstr>Ad Group #2: Ads   </vt:lpstr>
      <vt:lpstr>Ad Group #1: Keywords  </vt:lpstr>
      <vt:lpstr>Ad Group #2: Keywords   </vt:lpstr>
      <vt:lpstr>PowerPoint Presentation</vt:lpstr>
      <vt:lpstr>Key Results (Campaign)  </vt:lpstr>
      <vt:lpstr>Key Results (Ad Groups)  </vt:lpstr>
      <vt:lpstr>Key Results (Ads)  </vt:lpstr>
      <vt:lpstr>Key Results (Keywords)  </vt:lpstr>
      <vt:lpstr>Campaign Evaluation  </vt:lpstr>
      <vt:lpstr>Campaign Evaluation</vt:lpstr>
      <vt:lpstr>Relevant KPI For Ad group</vt:lpstr>
      <vt:lpstr>Relevant KPI For Ad Level</vt:lpstr>
      <vt:lpstr>Relevant KPI For Best Performing Keywords</vt:lpstr>
      <vt:lpstr>Relevant KPI For Best Performing Keywords</vt:lpstr>
      <vt:lpstr>Relevant KPI For Best Performing Keywords</vt:lpstr>
      <vt:lpstr>Keyword with Higher Competitions</vt:lpstr>
      <vt:lpstr>Overview Statement of the Performance of the Campaign</vt:lpstr>
      <vt:lpstr>Recommendations for future campaigns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edoinnovationhub2021@gmail.com</cp:lastModifiedBy>
  <cp:revision>68</cp:revision>
  <dcterms:modified xsi:type="dcterms:W3CDTF">2022-06-09T22:31:18Z</dcterms:modified>
</cp:coreProperties>
</file>