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1"/>
  </p:notesMasterIdLst>
  <p:sldIdLst>
    <p:sldId id="256" r:id="rId3"/>
    <p:sldId id="258" r:id="rId4"/>
    <p:sldId id="260" r:id="rId5"/>
    <p:sldId id="261" r:id="rId6"/>
    <p:sldId id="262" r:id="rId7"/>
    <p:sldId id="263" r:id="rId8"/>
    <p:sldId id="264" r:id="rId9"/>
    <p:sldId id="265" r:id="rId10"/>
    <p:sldId id="266" r:id="rId11"/>
    <p:sldId id="268" r:id="rId12"/>
    <p:sldId id="270" r:id="rId13"/>
    <p:sldId id="271" r:id="rId14"/>
    <p:sldId id="273" r:id="rId15"/>
    <p:sldId id="274" r:id="rId16"/>
    <p:sldId id="275" r:id="rId17"/>
    <p:sldId id="278" r:id="rId18"/>
    <p:sldId id="279" r:id="rId19"/>
    <p:sldId id="280" r:id="rId20"/>
  </p:sldIdLst>
  <p:sldSz cx="7772400" cy="10058400"/>
  <p:notesSz cx="6858000" cy="9144000"/>
  <p:embeddedFontLst>
    <p:embeddedFont>
      <p:font typeface="Calibri" panose="020F0502020204030204" pitchFamily="34" charset="0"/>
      <p:regular r:id="rId22"/>
      <p:bold r:id="rId23"/>
      <p:italic r:id="rId24"/>
      <p:boldItalic r:id="rId25"/>
    </p:embeddedFont>
    <p:embeddedFont>
      <p:font typeface="Helvetica Neue" panose="020B060402020202020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Light" panose="020B03060305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483"/>
    <a:srgbClr val="15C26B"/>
    <a:srgbClr val="02CCBA"/>
    <a:srgbClr val="ECC8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E5A60B-37FC-45DC-83F6-FE6E67B363D1}">
  <a:tblStyle styleId="{18E5A60B-37FC-45DC-83F6-FE6E67B363D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99D5FF-8401-47E5-8043-088C1BE0D13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224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364929312_4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364929312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bb9c0e352_1_3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bb9c0e352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bb9c0e352_1_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3bb9c0e352_1_1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860946ca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860946c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860946ca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860946c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dad466018_0_4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1dad466018_0_44: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f34543188_0_4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f3454318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f34543188_0_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f3454318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8d618aa6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8d618aa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dad466018_0_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1dad466018_0_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bb9c0e352_1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bb9c0e35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860946ca_0_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860946c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860946ca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860946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bb9c0e352_1_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g3bb9c0e352_1_1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bb9c0e352_1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bb9c0e35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bb9c0e352_1_4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bb9c0e352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bb9c0e352_1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bb9c0e352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7" name="Google Shape;77;p22"/>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8" name="Google Shape;78;p22"/>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6"/>
          <p:cNvSpPr/>
          <p:nvPr/>
        </p:nvSpPr>
        <p:spPr>
          <a:xfrm>
            <a:off x="323838" y="4160717"/>
            <a:ext cx="7124700" cy="1371600"/>
          </a:xfrm>
          <a:prstGeom prst="rect">
            <a:avLst/>
          </a:prstGeom>
          <a:no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Open Sans"/>
              <a:buNone/>
            </a:pPr>
            <a:r>
              <a:rPr lang="en" sz="3600">
                <a:solidFill>
                  <a:srgbClr val="FFFFFF"/>
                </a:solidFill>
                <a:latin typeface="Open Sans"/>
                <a:ea typeface="Open Sans"/>
                <a:cs typeface="Open Sans"/>
                <a:sym typeface="Open Sans"/>
              </a:rPr>
              <a:t>Project 7: Email Marketing</a:t>
            </a:r>
            <a:endParaRPr sz="3600"/>
          </a:p>
        </p:txBody>
      </p:sp>
      <p:pic>
        <p:nvPicPr>
          <p:cNvPr id="94" name="Google Shape;94;p26"/>
          <p:cNvPicPr preferRelativeResize="0"/>
          <p:nvPr/>
        </p:nvPicPr>
        <p:blipFill>
          <a:blip r:embed="rId3">
            <a:alphaModFix/>
          </a:blip>
          <a:stretch>
            <a:fillRect/>
          </a:stretch>
        </p:blipFill>
        <p:spPr>
          <a:xfrm>
            <a:off x="0" y="25"/>
            <a:ext cx="7772400" cy="10058350"/>
          </a:xfrm>
          <a:prstGeom prst="rect">
            <a:avLst/>
          </a:prstGeom>
          <a:noFill/>
          <a:ln>
            <a:noFill/>
          </a:ln>
        </p:spPr>
      </p:pic>
      <p:sp>
        <p:nvSpPr>
          <p:cNvPr id="2" name="TextBox 1">
            <a:extLst>
              <a:ext uri="{FF2B5EF4-FFF2-40B4-BE49-F238E27FC236}">
                <a16:creationId xmlns:a16="http://schemas.microsoft.com/office/drawing/2014/main" id="{6DC3AB8D-3CC0-313E-4559-3660DAD5744E}"/>
              </a:ext>
            </a:extLst>
          </p:cNvPr>
          <p:cNvSpPr txBox="1"/>
          <p:nvPr/>
        </p:nvSpPr>
        <p:spPr>
          <a:xfrm>
            <a:off x="500743" y="7881257"/>
            <a:ext cx="4506686" cy="400110"/>
          </a:xfrm>
          <a:prstGeom prst="rect">
            <a:avLst/>
          </a:prstGeom>
          <a:noFill/>
        </p:spPr>
        <p:txBody>
          <a:bodyPr wrap="square" rtlCol="0">
            <a:spAutoFit/>
          </a:bodyPr>
          <a:lstStyle/>
          <a:p>
            <a:r>
              <a:rPr lang="en-US" sz="2000" dirty="0"/>
              <a:t>BY PEACE NGOZI AGHEDO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8"/>
          <p:cNvSpPr txBox="1">
            <a:spLocks noGrp="1"/>
          </p:cNvSpPr>
          <p:nvPr>
            <p:ph type="title"/>
          </p:nvPr>
        </p:nvSpPr>
        <p:spPr>
          <a:xfrm>
            <a:off x="0" y="-348929"/>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 Test Overview</a:t>
            </a:r>
            <a:endParaRPr dirty="0"/>
          </a:p>
        </p:txBody>
      </p:sp>
      <p:sp>
        <p:nvSpPr>
          <p:cNvPr id="175" name="Google Shape;175;p38"/>
          <p:cNvSpPr txBox="1"/>
          <p:nvPr/>
        </p:nvSpPr>
        <p:spPr>
          <a:xfrm>
            <a:off x="264950" y="2332400"/>
            <a:ext cx="6795000" cy="48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38"/>
          <p:cNvSpPr txBox="1">
            <a:spLocks noGrp="1"/>
          </p:cNvSpPr>
          <p:nvPr>
            <p:ph type="body" idx="1"/>
          </p:nvPr>
        </p:nvSpPr>
        <p:spPr>
          <a:xfrm>
            <a:off x="0" y="568960"/>
            <a:ext cx="7772400" cy="948944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2 components of my email were created (email #1 and email #2), alongside 2 Subject line (subject line 1&amp;2) and 2 CTA (Outro CTA 1 and Outro CTA 2. I divided my mail list into 2 groups of equal halves- group A and group B.  </a:t>
            </a:r>
          </a:p>
          <a:p>
            <a:pPr marL="0" marR="0" indent="0">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The steps I will follow:</a:t>
            </a: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First, I will test for the subject line</a:t>
            </a: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To group A, I will send email #1 with subject line 1 “Master required skills for a successful Digital Marketing Career” and Outro CTA 1 “Learn more”.</a:t>
            </a: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To group B, I will send email #2 with subject line 2 “Begin your Digital Marketing Journey from the comfort of your home” and Outro CTA 2 “Read more”.</a:t>
            </a:r>
          </a:p>
          <a:p>
            <a:pPr marL="342900" marR="0" lvl="0" indent="-342900">
              <a:lnSpc>
                <a:spcPct val="107000"/>
              </a:lnSpc>
              <a:spcBef>
                <a:spcPts val="0"/>
              </a:spcBef>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 will analyze the click rate and CTA to see which performed better and stick to the higher performing subject line. This will be the mail I will send to my full mail list.</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A/B testing is important because it helps one understand which email version performs better. It helps understand what keywords can increase the click rate of the email. Also, it helps achieve a higher CTA for a campaign.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0"/>
          <p:cNvSpPr txBox="1">
            <a:spLocks noGrp="1"/>
          </p:cNvSpPr>
          <p:nvPr>
            <p:ph type="title"/>
          </p:nvPr>
        </p:nvSpPr>
        <p:spPr>
          <a:xfrm>
            <a:off x="0" y="-245475"/>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Calendar &amp; Plan </a:t>
            </a:r>
            <a:endParaRPr dirty="0"/>
          </a:p>
        </p:txBody>
      </p:sp>
      <p:graphicFrame>
        <p:nvGraphicFramePr>
          <p:cNvPr id="189" name="Google Shape;189;p40"/>
          <p:cNvGraphicFramePr/>
          <p:nvPr>
            <p:extLst>
              <p:ext uri="{D42A27DB-BD31-4B8C-83A1-F6EECF244321}">
                <p14:modId xmlns:p14="http://schemas.microsoft.com/office/powerpoint/2010/main" val="643881295"/>
              </p:ext>
            </p:extLst>
          </p:nvPr>
        </p:nvGraphicFramePr>
        <p:xfrm>
          <a:off x="57625" y="874426"/>
          <a:ext cx="7599400" cy="3635269"/>
        </p:xfrm>
        <a:graphic>
          <a:graphicData uri="http://schemas.openxmlformats.org/drawingml/2006/table">
            <a:tbl>
              <a:tblPr>
                <a:noFill/>
                <a:tableStyleId>{9399D5FF-8401-47E5-8043-088C1BE0D13D}</a:tableStyleId>
              </a:tblPr>
              <a:tblGrid>
                <a:gridCol w="3079200">
                  <a:extLst>
                    <a:ext uri="{9D8B030D-6E8A-4147-A177-3AD203B41FA5}">
                      <a16:colId xmlns:a16="http://schemas.microsoft.com/office/drawing/2014/main" val="20000"/>
                    </a:ext>
                  </a:extLst>
                </a:gridCol>
                <a:gridCol w="1130050">
                  <a:extLst>
                    <a:ext uri="{9D8B030D-6E8A-4147-A177-3AD203B41FA5}">
                      <a16:colId xmlns:a16="http://schemas.microsoft.com/office/drawing/2014/main" val="20001"/>
                    </a:ext>
                  </a:extLst>
                </a:gridCol>
                <a:gridCol w="1130050">
                  <a:extLst>
                    <a:ext uri="{9D8B030D-6E8A-4147-A177-3AD203B41FA5}">
                      <a16:colId xmlns:a16="http://schemas.microsoft.com/office/drawing/2014/main" val="20002"/>
                    </a:ext>
                  </a:extLst>
                </a:gridCol>
                <a:gridCol w="1130050">
                  <a:extLst>
                    <a:ext uri="{9D8B030D-6E8A-4147-A177-3AD203B41FA5}">
                      <a16:colId xmlns:a16="http://schemas.microsoft.com/office/drawing/2014/main" val="20003"/>
                    </a:ext>
                  </a:extLst>
                </a:gridCol>
                <a:gridCol w="1130050">
                  <a:extLst>
                    <a:ext uri="{9D8B030D-6E8A-4147-A177-3AD203B41FA5}">
                      <a16:colId xmlns:a16="http://schemas.microsoft.com/office/drawing/2014/main" val="20004"/>
                    </a:ext>
                  </a:extLst>
                </a:gridCol>
              </a:tblGrid>
              <a:tr h="906929">
                <a:tc>
                  <a:txBody>
                    <a:bodyPr/>
                    <a:lstStyle/>
                    <a:p>
                      <a:pPr marL="0" lvl="0" indent="0" algn="l" rtl="0">
                        <a:spcBef>
                          <a:spcPts val="0"/>
                        </a:spcBef>
                        <a:spcAft>
                          <a:spcPts val="0"/>
                        </a:spcAft>
                        <a:buNone/>
                      </a:pPr>
                      <a:r>
                        <a:rPr lang="en" sz="1600">
                          <a:solidFill>
                            <a:schemeClr val="lt1"/>
                          </a:solidFill>
                          <a:latin typeface="Open Sans"/>
                          <a:ea typeface="Open Sans"/>
                          <a:cs typeface="Open Sans"/>
                          <a:sym typeface="Open Sans"/>
                        </a:rPr>
                        <a:t>Email Name</a:t>
                      </a:r>
                      <a:endParaRPr sz="1600">
                        <a:solidFill>
                          <a:schemeClr val="lt1"/>
                        </a:solidFill>
                        <a:latin typeface="Open Sans"/>
                        <a:ea typeface="Open Sans"/>
                        <a:cs typeface="Open Sans"/>
                        <a:sym typeface="Open Sans"/>
                      </a:endParaRPr>
                    </a:p>
                  </a:txBody>
                  <a:tcPr marL="91425" marR="91425" marT="91425" marB="91425">
                    <a:solidFill>
                      <a:srgbClr val="02B4E5"/>
                    </a:solidFill>
                  </a:tcPr>
                </a:tc>
                <a:tc>
                  <a:txBody>
                    <a:bodyPr/>
                    <a:lstStyle/>
                    <a:p>
                      <a:pPr marL="0" lvl="0" indent="0" algn="ctr" rtl="0">
                        <a:spcBef>
                          <a:spcPts val="0"/>
                        </a:spcBef>
                        <a:spcAft>
                          <a:spcPts val="0"/>
                        </a:spcAft>
                        <a:buClr>
                          <a:schemeClr val="dk1"/>
                        </a:buClr>
                        <a:buSzPts val="1100"/>
                        <a:buFont typeface="Arial"/>
                        <a:buNone/>
                      </a:pPr>
                      <a:r>
                        <a:rPr lang="en" sz="1600" dirty="0">
                          <a:solidFill>
                            <a:schemeClr val="lt1"/>
                          </a:solidFill>
                        </a:rPr>
                        <a:t>Planning Phase</a:t>
                      </a:r>
                      <a:endParaRPr sz="1600" dirty="0">
                        <a:solidFill>
                          <a:schemeClr val="lt1"/>
                        </a:solidFill>
                        <a:latin typeface="Open Sans"/>
                        <a:ea typeface="Open Sans"/>
                        <a:cs typeface="Open Sans"/>
                        <a:sym typeface="Open Sans"/>
                      </a:endParaRPr>
                    </a:p>
                  </a:txBody>
                  <a:tcPr marL="91425" marR="91425" marT="91425" marB="91425">
                    <a:solidFill>
                      <a:srgbClr val="02B4E5"/>
                    </a:solidFill>
                  </a:tcPr>
                </a:tc>
                <a:tc>
                  <a:txBody>
                    <a:bodyPr/>
                    <a:lstStyle/>
                    <a:p>
                      <a:pPr marL="0" lvl="0" indent="0" algn="ctr" rtl="0">
                        <a:spcBef>
                          <a:spcPts val="0"/>
                        </a:spcBef>
                        <a:spcAft>
                          <a:spcPts val="0"/>
                        </a:spcAft>
                        <a:buClr>
                          <a:schemeClr val="dk1"/>
                        </a:buClr>
                        <a:buSzPts val="1100"/>
                        <a:buFont typeface="Arial"/>
                        <a:buNone/>
                      </a:pPr>
                      <a:r>
                        <a:rPr lang="en" sz="1600">
                          <a:solidFill>
                            <a:schemeClr val="lt1"/>
                          </a:solidFill>
                        </a:rPr>
                        <a:t>Testing Phase</a:t>
                      </a:r>
                      <a:endParaRPr sz="1600">
                        <a:solidFill>
                          <a:schemeClr val="lt1"/>
                        </a:solidFill>
                        <a:latin typeface="Open Sans"/>
                        <a:ea typeface="Open Sans"/>
                        <a:cs typeface="Open Sans"/>
                        <a:sym typeface="Open Sans"/>
                      </a:endParaRPr>
                    </a:p>
                  </a:txBody>
                  <a:tcPr marL="91425" marR="91425" marT="91425" marB="91425">
                    <a:solidFill>
                      <a:srgbClr val="02B4E5"/>
                    </a:solidFill>
                  </a:tcPr>
                </a:tc>
                <a:tc>
                  <a:txBody>
                    <a:bodyPr/>
                    <a:lstStyle/>
                    <a:p>
                      <a:pPr marL="0" lvl="0" indent="0" algn="ctr" rtl="0">
                        <a:spcBef>
                          <a:spcPts val="0"/>
                        </a:spcBef>
                        <a:spcAft>
                          <a:spcPts val="0"/>
                        </a:spcAft>
                        <a:buClr>
                          <a:schemeClr val="dk1"/>
                        </a:buClr>
                        <a:buSzPts val="1100"/>
                        <a:buFont typeface="Arial"/>
                        <a:buNone/>
                      </a:pPr>
                      <a:r>
                        <a:rPr lang="en" sz="1600">
                          <a:solidFill>
                            <a:schemeClr val="lt1"/>
                          </a:solidFill>
                        </a:rPr>
                        <a:t>Send Phase</a:t>
                      </a:r>
                      <a:endParaRPr sz="1600">
                        <a:solidFill>
                          <a:schemeClr val="lt1"/>
                        </a:solidFill>
                        <a:latin typeface="Open Sans"/>
                        <a:ea typeface="Open Sans"/>
                        <a:cs typeface="Open Sans"/>
                        <a:sym typeface="Open Sans"/>
                      </a:endParaRPr>
                    </a:p>
                  </a:txBody>
                  <a:tcPr marL="91425" marR="91425" marT="91425" marB="91425">
                    <a:solidFill>
                      <a:srgbClr val="02B4E5"/>
                    </a:solidFill>
                  </a:tcPr>
                </a:tc>
                <a:tc>
                  <a:txBody>
                    <a:bodyPr/>
                    <a:lstStyle/>
                    <a:p>
                      <a:pPr marL="0" lvl="0" indent="0" algn="ctr" rtl="0">
                        <a:spcBef>
                          <a:spcPts val="0"/>
                        </a:spcBef>
                        <a:spcAft>
                          <a:spcPts val="0"/>
                        </a:spcAft>
                        <a:buClr>
                          <a:schemeClr val="dk1"/>
                        </a:buClr>
                        <a:buSzPts val="1100"/>
                        <a:buFont typeface="Arial"/>
                        <a:buNone/>
                      </a:pPr>
                      <a:r>
                        <a:rPr lang="en" sz="1600">
                          <a:solidFill>
                            <a:schemeClr val="lt1"/>
                          </a:solidFill>
                        </a:rPr>
                        <a:t>Analyze Phase</a:t>
                      </a:r>
                      <a:endParaRPr sz="1600">
                        <a:solidFill>
                          <a:schemeClr val="lt1"/>
                        </a:solidFill>
                      </a:endParaRPr>
                    </a:p>
                  </a:txBody>
                  <a:tcPr marL="91425" marR="91425" marT="91425" marB="91425">
                    <a:solidFill>
                      <a:srgbClr val="02B4E5"/>
                    </a:solidFill>
                  </a:tcPr>
                </a:tc>
                <a:extLst>
                  <a:ext uri="{0D108BD9-81ED-4DB2-BD59-A6C34878D82A}">
                    <a16:rowId xmlns:a16="http://schemas.microsoft.com/office/drawing/2014/main" val="10000"/>
                  </a:ext>
                </a:extLst>
              </a:tr>
              <a:tr h="914482">
                <a:tc>
                  <a:txBody>
                    <a:bodyPr/>
                    <a:lstStyle/>
                    <a:p>
                      <a:pPr marL="0" lvl="0" indent="0" algn="l" rtl="0">
                        <a:spcBef>
                          <a:spcPts val="0"/>
                        </a:spcBef>
                        <a:spcAft>
                          <a:spcPts val="0"/>
                        </a:spcAft>
                        <a:buNone/>
                      </a:pPr>
                      <a:r>
                        <a:rPr lang="en" sz="1800">
                          <a:latin typeface="Open Sans"/>
                          <a:ea typeface="Open Sans"/>
                          <a:cs typeface="Open Sans"/>
                          <a:sym typeface="Open Sans"/>
                        </a:rPr>
                        <a:t>Email 1</a:t>
                      </a:r>
                      <a:endParaRPr sz="1800">
                        <a:latin typeface="Open Sans"/>
                        <a:ea typeface="Open Sans"/>
                        <a:cs typeface="Open Sans"/>
                        <a:sym typeface="Open Sans"/>
                      </a:endParaRPr>
                    </a:p>
                    <a:p>
                      <a:pPr marL="0" lvl="0" indent="0" algn="l" rtl="0">
                        <a:spcBef>
                          <a:spcPts val="0"/>
                        </a:spcBef>
                        <a:spcAft>
                          <a:spcPts val="0"/>
                        </a:spcAft>
                        <a:buNone/>
                      </a:pPr>
                      <a:endParaRPr sz="18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May 23</a:t>
                      </a:r>
                      <a:r>
                        <a:rPr lang="en-US" sz="1800" baseline="30000" dirty="0">
                          <a:latin typeface="Open Sans"/>
                          <a:ea typeface="Open Sans"/>
                          <a:cs typeface="Open Sans"/>
                          <a:sym typeface="Open Sans"/>
                        </a:rPr>
                        <a:t>rd</a:t>
                      </a:r>
                      <a:r>
                        <a:rPr lang="en-US" sz="1800" dirty="0">
                          <a:latin typeface="Open Sans"/>
                          <a:ea typeface="Open Sans"/>
                          <a:cs typeface="Open Sans"/>
                          <a:sym typeface="Open Sans"/>
                        </a:rPr>
                        <a:t>   - 24</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May 25</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May 26</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May 30</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 31</a:t>
                      </a:r>
                      <a:r>
                        <a:rPr lang="en-US" sz="1800" baseline="30000" dirty="0">
                          <a:latin typeface="Open Sans"/>
                          <a:ea typeface="Open Sans"/>
                          <a:cs typeface="Open Sans"/>
                          <a:sym typeface="Open Sans"/>
                        </a:rPr>
                        <a:t>st</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906929">
                <a:tc>
                  <a:txBody>
                    <a:bodyPr/>
                    <a:lstStyle/>
                    <a:p>
                      <a:pPr marL="0" lvl="0" indent="0" algn="l" rtl="0">
                        <a:spcBef>
                          <a:spcPts val="0"/>
                        </a:spcBef>
                        <a:spcAft>
                          <a:spcPts val="0"/>
                        </a:spcAft>
                        <a:buNone/>
                      </a:pPr>
                      <a:r>
                        <a:rPr lang="en" sz="1800">
                          <a:latin typeface="Open Sans"/>
                          <a:ea typeface="Open Sans"/>
                          <a:cs typeface="Open Sans"/>
                          <a:sym typeface="Open Sans"/>
                        </a:rPr>
                        <a:t>Email 2</a:t>
                      </a:r>
                      <a:endParaRPr sz="18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May 25</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- 26</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May 27</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May 30</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June 1</a:t>
                      </a:r>
                      <a:r>
                        <a:rPr lang="en-US" sz="1800" baseline="30000" dirty="0">
                          <a:latin typeface="Open Sans"/>
                          <a:ea typeface="Open Sans"/>
                          <a:cs typeface="Open Sans"/>
                          <a:sym typeface="Open Sans"/>
                        </a:rPr>
                        <a:t>st</a:t>
                      </a:r>
                      <a:r>
                        <a:rPr lang="en-US" sz="1800" dirty="0">
                          <a:latin typeface="Open Sans"/>
                          <a:ea typeface="Open Sans"/>
                          <a:cs typeface="Open Sans"/>
                          <a:sym typeface="Open Sans"/>
                        </a:rPr>
                        <a:t>  – 2</a:t>
                      </a:r>
                      <a:r>
                        <a:rPr lang="en-US" sz="1800" baseline="30000" dirty="0">
                          <a:latin typeface="Open Sans"/>
                          <a:ea typeface="Open Sans"/>
                          <a:cs typeface="Open Sans"/>
                          <a:sym typeface="Open Sans"/>
                        </a:rPr>
                        <a:t>nd</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906929">
                <a:tc>
                  <a:txBody>
                    <a:bodyPr/>
                    <a:lstStyle/>
                    <a:p>
                      <a:pPr marL="0" lvl="0" indent="0" algn="l" rtl="0">
                        <a:spcBef>
                          <a:spcPts val="0"/>
                        </a:spcBef>
                        <a:spcAft>
                          <a:spcPts val="0"/>
                        </a:spcAft>
                        <a:buNone/>
                      </a:pPr>
                      <a:r>
                        <a:rPr lang="en" sz="1800" dirty="0">
                          <a:latin typeface="Open Sans"/>
                          <a:ea typeface="Open Sans"/>
                          <a:cs typeface="Open Sans"/>
                          <a:sym typeface="Open Sans"/>
                        </a:rPr>
                        <a:t>Email 3</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June 1</a:t>
                      </a:r>
                      <a:r>
                        <a:rPr lang="en-US" sz="1800" baseline="30000" dirty="0">
                          <a:latin typeface="Open Sans"/>
                          <a:ea typeface="Open Sans"/>
                          <a:cs typeface="Open Sans"/>
                          <a:sym typeface="Open Sans"/>
                        </a:rPr>
                        <a:t>st</a:t>
                      </a:r>
                      <a:r>
                        <a:rPr lang="en-US" sz="1800" dirty="0">
                          <a:latin typeface="Open Sans"/>
                          <a:ea typeface="Open Sans"/>
                          <a:cs typeface="Open Sans"/>
                          <a:sym typeface="Open Sans"/>
                        </a:rPr>
                        <a:t>  – 2</a:t>
                      </a:r>
                      <a:r>
                        <a:rPr lang="en-US" sz="1800" baseline="30000" dirty="0">
                          <a:latin typeface="Open Sans"/>
                          <a:ea typeface="Open Sans"/>
                          <a:cs typeface="Open Sans"/>
                          <a:sym typeface="Open Sans"/>
                        </a:rPr>
                        <a:t>nd</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June 3</a:t>
                      </a:r>
                      <a:r>
                        <a:rPr lang="en-US" sz="1800" baseline="30000" dirty="0">
                          <a:latin typeface="Open Sans"/>
                          <a:ea typeface="Open Sans"/>
                          <a:cs typeface="Open Sans"/>
                          <a:sym typeface="Open Sans"/>
                        </a:rPr>
                        <a:t>rd</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June 6</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800" dirty="0">
                          <a:latin typeface="Open Sans"/>
                          <a:ea typeface="Open Sans"/>
                          <a:cs typeface="Open Sans"/>
                          <a:sym typeface="Open Sans"/>
                        </a:rPr>
                        <a:t>June 8</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 10</a:t>
                      </a:r>
                      <a:r>
                        <a:rPr lang="en-US" sz="1800" baseline="30000" dirty="0">
                          <a:latin typeface="Open Sans"/>
                          <a:ea typeface="Open Sans"/>
                          <a:cs typeface="Open Sans"/>
                          <a:sym typeface="Open Sans"/>
                        </a:rPr>
                        <a:t>th</a:t>
                      </a:r>
                      <a:r>
                        <a:rPr lang="en-US" sz="1800" dirty="0">
                          <a:latin typeface="Open Sans"/>
                          <a:ea typeface="Open Sans"/>
                          <a:cs typeface="Open Sans"/>
                          <a:sym typeface="Open Sans"/>
                        </a:rPr>
                        <a:t> </a:t>
                      </a:r>
                      <a:endParaRPr sz="180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90" name="Google Shape;190;p40"/>
          <p:cNvGraphicFramePr/>
          <p:nvPr>
            <p:extLst>
              <p:ext uri="{D42A27DB-BD31-4B8C-83A1-F6EECF244321}">
                <p14:modId xmlns:p14="http://schemas.microsoft.com/office/powerpoint/2010/main" val="3203043354"/>
              </p:ext>
            </p:extLst>
          </p:nvPr>
        </p:nvGraphicFramePr>
        <p:xfrm>
          <a:off x="86563" y="5029200"/>
          <a:ext cx="7599375" cy="4154772"/>
        </p:xfrm>
        <a:graphic>
          <a:graphicData uri="http://schemas.openxmlformats.org/drawingml/2006/table">
            <a:tbl>
              <a:tblPr>
                <a:noFill/>
                <a:tableStyleId>{9399D5FF-8401-47E5-8043-088C1BE0D13D}</a:tableStyleId>
              </a:tblPr>
              <a:tblGrid>
                <a:gridCol w="506625">
                  <a:extLst>
                    <a:ext uri="{9D8B030D-6E8A-4147-A177-3AD203B41FA5}">
                      <a16:colId xmlns:a16="http://schemas.microsoft.com/office/drawing/2014/main" val="20000"/>
                    </a:ext>
                  </a:extLst>
                </a:gridCol>
                <a:gridCol w="506625">
                  <a:extLst>
                    <a:ext uri="{9D8B030D-6E8A-4147-A177-3AD203B41FA5}">
                      <a16:colId xmlns:a16="http://schemas.microsoft.com/office/drawing/2014/main" val="20001"/>
                    </a:ext>
                  </a:extLst>
                </a:gridCol>
                <a:gridCol w="506625">
                  <a:extLst>
                    <a:ext uri="{9D8B030D-6E8A-4147-A177-3AD203B41FA5}">
                      <a16:colId xmlns:a16="http://schemas.microsoft.com/office/drawing/2014/main" val="20002"/>
                    </a:ext>
                  </a:extLst>
                </a:gridCol>
                <a:gridCol w="506625">
                  <a:extLst>
                    <a:ext uri="{9D8B030D-6E8A-4147-A177-3AD203B41FA5}">
                      <a16:colId xmlns:a16="http://schemas.microsoft.com/office/drawing/2014/main" val="20003"/>
                    </a:ext>
                  </a:extLst>
                </a:gridCol>
                <a:gridCol w="506625">
                  <a:extLst>
                    <a:ext uri="{9D8B030D-6E8A-4147-A177-3AD203B41FA5}">
                      <a16:colId xmlns:a16="http://schemas.microsoft.com/office/drawing/2014/main" val="20004"/>
                    </a:ext>
                  </a:extLst>
                </a:gridCol>
                <a:gridCol w="506625">
                  <a:extLst>
                    <a:ext uri="{9D8B030D-6E8A-4147-A177-3AD203B41FA5}">
                      <a16:colId xmlns:a16="http://schemas.microsoft.com/office/drawing/2014/main" val="20005"/>
                    </a:ext>
                  </a:extLst>
                </a:gridCol>
                <a:gridCol w="506625">
                  <a:extLst>
                    <a:ext uri="{9D8B030D-6E8A-4147-A177-3AD203B41FA5}">
                      <a16:colId xmlns:a16="http://schemas.microsoft.com/office/drawing/2014/main" val="20006"/>
                    </a:ext>
                  </a:extLst>
                </a:gridCol>
                <a:gridCol w="506625">
                  <a:extLst>
                    <a:ext uri="{9D8B030D-6E8A-4147-A177-3AD203B41FA5}">
                      <a16:colId xmlns:a16="http://schemas.microsoft.com/office/drawing/2014/main" val="20007"/>
                    </a:ext>
                  </a:extLst>
                </a:gridCol>
                <a:gridCol w="506625">
                  <a:extLst>
                    <a:ext uri="{9D8B030D-6E8A-4147-A177-3AD203B41FA5}">
                      <a16:colId xmlns:a16="http://schemas.microsoft.com/office/drawing/2014/main" val="20008"/>
                    </a:ext>
                  </a:extLst>
                </a:gridCol>
                <a:gridCol w="506625">
                  <a:extLst>
                    <a:ext uri="{9D8B030D-6E8A-4147-A177-3AD203B41FA5}">
                      <a16:colId xmlns:a16="http://schemas.microsoft.com/office/drawing/2014/main" val="20009"/>
                    </a:ext>
                  </a:extLst>
                </a:gridCol>
                <a:gridCol w="506625">
                  <a:extLst>
                    <a:ext uri="{9D8B030D-6E8A-4147-A177-3AD203B41FA5}">
                      <a16:colId xmlns:a16="http://schemas.microsoft.com/office/drawing/2014/main" val="20010"/>
                    </a:ext>
                  </a:extLst>
                </a:gridCol>
                <a:gridCol w="506625">
                  <a:extLst>
                    <a:ext uri="{9D8B030D-6E8A-4147-A177-3AD203B41FA5}">
                      <a16:colId xmlns:a16="http://schemas.microsoft.com/office/drawing/2014/main" val="20011"/>
                    </a:ext>
                  </a:extLst>
                </a:gridCol>
                <a:gridCol w="506625">
                  <a:extLst>
                    <a:ext uri="{9D8B030D-6E8A-4147-A177-3AD203B41FA5}">
                      <a16:colId xmlns:a16="http://schemas.microsoft.com/office/drawing/2014/main" val="20012"/>
                    </a:ext>
                  </a:extLst>
                </a:gridCol>
                <a:gridCol w="506625">
                  <a:extLst>
                    <a:ext uri="{9D8B030D-6E8A-4147-A177-3AD203B41FA5}">
                      <a16:colId xmlns:a16="http://schemas.microsoft.com/office/drawing/2014/main" val="20013"/>
                    </a:ext>
                  </a:extLst>
                </a:gridCol>
                <a:gridCol w="506625">
                  <a:extLst>
                    <a:ext uri="{9D8B030D-6E8A-4147-A177-3AD203B41FA5}">
                      <a16:colId xmlns:a16="http://schemas.microsoft.com/office/drawing/2014/main" val="20014"/>
                    </a:ext>
                  </a:extLst>
                </a:gridCol>
              </a:tblGrid>
              <a:tr h="688008">
                <a:tc gridSpan="5">
                  <a:txBody>
                    <a:bodyPr/>
                    <a:lstStyle/>
                    <a:p>
                      <a:pPr marL="0" lvl="0" indent="0" algn="ctr" rtl="0">
                        <a:spcBef>
                          <a:spcPts val="0"/>
                        </a:spcBef>
                        <a:spcAft>
                          <a:spcPts val="0"/>
                        </a:spcAft>
                        <a:buNone/>
                      </a:pPr>
                      <a:r>
                        <a:rPr lang="en">
                          <a:latin typeface="Open Sans"/>
                          <a:ea typeface="Open Sans"/>
                          <a:cs typeface="Open Sans"/>
                          <a:sym typeface="Open Sans"/>
                        </a:rPr>
                        <a:t>Week One</a:t>
                      </a:r>
                      <a:endParaRPr>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 dirty="0">
                          <a:latin typeface="Open Sans"/>
                          <a:ea typeface="Open Sans"/>
                          <a:cs typeface="Open Sans"/>
                          <a:sym typeface="Open Sans"/>
                        </a:rPr>
                        <a:t>Week Two</a:t>
                      </a:r>
                      <a:endParaRPr dirty="0">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 dirty="0">
                          <a:latin typeface="Open Sans"/>
                          <a:ea typeface="Open Sans"/>
                          <a:cs typeface="Open Sans"/>
                          <a:sym typeface="Open Sans"/>
                        </a:rPr>
                        <a:t>Week Three</a:t>
                      </a:r>
                      <a:endParaRPr dirty="0">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8008">
                <a:tc>
                  <a:txBody>
                    <a:bodyPr/>
                    <a:lstStyle/>
                    <a:p>
                      <a:pPr marL="0" lvl="0" indent="0" algn="l" rtl="0">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W</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F</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W</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dirty="0">
                          <a:latin typeface="Open Sans"/>
                          <a:ea typeface="Open Sans"/>
                          <a:cs typeface="Open Sans"/>
                          <a:sym typeface="Open Sans"/>
                        </a:rPr>
                        <a:t>T</a:t>
                      </a:r>
                      <a:endParaRPr dirty="0">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F</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W</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tc>
                  <a:txBody>
                    <a:bodyPr/>
                    <a:lstStyle/>
                    <a:p>
                      <a:pPr marL="0" lvl="0" indent="0" algn="l" rtl="0">
                        <a:spcBef>
                          <a:spcPts val="0"/>
                        </a:spcBef>
                        <a:spcAft>
                          <a:spcPts val="0"/>
                        </a:spcAft>
                        <a:buNone/>
                      </a:pPr>
                      <a:r>
                        <a:rPr lang="en" dirty="0">
                          <a:latin typeface="Open Sans"/>
                          <a:ea typeface="Open Sans"/>
                          <a:cs typeface="Open Sans"/>
                          <a:sym typeface="Open Sans"/>
                        </a:rPr>
                        <a:t>F</a:t>
                      </a:r>
                      <a:endParaRPr dirty="0">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2B4E5"/>
                    </a:solidFill>
                  </a:tcPr>
                </a:tc>
                <a:extLst>
                  <a:ext uri="{0D108BD9-81ED-4DB2-BD59-A6C34878D82A}">
                    <a16:rowId xmlns:a16="http://schemas.microsoft.com/office/drawing/2014/main" val="10001"/>
                  </a:ext>
                </a:extLst>
              </a:tr>
              <a:tr h="694689">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ECC81A"/>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lnL w="9525" cap="flat" cmpd="sng">
                      <a:solidFill>
                        <a:srgbClr val="58646D"/>
                      </a:solidFill>
                      <a:prstDash val="solid"/>
                      <a:round/>
                      <a:headEnd type="none" w="sm" len="sm"/>
                      <a:tailEnd type="none" w="sm" len="sm"/>
                    </a:lnL>
                    <a:lnT w="9525" cap="flat" cmpd="sng">
                      <a:solidFill>
                        <a:srgbClr val="9E9E9E"/>
                      </a:solidFill>
                      <a:prstDash val="solid"/>
                      <a:round/>
                      <a:headEnd type="none" w="sm" len="sm"/>
                      <a:tailEnd type="none" w="sm" len="sm"/>
                    </a:lnT>
                    <a:solidFill>
                      <a:srgbClr val="ECC81A"/>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solidFill>
                      <a:srgbClr val="02CCBA"/>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lnR w="9525" cap="flat" cmpd="sng">
                      <a:solidFill>
                        <a:srgbClr val="58646D"/>
                      </a:solidFill>
                      <a:prstDash val="solid"/>
                      <a:round/>
                      <a:headEnd type="none" w="sm" len="sm"/>
                      <a:tailEnd type="none" w="sm" len="sm"/>
                    </a:lnR>
                    <a:lnT w="9525" cap="flat" cmpd="sng">
                      <a:solidFill>
                        <a:srgbClr val="9E9E9E"/>
                      </a:solidFill>
                      <a:prstDash val="solid"/>
                      <a:round/>
                      <a:headEnd type="none" w="sm" len="sm"/>
                      <a:tailEnd type="none" w="sm" len="sm"/>
                    </a:lnT>
                    <a:solidFill>
                      <a:srgbClr val="15C26B"/>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lnL w="9525" cap="flat" cmpd="sng">
                      <a:solidFill>
                        <a:srgbClr val="58646D"/>
                      </a:solidFill>
                      <a:prstDash val="solid"/>
                      <a:round/>
                      <a:headEnd type="none" w="sm" len="sm"/>
                      <a:tailEnd type="none" w="sm" len="sm"/>
                    </a:lnL>
                    <a:lnT w="9525" cap="flat" cmpd="sng">
                      <a:solidFill>
                        <a:srgbClr val="9E9E9E"/>
                      </a:solidFill>
                      <a:prstDash val="solid"/>
                      <a:round/>
                      <a:headEnd type="none" w="sm" len="sm"/>
                      <a:tailEnd type="none" w="sm" len="sm"/>
                    </a:lnT>
                    <a:solidFill>
                      <a:srgbClr val="FF548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solidFill>
                      <a:srgbClr val="FF5483"/>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solidFill>
                      <a:schemeClr val="bg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694689">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rgbClr val="58646D"/>
                      </a:solidFill>
                      <a:prstDash val="solid"/>
                      <a:round/>
                      <a:headEnd type="none" w="sm" len="sm"/>
                      <a:tailEnd type="none" w="sm" len="sm"/>
                    </a:lnT>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CC81A"/>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CC81A"/>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lnT w="9525" cap="flat" cmpd="sng">
                      <a:solidFill>
                        <a:srgbClr val="58646D"/>
                      </a:solidFill>
                      <a:prstDash val="solid"/>
                      <a:round/>
                      <a:headEnd type="none" w="sm" len="sm"/>
                      <a:tailEnd type="none" w="sm" len="sm"/>
                    </a:lnT>
                    <a:solidFill>
                      <a:srgbClr val="02CCBA"/>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15C26B"/>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FF5483"/>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FF548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694689">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CC81A"/>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CC81A"/>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02CCBA"/>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15C26B"/>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FF5483"/>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FF5483"/>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FF5483"/>
                    </a:solidFill>
                  </a:tcPr>
                </a:tc>
                <a:extLst>
                  <a:ext uri="{0D108BD9-81ED-4DB2-BD59-A6C34878D82A}">
                    <a16:rowId xmlns:a16="http://schemas.microsoft.com/office/drawing/2014/main" val="10004"/>
                  </a:ext>
                </a:extLst>
              </a:tr>
              <a:tr h="694689">
                <a:tc>
                  <a:txBody>
                    <a:bodyPr/>
                    <a:lstStyle/>
                    <a:p>
                      <a:pPr marL="0" lvl="0" indent="0" algn="l" rtl="0">
                        <a:spcBef>
                          <a:spcPts val="0"/>
                        </a:spcBef>
                        <a:spcAft>
                          <a:spcPts val="0"/>
                        </a:spcAft>
                        <a:buNone/>
                      </a:pPr>
                      <a:r>
                        <a:rPr lang="en-US" dirty="0">
                          <a:latin typeface="Open Sans"/>
                          <a:ea typeface="Open Sans"/>
                          <a:cs typeface="Open Sans"/>
                          <a:sym typeface="Open Sans"/>
                        </a:rPr>
                        <a:t>23</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24</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25</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26</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27</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30</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31</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1</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2</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3</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6</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7</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8</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9</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10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91" name="Google Shape;191;p40"/>
          <p:cNvGraphicFramePr/>
          <p:nvPr/>
        </p:nvGraphicFramePr>
        <p:xfrm>
          <a:off x="57625" y="9241325"/>
          <a:ext cx="7714750" cy="678150"/>
        </p:xfrm>
        <a:graphic>
          <a:graphicData uri="http://schemas.openxmlformats.org/drawingml/2006/table">
            <a:tbl>
              <a:tblPr>
                <a:noFill/>
                <a:tableStyleId>{9399D5FF-8401-47E5-8043-088C1BE0D13D}</a:tableStyleId>
              </a:tblPr>
              <a:tblGrid>
                <a:gridCol w="1542950">
                  <a:extLst>
                    <a:ext uri="{9D8B030D-6E8A-4147-A177-3AD203B41FA5}">
                      <a16:colId xmlns:a16="http://schemas.microsoft.com/office/drawing/2014/main" val="20000"/>
                    </a:ext>
                  </a:extLst>
                </a:gridCol>
                <a:gridCol w="1542950">
                  <a:extLst>
                    <a:ext uri="{9D8B030D-6E8A-4147-A177-3AD203B41FA5}">
                      <a16:colId xmlns:a16="http://schemas.microsoft.com/office/drawing/2014/main" val="20001"/>
                    </a:ext>
                  </a:extLst>
                </a:gridCol>
                <a:gridCol w="1542950">
                  <a:extLst>
                    <a:ext uri="{9D8B030D-6E8A-4147-A177-3AD203B41FA5}">
                      <a16:colId xmlns:a16="http://schemas.microsoft.com/office/drawing/2014/main" val="20002"/>
                    </a:ext>
                  </a:extLst>
                </a:gridCol>
                <a:gridCol w="1542950">
                  <a:extLst>
                    <a:ext uri="{9D8B030D-6E8A-4147-A177-3AD203B41FA5}">
                      <a16:colId xmlns:a16="http://schemas.microsoft.com/office/drawing/2014/main" val="20003"/>
                    </a:ext>
                  </a:extLst>
                </a:gridCol>
                <a:gridCol w="1542950">
                  <a:extLst>
                    <a:ext uri="{9D8B030D-6E8A-4147-A177-3AD203B41FA5}">
                      <a16:colId xmlns:a16="http://schemas.microsoft.com/office/drawing/2014/main" val="20004"/>
                    </a:ext>
                  </a:extLst>
                </a:gridCol>
              </a:tblGrid>
              <a:tr h="678150">
                <a:tc>
                  <a:txBody>
                    <a:bodyPr/>
                    <a:lstStyle/>
                    <a:p>
                      <a:pPr marL="0" lvl="0" indent="0" algn="l" rtl="0">
                        <a:spcBef>
                          <a:spcPts val="0"/>
                        </a:spcBef>
                        <a:spcAft>
                          <a:spcPts val="0"/>
                        </a:spcAft>
                        <a:buNone/>
                      </a:pPr>
                      <a:r>
                        <a:rPr lang="en" sz="1600" dirty="0">
                          <a:solidFill>
                            <a:schemeClr val="lt1"/>
                          </a:solidFill>
                          <a:latin typeface="Open Sans"/>
                          <a:ea typeface="Open Sans"/>
                          <a:cs typeface="Open Sans"/>
                          <a:sym typeface="Open Sans"/>
                        </a:rPr>
                        <a:t>Color Key </a:t>
                      </a:r>
                      <a:endParaRPr sz="1600" dirty="0">
                        <a:solidFill>
                          <a:schemeClr val="lt1"/>
                        </a:solidFill>
                        <a:latin typeface="Open Sans"/>
                        <a:ea typeface="Open Sans"/>
                        <a:cs typeface="Open Sans"/>
                        <a:sym typeface="Open Sans"/>
                      </a:endParaRPr>
                    </a:p>
                  </a:txBody>
                  <a:tcPr marL="91425" marR="91425" marT="91425" marB="91425">
                    <a:solidFill>
                      <a:srgbClr val="02B4E5"/>
                    </a:solidFill>
                  </a:tcPr>
                </a:tc>
                <a:tc>
                  <a:txBody>
                    <a:bodyPr/>
                    <a:lstStyle/>
                    <a:p>
                      <a:pPr marL="0" lvl="0" indent="0" algn="ctr" rtl="0">
                        <a:spcBef>
                          <a:spcPts val="0"/>
                        </a:spcBef>
                        <a:spcAft>
                          <a:spcPts val="0"/>
                        </a:spcAft>
                        <a:buNone/>
                      </a:pPr>
                      <a:r>
                        <a:rPr lang="en" sz="1600">
                          <a:solidFill>
                            <a:schemeClr val="lt1"/>
                          </a:solidFill>
                        </a:rPr>
                        <a:t>Planning Phase</a:t>
                      </a:r>
                      <a:endParaRPr sz="1600">
                        <a:solidFill>
                          <a:schemeClr val="lt1"/>
                        </a:solidFill>
                        <a:latin typeface="Open Sans"/>
                        <a:ea typeface="Open Sans"/>
                        <a:cs typeface="Open Sans"/>
                        <a:sym typeface="Open Sans"/>
                      </a:endParaRPr>
                    </a:p>
                  </a:txBody>
                  <a:tcPr marL="91425" marR="91425" marT="91425" marB="91425">
                    <a:solidFill>
                      <a:srgbClr val="ECC81A"/>
                    </a:solidFill>
                  </a:tcPr>
                </a:tc>
                <a:tc>
                  <a:txBody>
                    <a:bodyPr/>
                    <a:lstStyle/>
                    <a:p>
                      <a:pPr marL="0" lvl="0" indent="0" algn="ctr" rtl="0">
                        <a:spcBef>
                          <a:spcPts val="0"/>
                        </a:spcBef>
                        <a:spcAft>
                          <a:spcPts val="0"/>
                        </a:spcAft>
                        <a:buNone/>
                      </a:pPr>
                      <a:r>
                        <a:rPr lang="en" sz="1600">
                          <a:solidFill>
                            <a:schemeClr val="lt1"/>
                          </a:solidFill>
                        </a:rPr>
                        <a:t>Testing</a:t>
                      </a:r>
                      <a:endParaRPr sz="1600">
                        <a:solidFill>
                          <a:schemeClr val="lt1"/>
                        </a:solidFill>
                        <a:latin typeface="Open Sans"/>
                        <a:ea typeface="Open Sans"/>
                        <a:cs typeface="Open Sans"/>
                        <a:sym typeface="Open Sans"/>
                      </a:endParaRPr>
                    </a:p>
                  </a:txBody>
                  <a:tcPr marL="91425" marR="91425" marT="91425" marB="91425">
                    <a:solidFill>
                      <a:srgbClr val="02CCBA"/>
                    </a:solidFill>
                  </a:tcPr>
                </a:tc>
                <a:tc>
                  <a:txBody>
                    <a:bodyPr/>
                    <a:lstStyle/>
                    <a:p>
                      <a:pPr marL="0" lvl="0" indent="0" algn="ctr" rtl="0">
                        <a:spcBef>
                          <a:spcPts val="0"/>
                        </a:spcBef>
                        <a:spcAft>
                          <a:spcPts val="0"/>
                        </a:spcAft>
                        <a:buNone/>
                      </a:pPr>
                      <a:r>
                        <a:rPr lang="en" sz="1600">
                          <a:solidFill>
                            <a:schemeClr val="lt1"/>
                          </a:solidFill>
                        </a:rPr>
                        <a:t>Send Phase</a:t>
                      </a:r>
                      <a:endParaRPr sz="1600">
                        <a:solidFill>
                          <a:schemeClr val="lt1"/>
                        </a:solidFill>
                        <a:latin typeface="Open Sans"/>
                        <a:ea typeface="Open Sans"/>
                        <a:cs typeface="Open Sans"/>
                        <a:sym typeface="Open Sans"/>
                      </a:endParaRPr>
                    </a:p>
                  </a:txBody>
                  <a:tcPr marL="91425" marR="91425" marT="91425" marB="91425">
                    <a:solidFill>
                      <a:srgbClr val="15C26B"/>
                    </a:solidFill>
                  </a:tcPr>
                </a:tc>
                <a:tc>
                  <a:txBody>
                    <a:bodyPr/>
                    <a:lstStyle/>
                    <a:p>
                      <a:pPr marL="0" lvl="0" indent="0" algn="ctr" rtl="0">
                        <a:spcBef>
                          <a:spcPts val="0"/>
                        </a:spcBef>
                        <a:spcAft>
                          <a:spcPts val="0"/>
                        </a:spcAft>
                        <a:buNone/>
                      </a:pPr>
                      <a:r>
                        <a:rPr lang="en" sz="1600" dirty="0">
                          <a:solidFill>
                            <a:schemeClr val="lt1"/>
                          </a:solidFill>
                        </a:rPr>
                        <a:t>Analyze</a:t>
                      </a:r>
                      <a:endParaRPr sz="1600" dirty="0">
                        <a:solidFill>
                          <a:schemeClr val="lt1"/>
                        </a:solidFill>
                      </a:endParaRPr>
                    </a:p>
                    <a:p>
                      <a:pPr marL="0" lvl="0" indent="0" algn="ctr" rtl="0">
                        <a:spcBef>
                          <a:spcPts val="0"/>
                        </a:spcBef>
                        <a:spcAft>
                          <a:spcPts val="0"/>
                        </a:spcAft>
                        <a:buNone/>
                      </a:pPr>
                      <a:r>
                        <a:rPr lang="en" sz="1600" dirty="0">
                          <a:solidFill>
                            <a:schemeClr val="lt1"/>
                          </a:solidFill>
                        </a:rPr>
                        <a:t>Phase</a:t>
                      </a:r>
                      <a:endParaRPr sz="1600" dirty="0">
                        <a:solidFill>
                          <a:schemeClr val="lt1"/>
                        </a:solidFill>
                      </a:endParaRPr>
                    </a:p>
                  </a:txBody>
                  <a:tcPr marL="91425" marR="91425" marT="91425" marB="91425">
                    <a:solidFill>
                      <a:srgbClr val="FF5483"/>
                    </a:solidFill>
                  </a:tcPr>
                </a:tc>
                <a:extLst>
                  <a:ext uri="{0D108BD9-81ED-4DB2-BD59-A6C34878D82A}">
                    <a16:rowId xmlns:a16="http://schemas.microsoft.com/office/drawing/2014/main" val="10000"/>
                  </a:ext>
                </a:extLst>
              </a:tr>
            </a:tbl>
          </a:graphicData>
        </a:graphic>
      </p:graphicFrame>
      <p:sp>
        <p:nvSpPr>
          <p:cNvPr id="192" name="Google Shape;192;p40"/>
          <p:cNvSpPr txBox="1"/>
          <p:nvPr/>
        </p:nvSpPr>
        <p:spPr>
          <a:xfrm>
            <a:off x="274690" y="6615410"/>
            <a:ext cx="2861400" cy="2601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Open Sans"/>
                <a:ea typeface="Open Sans"/>
                <a:cs typeface="Open Sans"/>
                <a:sym typeface="Open Sans"/>
              </a:rPr>
              <a:t>Email 1</a:t>
            </a:r>
            <a:endParaRPr sz="1800" dirty="0">
              <a:latin typeface="Open Sans"/>
              <a:ea typeface="Open Sans"/>
              <a:cs typeface="Open Sans"/>
              <a:sym typeface="Open Sans"/>
            </a:endParaRPr>
          </a:p>
        </p:txBody>
      </p:sp>
      <p:sp>
        <p:nvSpPr>
          <p:cNvPr id="8" name="Google Shape;192;p40">
            <a:extLst>
              <a:ext uri="{FF2B5EF4-FFF2-40B4-BE49-F238E27FC236}">
                <a16:creationId xmlns:a16="http://schemas.microsoft.com/office/drawing/2014/main" id="{3A54F2FB-2DB9-39E1-290B-39FCD874AC98}"/>
              </a:ext>
            </a:extLst>
          </p:cNvPr>
          <p:cNvSpPr txBox="1"/>
          <p:nvPr/>
        </p:nvSpPr>
        <p:spPr>
          <a:xfrm>
            <a:off x="1705390" y="7208031"/>
            <a:ext cx="2861400" cy="2601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Open Sans"/>
                <a:ea typeface="Open Sans"/>
                <a:cs typeface="Open Sans"/>
                <a:sym typeface="Open Sans"/>
              </a:rPr>
              <a:t>Email 2</a:t>
            </a:r>
            <a:endParaRPr sz="1800" dirty="0">
              <a:latin typeface="Open Sans"/>
              <a:ea typeface="Open Sans"/>
              <a:cs typeface="Open Sans"/>
              <a:sym typeface="Open Sans"/>
            </a:endParaRPr>
          </a:p>
        </p:txBody>
      </p:sp>
      <p:sp>
        <p:nvSpPr>
          <p:cNvPr id="9" name="Google Shape;192;p40">
            <a:extLst>
              <a:ext uri="{FF2B5EF4-FFF2-40B4-BE49-F238E27FC236}">
                <a16:creationId xmlns:a16="http://schemas.microsoft.com/office/drawing/2014/main" id="{C8A31E4C-D7D3-EC45-9064-4908AA405BE4}"/>
              </a:ext>
            </a:extLst>
          </p:cNvPr>
          <p:cNvSpPr txBox="1"/>
          <p:nvPr/>
        </p:nvSpPr>
        <p:spPr>
          <a:xfrm>
            <a:off x="4237090" y="7956530"/>
            <a:ext cx="2861400" cy="2601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Open Sans"/>
                <a:ea typeface="Open Sans"/>
                <a:cs typeface="Open Sans"/>
                <a:sym typeface="Open Sans"/>
              </a:rPr>
              <a:t>Email 3</a:t>
            </a:r>
            <a:endParaRPr sz="1800" dirty="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AFF6"/>
        </a:solidFill>
        <a:effectLst/>
      </p:bgPr>
    </p:bg>
    <p:spTree>
      <p:nvGrpSpPr>
        <p:cNvPr id="1" name="Shape 196"/>
        <p:cNvGrpSpPr/>
        <p:nvPr/>
      </p:nvGrpSpPr>
      <p:grpSpPr>
        <a:xfrm>
          <a:off x="0" y="0"/>
          <a:ext cx="0" cy="0"/>
          <a:chOff x="0" y="0"/>
          <a:chExt cx="0" cy="0"/>
        </a:xfrm>
      </p:grpSpPr>
      <p:sp>
        <p:nvSpPr>
          <p:cNvPr id="197" name="Google Shape;197;p41"/>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Part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Build &amp; Send </a:t>
            </a:r>
            <a:endParaRPr sz="2000"/>
          </a:p>
        </p:txBody>
      </p:sp>
      <p:sp>
        <p:nvSpPr>
          <p:cNvPr id="198" name="Google Shape;198;p41"/>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3"/>
          <p:cNvSpPr txBox="1">
            <a:spLocks noGrp="1"/>
          </p:cNvSpPr>
          <p:nvPr>
            <p:ph type="title"/>
          </p:nvPr>
        </p:nvSpPr>
        <p:spPr>
          <a:xfrm>
            <a:off x="0" y="-19404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Draft Email </a:t>
            </a:r>
            <a:endParaRPr dirty="0"/>
          </a:p>
        </p:txBody>
      </p:sp>
      <p:pic>
        <p:nvPicPr>
          <p:cNvPr id="4" name="Picture 3">
            <a:extLst>
              <a:ext uri="{FF2B5EF4-FFF2-40B4-BE49-F238E27FC236}">
                <a16:creationId xmlns:a16="http://schemas.microsoft.com/office/drawing/2014/main" id="{E838F1D3-CA49-A136-8AFC-3E9019953463}"/>
              </a:ext>
            </a:extLst>
          </p:cNvPr>
          <p:cNvPicPr>
            <a:picLocks noChangeAspect="1"/>
          </p:cNvPicPr>
          <p:nvPr/>
        </p:nvPicPr>
        <p:blipFill>
          <a:blip r:embed="rId3"/>
          <a:stretch>
            <a:fillRect/>
          </a:stretch>
        </p:blipFill>
        <p:spPr>
          <a:xfrm>
            <a:off x="51852" y="925860"/>
            <a:ext cx="7668695" cy="88480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4"/>
          <p:cNvSpPr txBox="1">
            <a:spLocks noGrp="1"/>
          </p:cNvSpPr>
          <p:nvPr>
            <p:ph type="title"/>
          </p:nvPr>
        </p:nvSpPr>
        <p:spPr>
          <a:xfrm>
            <a:off x="0" y="-176623"/>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Final Email</a:t>
            </a:r>
            <a:endParaRPr dirty="0"/>
          </a:p>
        </p:txBody>
      </p:sp>
      <p:pic>
        <p:nvPicPr>
          <p:cNvPr id="3" name="Picture 2">
            <a:extLst>
              <a:ext uri="{FF2B5EF4-FFF2-40B4-BE49-F238E27FC236}">
                <a16:creationId xmlns:a16="http://schemas.microsoft.com/office/drawing/2014/main" id="{84E51EB9-153E-1537-3D41-7F8B8B9A0C0E}"/>
              </a:ext>
            </a:extLst>
          </p:cNvPr>
          <p:cNvPicPr>
            <a:picLocks noChangeAspect="1"/>
          </p:cNvPicPr>
          <p:nvPr/>
        </p:nvPicPr>
        <p:blipFill>
          <a:blip r:embed="rId3"/>
          <a:stretch>
            <a:fillRect/>
          </a:stretch>
        </p:blipFill>
        <p:spPr>
          <a:xfrm>
            <a:off x="89957" y="718458"/>
            <a:ext cx="7592485" cy="91875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7AFF6"/>
        </a:solidFill>
        <a:effectLst/>
      </p:bgPr>
    </p:bg>
    <p:spTree>
      <p:nvGrpSpPr>
        <p:cNvPr id="1" name="Shape 219"/>
        <p:cNvGrpSpPr/>
        <p:nvPr/>
      </p:nvGrpSpPr>
      <p:grpSpPr>
        <a:xfrm>
          <a:off x="0" y="0"/>
          <a:ext cx="0" cy="0"/>
          <a:chOff x="0" y="0"/>
          <a:chExt cx="0" cy="0"/>
        </a:xfrm>
      </p:grpSpPr>
      <p:sp>
        <p:nvSpPr>
          <p:cNvPr id="220" name="Google Shape;220;p4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lvl="0" indent="0" algn="ctr" rtl="0">
              <a:lnSpc>
                <a:spcPct val="150000"/>
              </a:lnSpc>
              <a:spcBef>
                <a:spcPts val="0"/>
              </a:spcBef>
              <a:spcAft>
                <a:spcPts val="0"/>
              </a:spcAft>
              <a:buClr>
                <a:schemeClr val="lt1"/>
              </a:buClr>
              <a:buFont typeface="Open Sans"/>
              <a:buNone/>
            </a:pPr>
            <a:r>
              <a:rPr lang="en" sz="3000" b="1">
                <a:solidFill>
                  <a:schemeClr val="lt1"/>
                </a:solidFill>
                <a:latin typeface="Open Sans"/>
                <a:ea typeface="Open Sans"/>
                <a:cs typeface="Open Sans"/>
                <a:sym typeface="Open Sans"/>
              </a:rPr>
              <a:t>Part 4</a:t>
            </a:r>
            <a:endParaRPr sz="3000" b="1">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Sending &amp; Analyzing Results</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endParaRPr sz="2000"/>
          </a:p>
        </p:txBody>
      </p:sp>
      <p:sp>
        <p:nvSpPr>
          <p:cNvPr id="221" name="Google Shape;221;p4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8"/>
          <p:cNvSpPr txBox="1">
            <a:spLocks noGrp="1"/>
          </p:cNvSpPr>
          <p:nvPr>
            <p:ph type="title"/>
          </p:nvPr>
        </p:nvSpPr>
        <p:spPr>
          <a:xfrm>
            <a:off x="264945" y="569702"/>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 Email #1 </a:t>
            </a:r>
            <a:endParaRPr/>
          </a:p>
        </p:txBody>
      </p:sp>
      <p:sp>
        <p:nvSpPr>
          <p:cNvPr id="241" name="Google Shape;241;p48"/>
          <p:cNvSpPr txBox="1">
            <a:spLocks noGrp="1"/>
          </p:cNvSpPr>
          <p:nvPr>
            <p:ph type="body" idx="1"/>
          </p:nvPr>
        </p:nvSpPr>
        <p:spPr>
          <a:xfrm>
            <a:off x="264945" y="1620276"/>
            <a:ext cx="7242600" cy="19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525C65"/>
                </a:solidFill>
                <a:highlight>
                  <a:srgbClr val="FFFFFF"/>
                </a:highlight>
              </a:rPr>
              <a:t>After you have hit send on the first email of your campaign, you can spend some time analyzing the results. </a:t>
            </a:r>
            <a:endParaRPr sz="2200">
              <a:solidFill>
                <a:srgbClr val="525C65"/>
              </a:solidFill>
              <a:highlight>
                <a:srgbClr val="FFFFFF"/>
              </a:highlight>
            </a:endParaRPr>
          </a:p>
          <a:p>
            <a:pPr marL="457200" lvl="0" indent="-368300" algn="l" rtl="0">
              <a:spcBef>
                <a:spcPts val="1600"/>
              </a:spcBef>
              <a:spcAft>
                <a:spcPts val="0"/>
              </a:spcAft>
              <a:buClr>
                <a:srgbClr val="525C65"/>
              </a:buClr>
              <a:buSzPts val="2200"/>
              <a:buAutoNum type="arabicPeriod"/>
            </a:pPr>
            <a:r>
              <a:rPr lang="en" sz="2200">
                <a:solidFill>
                  <a:srgbClr val="525C65"/>
                </a:solidFill>
                <a:highlight>
                  <a:srgbClr val="FFFFFF"/>
                </a:highlight>
              </a:rPr>
              <a:t>Calculate the Open Rate </a:t>
            </a:r>
            <a:endParaRPr sz="2200">
              <a:solidFill>
                <a:srgbClr val="525C65"/>
              </a:solidFill>
              <a:highlight>
                <a:srgbClr val="FFFFFF"/>
              </a:highlight>
            </a:endParaRPr>
          </a:p>
        </p:txBody>
      </p:sp>
      <p:graphicFrame>
        <p:nvGraphicFramePr>
          <p:cNvPr id="242" name="Google Shape;242;p48"/>
          <p:cNvGraphicFramePr/>
          <p:nvPr>
            <p:extLst>
              <p:ext uri="{D42A27DB-BD31-4B8C-83A1-F6EECF244321}">
                <p14:modId xmlns:p14="http://schemas.microsoft.com/office/powerpoint/2010/main" val="3601793042"/>
              </p:ext>
            </p:extLst>
          </p:nvPr>
        </p:nvGraphicFramePr>
        <p:xfrm>
          <a:off x="228708" y="4154866"/>
          <a:ext cx="7315000" cy="3726950"/>
        </p:xfrm>
        <a:graphic>
          <a:graphicData uri="http://schemas.openxmlformats.org/drawingml/2006/table">
            <a:tbl>
              <a:tblPr>
                <a:noFill/>
                <a:tableStyleId>{9399D5FF-8401-47E5-8043-088C1BE0D13D}</a:tableStyleId>
              </a:tblPr>
              <a:tblGrid>
                <a:gridCol w="1463000">
                  <a:extLst>
                    <a:ext uri="{9D8B030D-6E8A-4147-A177-3AD203B41FA5}">
                      <a16:colId xmlns:a16="http://schemas.microsoft.com/office/drawing/2014/main" val="20000"/>
                    </a:ext>
                  </a:extLst>
                </a:gridCol>
                <a:gridCol w="1624950">
                  <a:extLst>
                    <a:ext uri="{9D8B030D-6E8A-4147-A177-3AD203B41FA5}">
                      <a16:colId xmlns:a16="http://schemas.microsoft.com/office/drawing/2014/main" val="20001"/>
                    </a:ext>
                  </a:extLst>
                </a:gridCol>
                <a:gridCol w="1301050">
                  <a:extLst>
                    <a:ext uri="{9D8B030D-6E8A-4147-A177-3AD203B41FA5}">
                      <a16:colId xmlns:a16="http://schemas.microsoft.com/office/drawing/2014/main" val="20002"/>
                    </a:ext>
                  </a:extLst>
                </a:gridCol>
                <a:gridCol w="1463000">
                  <a:extLst>
                    <a:ext uri="{9D8B030D-6E8A-4147-A177-3AD203B41FA5}">
                      <a16:colId xmlns:a16="http://schemas.microsoft.com/office/drawing/2014/main" val="20003"/>
                    </a:ext>
                  </a:extLst>
                </a:gridCol>
                <a:gridCol w="1463000">
                  <a:extLst>
                    <a:ext uri="{9D8B030D-6E8A-4147-A177-3AD203B41FA5}">
                      <a16:colId xmlns:a16="http://schemas.microsoft.com/office/drawing/2014/main" val="20004"/>
                    </a:ext>
                  </a:extLst>
                </a:gridCol>
              </a:tblGrid>
              <a:tr h="919575">
                <a:tc gridSpan="5">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Results and Analysis </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8BB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72150">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Sent</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Delivered</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Opened</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Opened Rate</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Bounced</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extLst>
                  <a:ext uri="{0D108BD9-81ED-4DB2-BD59-A6C34878D82A}">
                    <a16:rowId xmlns:a16="http://schemas.microsoft.com/office/drawing/2014/main" val="10001"/>
                  </a:ext>
                </a:extLst>
              </a:tr>
              <a:tr h="1635225">
                <a:tc>
                  <a:txBody>
                    <a:bodyPr/>
                    <a:lstStyle/>
                    <a:p>
                      <a:pPr marL="0" lvl="0" indent="0" algn="ctr" rtl="0">
                        <a:spcBef>
                          <a:spcPts val="0"/>
                        </a:spcBef>
                        <a:spcAft>
                          <a:spcPts val="0"/>
                        </a:spcAft>
                        <a:buNone/>
                      </a:pPr>
                      <a:r>
                        <a:rPr lang="en" sz="3100">
                          <a:latin typeface="Open Sans"/>
                          <a:ea typeface="Open Sans"/>
                          <a:cs typeface="Open Sans"/>
                          <a:sym typeface="Open Sans"/>
                        </a:rPr>
                        <a:t>2500</a:t>
                      </a:r>
                      <a:endParaRPr sz="310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tc>
                  <a:txBody>
                    <a:bodyPr/>
                    <a:lstStyle/>
                    <a:p>
                      <a:pPr marL="0" lvl="0" indent="0" algn="ctr" rtl="0">
                        <a:spcBef>
                          <a:spcPts val="0"/>
                        </a:spcBef>
                        <a:spcAft>
                          <a:spcPts val="0"/>
                        </a:spcAft>
                        <a:buNone/>
                      </a:pPr>
                      <a:r>
                        <a:rPr lang="en" sz="3100">
                          <a:latin typeface="Open Sans"/>
                          <a:ea typeface="Open Sans"/>
                          <a:cs typeface="Open Sans"/>
                          <a:sym typeface="Open Sans"/>
                        </a:rPr>
                        <a:t>2250</a:t>
                      </a:r>
                      <a:endParaRPr sz="310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tc>
                  <a:txBody>
                    <a:bodyPr/>
                    <a:lstStyle/>
                    <a:p>
                      <a:pPr marL="0" lvl="0" indent="0" algn="ctr" rtl="0">
                        <a:spcBef>
                          <a:spcPts val="0"/>
                        </a:spcBef>
                        <a:spcAft>
                          <a:spcPts val="0"/>
                        </a:spcAft>
                        <a:buNone/>
                      </a:pPr>
                      <a:r>
                        <a:rPr lang="en" sz="3100">
                          <a:latin typeface="Open Sans"/>
                          <a:ea typeface="Open Sans"/>
                          <a:cs typeface="Open Sans"/>
                          <a:sym typeface="Open Sans"/>
                        </a:rPr>
                        <a:t>495</a:t>
                      </a:r>
                      <a:endParaRPr sz="310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tc>
                  <a:txBody>
                    <a:bodyPr/>
                    <a:lstStyle/>
                    <a:p>
                      <a:pPr marL="0" lvl="0" indent="0" algn="ctr" rtl="0">
                        <a:spcBef>
                          <a:spcPts val="0"/>
                        </a:spcBef>
                        <a:spcAft>
                          <a:spcPts val="0"/>
                        </a:spcAft>
                        <a:buNone/>
                      </a:pPr>
                      <a:r>
                        <a:rPr lang="en-US" sz="3100" dirty="0">
                          <a:latin typeface="Open Sans"/>
                          <a:ea typeface="Open Sans"/>
                          <a:cs typeface="Open Sans"/>
                          <a:sym typeface="Open Sans"/>
                        </a:rPr>
                        <a:t>22%</a:t>
                      </a:r>
                      <a:endParaRPr sz="3100" dirty="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tc>
                  <a:txBody>
                    <a:bodyPr/>
                    <a:lstStyle/>
                    <a:p>
                      <a:pPr marL="0" lvl="0" indent="0" algn="ctr" rtl="0">
                        <a:spcBef>
                          <a:spcPts val="0"/>
                        </a:spcBef>
                        <a:spcAft>
                          <a:spcPts val="0"/>
                        </a:spcAft>
                        <a:buNone/>
                      </a:pPr>
                      <a:r>
                        <a:rPr lang="en" sz="3100" dirty="0">
                          <a:latin typeface="Open Sans"/>
                          <a:ea typeface="Open Sans"/>
                          <a:cs typeface="Open Sans"/>
                          <a:sym typeface="Open Sans"/>
                        </a:rPr>
                        <a:t>225</a:t>
                      </a:r>
                      <a:endParaRPr sz="3100" dirty="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 Continued Email #1</a:t>
            </a:r>
            <a:endParaRPr/>
          </a:p>
        </p:txBody>
      </p:sp>
      <p:sp>
        <p:nvSpPr>
          <p:cNvPr id="248" name="Google Shape;248;p49"/>
          <p:cNvSpPr txBox="1">
            <a:spLocks noGrp="1"/>
          </p:cNvSpPr>
          <p:nvPr>
            <p:ph type="body" idx="1"/>
          </p:nvPr>
        </p:nvSpPr>
        <p:spPr>
          <a:xfrm>
            <a:off x="264945" y="1990218"/>
            <a:ext cx="7242600" cy="19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525C65"/>
                </a:solidFill>
                <a:highlight>
                  <a:schemeClr val="lt1"/>
                </a:highlight>
              </a:rPr>
              <a:t>Results can be monitored within the first 24 hours of an email send, after a couple days or even after a week. </a:t>
            </a:r>
            <a:endParaRPr sz="2200">
              <a:solidFill>
                <a:srgbClr val="525C65"/>
              </a:solidFill>
              <a:highlight>
                <a:schemeClr val="lt1"/>
              </a:highlight>
            </a:endParaRPr>
          </a:p>
          <a:p>
            <a:pPr marL="457200" lvl="0" indent="-368300" algn="l" rtl="0">
              <a:spcBef>
                <a:spcPts val="1600"/>
              </a:spcBef>
              <a:spcAft>
                <a:spcPts val="0"/>
              </a:spcAft>
              <a:buClr>
                <a:srgbClr val="525C65"/>
              </a:buClr>
              <a:buSzPts val="2200"/>
              <a:buAutoNum type="arabicPeriod"/>
            </a:pPr>
            <a:r>
              <a:rPr lang="en" sz="2200">
                <a:solidFill>
                  <a:srgbClr val="525C65"/>
                </a:solidFill>
                <a:highlight>
                  <a:schemeClr val="lt1"/>
                </a:highlight>
              </a:rPr>
              <a:t>Calculate the CTR and the Conversion Rate</a:t>
            </a:r>
            <a:endParaRPr sz="2200">
              <a:solidFill>
                <a:srgbClr val="525C65"/>
              </a:solidFill>
              <a:highlight>
                <a:schemeClr val="lt1"/>
              </a:highlight>
            </a:endParaRPr>
          </a:p>
          <a:p>
            <a:pPr marL="0" lvl="0" indent="0" algn="l" rtl="0">
              <a:spcBef>
                <a:spcPts val="1600"/>
              </a:spcBef>
              <a:spcAft>
                <a:spcPts val="1600"/>
              </a:spcAft>
              <a:buNone/>
            </a:pPr>
            <a:endParaRPr>
              <a:solidFill>
                <a:srgbClr val="525C65"/>
              </a:solidFill>
              <a:highlight>
                <a:schemeClr val="lt1"/>
              </a:highlight>
            </a:endParaRPr>
          </a:p>
        </p:txBody>
      </p:sp>
      <p:graphicFrame>
        <p:nvGraphicFramePr>
          <p:cNvPr id="249" name="Google Shape;249;p49"/>
          <p:cNvGraphicFramePr/>
          <p:nvPr>
            <p:extLst>
              <p:ext uri="{D42A27DB-BD31-4B8C-83A1-F6EECF244321}">
                <p14:modId xmlns:p14="http://schemas.microsoft.com/office/powerpoint/2010/main" val="96855116"/>
              </p:ext>
            </p:extLst>
          </p:nvPr>
        </p:nvGraphicFramePr>
        <p:xfrm>
          <a:off x="264956" y="4404547"/>
          <a:ext cx="7242625" cy="3169985"/>
        </p:xfrm>
        <a:graphic>
          <a:graphicData uri="http://schemas.openxmlformats.org/drawingml/2006/table">
            <a:tbl>
              <a:tblPr>
                <a:noFill/>
                <a:tableStyleId>{9399D5FF-8401-47E5-8043-088C1BE0D13D}</a:tableStyleId>
              </a:tblPr>
              <a:tblGrid>
                <a:gridCol w="1448525">
                  <a:extLst>
                    <a:ext uri="{9D8B030D-6E8A-4147-A177-3AD203B41FA5}">
                      <a16:colId xmlns:a16="http://schemas.microsoft.com/office/drawing/2014/main" val="20000"/>
                    </a:ext>
                  </a:extLst>
                </a:gridCol>
                <a:gridCol w="1124600">
                  <a:extLst>
                    <a:ext uri="{9D8B030D-6E8A-4147-A177-3AD203B41FA5}">
                      <a16:colId xmlns:a16="http://schemas.microsoft.com/office/drawing/2014/main" val="20001"/>
                    </a:ext>
                  </a:extLst>
                </a:gridCol>
                <a:gridCol w="1432300">
                  <a:extLst>
                    <a:ext uri="{9D8B030D-6E8A-4147-A177-3AD203B41FA5}">
                      <a16:colId xmlns:a16="http://schemas.microsoft.com/office/drawing/2014/main" val="20002"/>
                    </a:ext>
                  </a:extLst>
                </a:gridCol>
                <a:gridCol w="1788675">
                  <a:extLst>
                    <a:ext uri="{9D8B030D-6E8A-4147-A177-3AD203B41FA5}">
                      <a16:colId xmlns:a16="http://schemas.microsoft.com/office/drawing/2014/main" val="20003"/>
                    </a:ext>
                  </a:extLst>
                </a:gridCol>
                <a:gridCol w="1448525">
                  <a:extLst>
                    <a:ext uri="{9D8B030D-6E8A-4147-A177-3AD203B41FA5}">
                      <a16:colId xmlns:a16="http://schemas.microsoft.com/office/drawing/2014/main" val="20004"/>
                    </a:ext>
                  </a:extLst>
                </a:gridCol>
              </a:tblGrid>
              <a:tr h="724750">
                <a:tc gridSpan="5">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Results and Analysis</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58646D"/>
                      </a:solidFill>
                      <a:prstDash val="solid"/>
                      <a:round/>
                      <a:headEnd type="none" w="sm" len="sm"/>
                      <a:tailEnd type="none" w="sm" len="sm"/>
                    </a:lnB>
                    <a:solidFill>
                      <a:srgbClr val="028BB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59025">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Clicked</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CTR</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Take Action</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Conversion</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2200" b="1">
                          <a:solidFill>
                            <a:srgbClr val="FFFFFF"/>
                          </a:solidFill>
                          <a:latin typeface="Open Sans"/>
                          <a:ea typeface="Open Sans"/>
                          <a:cs typeface="Open Sans"/>
                          <a:sym typeface="Open Sans"/>
                        </a:rPr>
                        <a:t>Unsub</a:t>
                      </a:r>
                      <a:endParaRPr sz="2200" b="1">
                        <a:solidFill>
                          <a:srgbClr val="FFFFFF"/>
                        </a:solidFill>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solidFill>
                      <a:srgbClr val="02B4E5"/>
                    </a:solidFill>
                  </a:tcPr>
                </a:tc>
                <a:extLst>
                  <a:ext uri="{0D108BD9-81ED-4DB2-BD59-A6C34878D82A}">
                    <a16:rowId xmlns:a16="http://schemas.microsoft.com/office/drawing/2014/main" val="10001"/>
                  </a:ext>
                </a:extLst>
              </a:tr>
              <a:tr h="1417125">
                <a:tc>
                  <a:txBody>
                    <a:bodyPr/>
                    <a:lstStyle/>
                    <a:p>
                      <a:pPr marL="0" lvl="0" indent="0" algn="ctr" rtl="0">
                        <a:spcBef>
                          <a:spcPts val="0"/>
                        </a:spcBef>
                        <a:spcAft>
                          <a:spcPts val="0"/>
                        </a:spcAft>
                        <a:buNone/>
                      </a:pPr>
                      <a:r>
                        <a:rPr lang="en" sz="2200">
                          <a:latin typeface="Open Sans"/>
                          <a:ea typeface="Open Sans"/>
                          <a:cs typeface="Open Sans"/>
                          <a:sym typeface="Open Sans"/>
                        </a:rPr>
                        <a:t>180</a:t>
                      </a:r>
                      <a:endParaRPr sz="220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latin typeface="Open Sans"/>
                          <a:ea typeface="Open Sans"/>
                          <a:cs typeface="Open Sans"/>
                          <a:sym typeface="Open Sans"/>
                        </a:rPr>
                        <a:t>8.0%</a:t>
                      </a:r>
                      <a:endParaRPr sz="2200" dirty="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latin typeface="Open Sans"/>
                          <a:ea typeface="Open Sans"/>
                          <a:cs typeface="Open Sans"/>
                          <a:sym typeface="Open Sans"/>
                        </a:rPr>
                        <a:t>75</a:t>
                      </a:r>
                      <a:endParaRPr sz="2200" dirty="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latin typeface="Open Sans"/>
                          <a:ea typeface="Open Sans"/>
                          <a:cs typeface="Open Sans"/>
                          <a:sym typeface="Open Sans"/>
                        </a:rPr>
                        <a:t>3.3%</a:t>
                      </a:r>
                      <a:endParaRPr sz="2200" dirty="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latin typeface="Open Sans"/>
                          <a:ea typeface="Open Sans"/>
                          <a:cs typeface="Open Sans"/>
                          <a:sym typeface="Open Sans"/>
                        </a:rPr>
                        <a:t>30</a:t>
                      </a:r>
                      <a:endParaRPr sz="2200" dirty="0">
                        <a:latin typeface="Open Sans"/>
                        <a:ea typeface="Open Sans"/>
                        <a:cs typeface="Open Sans"/>
                        <a:sym typeface="Open Sans"/>
                      </a:endParaRPr>
                    </a:p>
                  </a:txBody>
                  <a:tcPr marL="77700" marR="77700" marT="178775" marB="178775" anchor="ctr">
                    <a:lnL w="9525" cap="flat" cmpd="sng">
                      <a:solidFill>
                        <a:srgbClr val="58646D"/>
                      </a:solidFill>
                      <a:prstDash val="solid"/>
                      <a:round/>
                      <a:headEnd type="none" w="sm" len="sm"/>
                      <a:tailEnd type="none" w="sm" len="sm"/>
                    </a:lnL>
                    <a:lnR w="9525" cap="flat" cmpd="sng">
                      <a:solidFill>
                        <a:srgbClr val="58646D"/>
                      </a:solidFill>
                      <a:prstDash val="solid"/>
                      <a:round/>
                      <a:headEnd type="none" w="sm" len="sm"/>
                      <a:tailEnd type="none" w="sm" len="sm"/>
                    </a:lnR>
                    <a:lnT w="9525" cap="flat" cmpd="sng">
                      <a:solidFill>
                        <a:srgbClr val="58646D"/>
                      </a:solidFill>
                      <a:prstDash val="solid"/>
                      <a:round/>
                      <a:headEnd type="none" w="sm" len="sm"/>
                      <a:tailEnd type="none" w="sm" len="sm"/>
                    </a:lnT>
                    <a:lnB w="9525" cap="flat" cmpd="sng">
                      <a:solidFill>
                        <a:srgbClr val="58646D"/>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50"/>
          <p:cNvSpPr txBox="1">
            <a:spLocks noGrp="1"/>
          </p:cNvSpPr>
          <p:nvPr>
            <p:ph type="title"/>
          </p:nvPr>
        </p:nvSpPr>
        <p:spPr>
          <a:xfrm>
            <a:off x="0" y="-174758"/>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Final Recommendations</a:t>
            </a:r>
            <a:endParaRPr b="1" dirty="0"/>
          </a:p>
        </p:txBody>
      </p:sp>
      <p:sp>
        <p:nvSpPr>
          <p:cNvPr id="255" name="Google Shape;255;p50"/>
          <p:cNvSpPr txBox="1">
            <a:spLocks noGrp="1"/>
          </p:cNvSpPr>
          <p:nvPr>
            <p:ph type="body" idx="1"/>
          </p:nvPr>
        </p:nvSpPr>
        <p:spPr>
          <a:xfrm>
            <a:off x="0" y="945142"/>
            <a:ext cx="7707086" cy="9004401"/>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 subscriber unsubscribes from my list, I would make sure to remove the person and other inactive subscribers from my email list. There is no need keeping persons who do not open promotional emails sent. This will help save cost and avoid being blacklisted.</a:t>
            </a:r>
          </a:p>
          <a:p>
            <a:pPr marL="38100" marR="0" indent="0">
              <a:lnSpc>
                <a:spcPct val="107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8100" marR="0" indent="0">
              <a:lnSpc>
                <a:spcPct val="107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Ill suggest that experiment be done with different visuals (especially email 2). I will attach a short video of Susan telling her story. The words should be condensed more Read and understand the survey results. Feedback should be treated seriously and urgently.</a:t>
            </a:r>
          </a:p>
          <a:p>
            <a:pPr marL="38100" marR="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8100" marR="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I’ll suggest the results of previous email campaign be analyzed by; tracking the reach of both email #1 and email #2, track Click and Open rates(to understand how subscribers engage with the campaign, so that I can restructure the message), Track unsubscribe rate (to ensure there is nothing discouraging in it) and finally, track number of bounces(to help scrutinize my email list and remove any inactive or invalid email address.</a:t>
            </a:r>
          </a:p>
          <a:p>
            <a:pPr marL="0" lvl="0" indent="0" algn="l" rtl="0">
              <a:spcBef>
                <a:spcPts val="1600"/>
              </a:spcBef>
              <a:spcAft>
                <a:spcPts val="1600"/>
              </a:spcAft>
              <a:buNone/>
            </a:pP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AFF6"/>
        </a:solidFill>
        <a:effectLst/>
      </p:bgPr>
    </p:bg>
    <p:spTree>
      <p:nvGrpSpPr>
        <p:cNvPr id="1" name="Shape 106"/>
        <p:cNvGrpSpPr/>
        <p:nvPr/>
      </p:nvGrpSpPr>
      <p:grpSpPr>
        <a:xfrm>
          <a:off x="0" y="0"/>
          <a:ext cx="0" cy="0"/>
          <a:chOff x="0" y="0"/>
          <a:chExt cx="0" cy="0"/>
        </a:xfrm>
      </p:grpSpPr>
      <p:sp>
        <p:nvSpPr>
          <p:cNvPr id="107" name="Google Shape;107;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Part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Plan Your Email Campaign </a:t>
            </a:r>
            <a:endParaRPr sz="2000"/>
          </a:p>
        </p:txBody>
      </p:sp>
      <p:sp>
        <p:nvSpPr>
          <p:cNvPr id="108" name="Google Shape;108;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Marketing Objective &amp; KPI</a:t>
            </a:r>
            <a:endParaRPr/>
          </a:p>
        </p:txBody>
      </p:sp>
      <p:sp>
        <p:nvSpPr>
          <p:cNvPr id="121" name="Google Shape;121;p30"/>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r>
              <a:rPr lang="en" sz="3000" b="1" dirty="0">
                <a:latin typeface="Open Sans"/>
                <a:ea typeface="Open Sans"/>
                <a:cs typeface="Open Sans"/>
                <a:sym typeface="Open Sans"/>
              </a:rPr>
              <a:t>Marketing Objective</a:t>
            </a:r>
            <a:r>
              <a:rPr lang="en" sz="3000" dirty="0"/>
              <a:t> - </a:t>
            </a:r>
            <a:r>
              <a:rPr lang="en-US" dirty="0"/>
              <a:t> To get 40 new students to enroll for the Udacity DMND course through 3 email campaign between May 23</a:t>
            </a:r>
            <a:r>
              <a:rPr lang="en-US" baseline="30000" dirty="0"/>
              <a:t>rd</a:t>
            </a:r>
            <a:r>
              <a:rPr lang="en-US" dirty="0"/>
              <a:t> and June 10</a:t>
            </a:r>
            <a:r>
              <a:rPr lang="en-US" baseline="30000" dirty="0"/>
              <a:t>th.</a:t>
            </a:r>
          </a:p>
          <a:p>
            <a:endParaRPr lang="en-US" sz="3000" baseline="30000" dirty="0"/>
          </a:p>
          <a:p>
            <a:pPr marL="38100" indent="0">
              <a:buNone/>
            </a:pPr>
            <a:endParaRPr sz="3000" dirty="0"/>
          </a:p>
          <a:p>
            <a:pPr marL="457200" lvl="0" indent="-419100" algn="l" rtl="0">
              <a:spcBef>
                <a:spcPts val="0"/>
              </a:spcBef>
              <a:spcAft>
                <a:spcPts val="0"/>
              </a:spcAft>
              <a:buSzPts val="3000"/>
              <a:buChar char="●"/>
            </a:pPr>
            <a:r>
              <a:rPr lang="en" sz="3000" b="1" dirty="0">
                <a:latin typeface="Open Sans"/>
                <a:ea typeface="Open Sans"/>
                <a:cs typeface="Open Sans"/>
                <a:sym typeface="Open Sans"/>
              </a:rPr>
              <a:t>KPI </a:t>
            </a:r>
            <a:r>
              <a:rPr lang="en" sz="3000" dirty="0"/>
              <a:t>- </a:t>
            </a:r>
            <a:r>
              <a:rPr lang="en-US" dirty="0"/>
              <a:t>Conversion Rate</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0" y="0"/>
            <a:ext cx="7242600" cy="8055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Target Persona</a:t>
            </a:r>
            <a:endParaRPr b="1" dirty="0"/>
          </a:p>
        </p:txBody>
      </p:sp>
      <p:graphicFrame>
        <p:nvGraphicFramePr>
          <p:cNvPr id="5" name="Google Shape;281;p67">
            <a:extLst>
              <a:ext uri="{FF2B5EF4-FFF2-40B4-BE49-F238E27FC236}">
                <a16:creationId xmlns:a16="http://schemas.microsoft.com/office/drawing/2014/main" id="{95BB073F-281B-93C1-8574-19EA4345D48A}"/>
              </a:ext>
            </a:extLst>
          </p:cNvPr>
          <p:cNvGraphicFramePr/>
          <p:nvPr>
            <p:extLst>
              <p:ext uri="{D42A27DB-BD31-4B8C-83A1-F6EECF244321}">
                <p14:modId xmlns:p14="http://schemas.microsoft.com/office/powerpoint/2010/main" val="1782924380"/>
              </p:ext>
            </p:extLst>
          </p:nvPr>
        </p:nvGraphicFramePr>
        <p:xfrm>
          <a:off x="108857" y="805543"/>
          <a:ext cx="7554686" cy="9053786"/>
        </p:xfrm>
        <a:graphic>
          <a:graphicData uri="http://schemas.openxmlformats.org/drawingml/2006/table">
            <a:tbl>
              <a:tblPr>
                <a:noFill/>
              </a:tblPr>
              <a:tblGrid>
                <a:gridCol w="2534993">
                  <a:extLst>
                    <a:ext uri="{9D8B030D-6E8A-4147-A177-3AD203B41FA5}">
                      <a16:colId xmlns:a16="http://schemas.microsoft.com/office/drawing/2014/main" val="20000"/>
                    </a:ext>
                  </a:extLst>
                </a:gridCol>
                <a:gridCol w="2441273">
                  <a:extLst>
                    <a:ext uri="{9D8B030D-6E8A-4147-A177-3AD203B41FA5}">
                      <a16:colId xmlns:a16="http://schemas.microsoft.com/office/drawing/2014/main" val="20001"/>
                    </a:ext>
                  </a:extLst>
                </a:gridCol>
                <a:gridCol w="2578420">
                  <a:extLst>
                    <a:ext uri="{9D8B030D-6E8A-4147-A177-3AD203B41FA5}">
                      <a16:colId xmlns:a16="http://schemas.microsoft.com/office/drawing/2014/main" val="20002"/>
                    </a:ext>
                  </a:extLst>
                </a:gridCol>
              </a:tblGrid>
              <a:tr h="785189">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Background and Demographics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solidFill>
                      <a:srgbClr val="02B4E5"/>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Target Persona </a:t>
                      </a:r>
                      <a:endParaRPr sz="1800">
                        <a:solidFill>
                          <a:schemeClr val="lt1"/>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Name</a:t>
                      </a:r>
                      <a:endParaRPr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solidFill>
                      <a:srgbClr val="02B4E5"/>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0" lvl="0" indent="0" algn="ctr" rtl="0">
                        <a:spcBef>
                          <a:spcPts val="0"/>
                        </a:spcBef>
                        <a:spcAft>
                          <a:spcPts val="0"/>
                        </a:spcAft>
                        <a:buNone/>
                      </a:pPr>
                      <a:r>
                        <a:rPr lang="en-GB" sz="1800" dirty="0">
                          <a:solidFill>
                            <a:schemeClr val="lt1"/>
                          </a:solidFill>
                          <a:latin typeface="Times New Roman" panose="02020603050405020304" charset="0"/>
                          <a:ea typeface="Open Sans"/>
                          <a:cs typeface="Times New Roman" panose="02020603050405020304" charset="0"/>
                          <a:sym typeface="Open Sans"/>
                        </a:rPr>
                        <a:t>Needs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solidFill>
                      <a:srgbClr val="02B4E5"/>
                    </a:solidFill>
                  </a:tcPr>
                </a:tc>
                <a:extLst>
                  <a:ext uri="{0D108BD9-81ED-4DB2-BD59-A6C34878D82A}">
                    <a16:rowId xmlns:a16="http://schemas.microsoft.com/office/drawing/2014/main" val="10000"/>
                  </a:ext>
                </a:extLst>
              </a:tr>
              <a:tr h="356565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AGE: 40</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GENDER: Male</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MARITAL STATUS: Married</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NUMBER OF CHILDREN: 3</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COUNTRY: Nigeria</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STATE OF RESIDENCE: Edo</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EMPLOYED: Yes</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ANNUAL INCOME: 1 million naira</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HIGHEST CERTIFICATION: Masters Degree</a:t>
                      </a:r>
                      <a:endParaRPr sz="1800" dirty="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sz="1800" dirty="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0" lvl="0" indent="0" algn="ctr" rtl="0">
                        <a:spcBef>
                          <a:spcPts val="0"/>
                        </a:spcBef>
                        <a:spcAft>
                          <a:spcPts val="0"/>
                        </a:spcAft>
                        <a:buNone/>
                      </a:pPr>
                      <a:r>
                        <a:rPr lang="en-US" sz="1800" dirty="0">
                          <a:solidFill>
                            <a:srgbClr val="2E3D49"/>
                          </a:solidFill>
                          <a:latin typeface="Times New Roman" panose="02020603050405020304" charset="0"/>
                          <a:ea typeface="Open Sans"/>
                          <a:cs typeface="Times New Roman" panose="02020603050405020304" charset="0"/>
                          <a:sym typeface="Open Sans"/>
                        </a:rPr>
                        <a:t>MATTHEW</a:t>
                      </a:r>
                    </a:p>
                    <a:p>
                      <a:pPr marL="0" lvl="0" indent="0" algn="ctr" rtl="0">
                        <a:spcBef>
                          <a:spcPts val="0"/>
                        </a:spcBef>
                        <a:spcAft>
                          <a:spcPts val="0"/>
                        </a:spcAft>
                        <a:buNone/>
                      </a:pPr>
                      <a:endParaRPr lang="en-US" sz="1800" dirty="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285750" lvl="0" indent="-285750" algn="ctr" rtl="0">
                        <a:spcBef>
                          <a:spcPts val="0"/>
                        </a:spcBef>
                        <a:spcAft>
                          <a:spcPts val="0"/>
                        </a:spcAft>
                        <a:buFont typeface="Arial" panose="020B0604020202020204" pitchFamily="34" charset="0"/>
                        <a:buChar char="•"/>
                      </a:pPr>
                      <a:r>
                        <a:rPr lang="en-US" sz="2000" dirty="0">
                          <a:solidFill>
                            <a:srgbClr val="2E3D49"/>
                          </a:solidFill>
                          <a:latin typeface="Times New Roman" panose="02020603050405020304" charset="0"/>
                          <a:ea typeface="Open Sans"/>
                          <a:cs typeface="Times New Roman" panose="02020603050405020304" charset="0"/>
                          <a:sym typeface="Open Sans"/>
                        </a:rPr>
                        <a:t>Sufficient internet  network.</a:t>
                      </a:r>
                    </a:p>
                    <a:p>
                      <a:pPr marL="285750" lvl="0" indent="-285750" algn="ctr" rtl="0">
                        <a:spcBef>
                          <a:spcPts val="0"/>
                        </a:spcBef>
                        <a:spcAft>
                          <a:spcPts val="0"/>
                        </a:spcAft>
                        <a:buFont typeface="Arial" panose="020B0604020202020204" pitchFamily="34" charset="0"/>
                        <a:buChar char="•"/>
                      </a:pPr>
                      <a:r>
                        <a:rPr lang="en-US" sz="2000" dirty="0">
                          <a:solidFill>
                            <a:srgbClr val="2E3D49"/>
                          </a:solidFill>
                          <a:latin typeface="Times New Roman" panose="02020603050405020304" charset="0"/>
                          <a:ea typeface="Open Sans"/>
                          <a:cs typeface="Times New Roman" panose="02020603050405020304" charset="0"/>
                          <a:sym typeface="Open Sans"/>
                        </a:rPr>
                        <a:t>Projects to practice Digital Marketing.</a:t>
                      </a:r>
                    </a:p>
                    <a:p>
                      <a:pPr marL="285750" lvl="0" indent="-285750" algn="ctr" rtl="0">
                        <a:spcBef>
                          <a:spcPts val="0"/>
                        </a:spcBef>
                        <a:spcAft>
                          <a:spcPts val="0"/>
                        </a:spcAft>
                        <a:buFont typeface="Arial" panose="020B0604020202020204" pitchFamily="34" charset="0"/>
                        <a:buChar char="•"/>
                      </a:pPr>
                      <a:r>
                        <a:rPr lang="en-US" sz="2000" dirty="0">
                          <a:solidFill>
                            <a:srgbClr val="2E3D49"/>
                          </a:solidFill>
                          <a:latin typeface="Times New Roman" panose="02020603050405020304" charset="0"/>
                          <a:ea typeface="Open Sans"/>
                          <a:cs typeface="Times New Roman" panose="02020603050405020304" charset="0"/>
                          <a:sym typeface="Open Sans"/>
                        </a:rPr>
                        <a:t>Better work and better cash inflow.</a:t>
                      </a:r>
                    </a:p>
                    <a:p>
                      <a:pPr marL="285750" lvl="0" indent="-285750" algn="ctr" rtl="0">
                        <a:spcBef>
                          <a:spcPts val="0"/>
                        </a:spcBef>
                        <a:spcAft>
                          <a:spcPts val="0"/>
                        </a:spcAft>
                        <a:buFont typeface="Arial" panose="020B0604020202020204" pitchFamily="34" charset="0"/>
                        <a:buChar char="•"/>
                      </a:pPr>
                      <a:r>
                        <a:rPr lang="en-US" sz="2000" dirty="0">
                          <a:solidFill>
                            <a:srgbClr val="2E3D49"/>
                          </a:solidFill>
                          <a:latin typeface="Times New Roman" panose="02020603050405020304" charset="0"/>
                          <a:ea typeface="Open Sans"/>
                          <a:cs typeface="Times New Roman" panose="02020603050405020304" charset="0"/>
                          <a:sym typeface="Open Sans"/>
                        </a:rPr>
                        <a:t>Tutorial videos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Hobbies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solidFill>
                      <a:srgbClr val="02B4E5"/>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Goals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solidFill>
                      <a:srgbClr val="02B4E5"/>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0" lvl="0" indent="0" algn="ctr" rtl="0">
                        <a:spcBef>
                          <a:spcPts val="0"/>
                        </a:spcBef>
                        <a:spcAft>
                          <a:spcPts val="0"/>
                        </a:spcAft>
                        <a:buNone/>
                      </a:pPr>
                      <a:r>
                        <a:rPr lang="en-GB" sz="1800" dirty="0">
                          <a:solidFill>
                            <a:schemeClr val="lt1"/>
                          </a:solidFill>
                          <a:latin typeface="Times New Roman" panose="02020603050405020304" charset="0"/>
                          <a:ea typeface="Open Sans"/>
                          <a:cs typeface="Times New Roman" panose="02020603050405020304" charset="0"/>
                          <a:sym typeface="Open Sans"/>
                        </a:rPr>
                        <a:t>Barriers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solidFill>
                      <a:srgbClr val="02B4E5"/>
                    </a:solidFill>
                  </a:tcPr>
                </a:tc>
                <a:extLst>
                  <a:ext uri="{0D108BD9-81ED-4DB2-BD59-A6C34878D82A}">
                    <a16:rowId xmlns:a16="http://schemas.microsoft.com/office/drawing/2014/main" val="10002"/>
                  </a:ext>
                </a:extLst>
              </a:tr>
              <a:tr h="3351157">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285750" lvl="0" indent="-285750" algn="ctr" rtl="0">
                        <a:spcBef>
                          <a:spcPts val="0"/>
                        </a:spcBef>
                        <a:spcAft>
                          <a:spcPts val="0"/>
                        </a:spcAft>
                        <a:buFont typeface="Arial" panose="020B0604020202020204" pitchFamily="34" charset="0"/>
                        <a:buChar char="•"/>
                      </a:pPr>
                      <a:r>
                        <a:rPr lang="en-US" sz="2000" dirty="0">
                          <a:solidFill>
                            <a:srgbClr val="2E3D49"/>
                          </a:solidFill>
                          <a:latin typeface="Times New Roman" panose="02020603050405020304" charset="0"/>
                          <a:ea typeface="Open Sans"/>
                          <a:cs typeface="Times New Roman" panose="02020603050405020304" charset="0"/>
                          <a:sym typeface="Open Sans"/>
                        </a:rPr>
                        <a:t>Play FIFA PES</a:t>
                      </a:r>
                    </a:p>
                    <a:p>
                      <a:pPr marL="285750" lvl="0" indent="-285750" algn="ctr" rtl="0">
                        <a:spcBef>
                          <a:spcPts val="0"/>
                        </a:spcBef>
                        <a:spcAft>
                          <a:spcPts val="0"/>
                        </a:spcAft>
                        <a:buFont typeface="Arial" panose="020B0604020202020204" pitchFamily="34" charset="0"/>
                        <a:buChar char="•"/>
                      </a:pPr>
                      <a:r>
                        <a:rPr lang="en-US" sz="2000" dirty="0">
                          <a:solidFill>
                            <a:srgbClr val="2E3D49"/>
                          </a:solidFill>
                          <a:latin typeface="Times New Roman" panose="02020603050405020304" charset="0"/>
                          <a:ea typeface="Open Sans"/>
                          <a:cs typeface="Times New Roman" panose="02020603050405020304" charset="0"/>
                          <a:sym typeface="Open Sans"/>
                        </a:rPr>
                        <a:t>Travel</a:t>
                      </a:r>
                    </a:p>
                    <a:p>
                      <a:pPr marL="285750" lvl="0" indent="-285750" algn="ctr" rtl="0">
                        <a:spcBef>
                          <a:spcPts val="0"/>
                        </a:spcBef>
                        <a:spcAft>
                          <a:spcPts val="0"/>
                        </a:spcAft>
                        <a:buFont typeface="Arial" panose="020B0604020202020204" pitchFamily="34" charset="0"/>
                        <a:buChar char="•"/>
                      </a:pPr>
                      <a:r>
                        <a:rPr lang="en-US" sz="2000" dirty="0">
                          <a:solidFill>
                            <a:srgbClr val="2E3D49"/>
                          </a:solidFill>
                          <a:latin typeface="Times New Roman" panose="02020603050405020304" charset="0"/>
                          <a:ea typeface="Open Sans"/>
                          <a:cs typeface="Times New Roman" panose="02020603050405020304" charset="0"/>
                          <a:sym typeface="Open Sans"/>
                        </a:rPr>
                        <a:t>Singing</a:t>
                      </a:r>
                    </a:p>
                    <a:p>
                      <a:pPr marL="285750" lvl="0" indent="-285750" algn="ctr" rtl="0">
                        <a:spcBef>
                          <a:spcPts val="0"/>
                        </a:spcBef>
                        <a:spcAft>
                          <a:spcPts val="0"/>
                        </a:spcAft>
                        <a:buFont typeface="Arial" panose="020B0604020202020204" pitchFamily="34" charset="0"/>
                        <a:buChar char="•"/>
                      </a:pPr>
                      <a:r>
                        <a:rPr lang="en-US" sz="2000" dirty="0">
                          <a:solidFill>
                            <a:srgbClr val="2E3D49"/>
                          </a:solidFill>
                          <a:latin typeface="Times New Roman" panose="02020603050405020304" charset="0"/>
                          <a:ea typeface="Open Sans"/>
                          <a:cs typeface="Times New Roman" panose="02020603050405020304" charset="0"/>
                          <a:sym typeface="Open Sans"/>
                        </a:rPr>
                        <a:t>Dancing</a:t>
                      </a:r>
                    </a:p>
                    <a:p>
                      <a:pPr marL="285750" lvl="0" indent="-285750" algn="ctr" rtl="0">
                        <a:spcBef>
                          <a:spcPts val="0"/>
                        </a:spcBef>
                        <a:spcAft>
                          <a:spcPts val="0"/>
                        </a:spcAft>
                        <a:buFont typeface="Arial" panose="020B0604020202020204" pitchFamily="34" charset="0"/>
                        <a:buChar char="•"/>
                      </a:pPr>
                      <a:r>
                        <a:rPr lang="en-US" sz="2000" dirty="0">
                          <a:solidFill>
                            <a:srgbClr val="2E3D49"/>
                          </a:solidFill>
                          <a:latin typeface="Times New Roman" panose="02020603050405020304" charset="0"/>
                          <a:ea typeface="Open Sans"/>
                          <a:cs typeface="Times New Roman" panose="02020603050405020304" charset="0"/>
                          <a:sym typeface="Open Sans"/>
                        </a:rPr>
                        <a:t>Chess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A better job</a:t>
                      </a:r>
                    </a:p>
                    <a:p>
                      <a:pPr marL="0" lvl="0" indent="0" algn="ctr" rtl="0">
                        <a:spcBef>
                          <a:spcPts val="0"/>
                        </a:spcBef>
                        <a:spcAft>
                          <a:spcPts val="0"/>
                        </a:spcAft>
                        <a:buNone/>
                      </a:pP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Does not see self in this same industry in the next 3 years.</a:t>
                      </a:r>
                    </a:p>
                    <a:p>
                      <a:pPr marL="0" lvl="0" indent="0" algn="ctr" rtl="0">
                        <a:spcBef>
                          <a:spcPts val="0"/>
                        </a:spcBef>
                        <a:spcAft>
                          <a:spcPts val="0"/>
                        </a:spcAft>
                        <a:buNone/>
                      </a:pP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Sees self as a high profiled Digital Marketer in the next 3 years.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SimSun"/>
                          <a:sym typeface="Arial"/>
                        </a:defRPr>
                      </a:lvl9pPr>
                    </a:lstStyle>
                    <a:p>
                      <a:pPr marL="285750" lvl="0" indent="-285750" algn="ctr" rtl="0">
                        <a:spcBef>
                          <a:spcPts val="0"/>
                        </a:spcBef>
                        <a:spcAft>
                          <a:spcPts val="0"/>
                        </a:spcAft>
                        <a:buFont typeface="Arial" panose="020B0604020202020204" pitchFamily="34" charset="0"/>
                        <a:buChar char="•"/>
                      </a:pPr>
                      <a:r>
                        <a:rPr lang="en-US" sz="2000" b="0" dirty="0">
                          <a:effectLst/>
                          <a:latin typeface="Times New Roman" panose="02020603050405020304" charset="0"/>
                          <a:cs typeface="Times New Roman" panose="02020603050405020304" charset="0"/>
                        </a:rPr>
                        <a:t>High cost of data</a:t>
                      </a:r>
                    </a:p>
                    <a:p>
                      <a:pPr marL="285750" lvl="0" indent="-285750" algn="ctr" rtl="0">
                        <a:spcBef>
                          <a:spcPts val="0"/>
                        </a:spcBef>
                        <a:spcAft>
                          <a:spcPts val="0"/>
                        </a:spcAft>
                        <a:buFont typeface="Arial" panose="020B0604020202020204" pitchFamily="34" charset="0"/>
                        <a:buChar char="•"/>
                      </a:pPr>
                      <a:r>
                        <a:rPr lang="en-US" sz="2000" b="0" dirty="0">
                          <a:effectLst/>
                          <a:latin typeface="Times New Roman" panose="02020603050405020304" charset="0"/>
                          <a:cs typeface="Times New Roman" panose="02020603050405020304" charset="0"/>
                        </a:rPr>
                        <a:t>poor Internet</a:t>
                      </a:r>
                    </a:p>
                    <a:p>
                      <a:pPr marL="285750" lvl="0" indent="-285750" algn="ctr" rtl="0">
                        <a:spcBef>
                          <a:spcPts val="0"/>
                        </a:spcBef>
                        <a:spcAft>
                          <a:spcPts val="0"/>
                        </a:spcAft>
                        <a:buFont typeface="Arial" panose="020B0604020202020204" pitchFamily="34" charset="0"/>
                        <a:buChar char="•"/>
                      </a:pPr>
                      <a:r>
                        <a:rPr lang="en-US" sz="2000" b="0" dirty="0">
                          <a:effectLst/>
                          <a:latin typeface="Times New Roman" panose="02020603050405020304" charset="0"/>
                          <a:cs typeface="Times New Roman" panose="02020603050405020304" charset="0"/>
                        </a:rPr>
                        <a:t>Financial constraints </a:t>
                      </a:r>
                    </a:p>
                    <a:p>
                      <a:pPr marL="285750" lvl="0" indent="-285750" algn="ctr" rtl="0">
                        <a:spcBef>
                          <a:spcPts val="0"/>
                        </a:spcBef>
                        <a:spcAft>
                          <a:spcPts val="0"/>
                        </a:spcAft>
                        <a:buFont typeface="Arial" panose="020B0604020202020204" pitchFamily="34" charset="0"/>
                        <a:buChar char="•"/>
                      </a:pPr>
                      <a:r>
                        <a:rPr lang="en-US" sz="2000" b="0" dirty="0">
                          <a:effectLst/>
                          <a:latin typeface="Times New Roman" panose="02020603050405020304" charset="0"/>
                          <a:cs typeface="Times New Roman" panose="02020603050405020304" charset="0"/>
                        </a:rPr>
                        <a:t>Too many responsibilities at work</a:t>
                      </a:r>
                      <a:r>
                        <a:rPr lang="en-US" sz="2000" b="0" dirty="0">
                          <a:latin typeface="Times New Roman" panose="02020603050405020304" charset="0"/>
                          <a:cs typeface="Times New Roman" panose="02020603050405020304" charset="0"/>
                        </a:rPr>
                        <a:t>.</a:t>
                      </a:r>
                    </a:p>
                    <a:p>
                      <a:pPr marL="0" lvl="0" indent="0" algn="ctr" rtl="0">
                        <a:spcBef>
                          <a:spcPts val="0"/>
                        </a:spcBef>
                        <a:spcAft>
                          <a:spcPts val="0"/>
                        </a:spcAft>
                        <a:buNone/>
                      </a:pPr>
                      <a:endParaRPr lang="en-US" sz="1800" b="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1800" b="0" dirty="0">
                        <a:latin typeface="Times New Roman" panose="02020603050405020304" charset="0"/>
                        <a:cs typeface="Times New Roman" panose="02020603050405020304" charset="0"/>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B590161B-BE54-8219-C452-7C653E05DDEC}"/>
              </a:ext>
            </a:extLst>
          </p:cNvPr>
          <p:cNvPicPr>
            <a:picLocks noChangeAspect="1"/>
          </p:cNvPicPr>
          <p:nvPr/>
        </p:nvPicPr>
        <p:blipFill>
          <a:blip r:embed="rId3"/>
          <a:stretch>
            <a:fillRect/>
          </a:stretch>
        </p:blipFill>
        <p:spPr>
          <a:xfrm>
            <a:off x="3043457" y="3975085"/>
            <a:ext cx="1685486" cy="16854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2"/>
          <p:cNvSpPr txBox="1">
            <a:spLocks noGrp="1"/>
          </p:cNvSpPr>
          <p:nvPr>
            <p:ph type="title"/>
          </p:nvPr>
        </p:nvSpPr>
        <p:spPr>
          <a:xfrm>
            <a:off x="41150" y="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Email Series </a:t>
            </a:r>
            <a:endParaRPr dirty="0"/>
          </a:p>
        </p:txBody>
      </p:sp>
      <p:sp>
        <p:nvSpPr>
          <p:cNvPr id="133" name="Google Shape;133;p32"/>
          <p:cNvSpPr txBox="1"/>
          <p:nvPr/>
        </p:nvSpPr>
        <p:spPr>
          <a:xfrm>
            <a:off x="264950" y="2332400"/>
            <a:ext cx="6795000" cy="48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2"/>
          <p:cNvSpPr txBox="1">
            <a:spLocks noGrp="1"/>
          </p:cNvSpPr>
          <p:nvPr>
            <p:ph type="body" idx="1"/>
          </p:nvPr>
        </p:nvSpPr>
        <p:spPr>
          <a:xfrm>
            <a:off x="264945" y="2253729"/>
            <a:ext cx="7242600" cy="73692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Email 1:  Launch your new Digital Marketing Career with Udacity.</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 </a:t>
            </a:r>
            <a:endParaRPr dirty="0"/>
          </a:p>
          <a:p>
            <a:pPr marL="0" lvl="0" indent="0" algn="l" rtl="0">
              <a:spcBef>
                <a:spcPts val="1600"/>
              </a:spcBef>
              <a:spcAft>
                <a:spcPts val="0"/>
              </a:spcAft>
              <a:buNone/>
            </a:pPr>
            <a:r>
              <a:rPr lang="en" dirty="0"/>
              <a:t>Email 2: Susan’s Career Switch Story</a:t>
            </a:r>
          </a:p>
          <a:p>
            <a:pPr marL="0" lvl="0" indent="0" algn="l" rtl="0">
              <a:spcBef>
                <a:spcPts val="1600"/>
              </a:spcBef>
              <a:spcAft>
                <a:spcPts val="0"/>
              </a:spcAft>
              <a:buNone/>
            </a:pPr>
            <a:endParaRPr lang="en" dirty="0"/>
          </a:p>
          <a:p>
            <a:pPr marL="0" lvl="0" indent="0" algn="l" rtl="0">
              <a:spcBef>
                <a:spcPts val="1600"/>
              </a:spcBef>
              <a:spcAft>
                <a:spcPts val="1600"/>
              </a:spcAft>
              <a:buNone/>
            </a:pPr>
            <a:r>
              <a:rPr lang="en" dirty="0"/>
              <a:t>Email 3:  </a:t>
            </a:r>
            <a:r>
              <a:rPr lang="en-US" dirty="0"/>
              <a:t>E</a:t>
            </a:r>
            <a:r>
              <a:rPr lang="en" dirty="0"/>
              <a:t>nrol now!</a:t>
            </a:r>
          </a:p>
          <a:p>
            <a:pPr marL="0" lvl="0" indent="0" algn="l" rtl="0">
              <a:spcBef>
                <a:spcPts val="1600"/>
              </a:spcBef>
              <a:spcAft>
                <a:spcPts val="1600"/>
              </a:spcAft>
              <a:buNone/>
            </a:pPr>
            <a:r>
              <a:rPr lang="en" dirty="0"/>
              <a:t>Registeration into the Udacity digital marketing nanodegree closes June 10</a:t>
            </a:r>
            <a:r>
              <a:rPr lang="en" baseline="30000" dirty="0"/>
              <a:t>th</a:t>
            </a:r>
            <a:r>
              <a:rPr lang="en"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AFF6"/>
        </a:solidFill>
        <a:effectLst/>
      </p:bgPr>
    </p:bg>
    <p:spTree>
      <p:nvGrpSpPr>
        <p:cNvPr id="1" name="Shape 138"/>
        <p:cNvGrpSpPr/>
        <p:nvPr/>
      </p:nvGrpSpPr>
      <p:grpSpPr>
        <a:xfrm>
          <a:off x="0" y="0"/>
          <a:ext cx="0" cy="0"/>
          <a:chOff x="0" y="0"/>
          <a:chExt cx="0" cy="0"/>
        </a:xfrm>
      </p:grpSpPr>
      <p:sp>
        <p:nvSpPr>
          <p:cNvPr id="139" name="Google Shape;139;p3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Part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Your Email Campaign</a:t>
            </a:r>
            <a:endParaRPr sz="2000"/>
          </a:p>
        </p:txBody>
      </p:sp>
      <p:sp>
        <p:nvSpPr>
          <p:cNvPr id="140" name="Google Shape;140;p3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4"/>
          <p:cNvSpPr txBox="1">
            <a:spLocks noGrp="1"/>
          </p:cNvSpPr>
          <p:nvPr>
            <p:ph type="title"/>
          </p:nvPr>
        </p:nvSpPr>
        <p:spPr>
          <a:xfrm>
            <a:off x="41150" y="0"/>
            <a:ext cx="7242600" cy="5486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Content Plan: Email 1</a:t>
            </a:r>
            <a:endParaRPr dirty="0"/>
          </a:p>
        </p:txBody>
      </p:sp>
      <p:graphicFrame>
        <p:nvGraphicFramePr>
          <p:cNvPr id="3" name="Table 2">
            <a:extLst>
              <a:ext uri="{FF2B5EF4-FFF2-40B4-BE49-F238E27FC236}">
                <a16:creationId xmlns:a16="http://schemas.microsoft.com/office/drawing/2014/main" id="{CE7F9F31-71BD-3B59-51FB-1A9FC306825D}"/>
              </a:ext>
            </a:extLst>
          </p:cNvPr>
          <p:cNvGraphicFramePr>
            <a:graphicFrameLocks noGrp="1"/>
          </p:cNvGraphicFramePr>
          <p:nvPr>
            <p:extLst>
              <p:ext uri="{D42A27DB-BD31-4B8C-83A1-F6EECF244321}">
                <p14:modId xmlns:p14="http://schemas.microsoft.com/office/powerpoint/2010/main" val="4016339467"/>
              </p:ext>
            </p:extLst>
          </p:nvPr>
        </p:nvGraphicFramePr>
        <p:xfrm>
          <a:off x="41150" y="751840"/>
          <a:ext cx="7761730" cy="9407209"/>
        </p:xfrm>
        <a:graphic>
          <a:graphicData uri="http://schemas.openxmlformats.org/drawingml/2006/table">
            <a:tbl>
              <a:tblPr/>
              <a:tblGrid>
                <a:gridCol w="1505560">
                  <a:extLst>
                    <a:ext uri="{9D8B030D-6E8A-4147-A177-3AD203B41FA5}">
                      <a16:colId xmlns:a16="http://schemas.microsoft.com/office/drawing/2014/main" val="4233335903"/>
                    </a:ext>
                  </a:extLst>
                </a:gridCol>
                <a:gridCol w="6256170">
                  <a:extLst>
                    <a:ext uri="{9D8B030D-6E8A-4147-A177-3AD203B41FA5}">
                      <a16:colId xmlns:a16="http://schemas.microsoft.com/office/drawing/2014/main" val="1936556271"/>
                    </a:ext>
                  </a:extLst>
                </a:gridCol>
              </a:tblGrid>
              <a:tr h="377612">
                <a:tc gridSpan="2">
                  <a:txBody>
                    <a:bodyPr/>
                    <a:lstStyle/>
                    <a:p>
                      <a:pPr marL="457200" marR="0" indent="-228600">
                        <a:lnSpc>
                          <a:spcPct val="107000"/>
                        </a:lnSpc>
                        <a:spcBef>
                          <a:spcPts val="0"/>
                        </a:spcBef>
                        <a:spcAft>
                          <a:spcPts val="0"/>
                        </a:spcAft>
                      </a:pPr>
                      <a:r>
                        <a:rPr lang="en-US" sz="1600" b="1">
                          <a:solidFill>
                            <a:srgbClr val="FFFFFF"/>
                          </a:solidFill>
                          <a:effectLst/>
                          <a:latin typeface="+mn-lt"/>
                          <a:ea typeface="Arial" panose="020B0604020202020204" pitchFamily="34" charset="0"/>
                          <a:cs typeface="Times New Roman" panose="02020603050405020304" pitchFamily="18" charset="0"/>
                        </a:rPr>
                        <a:t>Overarching Theme: 3-5 Sentences </a:t>
                      </a:r>
                      <a:endParaRPr lang="en-US" sz="160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34343"/>
                    </a:solidFill>
                  </a:tcPr>
                </a:tc>
                <a:tc hMerge="1">
                  <a:txBody>
                    <a:bodyPr/>
                    <a:lstStyle/>
                    <a:p>
                      <a:endParaRPr lang="en-US"/>
                    </a:p>
                  </a:txBody>
                  <a:tcPr/>
                </a:tc>
                <a:extLst>
                  <a:ext uri="{0D108BD9-81ED-4DB2-BD59-A6C34878D82A}">
                    <a16:rowId xmlns:a16="http://schemas.microsoft.com/office/drawing/2014/main" val="271584547"/>
                  </a:ext>
                </a:extLst>
              </a:tr>
              <a:tr h="1219678">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General</a:t>
                      </a:r>
                      <a:endParaRPr lang="en-US" sz="160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434343"/>
                          </a:solidFill>
                          <a:effectLst/>
                          <a:latin typeface="+mn-lt"/>
                          <a:ea typeface="Open Sans" panose="020B0606030504020204" pitchFamily="34" charset="0"/>
                          <a:cs typeface="Calibri" panose="020F0502020204030204" pitchFamily="34" charset="0"/>
                        </a:rPr>
                        <a:t>This email is intended to create awareness on the Udacity digital marketing program by providing relevant information. The objective is to encourage subscribers who have been nurturing the thought of acquiring digital marketing skill to engage the mail by signing up for the program.</a:t>
                      </a:r>
                      <a:endParaRPr lang="en-US" sz="160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3038221"/>
                  </a:ext>
                </a:extLst>
              </a:tr>
              <a:tr h="372198">
                <a:tc gridSpan="2">
                  <a:txBody>
                    <a:bodyPr/>
                    <a:lstStyle/>
                    <a:p>
                      <a:pPr>
                        <a:lnSpc>
                          <a:spcPct val="107000"/>
                        </a:lnSpc>
                      </a:pPr>
                      <a:endParaRPr lang="en-US" sz="1600">
                        <a:effectLst/>
                        <a:latin typeface="+mn-lt"/>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34343"/>
                    </a:solidFill>
                  </a:tcPr>
                </a:tc>
                <a:tc hMerge="1">
                  <a:txBody>
                    <a:bodyPr/>
                    <a:lstStyle/>
                    <a:p>
                      <a:endParaRPr lang="en-US"/>
                    </a:p>
                  </a:txBody>
                  <a:tcPr/>
                </a:tc>
                <a:extLst>
                  <a:ext uri="{0D108BD9-81ED-4DB2-BD59-A6C34878D82A}">
                    <a16:rowId xmlns:a16="http://schemas.microsoft.com/office/drawing/2014/main" val="617088046"/>
                  </a:ext>
                </a:extLst>
              </a:tr>
              <a:tr h="408741">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Subject Line 1</a:t>
                      </a:r>
                      <a:endParaRPr lang="en-US" sz="160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Master required skills for a successful Digital Marketing Career</a:t>
                      </a:r>
                      <a:endParaRPr lang="en-US" sz="1600" dirty="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258072"/>
                  </a:ext>
                </a:extLst>
              </a:tr>
              <a:tr h="949064">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Subject Line 2 (for A/B testing)</a:t>
                      </a:r>
                      <a:endParaRPr lang="en-US" sz="160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Begin your Digital Marketing Journey from the comfort of your home</a:t>
                      </a:r>
                      <a:endParaRPr lang="en-US" sz="1600" dirty="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96029"/>
                  </a:ext>
                </a:extLst>
              </a:tr>
              <a:tr h="408741">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Preview Text </a:t>
                      </a:r>
                      <a:endParaRPr lang="en-US" sz="160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Join our Digital Marketing Nanodegree Program</a:t>
                      </a:r>
                      <a:endParaRPr lang="en-US" sz="1600" dirty="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616711"/>
                  </a:ext>
                </a:extLst>
              </a:tr>
              <a:tr h="3922805">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Body </a:t>
                      </a:r>
                      <a:endParaRPr lang="en-US" sz="160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Udacity Digital Marketing Nanodegree Program</a:t>
                      </a: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This program is built in partnership with industry pioneers like HubSpot, google, </a:t>
                      </a:r>
                      <a:r>
                        <a:rPr lang="en-US" sz="1600" dirty="0" err="1">
                          <a:effectLst/>
                          <a:latin typeface="+mn-lt"/>
                          <a:ea typeface="Times New Roman" panose="02020603050405020304" pitchFamily="18" charset="0"/>
                          <a:cs typeface="Calibri" panose="020F0502020204030204" pitchFamily="34" charset="0"/>
                        </a:rPr>
                        <a:t>Moz</a:t>
                      </a:r>
                      <a:r>
                        <a:rPr lang="en-US" sz="1600" dirty="0">
                          <a:effectLst/>
                          <a:latin typeface="+mn-lt"/>
                          <a:ea typeface="Times New Roman" panose="02020603050405020304" pitchFamily="18" charset="0"/>
                          <a:cs typeface="Calibri" panose="020F0502020204030204" pitchFamily="34" charset="0"/>
                        </a:rPr>
                        <a:t>, amongst others. It entails relevant knowledge you need to explore the full range of digital marketing specialties and a broad foundation for digital marketing expertise.</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 In the course of this program, you stand to benefit;</a:t>
                      </a:r>
                      <a:endParaRPr lang="en-US" sz="16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600" dirty="0">
                          <a:effectLst/>
                          <a:latin typeface="+mn-lt"/>
                          <a:ea typeface="Times New Roman" panose="02020603050405020304" pitchFamily="18" charset="0"/>
                          <a:cs typeface="Calibri" panose="020F0502020204030204" pitchFamily="34" charset="0"/>
                        </a:rPr>
                        <a:t>mastering the use of social media to scale up your business</a:t>
                      </a:r>
                      <a:endParaRPr lang="en-US" sz="1600" dirty="0">
                        <a:effectLst/>
                        <a:latin typeface="+mn-l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600" dirty="0">
                          <a:effectLst/>
                          <a:latin typeface="+mn-lt"/>
                          <a:ea typeface="Times New Roman" panose="02020603050405020304" pitchFamily="18" charset="0"/>
                          <a:cs typeface="Calibri" panose="020F0502020204030204" pitchFamily="34" charset="0"/>
                        </a:rPr>
                        <a:t>develop and run real-world campaigns</a:t>
                      </a:r>
                      <a:endParaRPr lang="en-US" sz="1600" dirty="0">
                        <a:effectLst/>
                        <a:latin typeface="+mn-l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600" dirty="0">
                          <a:effectLst/>
                          <a:latin typeface="+mn-lt"/>
                          <a:ea typeface="Times New Roman" panose="02020603050405020304" pitchFamily="18" charset="0"/>
                          <a:cs typeface="Calibri" panose="020F0502020204030204" pitchFamily="34" charset="0"/>
                        </a:rPr>
                        <a:t>get a 360-degree understanding of digital marketing, etc.</a:t>
                      </a:r>
                      <a:endParaRPr lang="en-US" sz="1600" dirty="0">
                        <a:effectLst/>
                        <a:latin typeface="+mn-lt"/>
                        <a:ea typeface="Times New Roman" panose="02020603050405020304" pitchFamily="18" charset="0"/>
                        <a:cs typeface="Times New Roman" panose="02020603050405020304" pitchFamily="18" charset="0"/>
                      </a:endParaRPr>
                    </a:p>
                    <a:p>
                      <a:pPr marL="22860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 </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With Udacity, learning is interactive and at your pace and convenience. Also, you are guaranteed an effective digital marketing skill that will be beneficial to you and your brand.</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Globally, over 6000 professionals have enrolled and benefitted from the course. Join this community and supercharge your career.</a:t>
                      </a:r>
                      <a:endParaRPr lang="en-US" sz="1600" dirty="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4420113"/>
                  </a:ext>
                </a:extLst>
              </a:tr>
              <a:tr h="556416">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Outro CTA 1</a:t>
                      </a:r>
                      <a:endParaRPr lang="en-US" sz="160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Learn more</a:t>
                      </a:r>
                      <a:endParaRPr lang="en-US" sz="1600" dirty="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338117"/>
                  </a:ext>
                </a:extLst>
              </a:tr>
              <a:tr h="949064">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Outro CTA 2 (for A/B testing)</a:t>
                      </a:r>
                      <a:endParaRPr lang="en-US" sz="160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Read more</a:t>
                      </a:r>
                      <a:endParaRPr lang="en-US" sz="1600" dirty="0">
                        <a:effectLst/>
                        <a:latin typeface="+mn-lt"/>
                        <a:ea typeface="Calibri" panose="020F0502020204030204" pitchFamily="34" charset="0"/>
                        <a:cs typeface="Times New Roman" panose="02020603050405020304" pitchFamily="18" charset="0"/>
                      </a:endParaRPr>
                    </a:p>
                  </a:txBody>
                  <a:tcPr marL="51229" marR="51229" marT="51229" marB="512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53326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5"/>
          <p:cNvSpPr txBox="1">
            <a:spLocks noGrp="1"/>
          </p:cNvSpPr>
          <p:nvPr>
            <p:ph type="title"/>
          </p:nvPr>
        </p:nvSpPr>
        <p:spPr>
          <a:xfrm>
            <a:off x="0" y="0"/>
            <a:ext cx="7242600" cy="5892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Content Plan: Email 2</a:t>
            </a:r>
            <a:endParaRPr dirty="0"/>
          </a:p>
        </p:txBody>
      </p:sp>
      <p:graphicFrame>
        <p:nvGraphicFramePr>
          <p:cNvPr id="2" name="Table 1">
            <a:extLst>
              <a:ext uri="{FF2B5EF4-FFF2-40B4-BE49-F238E27FC236}">
                <a16:creationId xmlns:a16="http://schemas.microsoft.com/office/drawing/2014/main" id="{1005CAF4-4CB2-3331-C8A4-D39F562F22D1}"/>
              </a:ext>
            </a:extLst>
          </p:cNvPr>
          <p:cNvGraphicFramePr>
            <a:graphicFrameLocks noGrp="1"/>
          </p:cNvGraphicFramePr>
          <p:nvPr>
            <p:extLst>
              <p:ext uri="{D42A27DB-BD31-4B8C-83A1-F6EECF244321}">
                <p14:modId xmlns:p14="http://schemas.microsoft.com/office/powerpoint/2010/main" val="1314745869"/>
              </p:ext>
            </p:extLst>
          </p:nvPr>
        </p:nvGraphicFramePr>
        <p:xfrm>
          <a:off x="0" y="888614"/>
          <a:ext cx="7772400" cy="9108826"/>
        </p:xfrm>
        <a:graphic>
          <a:graphicData uri="http://schemas.openxmlformats.org/drawingml/2006/table">
            <a:tbl>
              <a:tblPr/>
              <a:tblGrid>
                <a:gridCol w="1513573">
                  <a:extLst>
                    <a:ext uri="{9D8B030D-6E8A-4147-A177-3AD203B41FA5}">
                      <a16:colId xmlns:a16="http://schemas.microsoft.com/office/drawing/2014/main" val="1522703311"/>
                    </a:ext>
                  </a:extLst>
                </a:gridCol>
                <a:gridCol w="6258827">
                  <a:extLst>
                    <a:ext uri="{9D8B030D-6E8A-4147-A177-3AD203B41FA5}">
                      <a16:colId xmlns:a16="http://schemas.microsoft.com/office/drawing/2014/main" val="63382002"/>
                    </a:ext>
                  </a:extLst>
                </a:gridCol>
              </a:tblGrid>
              <a:tr h="393390">
                <a:tc gridSpan="2">
                  <a:txBody>
                    <a:bodyPr/>
                    <a:lstStyle/>
                    <a:p>
                      <a:pPr marL="457200" marR="0" indent="-228600">
                        <a:lnSpc>
                          <a:spcPct val="107000"/>
                        </a:lnSpc>
                        <a:spcBef>
                          <a:spcPts val="0"/>
                        </a:spcBef>
                        <a:spcAft>
                          <a:spcPts val="0"/>
                        </a:spcAft>
                      </a:pPr>
                      <a:r>
                        <a:rPr lang="en-US" sz="1600" b="1">
                          <a:solidFill>
                            <a:srgbClr val="FFFFFF"/>
                          </a:solidFill>
                          <a:effectLst/>
                          <a:latin typeface="+mn-lt"/>
                          <a:ea typeface="Arial" panose="020B0604020202020204" pitchFamily="34" charset="0"/>
                          <a:cs typeface="Times New Roman" panose="02020603050405020304" pitchFamily="18" charset="0"/>
                        </a:rPr>
                        <a:t>Overarching Theme: 3-5 Sentences </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34343"/>
                    </a:solidFill>
                  </a:tcPr>
                </a:tc>
                <a:tc hMerge="1">
                  <a:txBody>
                    <a:bodyPr/>
                    <a:lstStyle/>
                    <a:p>
                      <a:endParaRPr lang="en-US"/>
                    </a:p>
                  </a:txBody>
                  <a:tcPr/>
                </a:tc>
                <a:extLst>
                  <a:ext uri="{0D108BD9-81ED-4DB2-BD59-A6C34878D82A}">
                    <a16:rowId xmlns:a16="http://schemas.microsoft.com/office/drawing/2014/main" val="983924889"/>
                  </a:ext>
                </a:extLst>
              </a:tr>
              <a:tr h="1008104">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General</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434343"/>
                          </a:solidFill>
                          <a:effectLst/>
                          <a:latin typeface="+mn-lt"/>
                          <a:ea typeface="Open Sans" panose="020B0606030504020204" pitchFamily="34" charset="0"/>
                          <a:cs typeface="Calibri" panose="020F0502020204030204" pitchFamily="34" charset="0"/>
                        </a:rPr>
                        <a:t>This email is intended to build the interest of subscribers in the Udacity digital marketing program to subscribers. The objective is to make subscribers engage the mail and to consider the program</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391924"/>
                  </a:ext>
                </a:extLst>
              </a:tr>
              <a:tr h="383803">
                <a:tc gridSpan="2">
                  <a:txBody>
                    <a:bodyPr/>
                    <a:lstStyle/>
                    <a:p>
                      <a:pPr>
                        <a:lnSpc>
                          <a:spcPct val="107000"/>
                        </a:lnSpc>
                      </a:pPr>
                      <a:endParaRPr lang="en-US" sz="1600">
                        <a:effectLst/>
                        <a:latin typeface="+mn-lt"/>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34343"/>
                    </a:solidFill>
                  </a:tcPr>
                </a:tc>
                <a:tc hMerge="1">
                  <a:txBody>
                    <a:bodyPr/>
                    <a:lstStyle/>
                    <a:p>
                      <a:endParaRPr lang="en-US"/>
                    </a:p>
                  </a:txBody>
                  <a:tcPr/>
                </a:tc>
                <a:extLst>
                  <a:ext uri="{0D108BD9-81ED-4DB2-BD59-A6C34878D82A}">
                    <a16:rowId xmlns:a16="http://schemas.microsoft.com/office/drawing/2014/main" val="2838482299"/>
                  </a:ext>
                </a:extLst>
              </a:tr>
              <a:tr h="434031">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Subject Line 1</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mn-lt"/>
                          <a:ea typeface="Times New Roman" panose="02020603050405020304" pitchFamily="18" charset="0"/>
                          <a:cs typeface="Calibri" panose="020F0502020204030204" pitchFamily="34" charset="0"/>
                        </a:rPr>
                        <a:t>From Store Keeper to Digital marketer</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515648"/>
                  </a:ext>
                </a:extLst>
              </a:tr>
              <a:tr h="1007785">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Subject Line 2 (for A/B testing)</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mn-lt"/>
                          <a:ea typeface="Times New Roman" panose="02020603050405020304" pitchFamily="18" charset="0"/>
                          <a:cs typeface="Calibri" panose="020F0502020204030204" pitchFamily="34" charset="0"/>
                        </a:rPr>
                        <a:t>Freelancer: Susan’s success story</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7909173"/>
                  </a:ext>
                </a:extLst>
              </a:tr>
              <a:tr h="434031">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Preview Text </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mn-lt"/>
                          <a:ea typeface="Times New Roman" panose="02020603050405020304" pitchFamily="18" charset="0"/>
                          <a:cs typeface="Calibri" panose="020F0502020204030204" pitchFamily="34" charset="0"/>
                        </a:rPr>
                        <a:t>Success with Udacity</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530247"/>
                  </a:ext>
                </a:extLst>
              </a:tr>
              <a:tr h="3878481">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Body </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Hi there, allow me introduce you to Susan.</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Susan is a 25years old young lady. She is a graduate of the South California business school where she finished the top of the class. After graduation she got job as a store keeper in a shopping mall, but her salary could rarely help pay for her upkeep. One day she stumbles upon the Udacity Digital Marketing Nanodegree ad campaign on her mailbox and enrolled. Despite her tight schedule she finished the classes and did all her projects and graduated.</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Today, Susan is not just a certified Digital Marketer, an employee of Google, where she is the Team Lead of the Marketing department.</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 </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Susan’s story can be your story. You too can become digital marketer and get employed by a multi-million company. Sign up today for the Udacity Digital Marketing Nanodegree and join the train to success.</a:t>
                      </a:r>
                      <a:endParaRPr lang="en-US" sz="1600" dirty="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0899215"/>
                  </a:ext>
                </a:extLst>
              </a:tr>
              <a:tr h="434031">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Outro CTA 1</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mn-lt"/>
                          <a:ea typeface="Times New Roman" panose="02020603050405020304" pitchFamily="18" charset="0"/>
                          <a:cs typeface="Calibri" panose="020F0502020204030204" pitchFamily="34" charset="0"/>
                        </a:rPr>
                        <a:t>Read more</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3055409"/>
                  </a:ext>
                </a:extLst>
              </a:tr>
              <a:tr h="1007785">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Outro CTA 2 (for A/B testing)</a:t>
                      </a:r>
                      <a:endParaRPr lang="en-US" sz="160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Learn more</a:t>
                      </a:r>
                      <a:endParaRPr lang="en-US" sz="1600" dirty="0">
                        <a:effectLst/>
                        <a:latin typeface="+mn-lt"/>
                        <a:ea typeface="Calibri" panose="020F0502020204030204" pitchFamily="34" charset="0"/>
                        <a:cs typeface="Times New Roman" panose="02020603050405020304" pitchFamily="18" charset="0"/>
                      </a:endParaRPr>
                    </a:p>
                  </a:txBody>
                  <a:tcPr marL="55515" marR="55515" marT="55515" marB="555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658315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6"/>
          <p:cNvSpPr txBox="1">
            <a:spLocks noGrp="1"/>
          </p:cNvSpPr>
          <p:nvPr>
            <p:ph type="title"/>
          </p:nvPr>
        </p:nvSpPr>
        <p:spPr>
          <a:xfrm>
            <a:off x="0" y="-206689"/>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Content Plan: Email 3</a:t>
            </a:r>
            <a:endParaRPr dirty="0"/>
          </a:p>
        </p:txBody>
      </p:sp>
      <p:graphicFrame>
        <p:nvGraphicFramePr>
          <p:cNvPr id="2" name="Table 1">
            <a:extLst>
              <a:ext uri="{FF2B5EF4-FFF2-40B4-BE49-F238E27FC236}">
                <a16:creationId xmlns:a16="http://schemas.microsoft.com/office/drawing/2014/main" id="{7018695E-0D5A-3CB5-01DD-897606EE480B}"/>
              </a:ext>
            </a:extLst>
          </p:cNvPr>
          <p:cNvGraphicFramePr>
            <a:graphicFrameLocks noGrp="1"/>
          </p:cNvGraphicFramePr>
          <p:nvPr>
            <p:extLst>
              <p:ext uri="{D42A27DB-BD31-4B8C-83A1-F6EECF244321}">
                <p14:modId xmlns:p14="http://schemas.microsoft.com/office/powerpoint/2010/main" val="2209146857"/>
              </p:ext>
            </p:extLst>
          </p:nvPr>
        </p:nvGraphicFramePr>
        <p:xfrm>
          <a:off x="72015" y="710012"/>
          <a:ext cx="7628369" cy="9187970"/>
        </p:xfrm>
        <a:graphic>
          <a:graphicData uri="http://schemas.openxmlformats.org/drawingml/2006/table">
            <a:tbl>
              <a:tblPr/>
              <a:tblGrid>
                <a:gridCol w="1485524">
                  <a:extLst>
                    <a:ext uri="{9D8B030D-6E8A-4147-A177-3AD203B41FA5}">
                      <a16:colId xmlns:a16="http://schemas.microsoft.com/office/drawing/2014/main" val="2952808012"/>
                    </a:ext>
                  </a:extLst>
                </a:gridCol>
                <a:gridCol w="6142845">
                  <a:extLst>
                    <a:ext uri="{9D8B030D-6E8A-4147-A177-3AD203B41FA5}">
                      <a16:colId xmlns:a16="http://schemas.microsoft.com/office/drawing/2014/main" val="3735724192"/>
                    </a:ext>
                  </a:extLst>
                </a:gridCol>
              </a:tblGrid>
              <a:tr h="427452">
                <a:tc gridSpan="2">
                  <a:txBody>
                    <a:bodyPr/>
                    <a:lstStyle/>
                    <a:p>
                      <a:pPr marL="457200" marR="0" indent="-228600">
                        <a:lnSpc>
                          <a:spcPct val="107000"/>
                        </a:lnSpc>
                        <a:spcBef>
                          <a:spcPts val="0"/>
                        </a:spcBef>
                        <a:spcAft>
                          <a:spcPts val="0"/>
                        </a:spcAft>
                      </a:pPr>
                      <a:r>
                        <a:rPr lang="en-US" sz="1600" b="1">
                          <a:solidFill>
                            <a:srgbClr val="FFFFFF"/>
                          </a:solidFill>
                          <a:effectLst/>
                          <a:latin typeface="+mn-lt"/>
                          <a:ea typeface="Arial" panose="020B0604020202020204" pitchFamily="34" charset="0"/>
                          <a:cs typeface="Times New Roman" panose="02020603050405020304" pitchFamily="18" charset="0"/>
                        </a:rPr>
                        <a:t>Overarching Theme: 3-5 Sentences </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34343"/>
                    </a:solidFill>
                  </a:tcPr>
                </a:tc>
                <a:tc hMerge="1">
                  <a:txBody>
                    <a:bodyPr/>
                    <a:lstStyle/>
                    <a:p>
                      <a:endParaRPr lang="en-US"/>
                    </a:p>
                  </a:txBody>
                  <a:tcPr/>
                </a:tc>
                <a:extLst>
                  <a:ext uri="{0D108BD9-81ED-4DB2-BD59-A6C34878D82A}">
                    <a16:rowId xmlns:a16="http://schemas.microsoft.com/office/drawing/2014/main" val="1688842742"/>
                  </a:ext>
                </a:extLst>
              </a:tr>
              <a:tr h="1104432">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General</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434343"/>
                          </a:solidFill>
                          <a:effectLst/>
                          <a:latin typeface="+mn-lt"/>
                          <a:ea typeface="Open Sans" panose="020B0606030504020204" pitchFamily="34" charset="0"/>
                          <a:cs typeface="Calibri" panose="020F0502020204030204" pitchFamily="34" charset="0"/>
                        </a:rPr>
                        <a:t>The objective is conversion. This email is targeted at subscriber’s, reminding them of the registration deadline and convincing them to sign up before June 10</a:t>
                      </a:r>
                      <a:r>
                        <a:rPr lang="en-US" sz="1600" baseline="30000">
                          <a:solidFill>
                            <a:srgbClr val="434343"/>
                          </a:solidFill>
                          <a:effectLst/>
                          <a:latin typeface="+mn-lt"/>
                          <a:ea typeface="Open Sans" panose="020B0606030504020204" pitchFamily="34" charset="0"/>
                          <a:cs typeface="Calibri" panose="020F0502020204030204" pitchFamily="34" charset="0"/>
                        </a:rPr>
                        <a:t>th</a:t>
                      </a:r>
                      <a:r>
                        <a:rPr lang="en-US" sz="1600">
                          <a:solidFill>
                            <a:srgbClr val="434343"/>
                          </a:solidFill>
                          <a:effectLst/>
                          <a:latin typeface="+mn-lt"/>
                          <a:ea typeface="Open Sans" panose="020B0606030504020204" pitchFamily="34" charset="0"/>
                          <a:cs typeface="Calibri" panose="020F0502020204030204" pitchFamily="34" charset="0"/>
                        </a:rPr>
                        <a:t>.</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93903"/>
                  </a:ext>
                </a:extLst>
              </a:tr>
              <a:tr h="407490">
                <a:tc gridSpan="2">
                  <a:txBody>
                    <a:bodyPr/>
                    <a:lstStyle/>
                    <a:p>
                      <a:pPr>
                        <a:lnSpc>
                          <a:spcPct val="107000"/>
                        </a:lnSpc>
                      </a:pPr>
                      <a:endParaRPr lang="en-US" sz="1600">
                        <a:effectLst/>
                        <a:latin typeface="+mn-lt"/>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34343"/>
                    </a:solidFill>
                  </a:tcPr>
                </a:tc>
                <a:tc hMerge="1">
                  <a:txBody>
                    <a:bodyPr/>
                    <a:lstStyle/>
                    <a:p>
                      <a:endParaRPr lang="en-US"/>
                    </a:p>
                  </a:txBody>
                  <a:tcPr/>
                </a:tc>
                <a:extLst>
                  <a:ext uri="{0D108BD9-81ED-4DB2-BD59-A6C34878D82A}">
                    <a16:rowId xmlns:a16="http://schemas.microsoft.com/office/drawing/2014/main" val="307639163"/>
                  </a:ext>
                </a:extLst>
              </a:tr>
              <a:tr h="472208">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Subject Line 1</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mn-lt"/>
                          <a:ea typeface="Times New Roman" panose="02020603050405020304" pitchFamily="18" charset="0"/>
                          <a:cs typeface="Calibri" panose="020F0502020204030204" pitchFamily="34" charset="0"/>
                        </a:rPr>
                        <a:t>Become a certified Digital Marketer (Last Day). Enroll now!</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1557326"/>
                  </a:ext>
                </a:extLst>
              </a:tr>
              <a:tr h="1104081">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Subject Line 2 (for A/B testing)</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mn-lt"/>
                          <a:ea typeface="Times New Roman" panose="02020603050405020304" pitchFamily="18" charset="0"/>
                          <a:cs typeface="Calibri" panose="020F0502020204030204" pitchFamily="34" charset="0"/>
                        </a:rPr>
                        <a:t>Wait no more! Enroll now for the Udacity Digital Marketing Nanodegree</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28026"/>
                  </a:ext>
                </a:extLst>
              </a:tr>
              <a:tr h="472208">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Preview Text </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mn-lt"/>
                          <a:ea typeface="Times New Roman" panose="02020603050405020304" pitchFamily="18" charset="0"/>
                          <a:cs typeface="Calibri" panose="020F0502020204030204" pitchFamily="34" charset="0"/>
                        </a:rPr>
                        <a:t>Final call! Deadline of Udacity Digital Marketing Nanodegree registration.</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80629"/>
                  </a:ext>
                </a:extLst>
              </a:tr>
              <a:tr h="3317219">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Body </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Hey there,</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 </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I see you are yet to register for the Udacity Digital Marketing Nanodegree Program. Are you having second doubts about the program? Opportunities like this don’t come around every day. Don’t miss his golden opportunity to be part of something great. Enroll now and don’t miss your chance to become a world class Digital Marketer.</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 </a:t>
                      </a:r>
                      <a:endParaRPr lang="en-US" sz="16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mn-lt"/>
                          <a:ea typeface="Times New Roman" panose="02020603050405020304" pitchFamily="18" charset="0"/>
                          <a:cs typeface="Calibri" panose="020F0502020204030204" pitchFamily="34" charset="0"/>
                        </a:rPr>
                        <a:t>Registration closes 11:59pm June 10</a:t>
                      </a:r>
                      <a:r>
                        <a:rPr lang="en-US" sz="1600" baseline="30000" dirty="0">
                          <a:effectLst/>
                          <a:latin typeface="+mn-lt"/>
                          <a:ea typeface="Times New Roman" panose="02020603050405020304" pitchFamily="18" charset="0"/>
                          <a:cs typeface="Calibri" panose="020F0502020204030204" pitchFamily="34" charset="0"/>
                        </a:rPr>
                        <a:t>th</a:t>
                      </a:r>
                      <a:r>
                        <a:rPr lang="en-US" sz="1600" dirty="0">
                          <a:effectLst/>
                          <a:latin typeface="+mn-lt"/>
                          <a:ea typeface="Times New Roman" panose="02020603050405020304" pitchFamily="18" charset="0"/>
                          <a:cs typeface="Calibri" panose="020F0502020204030204" pitchFamily="34" charset="0"/>
                        </a:rPr>
                        <a:t> and classes begins June 30</a:t>
                      </a:r>
                      <a:r>
                        <a:rPr lang="en-US" sz="1600" baseline="30000" dirty="0">
                          <a:effectLst/>
                          <a:latin typeface="+mn-lt"/>
                          <a:ea typeface="Times New Roman" panose="02020603050405020304" pitchFamily="18" charset="0"/>
                          <a:cs typeface="Calibri" panose="020F0502020204030204" pitchFamily="34" charset="0"/>
                        </a:rPr>
                        <a:t>th. </a:t>
                      </a:r>
                      <a:r>
                        <a:rPr lang="en-US" sz="1600" dirty="0">
                          <a:effectLst/>
                          <a:latin typeface="+mn-lt"/>
                          <a:ea typeface="Times New Roman" panose="02020603050405020304" pitchFamily="18" charset="0"/>
                          <a:cs typeface="Calibri" panose="020F0502020204030204" pitchFamily="34" charset="0"/>
                        </a:rPr>
                        <a:t>See you soon!</a:t>
                      </a:r>
                      <a:endParaRPr lang="en-US" sz="1600" dirty="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3435431"/>
                  </a:ext>
                </a:extLst>
              </a:tr>
              <a:tr h="471857">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Outro CTA 1</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Enroll now</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894819"/>
                  </a:ext>
                </a:extLst>
              </a:tr>
              <a:tr h="1104081">
                <a:tc>
                  <a:txBody>
                    <a:bodyPr/>
                    <a:lstStyle/>
                    <a:p>
                      <a:pPr marL="0" marR="0">
                        <a:lnSpc>
                          <a:spcPct val="107000"/>
                        </a:lnSpc>
                        <a:spcBef>
                          <a:spcPts val="0"/>
                        </a:spcBef>
                        <a:spcAft>
                          <a:spcPts val="0"/>
                        </a:spcAft>
                      </a:pPr>
                      <a:r>
                        <a:rPr lang="en-US" sz="1600" b="1">
                          <a:solidFill>
                            <a:srgbClr val="000000"/>
                          </a:solidFill>
                          <a:effectLst/>
                          <a:latin typeface="+mn-lt"/>
                          <a:ea typeface="Open Sans" panose="020B0606030504020204" pitchFamily="34" charset="0"/>
                          <a:cs typeface="Times New Roman" panose="02020603050405020304" pitchFamily="18" charset="0"/>
                        </a:rPr>
                        <a:t>Outro CTA 2 (for A/B testing)</a:t>
                      </a:r>
                      <a:endParaRPr lang="en-US" sz="160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Sign up now</a:t>
                      </a:r>
                      <a:endParaRPr lang="en-US" sz="1600" dirty="0">
                        <a:effectLst/>
                        <a:latin typeface="+mn-lt"/>
                        <a:ea typeface="Calibri" panose="020F0502020204030204" pitchFamily="34" charset="0"/>
                        <a:cs typeface="Times New Roman" panose="02020603050405020304" pitchFamily="18" charset="0"/>
                      </a:endParaRPr>
                    </a:p>
                  </a:txBody>
                  <a:tcPr marL="61411" marR="61411" marT="61411" marB="614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5815533"/>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TotalTime>
  <Words>1537</Words>
  <Application>Microsoft Office PowerPoint</Application>
  <PresentationFormat>Custom</PresentationFormat>
  <Paragraphs>232</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Times New Roman</vt:lpstr>
      <vt:lpstr>Open Sans</vt:lpstr>
      <vt:lpstr>Wingdings</vt:lpstr>
      <vt:lpstr>Calibri</vt:lpstr>
      <vt:lpstr>Arial</vt:lpstr>
      <vt:lpstr>Helvetica Neue</vt:lpstr>
      <vt:lpstr>Open Sans Light</vt:lpstr>
      <vt:lpstr>Simple Light</vt:lpstr>
      <vt:lpstr>White</vt:lpstr>
      <vt:lpstr>PowerPoint Presentation</vt:lpstr>
      <vt:lpstr>PowerPoint Presentation</vt:lpstr>
      <vt:lpstr>Marketing Objective &amp; KPI</vt:lpstr>
      <vt:lpstr>Target Persona</vt:lpstr>
      <vt:lpstr>Email Series </vt:lpstr>
      <vt:lpstr>PowerPoint Presentation</vt:lpstr>
      <vt:lpstr>Content Plan: Email 1</vt:lpstr>
      <vt:lpstr>Content Plan: Email 2</vt:lpstr>
      <vt:lpstr>Content Plan: Email 3</vt:lpstr>
      <vt:lpstr>A/B Test Overview</vt:lpstr>
      <vt:lpstr>Calendar &amp; Plan </vt:lpstr>
      <vt:lpstr>PowerPoint Presentation</vt:lpstr>
      <vt:lpstr>Draft Email </vt:lpstr>
      <vt:lpstr>Final Email</vt:lpstr>
      <vt:lpstr>PowerPoint Presentation</vt:lpstr>
      <vt:lpstr>Results Email #1 </vt:lpstr>
      <vt:lpstr>Results Continued Email #1</vt:lpstr>
      <vt:lpstr>Final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edoinnovationhub2021@gmail.com</cp:lastModifiedBy>
  <cp:revision>53</cp:revision>
  <dcterms:modified xsi:type="dcterms:W3CDTF">2022-06-13T08:40:00Z</dcterms:modified>
</cp:coreProperties>
</file>