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94660"/>
  </p:normalViewPr>
  <p:slideViewPr>
    <p:cSldViewPr>
      <p:cViewPr varScale="1">
        <p:scale>
          <a:sx n="87" d="100"/>
          <a:sy n="87" d="100"/>
        </p:scale>
        <p:origin x="-134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F337522-AA19-42E8-BA73-F0D5BD989E38}" type="datetimeFigureOut">
              <a:rPr lang="en-US" smtClean="0"/>
              <a:pPr/>
              <a:t>4/22/2013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449AD2-414C-4668-98F3-02509A99221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337522-AA19-42E8-BA73-F0D5BD989E38}" type="datetimeFigureOut">
              <a:rPr lang="en-US" smtClean="0"/>
              <a:pPr/>
              <a:t>4/22/2013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449AD2-414C-4668-98F3-02509A99221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337522-AA19-42E8-BA73-F0D5BD989E38}" type="datetimeFigureOut">
              <a:rPr lang="en-US" smtClean="0"/>
              <a:pPr/>
              <a:t>4/22/2013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449AD2-414C-4668-98F3-02509A99221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337522-AA19-42E8-BA73-F0D5BD989E38}" type="datetimeFigureOut">
              <a:rPr lang="en-US" smtClean="0"/>
              <a:pPr/>
              <a:t>4/22/2013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449AD2-414C-4668-98F3-02509A99221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337522-AA19-42E8-BA73-F0D5BD989E38}" type="datetimeFigureOut">
              <a:rPr lang="en-US" smtClean="0"/>
              <a:pPr/>
              <a:t>4/22/2013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449AD2-414C-4668-98F3-02509A99221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F337522-AA19-42E8-BA73-F0D5BD989E38}" type="datetimeFigureOut">
              <a:rPr lang="en-US" smtClean="0"/>
              <a:pPr/>
              <a:t>4/22/2013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449AD2-414C-4668-98F3-02509A99221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F337522-AA19-42E8-BA73-F0D5BD989E38}" type="datetimeFigureOut">
              <a:rPr lang="en-US" smtClean="0"/>
              <a:pPr/>
              <a:t>4/22/2013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449AD2-414C-4668-98F3-02509A99221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F337522-AA19-42E8-BA73-F0D5BD989E38}" type="datetimeFigureOut">
              <a:rPr lang="en-US" smtClean="0"/>
              <a:pPr/>
              <a:t>4/22/2013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449AD2-414C-4668-98F3-02509A99221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337522-AA19-42E8-BA73-F0D5BD989E38}" type="datetimeFigureOut">
              <a:rPr lang="en-US" smtClean="0"/>
              <a:pPr/>
              <a:t>4/22/2013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449AD2-414C-4668-98F3-02509A99221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337522-AA19-42E8-BA73-F0D5BD989E38}" type="datetimeFigureOut">
              <a:rPr lang="en-US" smtClean="0"/>
              <a:pPr/>
              <a:t>4/22/2013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449AD2-414C-4668-98F3-02509A99221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337522-AA19-42E8-BA73-F0D5BD989E38}" type="datetimeFigureOut">
              <a:rPr lang="en-US" smtClean="0"/>
              <a:pPr/>
              <a:t>4/22/2013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449AD2-414C-4668-98F3-02509A99221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337522-AA19-42E8-BA73-F0D5BD989E38}" type="datetimeFigureOut">
              <a:rPr lang="en-US" smtClean="0"/>
              <a:pPr/>
              <a:t>4/22/2013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449AD2-414C-4668-98F3-02509A99221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www.idoctormedical.i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iDoctor Medical System</a:t>
            </a:r>
            <a:endParaRPr lang="en-US" dirty="0"/>
          </a:p>
        </p:txBody>
      </p:sp>
      <p:sp>
        <p:nvSpPr>
          <p:cNvPr id="3" name="Content Placeholder 2"/>
          <p:cNvSpPr>
            <a:spLocks noGrp="1"/>
          </p:cNvSpPr>
          <p:nvPr>
            <p:ph idx="1"/>
          </p:nvPr>
        </p:nvSpPr>
        <p:spPr/>
        <p:txBody>
          <a:bodyPr>
            <a:normAutofit/>
          </a:bodyPr>
          <a:lstStyle/>
          <a:p>
            <a:pPr algn="ctr">
              <a:buNone/>
            </a:pPr>
            <a:r>
              <a:rPr lang="en-US" sz="2400" dirty="0" smtClean="0"/>
              <a:t>Guided by</a:t>
            </a:r>
          </a:p>
          <a:p>
            <a:pPr algn="ctr">
              <a:buNone/>
            </a:pPr>
            <a:r>
              <a:rPr lang="en-US" sz="2400" dirty="0" err="1" smtClean="0"/>
              <a:t>Kriti</a:t>
            </a:r>
            <a:r>
              <a:rPr lang="en-US" sz="2400" dirty="0" smtClean="0"/>
              <a:t> </a:t>
            </a:r>
            <a:r>
              <a:rPr lang="en-US" sz="2400" dirty="0" err="1" smtClean="0"/>
              <a:t>Srivastava</a:t>
            </a:r>
            <a:endParaRPr lang="en-US" sz="2400" dirty="0" smtClean="0"/>
          </a:p>
          <a:p>
            <a:pPr algn="ctr">
              <a:buNone/>
            </a:pPr>
            <a:r>
              <a:rPr lang="en-US" sz="2400" dirty="0" smtClean="0"/>
              <a:t>Michelle </a:t>
            </a:r>
            <a:r>
              <a:rPr lang="en-US" sz="2400" dirty="0" err="1" smtClean="0"/>
              <a:t>Dsouza</a:t>
            </a:r>
            <a:endParaRPr lang="en-US" sz="2400" dirty="0" smtClean="0"/>
          </a:p>
          <a:p>
            <a:pPr algn="ctr">
              <a:buNone/>
            </a:pPr>
            <a:endParaRPr lang="en-US" sz="2400" dirty="0" smtClean="0"/>
          </a:p>
          <a:p>
            <a:pPr algn="ctr">
              <a:buNone/>
            </a:pPr>
            <a:endParaRPr lang="en-US" sz="2400" dirty="0"/>
          </a:p>
          <a:p>
            <a:pPr algn="ctr">
              <a:buNone/>
            </a:pPr>
            <a:endParaRPr lang="en-US" sz="2400" dirty="0"/>
          </a:p>
          <a:p>
            <a:pPr algn="ctr">
              <a:buNone/>
            </a:pPr>
            <a:r>
              <a:rPr lang="en-US" sz="2400" dirty="0" smtClean="0"/>
              <a:t>Submitted by</a:t>
            </a:r>
          </a:p>
          <a:p>
            <a:pPr algn="ctr">
              <a:buNone/>
            </a:pPr>
            <a:r>
              <a:rPr lang="en-US" sz="2400" dirty="0" smtClean="0"/>
              <a:t>Viraj Shah</a:t>
            </a:r>
          </a:p>
          <a:p>
            <a:pPr algn="ctr">
              <a:buNone/>
            </a:pPr>
            <a:r>
              <a:rPr lang="en-US" sz="2400" dirty="0" smtClean="0"/>
              <a:t>Jay Shah</a:t>
            </a:r>
          </a:p>
          <a:p>
            <a:pPr algn="ctr">
              <a:buNone/>
            </a:pPr>
            <a:r>
              <a:rPr lang="en-US" sz="2400" dirty="0" smtClean="0"/>
              <a:t>Akash Sonetha</a:t>
            </a:r>
            <a:endParaRPr lang="en-US" sz="2400" dirty="0"/>
          </a:p>
        </p:txBody>
      </p:sp>
      <p:pic>
        <p:nvPicPr>
          <p:cNvPr id="4" name="Picture 3"/>
          <p:cNvPicPr/>
          <p:nvPr/>
        </p:nvPicPr>
        <p:blipFill>
          <a:blip r:embed="rId2"/>
          <a:srcRect/>
          <a:stretch>
            <a:fillRect/>
          </a:stretch>
        </p:blipFill>
        <p:spPr bwMode="auto">
          <a:xfrm>
            <a:off x="4114800" y="3048000"/>
            <a:ext cx="876618" cy="107029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Project Design(</a:t>
            </a:r>
            <a:r>
              <a:rPr lang="en-US" sz="4000" dirty="0" err="1" smtClean="0"/>
              <a:t>contd</a:t>
            </a:r>
            <a:r>
              <a:rPr lang="en-US" sz="4000" dirty="0" smtClean="0"/>
              <a:t>)</a:t>
            </a:r>
            <a:endParaRPr lang="en-US" sz="4000" dirty="0"/>
          </a:p>
        </p:txBody>
      </p:sp>
      <p:sp>
        <p:nvSpPr>
          <p:cNvPr id="3" name="Content Placeholder 2"/>
          <p:cNvSpPr>
            <a:spLocks noGrp="1"/>
          </p:cNvSpPr>
          <p:nvPr>
            <p:ph idx="1"/>
          </p:nvPr>
        </p:nvSpPr>
        <p:spPr/>
        <p:txBody>
          <a:bodyPr>
            <a:normAutofit/>
          </a:bodyPr>
          <a:lstStyle/>
          <a:p>
            <a:pPr algn="ctr">
              <a:buNone/>
            </a:pPr>
            <a:r>
              <a:rPr lang="en-US" sz="2400" dirty="0" smtClean="0"/>
              <a:t>Activity Diagram</a:t>
            </a:r>
          </a:p>
          <a:p>
            <a:pPr algn="ctr">
              <a:buNone/>
            </a:pPr>
            <a:endParaRPr lang="en-US" sz="2400" dirty="0"/>
          </a:p>
        </p:txBody>
      </p:sp>
      <p:pic>
        <p:nvPicPr>
          <p:cNvPr id="4" name="Picture 3" descr="act.JPG"/>
          <p:cNvPicPr/>
          <p:nvPr/>
        </p:nvPicPr>
        <p:blipFill>
          <a:blip r:embed="rId2"/>
          <a:srcRect/>
          <a:stretch>
            <a:fillRect/>
          </a:stretch>
        </p:blipFill>
        <p:spPr bwMode="auto">
          <a:xfrm>
            <a:off x="2615565" y="1323657"/>
            <a:ext cx="3912870" cy="5229543"/>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Project Design(</a:t>
            </a:r>
            <a:r>
              <a:rPr lang="en-US" sz="4000" dirty="0" err="1" smtClean="0"/>
              <a:t>contd</a:t>
            </a:r>
            <a:r>
              <a:rPr lang="en-US" sz="4000" dirty="0" smtClean="0"/>
              <a:t>)</a:t>
            </a:r>
            <a:endParaRPr lang="en-US" sz="4000" dirty="0"/>
          </a:p>
        </p:txBody>
      </p:sp>
      <p:sp>
        <p:nvSpPr>
          <p:cNvPr id="3" name="Content Placeholder 2"/>
          <p:cNvSpPr>
            <a:spLocks noGrp="1"/>
          </p:cNvSpPr>
          <p:nvPr>
            <p:ph idx="1"/>
          </p:nvPr>
        </p:nvSpPr>
        <p:spPr/>
        <p:txBody>
          <a:bodyPr>
            <a:normAutofit/>
          </a:bodyPr>
          <a:lstStyle/>
          <a:p>
            <a:pPr algn="ctr">
              <a:buNone/>
            </a:pPr>
            <a:r>
              <a:rPr lang="en-US" sz="2400" dirty="0" smtClean="0"/>
              <a:t>Class Diagram</a:t>
            </a:r>
          </a:p>
          <a:p>
            <a:pPr algn="ctr">
              <a:buNone/>
            </a:pPr>
            <a:r>
              <a:rPr lang="en-US" sz="2400" dirty="0" smtClean="0"/>
              <a:t/>
            </a:r>
            <a:br>
              <a:rPr lang="en-US" sz="2400" dirty="0" smtClean="0"/>
            </a:br>
            <a:endParaRPr lang="en-US" sz="2400" dirty="0"/>
          </a:p>
        </p:txBody>
      </p:sp>
      <p:pic>
        <p:nvPicPr>
          <p:cNvPr id="6" name="Picture 5" descr="class.JPG"/>
          <p:cNvPicPr/>
          <p:nvPr/>
        </p:nvPicPr>
        <p:blipFill>
          <a:blip r:embed="rId2"/>
          <a:srcRect/>
          <a:stretch>
            <a:fillRect/>
          </a:stretch>
        </p:blipFill>
        <p:spPr bwMode="auto">
          <a:xfrm>
            <a:off x="1600200" y="2209800"/>
            <a:ext cx="5911850" cy="39624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Demonstration</a:t>
            </a:r>
            <a:endParaRPr lang="en-US" sz="4000" dirty="0"/>
          </a:p>
        </p:txBody>
      </p:sp>
      <p:sp>
        <p:nvSpPr>
          <p:cNvPr id="3" name="Content Placeholder 2"/>
          <p:cNvSpPr>
            <a:spLocks noGrp="1"/>
          </p:cNvSpPr>
          <p:nvPr>
            <p:ph idx="1"/>
          </p:nvPr>
        </p:nvSpPr>
        <p:spPr/>
        <p:txBody>
          <a:bodyPr>
            <a:normAutofit/>
          </a:bodyPr>
          <a:lstStyle/>
          <a:p>
            <a:pPr algn="ctr">
              <a:buNone/>
            </a:pPr>
            <a:r>
              <a:rPr lang="en-US" sz="2400" dirty="0" smtClean="0">
                <a:hlinkClick r:id="rId2"/>
              </a:rPr>
              <a:t>www.idoctormedical.in</a:t>
            </a:r>
            <a:endParaRPr lang="en-US" sz="2400" dirty="0" smtClean="0"/>
          </a:p>
          <a:p>
            <a:pPr algn="ctr">
              <a:buNone/>
            </a:pPr>
            <a:endParaRPr lang="en-US" sz="2400" dirty="0"/>
          </a:p>
        </p:txBody>
      </p:sp>
      <p:pic>
        <p:nvPicPr>
          <p:cNvPr id="4" name="Picture 3"/>
          <p:cNvPicPr/>
          <p:nvPr/>
        </p:nvPicPr>
        <p:blipFill>
          <a:blip r:embed="rId3"/>
          <a:srcRect/>
          <a:stretch>
            <a:fillRect/>
          </a:stretch>
        </p:blipFill>
        <p:spPr bwMode="auto">
          <a:xfrm>
            <a:off x="1676400" y="2590800"/>
            <a:ext cx="5837555" cy="339153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Testing</a:t>
            </a:r>
            <a:endParaRPr lang="en-US" sz="4000" dirty="0"/>
          </a:p>
        </p:txBody>
      </p:sp>
      <p:graphicFrame>
        <p:nvGraphicFramePr>
          <p:cNvPr id="4" name="Content Placeholder 3"/>
          <p:cNvGraphicFramePr>
            <a:graphicFrameLocks noGrp="1"/>
          </p:cNvGraphicFramePr>
          <p:nvPr>
            <p:ph idx="1"/>
          </p:nvPr>
        </p:nvGraphicFramePr>
        <p:xfrm>
          <a:off x="1491058" y="1600200"/>
          <a:ext cx="6161884" cy="4525963"/>
        </p:xfrm>
        <a:graphic>
          <a:graphicData uri="http://schemas.openxmlformats.org/drawingml/2006/table">
            <a:tbl>
              <a:tblPr firstRow="1" firstCol="1" bandRow="1" bandCol="1">
                <a:tableStyleId>{5C22544A-7EE6-4342-B048-85BDC9FD1C3A}</a:tableStyleId>
              </a:tblPr>
              <a:tblGrid>
                <a:gridCol w="953604"/>
                <a:gridCol w="962516"/>
                <a:gridCol w="1162149"/>
                <a:gridCol w="1046884"/>
                <a:gridCol w="999947"/>
                <a:gridCol w="1036784"/>
              </a:tblGrid>
              <a:tr h="393562">
                <a:tc>
                  <a:txBody>
                    <a:bodyPr/>
                    <a:lstStyle/>
                    <a:p>
                      <a:pPr marL="0" marR="0">
                        <a:lnSpc>
                          <a:spcPct val="115000"/>
                        </a:lnSpc>
                        <a:spcBef>
                          <a:spcPts val="0"/>
                        </a:spcBef>
                        <a:spcAft>
                          <a:spcPts val="0"/>
                        </a:spcAft>
                      </a:pPr>
                      <a:r>
                        <a:rPr lang="en-US" sz="1100">
                          <a:effectLst/>
                        </a:rPr>
                        <a:t>Test case ID</a:t>
                      </a:r>
                      <a:endParaRPr lang="en-US" sz="1000">
                        <a:effectLst/>
                        <a:latin typeface="Calibri"/>
                        <a:ea typeface="Calibri"/>
                        <a:cs typeface="Times New Roman"/>
                      </a:endParaRPr>
                    </a:p>
                  </a:txBody>
                  <a:tcPr marL="64168" marR="64168" marT="0" marB="0"/>
                </a:tc>
                <a:tc>
                  <a:txBody>
                    <a:bodyPr/>
                    <a:lstStyle/>
                    <a:p>
                      <a:pPr marL="0" marR="0">
                        <a:lnSpc>
                          <a:spcPct val="115000"/>
                        </a:lnSpc>
                        <a:spcBef>
                          <a:spcPts val="0"/>
                        </a:spcBef>
                        <a:spcAft>
                          <a:spcPts val="0"/>
                        </a:spcAft>
                      </a:pPr>
                      <a:r>
                        <a:rPr lang="en-US" sz="1100">
                          <a:effectLst/>
                        </a:rPr>
                        <a:t>Test case Name</a:t>
                      </a:r>
                      <a:endParaRPr lang="en-US" sz="1000">
                        <a:effectLst/>
                        <a:latin typeface="Calibri"/>
                        <a:ea typeface="Calibri"/>
                        <a:cs typeface="Times New Roman"/>
                      </a:endParaRPr>
                    </a:p>
                  </a:txBody>
                  <a:tcPr marL="64168" marR="64168" marT="0" marB="0"/>
                </a:tc>
                <a:tc>
                  <a:txBody>
                    <a:bodyPr/>
                    <a:lstStyle/>
                    <a:p>
                      <a:pPr marL="0" marR="0">
                        <a:lnSpc>
                          <a:spcPct val="115000"/>
                        </a:lnSpc>
                        <a:spcBef>
                          <a:spcPts val="0"/>
                        </a:spcBef>
                        <a:spcAft>
                          <a:spcPts val="0"/>
                        </a:spcAft>
                      </a:pPr>
                      <a:r>
                        <a:rPr lang="en-US" sz="1100">
                          <a:effectLst/>
                        </a:rPr>
                        <a:t>Step Description</a:t>
                      </a:r>
                      <a:endParaRPr lang="en-US" sz="1000">
                        <a:effectLst/>
                        <a:latin typeface="Calibri"/>
                        <a:ea typeface="Calibri"/>
                        <a:cs typeface="Times New Roman"/>
                      </a:endParaRPr>
                    </a:p>
                  </a:txBody>
                  <a:tcPr marL="64168" marR="64168" marT="0" marB="0"/>
                </a:tc>
                <a:tc>
                  <a:txBody>
                    <a:bodyPr/>
                    <a:lstStyle/>
                    <a:p>
                      <a:pPr marL="0" marR="0">
                        <a:lnSpc>
                          <a:spcPct val="115000"/>
                        </a:lnSpc>
                        <a:spcBef>
                          <a:spcPts val="0"/>
                        </a:spcBef>
                        <a:spcAft>
                          <a:spcPts val="0"/>
                        </a:spcAft>
                      </a:pPr>
                      <a:r>
                        <a:rPr lang="en-US" sz="1100">
                          <a:effectLst/>
                        </a:rPr>
                        <a:t>Expected Result</a:t>
                      </a:r>
                      <a:endParaRPr lang="en-US" sz="1000">
                        <a:effectLst/>
                        <a:latin typeface="Calibri"/>
                        <a:ea typeface="Calibri"/>
                        <a:cs typeface="Times New Roman"/>
                      </a:endParaRPr>
                    </a:p>
                  </a:txBody>
                  <a:tcPr marL="64168" marR="64168" marT="0" marB="0"/>
                </a:tc>
                <a:tc>
                  <a:txBody>
                    <a:bodyPr/>
                    <a:lstStyle/>
                    <a:p>
                      <a:pPr marL="0" marR="0">
                        <a:lnSpc>
                          <a:spcPct val="115000"/>
                        </a:lnSpc>
                        <a:spcBef>
                          <a:spcPts val="0"/>
                        </a:spcBef>
                        <a:spcAft>
                          <a:spcPts val="0"/>
                        </a:spcAft>
                      </a:pPr>
                      <a:r>
                        <a:rPr lang="en-US" sz="1100">
                          <a:effectLst/>
                        </a:rPr>
                        <a:t>Actual Result</a:t>
                      </a:r>
                      <a:endParaRPr lang="en-US" sz="1000">
                        <a:effectLst/>
                        <a:latin typeface="Calibri"/>
                        <a:ea typeface="Calibri"/>
                        <a:cs typeface="Times New Roman"/>
                      </a:endParaRPr>
                    </a:p>
                  </a:txBody>
                  <a:tcPr marL="64168" marR="64168" marT="0" marB="0"/>
                </a:tc>
                <a:tc>
                  <a:txBody>
                    <a:bodyPr/>
                    <a:lstStyle/>
                    <a:p>
                      <a:pPr marL="0" marR="0">
                        <a:lnSpc>
                          <a:spcPct val="115000"/>
                        </a:lnSpc>
                        <a:spcBef>
                          <a:spcPts val="0"/>
                        </a:spcBef>
                        <a:spcAft>
                          <a:spcPts val="0"/>
                        </a:spcAft>
                      </a:pPr>
                      <a:r>
                        <a:rPr lang="en-US" sz="1100">
                          <a:effectLst/>
                        </a:rPr>
                        <a:t>Pass/Fail</a:t>
                      </a:r>
                      <a:endParaRPr lang="en-US" sz="1000">
                        <a:effectLst/>
                        <a:latin typeface="Calibri"/>
                        <a:ea typeface="Calibri"/>
                        <a:cs typeface="Times New Roman"/>
                      </a:endParaRPr>
                    </a:p>
                  </a:txBody>
                  <a:tcPr marL="64168" marR="64168" marT="0" marB="0"/>
                </a:tc>
              </a:tr>
              <a:tr h="787124">
                <a:tc>
                  <a:txBody>
                    <a:bodyPr/>
                    <a:lstStyle/>
                    <a:p>
                      <a:pPr marL="0" marR="0">
                        <a:lnSpc>
                          <a:spcPct val="115000"/>
                        </a:lnSpc>
                        <a:spcBef>
                          <a:spcPts val="0"/>
                        </a:spcBef>
                        <a:spcAft>
                          <a:spcPts val="0"/>
                        </a:spcAft>
                      </a:pPr>
                      <a:r>
                        <a:rPr lang="en-US" sz="1100">
                          <a:effectLst/>
                        </a:rPr>
                        <a:t>1</a:t>
                      </a:r>
                      <a:endParaRPr lang="en-US" sz="1000">
                        <a:effectLst/>
                        <a:latin typeface="Calibri"/>
                        <a:ea typeface="Calibri"/>
                        <a:cs typeface="Times New Roman"/>
                      </a:endParaRPr>
                    </a:p>
                  </a:txBody>
                  <a:tcPr marL="64168" marR="64168" marT="0" marB="0"/>
                </a:tc>
                <a:tc>
                  <a:txBody>
                    <a:bodyPr/>
                    <a:lstStyle/>
                    <a:p>
                      <a:pPr marL="0" marR="0">
                        <a:lnSpc>
                          <a:spcPct val="115000"/>
                        </a:lnSpc>
                        <a:spcBef>
                          <a:spcPts val="0"/>
                        </a:spcBef>
                        <a:spcAft>
                          <a:spcPts val="0"/>
                        </a:spcAft>
                      </a:pPr>
                      <a:r>
                        <a:rPr lang="en-US" sz="1100">
                          <a:effectLst/>
                        </a:rPr>
                        <a:t>Register</a:t>
                      </a:r>
                      <a:endParaRPr lang="en-US" sz="1000">
                        <a:effectLst/>
                      </a:endParaRPr>
                    </a:p>
                    <a:p>
                      <a:pPr marL="0" marR="0">
                        <a:lnSpc>
                          <a:spcPct val="115000"/>
                        </a:lnSpc>
                        <a:spcBef>
                          <a:spcPts val="0"/>
                        </a:spcBef>
                        <a:spcAft>
                          <a:spcPts val="0"/>
                        </a:spcAft>
                      </a:pPr>
                      <a:r>
                        <a:rPr lang="en-US" sz="1100">
                          <a:effectLst/>
                        </a:rPr>
                        <a:t> </a:t>
                      </a:r>
                      <a:endParaRPr lang="en-US" sz="1000">
                        <a:effectLst/>
                        <a:latin typeface="Calibri"/>
                        <a:ea typeface="Calibri"/>
                        <a:cs typeface="Times New Roman"/>
                      </a:endParaRPr>
                    </a:p>
                  </a:txBody>
                  <a:tcPr marL="64168" marR="64168" marT="0" marB="0"/>
                </a:tc>
                <a:tc>
                  <a:txBody>
                    <a:bodyPr/>
                    <a:lstStyle/>
                    <a:p>
                      <a:pPr marL="0" marR="0">
                        <a:lnSpc>
                          <a:spcPct val="115000"/>
                        </a:lnSpc>
                        <a:spcBef>
                          <a:spcPts val="0"/>
                        </a:spcBef>
                        <a:spcAft>
                          <a:spcPts val="0"/>
                        </a:spcAft>
                      </a:pPr>
                      <a:r>
                        <a:rPr lang="en-US" sz="1100">
                          <a:effectLst/>
                        </a:rPr>
                        <a:t>Patient registers himself with his details.</a:t>
                      </a:r>
                      <a:endParaRPr lang="en-US" sz="1000">
                        <a:effectLst/>
                      </a:endParaRPr>
                    </a:p>
                    <a:p>
                      <a:pPr marL="0" marR="0">
                        <a:lnSpc>
                          <a:spcPct val="115000"/>
                        </a:lnSpc>
                        <a:spcBef>
                          <a:spcPts val="0"/>
                        </a:spcBef>
                        <a:spcAft>
                          <a:spcPts val="0"/>
                        </a:spcAft>
                      </a:pPr>
                      <a:r>
                        <a:rPr lang="en-US" sz="1100">
                          <a:effectLst/>
                        </a:rPr>
                        <a:t> </a:t>
                      </a:r>
                      <a:endParaRPr lang="en-US" sz="1000">
                        <a:effectLst/>
                        <a:latin typeface="Calibri"/>
                        <a:ea typeface="Calibri"/>
                        <a:cs typeface="Times New Roman"/>
                      </a:endParaRPr>
                    </a:p>
                  </a:txBody>
                  <a:tcPr marL="64168" marR="64168" marT="0" marB="0"/>
                </a:tc>
                <a:tc>
                  <a:txBody>
                    <a:bodyPr/>
                    <a:lstStyle/>
                    <a:p>
                      <a:pPr marL="0" marR="0">
                        <a:lnSpc>
                          <a:spcPct val="115000"/>
                        </a:lnSpc>
                        <a:spcBef>
                          <a:spcPts val="0"/>
                        </a:spcBef>
                        <a:spcAft>
                          <a:spcPts val="0"/>
                        </a:spcAft>
                      </a:pPr>
                      <a:r>
                        <a:rPr lang="en-US" sz="1100">
                          <a:effectLst/>
                        </a:rPr>
                        <a:t>Patient should register successfully.</a:t>
                      </a:r>
                      <a:endParaRPr lang="en-US" sz="1000">
                        <a:effectLst/>
                        <a:latin typeface="Calibri"/>
                        <a:ea typeface="Calibri"/>
                        <a:cs typeface="Times New Roman"/>
                      </a:endParaRPr>
                    </a:p>
                  </a:txBody>
                  <a:tcPr marL="64168" marR="64168" marT="0" marB="0"/>
                </a:tc>
                <a:tc>
                  <a:txBody>
                    <a:bodyPr/>
                    <a:lstStyle/>
                    <a:p>
                      <a:pPr marL="0" marR="0">
                        <a:lnSpc>
                          <a:spcPct val="115000"/>
                        </a:lnSpc>
                        <a:spcBef>
                          <a:spcPts val="0"/>
                        </a:spcBef>
                        <a:spcAft>
                          <a:spcPts val="0"/>
                        </a:spcAft>
                      </a:pPr>
                      <a:r>
                        <a:rPr lang="en-US" sz="1100">
                          <a:effectLst/>
                        </a:rPr>
                        <a:t>Patient registers successfully.</a:t>
                      </a:r>
                      <a:endParaRPr lang="en-US" sz="1000">
                        <a:effectLst/>
                        <a:latin typeface="Calibri"/>
                        <a:ea typeface="Calibri"/>
                        <a:cs typeface="Times New Roman"/>
                      </a:endParaRPr>
                    </a:p>
                  </a:txBody>
                  <a:tcPr marL="64168" marR="64168" marT="0" marB="0"/>
                </a:tc>
                <a:tc>
                  <a:txBody>
                    <a:bodyPr/>
                    <a:lstStyle/>
                    <a:p>
                      <a:pPr marL="0" marR="0">
                        <a:lnSpc>
                          <a:spcPct val="115000"/>
                        </a:lnSpc>
                        <a:spcBef>
                          <a:spcPts val="0"/>
                        </a:spcBef>
                        <a:spcAft>
                          <a:spcPts val="0"/>
                        </a:spcAft>
                      </a:pPr>
                      <a:r>
                        <a:rPr lang="en-US" sz="1100">
                          <a:effectLst/>
                        </a:rPr>
                        <a:t>Pass</a:t>
                      </a:r>
                      <a:endParaRPr lang="en-US" sz="1000">
                        <a:effectLst/>
                        <a:latin typeface="Calibri"/>
                        <a:ea typeface="Calibri"/>
                        <a:cs typeface="Times New Roman"/>
                      </a:endParaRPr>
                    </a:p>
                  </a:txBody>
                  <a:tcPr marL="64168" marR="64168" marT="0" marB="0"/>
                </a:tc>
              </a:tr>
              <a:tr h="787124">
                <a:tc>
                  <a:txBody>
                    <a:bodyPr/>
                    <a:lstStyle/>
                    <a:p>
                      <a:pPr marL="0" marR="0">
                        <a:lnSpc>
                          <a:spcPct val="115000"/>
                        </a:lnSpc>
                        <a:spcBef>
                          <a:spcPts val="0"/>
                        </a:spcBef>
                        <a:spcAft>
                          <a:spcPts val="0"/>
                        </a:spcAft>
                      </a:pPr>
                      <a:r>
                        <a:rPr lang="en-US" sz="1100">
                          <a:effectLst/>
                        </a:rPr>
                        <a:t>2</a:t>
                      </a:r>
                      <a:endParaRPr lang="en-US" sz="1000">
                        <a:effectLst/>
                        <a:latin typeface="Calibri"/>
                        <a:ea typeface="Calibri"/>
                        <a:cs typeface="Times New Roman"/>
                      </a:endParaRPr>
                    </a:p>
                  </a:txBody>
                  <a:tcPr marL="64168" marR="64168" marT="0" marB="0"/>
                </a:tc>
                <a:tc>
                  <a:txBody>
                    <a:bodyPr/>
                    <a:lstStyle/>
                    <a:p>
                      <a:pPr marL="0" marR="0">
                        <a:lnSpc>
                          <a:spcPct val="115000"/>
                        </a:lnSpc>
                        <a:spcBef>
                          <a:spcPts val="0"/>
                        </a:spcBef>
                        <a:spcAft>
                          <a:spcPts val="0"/>
                        </a:spcAft>
                      </a:pPr>
                      <a:r>
                        <a:rPr lang="en-US" sz="1100">
                          <a:effectLst/>
                        </a:rPr>
                        <a:t>Login</a:t>
                      </a:r>
                      <a:endParaRPr lang="en-US" sz="1000">
                        <a:effectLst/>
                        <a:latin typeface="Calibri"/>
                        <a:ea typeface="Calibri"/>
                        <a:cs typeface="Times New Roman"/>
                      </a:endParaRPr>
                    </a:p>
                  </a:txBody>
                  <a:tcPr marL="64168" marR="64168" marT="0" marB="0"/>
                </a:tc>
                <a:tc>
                  <a:txBody>
                    <a:bodyPr/>
                    <a:lstStyle/>
                    <a:p>
                      <a:pPr marL="0" marR="0">
                        <a:lnSpc>
                          <a:spcPct val="115000"/>
                        </a:lnSpc>
                        <a:spcBef>
                          <a:spcPts val="0"/>
                        </a:spcBef>
                        <a:spcAft>
                          <a:spcPts val="0"/>
                        </a:spcAft>
                      </a:pPr>
                      <a:r>
                        <a:rPr lang="en-US" sz="1100">
                          <a:effectLst/>
                        </a:rPr>
                        <a:t>Patient provides his email address and password.</a:t>
                      </a:r>
                      <a:endParaRPr lang="en-US" sz="1000">
                        <a:effectLst/>
                      </a:endParaRPr>
                    </a:p>
                    <a:p>
                      <a:pPr marL="0" marR="0">
                        <a:lnSpc>
                          <a:spcPct val="115000"/>
                        </a:lnSpc>
                        <a:spcBef>
                          <a:spcPts val="0"/>
                        </a:spcBef>
                        <a:spcAft>
                          <a:spcPts val="0"/>
                        </a:spcAft>
                      </a:pPr>
                      <a:r>
                        <a:rPr lang="en-US" sz="1100">
                          <a:effectLst/>
                        </a:rPr>
                        <a:t> </a:t>
                      </a:r>
                      <a:endParaRPr lang="en-US" sz="1000">
                        <a:effectLst/>
                        <a:latin typeface="Calibri"/>
                        <a:ea typeface="Calibri"/>
                        <a:cs typeface="Times New Roman"/>
                      </a:endParaRPr>
                    </a:p>
                  </a:txBody>
                  <a:tcPr marL="64168" marR="64168" marT="0" marB="0"/>
                </a:tc>
                <a:tc>
                  <a:txBody>
                    <a:bodyPr/>
                    <a:lstStyle/>
                    <a:p>
                      <a:pPr marL="0" marR="0">
                        <a:lnSpc>
                          <a:spcPct val="115000"/>
                        </a:lnSpc>
                        <a:spcBef>
                          <a:spcPts val="0"/>
                        </a:spcBef>
                        <a:spcAft>
                          <a:spcPts val="0"/>
                        </a:spcAft>
                      </a:pPr>
                      <a:r>
                        <a:rPr lang="en-US" sz="1100">
                          <a:effectLst/>
                        </a:rPr>
                        <a:t>Patient should be logged in successfully.</a:t>
                      </a:r>
                      <a:endParaRPr lang="en-US" sz="1000">
                        <a:effectLst/>
                        <a:latin typeface="Calibri"/>
                        <a:ea typeface="Calibri"/>
                        <a:cs typeface="Times New Roman"/>
                      </a:endParaRPr>
                    </a:p>
                  </a:txBody>
                  <a:tcPr marL="64168" marR="64168" marT="0" marB="0"/>
                </a:tc>
                <a:tc>
                  <a:txBody>
                    <a:bodyPr/>
                    <a:lstStyle/>
                    <a:p>
                      <a:pPr marL="0" marR="0">
                        <a:lnSpc>
                          <a:spcPct val="115000"/>
                        </a:lnSpc>
                        <a:spcBef>
                          <a:spcPts val="0"/>
                        </a:spcBef>
                        <a:spcAft>
                          <a:spcPts val="0"/>
                        </a:spcAft>
                      </a:pPr>
                      <a:r>
                        <a:rPr lang="en-US" sz="1100">
                          <a:effectLst/>
                        </a:rPr>
                        <a:t>Patient logs in successfully.</a:t>
                      </a:r>
                      <a:endParaRPr lang="en-US" sz="1000">
                        <a:effectLst/>
                        <a:latin typeface="Calibri"/>
                        <a:ea typeface="Calibri"/>
                        <a:cs typeface="Times New Roman"/>
                      </a:endParaRPr>
                    </a:p>
                  </a:txBody>
                  <a:tcPr marL="64168" marR="64168" marT="0" marB="0"/>
                </a:tc>
                <a:tc>
                  <a:txBody>
                    <a:bodyPr/>
                    <a:lstStyle/>
                    <a:p>
                      <a:pPr marL="0" marR="0">
                        <a:lnSpc>
                          <a:spcPct val="115000"/>
                        </a:lnSpc>
                        <a:spcBef>
                          <a:spcPts val="0"/>
                        </a:spcBef>
                        <a:spcAft>
                          <a:spcPts val="0"/>
                        </a:spcAft>
                      </a:pPr>
                      <a:r>
                        <a:rPr lang="en-US" sz="1100">
                          <a:effectLst/>
                        </a:rPr>
                        <a:t>Pass</a:t>
                      </a:r>
                      <a:endParaRPr lang="en-US" sz="1000">
                        <a:effectLst/>
                        <a:latin typeface="Calibri"/>
                        <a:ea typeface="Calibri"/>
                        <a:cs typeface="Times New Roman"/>
                      </a:endParaRPr>
                    </a:p>
                  </a:txBody>
                  <a:tcPr marL="64168" marR="64168" marT="0" marB="0"/>
                </a:tc>
              </a:tr>
              <a:tr h="1377467">
                <a:tc>
                  <a:txBody>
                    <a:bodyPr/>
                    <a:lstStyle/>
                    <a:p>
                      <a:pPr marL="0" marR="0">
                        <a:lnSpc>
                          <a:spcPct val="115000"/>
                        </a:lnSpc>
                        <a:spcBef>
                          <a:spcPts val="0"/>
                        </a:spcBef>
                        <a:spcAft>
                          <a:spcPts val="0"/>
                        </a:spcAft>
                      </a:pPr>
                      <a:r>
                        <a:rPr lang="en-US" sz="1100">
                          <a:effectLst/>
                        </a:rPr>
                        <a:t>3</a:t>
                      </a:r>
                      <a:endParaRPr lang="en-US" sz="1000">
                        <a:effectLst/>
                        <a:latin typeface="Calibri"/>
                        <a:ea typeface="Calibri"/>
                        <a:cs typeface="Times New Roman"/>
                      </a:endParaRPr>
                    </a:p>
                  </a:txBody>
                  <a:tcPr marL="64168" marR="64168" marT="0" marB="0"/>
                </a:tc>
                <a:tc>
                  <a:txBody>
                    <a:bodyPr/>
                    <a:lstStyle/>
                    <a:p>
                      <a:pPr marL="0" marR="0">
                        <a:lnSpc>
                          <a:spcPct val="115000"/>
                        </a:lnSpc>
                        <a:spcBef>
                          <a:spcPts val="0"/>
                        </a:spcBef>
                        <a:spcAft>
                          <a:spcPts val="0"/>
                        </a:spcAft>
                      </a:pPr>
                      <a:r>
                        <a:rPr lang="en-US" sz="1100">
                          <a:effectLst/>
                        </a:rPr>
                        <a:t>Measure</a:t>
                      </a:r>
                      <a:endParaRPr lang="en-US" sz="1000">
                        <a:effectLst/>
                        <a:latin typeface="Calibri"/>
                        <a:ea typeface="Calibri"/>
                        <a:cs typeface="Times New Roman"/>
                      </a:endParaRPr>
                    </a:p>
                  </a:txBody>
                  <a:tcPr marL="64168" marR="64168" marT="0" marB="0"/>
                </a:tc>
                <a:tc>
                  <a:txBody>
                    <a:bodyPr/>
                    <a:lstStyle/>
                    <a:p>
                      <a:pPr marL="0" marR="0">
                        <a:lnSpc>
                          <a:spcPct val="115000"/>
                        </a:lnSpc>
                        <a:spcBef>
                          <a:spcPts val="0"/>
                        </a:spcBef>
                        <a:spcAft>
                          <a:spcPts val="0"/>
                        </a:spcAft>
                      </a:pPr>
                      <a:r>
                        <a:rPr lang="en-US" sz="1100">
                          <a:effectLst/>
                        </a:rPr>
                        <a:t>Patient enters required parameter in the textbox and click Go.</a:t>
                      </a:r>
                      <a:endParaRPr lang="en-US" sz="1000">
                        <a:effectLst/>
                      </a:endParaRPr>
                    </a:p>
                    <a:p>
                      <a:pPr marL="0" marR="0">
                        <a:lnSpc>
                          <a:spcPct val="115000"/>
                        </a:lnSpc>
                        <a:spcBef>
                          <a:spcPts val="0"/>
                        </a:spcBef>
                        <a:spcAft>
                          <a:spcPts val="0"/>
                        </a:spcAft>
                      </a:pPr>
                      <a:r>
                        <a:rPr lang="en-US" sz="1100">
                          <a:effectLst/>
                        </a:rPr>
                        <a:t> </a:t>
                      </a:r>
                      <a:endParaRPr lang="en-US" sz="1000">
                        <a:effectLst/>
                        <a:latin typeface="Calibri"/>
                        <a:ea typeface="Calibri"/>
                        <a:cs typeface="Times New Roman"/>
                      </a:endParaRPr>
                    </a:p>
                  </a:txBody>
                  <a:tcPr marL="64168" marR="64168" marT="0" marB="0"/>
                </a:tc>
                <a:tc>
                  <a:txBody>
                    <a:bodyPr/>
                    <a:lstStyle/>
                    <a:p>
                      <a:pPr marL="0" marR="0">
                        <a:lnSpc>
                          <a:spcPct val="115000"/>
                        </a:lnSpc>
                        <a:spcBef>
                          <a:spcPts val="0"/>
                        </a:spcBef>
                        <a:spcAft>
                          <a:spcPts val="0"/>
                        </a:spcAft>
                      </a:pPr>
                      <a:r>
                        <a:rPr lang="en-US" sz="1100">
                          <a:effectLst/>
                        </a:rPr>
                        <a:t>Patient should see the remedies for leveling the temperature or blood pressure levels.</a:t>
                      </a:r>
                      <a:endParaRPr lang="en-US" sz="1000">
                        <a:effectLst/>
                        <a:latin typeface="Calibri"/>
                        <a:ea typeface="Calibri"/>
                        <a:cs typeface="Times New Roman"/>
                      </a:endParaRPr>
                    </a:p>
                  </a:txBody>
                  <a:tcPr marL="64168" marR="64168" marT="0" marB="0"/>
                </a:tc>
                <a:tc>
                  <a:txBody>
                    <a:bodyPr/>
                    <a:lstStyle/>
                    <a:p>
                      <a:pPr marL="0" marR="0">
                        <a:lnSpc>
                          <a:spcPct val="115000"/>
                        </a:lnSpc>
                        <a:spcBef>
                          <a:spcPts val="0"/>
                        </a:spcBef>
                        <a:spcAft>
                          <a:spcPts val="0"/>
                        </a:spcAft>
                      </a:pPr>
                      <a:r>
                        <a:rPr lang="en-US" sz="1100">
                          <a:effectLst/>
                        </a:rPr>
                        <a:t>Patient sees the remedies for leveling the temperature or blood pressure levels.</a:t>
                      </a:r>
                      <a:endParaRPr lang="en-US" sz="1000">
                        <a:effectLst/>
                        <a:latin typeface="Calibri"/>
                        <a:ea typeface="Calibri"/>
                        <a:cs typeface="Times New Roman"/>
                      </a:endParaRPr>
                    </a:p>
                  </a:txBody>
                  <a:tcPr marL="64168" marR="64168" marT="0" marB="0"/>
                </a:tc>
                <a:tc>
                  <a:txBody>
                    <a:bodyPr/>
                    <a:lstStyle/>
                    <a:p>
                      <a:pPr marL="0" marR="0">
                        <a:lnSpc>
                          <a:spcPct val="115000"/>
                        </a:lnSpc>
                        <a:spcBef>
                          <a:spcPts val="0"/>
                        </a:spcBef>
                        <a:spcAft>
                          <a:spcPts val="0"/>
                        </a:spcAft>
                      </a:pPr>
                      <a:r>
                        <a:rPr lang="en-US" sz="1100">
                          <a:effectLst/>
                        </a:rPr>
                        <a:t>Pass</a:t>
                      </a:r>
                      <a:endParaRPr lang="en-US" sz="1000">
                        <a:effectLst/>
                        <a:latin typeface="Calibri"/>
                        <a:ea typeface="Calibri"/>
                        <a:cs typeface="Times New Roman"/>
                      </a:endParaRPr>
                    </a:p>
                  </a:txBody>
                  <a:tcPr marL="64168" marR="64168" marT="0" marB="0"/>
                </a:tc>
              </a:tr>
              <a:tr h="1180686">
                <a:tc>
                  <a:txBody>
                    <a:bodyPr/>
                    <a:lstStyle/>
                    <a:p>
                      <a:pPr marL="0" marR="0">
                        <a:lnSpc>
                          <a:spcPct val="115000"/>
                        </a:lnSpc>
                        <a:spcBef>
                          <a:spcPts val="0"/>
                        </a:spcBef>
                        <a:spcAft>
                          <a:spcPts val="0"/>
                        </a:spcAft>
                      </a:pPr>
                      <a:r>
                        <a:rPr lang="en-US" sz="1100">
                          <a:effectLst/>
                        </a:rPr>
                        <a:t>4</a:t>
                      </a:r>
                      <a:endParaRPr lang="en-US" sz="1000">
                        <a:effectLst/>
                        <a:latin typeface="Calibri"/>
                        <a:ea typeface="Calibri"/>
                        <a:cs typeface="Times New Roman"/>
                      </a:endParaRPr>
                    </a:p>
                  </a:txBody>
                  <a:tcPr marL="64168" marR="64168" marT="0" marB="0"/>
                </a:tc>
                <a:tc>
                  <a:txBody>
                    <a:bodyPr/>
                    <a:lstStyle/>
                    <a:p>
                      <a:pPr marL="0" marR="0">
                        <a:lnSpc>
                          <a:spcPct val="115000"/>
                        </a:lnSpc>
                        <a:spcBef>
                          <a:spcPts val="0"/>
                        </a:spcBef>
                        <a:spcAft>
                          <a:spcPts val="0"/>
                        </a:spcAft>
                      </a:pPr>
                      <a:r>
                        <a:rPr lang="en-US" sz="1100">
                          <a:effectLst/>
                        </a:rPr>
                        <a:t>Medical facility</a:t>
                      </a:r>
                      <a:endParaRPr lang="en-US" sz="1000">
                        <a:effectLst/>
                      </a:endParaRPr>
                    </a:p>
                    <a:p>
                      <a:pPr marL="0" marR="0">
                        <a:lnSpc>
                          <a:spcPct val="115000"/>
                        </a:lnSpc>
                        <a:spcBef>
                          <a:spcPts val="0"/>
                        </a:spcBef>
                        <a:spcAft>
                          <a:spcPts val="0"/>
                        </a:spcAft>
                      </a:pPr>
                      <a:r>
                        <a:rPr lang="en-US" sz="1100">
                          <a:effectLst/>
                        </a:rPr>
                        <a:t> </a:t>
                      </a:r>
                      <a:endParaRPr lang="en-US" sz="1000">
                        <a:effectLst/>
                        <a:latin typeface="Calibri"/>
                        <a:ea typeface="Calibri"/>
                        <a:cs typeface="Times New Roman"/>
                      </a:endParaRPr>
                    </a:p>
                  </a:txBody>
                  <a:tcPr marL="64168" marR="64168" marT="0" marB="0"/>
                </a:tc>
                <a:tc>
                  <a:txBody>
                    <a:bodyPr/>
                    <a:lstStyle/>
                    <a:p>
                      <a:pPr marL="0" marR="0">
                        <a:lnSpc>
                          <a:spcPct val="115000"/>
                        </a:lnSpc>
                        <a:spcBef>
                          <a:spcPts val="0"/>
                        </a:spcBef>
                        <a:spcAft>
                          <a:spcPts val="0"/>
                        </a:spcAft>
                      </a:pPr>
                      <a:r>
                        <a:rPr lang="en-US" sz="1100">
                          <a:effectLst/>
                        </a:rPr>
                        <a:t>Patient finds out medical facilities around his locality or the address he enters.</a:t>
                      </a:r>
                      <a:endParaRPr lang="en-US" sz="1000">
                        <a:effectLst/>
                      </a:endParaRPr>
                    </a:p>
                    <a:p>
                      <a:pPr marL="0" marR="0">
                        <a:lnSpc>
                          <a:spcPct val="115000"/>
                        </a:lnSpc>
                        <a:spcBef>
                          <a:spcPts val="0"/>
                        </a:spcBef>
                        <a:spcAft>
                          <a:spcPts val="0"/>
                        </a:spcAft>
                      </a:pPr>
                      <a:r>
                        <a:rPr lang="en-US" sz="1100">
                          <a:effectLst/>
                        </a:rPr>
                        <a:t> </a:t>
                      </a:r>
                      <a:endParaRPr lang="en-US" sz="1000">
                        <a:effectLst/>
                        <a:latin typeface="Calibri"/>
                        <a:ea typeface="Calibri"/>
                        <a:cs typeface="Times New Roman"/>
                      </a:endParaRPr>
                    </a:p>
                  </a:txBody>
                  <a:tcPr marL="64168" marR="64168" marT="0" marB="0"/>
                </a:tc>
                <a:tc>
                  <a:txBody>
                    <a:bodyPr/>
                    <a:lstStyle/>
                    <a:p>
                      <a:pPr marL="0" marR="0">
                        <a:lnSpc>
                          <a:spcPct val="115000"/>
                        </a:lnSpc>
                        <a:spcBef>
                          <a:spcPts val="0"/>
                        </a:spcBef>
                        <a:spcAft>
                          <a:spcPts val="0"/>
                        </a:spcAft>
                      </a:pPr>
                      <a:r>
                        <a:rPr lang="en-US" sz="1100">
                          <a:effectLst/>
                        </a:rPr>
                        <a:t>Patient should see the medical facilities on the map.</a:t>
                      </a:r>
                      <a:endParaRPr lang="en-US" sz="1000">
                        <a:effectLst/>
                        <a:latin typeface="Calibri"/>
                        <a:ea typeface="Calibri"/>
                        <a:cs typeface="Times New Roman"/>
                      </a:endParaRPr>
                    </a:p>
                  </a:txBody>
                  <a:tcPr marL="64168" marR="64168" marT="0" marB="0"/>
                </a:tc>
                <a:tc>
                  <a:txBody>
                    <a:bodyPr/>
                    <a:lstStyle/>
                    <a:p>
                      <a:pPr marL="0" marR="0">
                        <a:lnSpc>
                          <a:spcPct val="115000"/>
                        </a:lnSpc>
                        <a:spcBef>
                          <a:spcPts val="0"/>
                        </a:spcBef>
                        <a:spcAft>
                          <a:spcPts val="0"/>
                        </a:spcAft>
                      </a:pPr>
                      <a:r>
                        <a:rPr lang="en-US" sz="1100">
                          <a:effectLst/>
                        </a:rPr>
                        <a:t>Patient sees the medical facilities on the map.</a:t>
                      </a:r>
                      <a:endParaRPr lang="en-US" sz="1000">
                        <a:effectLst/>
                        <a:latin typeface="Calibri"/>
                        <a:ea typeface="Calibri"/>
                        <a:cs typeface="Times New Roman"/>
                      </a:endParaRPr>
                    </a:p>
                  </a:txBody>
                  <a:tcPr marL="64168" marR="64168" marT="0" marB="0"/>
                </a:tc>
                <a:tc>
                  <a:txBody>
                    <a:bodyPr/>
                    <a:lstStyle/>
                    <a:p>
                      <a:pPr marL="0" marR="0">
                        <a:lnSpc>
                          <a:spcPct val="115000"/>
                        </a:lnSpc>
                        <a:spcBef>
                          <a:spcPts val="0"/>
                        </a:spcBef>
                        <a:spcAft>
                          <a:spcPts val="0"/>
                        </a:spcAft>
                      </a:pPr>
                      <a:r>
                        <a:rPr lang="en-US" sz="1100" dirty="0">
                          <a:effectLst/>
                        </a:rPr>
                        <a:t>Pass</a:t>
                      </a:r>
                      <a:endParaRPr lang="en-US" sz="1000" dirty="0">
                        <a:effectLst/>
                        <a:latin typeface="Calibri"/>
                        <a:ea typeface="Calibri"/>
                        <a:cs typeface="Times New Roman"/>
                      </a:endParaRPr>
                    </a:p>
                  </a:txBody>
                  <a:tcPr marL="64168" marR="64168" marT="0" marB="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Maintenance</a:t>
            </a:r>
            <a:endParaRPr lang="en-US" sz="4000" dirty="0"/>
          </a:p>
        </p:txBody>
      </p:sp>
      <p:sp>
        <p:nvSpPr>
          <p:cNvPr id="3" name="Content Placeholder 2"/>
          <p:cNvSpPr>
            <a:spLocks noGrp="1"/>
          </p:cNvSpPr>
          <p:nvPr>
            <p:ph idx="1"/>
          </p:nvPr>
        </p:nvSpPr>
        <p:spPr/>
        <p:txBody>
          <a:bodyPr/>
          <a:lstStyle/>
          <a:p>
            <a:pPr lvl="0" algn="just"/>
            <a:r>
              <a:rPr lang="en-US" dirty="0" smtClean="0"/>
              <a:t>Internet connection is must.</a:t>
            </a:r>
          </a:p>
          <a:p>
            <a:pPr lvl="0" algn="just"/>
            <a:r>
              <a:rPr lang="en-US" dirty="0" smtClean="0"/>
              <a:t>For successfully running the project user needs to register and login in the system.</a:t>
            </a:r>
          </a:p>
          <a:p>
            <a:pPr lvl="0" algn="just"/>
            <a:r>
              <a:rPr lang="en-US" dirty="0" smtClean="0"/>
              <a:t>Proper use of the sensors.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Conclusion &amp; Future Scope</a:t>
            </a:r>
            <a:endParaRPr lang="en-US" sz="4000" dirty="0"/>
          </a:p>
        </p:txBody>
      </p:sp>
      <p:sp>
        <p:nvSpPr>
          <p:cNvPr id="3" name="Content Placeholder 2"/>
          <p:cNvSpPr>
            <a:spLocks noGrp="1"/>
          </p:cNvSpPr>
          <p:nvPr>
            <p:ph idx="1"/>
          </p:nvPr>
        </p:nvSpPr>
        <p:spPr/>
        <p:txBody>
          <a:bodyPr>
            <a:normAutofit/>
          </a:bodyPr>
          <a:lstStyle/>
          <a:p>
            <a:pPr algn="just"/>
            <a:r>
              <a:rPr lang="en-US" sz="2000" dirty="0" smtClean="0"/>
              <a:t>The concept of measuring patient parameters with the help of a call service is one of its first kinds in the country. The aim is to provide service to the people who don’t have a family or are in the state of an emergency.</a:t>
            </a:r>
          </a:p>
          <a:p>
            <a:pPr algn="just"/>
            <a:r>
              <a:rPr lang="en-US" sz="2000" dirty="0" smtClean="0"/>
              <a:t>The measured parameters will be used to generate a report for the patient who will be sent to the family doctor or any Available doctor in the vicinity. The doctor will then provide the diagnosis after studying the patient history and his current health condition. </a:t>
            </a:r>
          </a:p>
          <a:p>
            <a:pPr algn="just"/>
            <a:r>
              <a:rPr lang="en-US" sz="2000" dirty="0" smtClean="0"/>
              <a:t>Depending upon the number and the location of the registered members, the service can be made available in different parts of the country. </a:t>
            </a:r>
          </a:p>
          <a:p>
            <a:pPr algn="just"/>
            <a:r>
              <a:rPr lang="en-US" sz="2000" dirty="0" smtClean="0"/>
              <a:t>In an age where work is the top most priority for an individual, such a system would help in looking after the health of an individual and taking care of his well-being.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References</a:t>
            </a:r>
            <a:endParaRPr lang="en-US" sz="4000" dirty="0"/>
          </a:p>
        </p:txBody>
      </p:sp>
      <p:sp>
        <p:nvSpPr>
          <p:cNvPr id="3" name="Content Placeholder 2"/>
          <p:cNvSpPr>
            <a:spLocks noGrp="1"/>
          </p:cNvSpPr>
          <p:nvPr>
            <p:ph idx="1"/>
          </p:nvPr>
        </p:nvSpPr>
        <p:spPr/>
        <p:txBody>
          <a:bodyPr>
            <a:noAutofit/>
          </a:bodyPr>
          <a:lstStyle/>
          <a:p>
            <a:pPr algn="just"/>
            <a:r>
              <a:rPr lang="en-US" sz="1800" dirty="0" err="1" smtClean="0"/>
              <a:t>Jeonggil</a:t>
            </a:r>
            <a:r>
              <a:rPr lang="en-US" sz="1800" dirty="0" smtClean="0"/>
              <a:t> </a:t>
            </a:r>
            <a:r>
              <a:rPr lang="en-US" sz="1800" dirty="0" err="1" smtClean="0"/>
              <a:t>Ko</a:t>
            </a:r>
            <a:r>
              <a:rPr lang="en-US" sz="1800" dirty="0" smtClean="0"/>
              <a:t>; Tia </a:t>
            </a:r>
            <a:r>
              <a:rPr lang="en-US" sz="1800" dirty="0" err="1" smtClean="0"/>
              <a:t>Gao</a:t>
            </a:r>
            <a:r>
              <a:rPr lang="en-US" sz="1800" dirty="0" smtClean="0"/>
              <a:t>; Richard Rothman; Andreas </a:t>
            </a:r>
            <a:r>
              <a:rPr lang="en-US" sz="1800" dirty="0" err="1" smtClean="0"/>
              <a:t>Terzis</a:t>
            </a:r>
            <a:r>
              <a:rPr lang="en-US" sz="1800" dirty="0" smtClean="0"/>
              <a:t>; “Wireless Sensing Systems in Clinical Environment”</a:t>
            </a:r>
            <a:r>
              <a:rPr lang="en-US" sz="1800" b="1" dirty="0" smtClean="0"/>
              <a:t>, </a:t>
            </a:r>
            <a:r>
              <a:rPr lang="en-US" sz="1800" dirty="0" smtClean="0"/>
              <a:t>IEEE Engineering in Medicine and Biology Magazine, Issue : March/April 2010.</a:t>
            </a:r>
          </a:p>
          <a:p>
            <a:pPr algn="just"/>
            <a:r>
              <a:rPr lang="en-US" sz="1800" dirty="0" err="1" smtClean="0"/>
              <a:t>UpkarVarshney</a:t>
            </a:r>
            <a:r>
              <a:rPr lang="en-US" sz="1800" dirty="0" smtClean="0"/>
              <a:t>,</a:t>
            </a:r>
            <a:r>
              <a:rPr lang="en-US" sz="1800" b="1" dirty="0" smtClean="0"/>
              <a:t> “</a:t>
            </a:r>
            <a:r>
              <a:rPr lang="en-US" sz="1800" dirty="0" smtClean="0"/>
              <a:t>Managing Wireless Health Monitoring for Patients with Disabilities”</a:t>
            </a:r>
            <a:r>
              <a:rPr lang="en-US" sz="1800" b="1" dirty="0" smtClean="0"/>
              <a:t>,</a:t>
            </a:r>
            <a:r>
              <a:rPr lang="en-US" sz="1800" dirty="0" smtClean="0"/>
              <a:t> IT Pro, Issue: November/December 2006.</a:t>
            </a:r>
          </a:p>
          <a:p>
            <a:pPr algn="just"/>
            <a:r>
              <a:rPr lang="en-US" sz="1800" dirty="0" err="1" smtClean="0"/>
              <a:t>Ren-Guey</a:t>
            </a:r>
            <a:r>
              <a:rPr lang="en-US" sz="1800" dirty="0" smtClean="0"/>
              <a:t> Lee, </a:t>
            </a:r>
            <a:r>
              <a:rPr lang="en-US" sz="1800" dirty="0" err="1" smtClean="0"/>
              <a:t>Kuei-ChienChen</a:t>
            </a:r>
            <a:r>
              <a:rPr lang="en-US" sz="1800" dirty="0" smtClean="0"/>
              <a:t>, Chun-</a:t>
            </a:r>
            <a:r>
              <a:rPr lang="en-US" sz="1800" dirty="0" err="1" smtClean="0"/>
              <a:t>ChiehHsiao</a:t>
            </a:r>
            <a:r>
              <a:rPr lang="en-US" sz="1800" dirty="0" smtClean="0"/>
              <a:t> and </a:t>
            </a:r>
            <a:r>
              <a:rPr lang="en-US" sz="1800" dirty="0" err="1" smtClean="0"/>
              <a:t>Chwan-LuTseng,”A</a:t>
            </a:r>
            <a:r>
              <a:rPr lang="en-US" sz="1800" dirty="0" smtClean="0"/>
              <a:t> Mobile Care System with Alert Mechanism”, IEEE Transactions on Information Technology in Biomedicine, Vol. 11, No-5, Issue: September 2007.</a:t>
            </a:r>
          </a:p>
          <a:p>
            <a:pPr algn="just"/>
            <a:r>
              <a:rPr lang="en-US" sz="1800" dirty="0" smtClean="0"/>
              <a:t>“Temperature Sensor DS18B20”,http://</a:t>
            </a:r>
            <a:r>
              <a:rPr lang="en-US" sz="1800" dirty="0" err="1" smtClean="0"/>
              <a:t>arduino-info.wikispaces.com</a:t>
            </a:r>
            <a:r>
              <a:rPr lang="en-US" sz="1800" dirty="0" smtClean="0"/>
              <a:t>/Brick-Temperature-DS18B20, July 2012.</a:t>
            </a:r>
          </a:p>
          <a:p>
            <a:pPr algn="just"/>
            <a:r>
              <a:rPr lang="en-US" sz="1800" dirty="0" smtClean="0"/>
              <a:t>“How it works DS18B20 and </a:t>
            </a:r>
            <a:r>
              <a:rPr lang="en-US" sz="1800" dirty="0" err="1" smtClean="0"/>
              <a:t>Arduino”,http</a:t>
            </a:r>
            <a:r>
              <a:rPr lang="en-US" sz="1800" dirty="0" smtClean="0"/>
              <a:t>://</a:t>
            </a:r>
            <a:r>
              <a:rPr lang="en-US" sz="1800" dirty="0" err="1" smtClean="0"/>
              <a:t>tushev.org</a:t>
            </a:r>
            <a:r>
              <a:rPr lang="en-US" sz="1800" dirty="0" smtClean="0"/>
              <a:t>/articles/electronics/42-how-it-works-ds18b20-and-arduino,   June 2012.</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143000"/>
            <a:ext cx="7772400" cy="1470025"/>
          </a:xfrm>
        </p:spPr>
        <p:txBody>
          <a:bodyPr/>
          <a:lstStyle/>
          <a:p>
            <a:r>
              <a:rPr lang="en-US" dirty="0" smtClean="0"/>
              <a:t>THANK YOU</a:t>
            </a:r>
            <a:endParaRPr lang="en-US" dirty="0"/>
          </a:p>
        </p:txBody>
      </p:sp>
      <p:sp>
        <p:nvSpPr>
          <p:cNvPr id="3" name="Subtitle 2"/>
          <p:cNvSpPr>
            <a:spLocks noGrp="1"/>
          </p:cNvSpPr>
          <p:nvPr>
            <p:ph type="subTitle" idx="1"/>
          </p:nvPr>
        </p:nvSpPr>
        <p:spPr/>
        <p:txBody>
          <a:bodyPr/>
          <a:lstStyle/>
          <a:p>
            <a:r>
              <a:rPr lang="en-US" dirty="0" smtClean="0"/>
              <a:t>Viraj Shah</a:t>
            </a:r>
          </a:p>
          <a:p>
            <a:r>
              <a:rPr lang="en-US" dirty="0" smtClean="0"/>
              <a:t>Jay Shah</a:t>
            </a:r>
          </a:p>
          <a:p>
            <a:r>
              <a:rPr lang="en-US" dirty="0" smtClean="0"/>
              <a:t>Akash Sonetha</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Existing System</a:t>
            </a:r>
            <a:endParaRPr lang="en-US" sz="4000" dirty="0"/>
          </a:p>
        </p:txBody>
      </p:sp>
      <p:sp>
        <p:nvSpPr>
          <p:cNvPr id="3" name="Content Placeholder 2"/>
          <p:cNvSpPr>
            <a:spLocks noGrp="1"/>
          </p:cNvSpPr>
          <p:nvPr>
            <p:ph idx="1"/>
          </p:nvPr>
        </p:nvSpPr>
        <p:spPr/>
        <p:txBody>
          <a:bodyPr>
            <a:normAutofit fontScale="70000" lnSpcReduction="20000"/>
          </a:bodyPr>
          <a:lstStyle/>
          <a:p>
            <a:pPr algn="just"/>
            <a:r>
              <a:rPr lang="en-US" dirty="0"/>
              <a:t>At present, there is no dedicated system which measures multiple vitals </a:t>
            </a:r>
            <a:r>
              <a:rPr lang="en-US" dirty="0" smtClean="0"/>
              <a:t>and generates </a:t>
            </a:r>
            <a:r>
              <a:rPr lang="en-US" dirty="0"/>
              <a:t>a report based on the vital readings</a:t>
            </a:r>
            <a:r>
              <a:rPr lang="en-US" dirty="0" smtClean="0"/>
              <a:t>.</a:t>
            </a:r>
            <a:endParaRPr lang="en-US" dirty="0"/>
          </a:p>
          <a:p>
            <a:pPr algn="just"/>
            <a:r>
              <a:rPr lang="en-US" dirty="0"/>
              <a:t>All of the equipment measure only a single parameter and provide </a:t>
            </a:r>
            <a:r>
              <a:rPr lang="en-US" dirty="0" smtClean="0"/>
              <a:t>individual readings</a:t>
            </a:r>
            <a:r>
              <a:rPr lang="en-US" dirty="0"/>
              <a:t>. On the other hand, our system will integrate multiple readings </a:t>
            </a:r>
            <a:r>
              <a:rPr lang="en-US" dirty="0" smtClean="0"/>
              <a:t>and generate </a:t>
            </a:r>
            <a:r>
              <a:rPr lang="en-US" dirty="0"/>
              <a:t>a report based on these readings. It will alert the patient if </a:t>
            </a:r>
            <a:r>
              <a:rPr lang="en-US" dirty="0" smtClean="0"/>
              <a:t>some readings </a:t>
            </a:r>
            <a:r>
              <a:rPr lang="en-US" dirty="0"/>
              <a:t>are out of range and dos and the don’ts to keep the vitals within </a:t>
            </a:r>
            <a:r>
              <a:rPr lang="en-US" dirty="0" smtClean="0"/>
              <a:t>normal range</a:t>
            </a:r>
            <a:r>
              <a:rPr lang="en-US" dirty="0"/>
              <a:t>.</a:t>
            </a:r>
          </a:p>
          <a:p>
            <a:pPr algn="just"/>
            <a:endParaRPr lang="en-US" dirty="0"/>
          </a:p>
          <a:p>
            <a:pPr marL="0" indent="0" algn="just">
              <a:buNone/>
            </a:pPr>
            <a:r>
              <a:rPr lang="en-US" dirty="0"/>
              <a:t>Pitfalls of existing systems:</a:t>
            </a:r>
          </a:p>
          <a:p>
            <a:pPr algn="just"/>
            <a:endParaRPr lang="en-US" dirty="0"/>
          </a:p>
          <a:p>
            <a:pPr marL="514350" indent="-514350" algn="just">
              <a:buFont typeface="+mj-lt"/>
              <a:buAutoNum type="arabicPeriod"/>
            </a:pPr>
            <a:r>
              <a:rPr lang="en-US" dirty="0"/>
              <a:t>Only a single parameter is measured at a time.</a:t>
            </a:r>
          </a:p>
          <a:p>
            <a:pPr marL="514350" indent="-514350" algn="just">
              <a:buFont typeface="+mj-lt"/>
              <a:buAutoNum type="arabicPeriod"/>
            </a:pPr>
            <a:r>
              <a:rPr lang="en-US" dirty="0"/>
              <a:t>These Systems are really expensive.</a:t>
            </a:r>
          </a:p>
          <a:p>
            <a:pPr marL="0" indent="0">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sz="3200" dirty="0" smtClean="0"/>
              <a:t>Problem Definition with Scope &amp; Objective</a:t>
            </a:r>
            <a:endParaRPr lang="en-US" sz="3200" dirty="0"/>
          </a:p>
        </p:txBody>
      </p:sp>
      <p:sp>
        <p:nvSpPr>
          <p:cNvPr id="3" name="Content Placeholder 2"/>
          <p:cNvSpPr>
            <a:spLocks noGrp="1"/>
          </p:cNvSpPr>
          <p:nvPr>
            <p:ph idx="1"/>
          </p:nvPr>
        </p:nvSpPr>
        <p:spPr>
          <a:xfrm>
            <a:off x="457200" y="1371600"/>
            <a:ext cx="8229600" cy="4754563"/>
          </a:xfrm>
        </p:spPr>
        <p:txBody>
          <a:bodyPr>
            <a:normAutofit fontScale="70000" lnSpcReduction="20000"/>
          </a:bodyPr>
          <a:lstStyle/>
          <a:p>
            <a:pPr algn="just">
              <a:buNone/>
            </a:pPr>
            <a:endParaRPr lang="en-US" dirty="0" smtClean="0"/>
          </a:p>
          <a:p>
            <a:pPr algn="just"/>
            <a:r>
              <a:rPr lang="en-US" dirty="0" smtClean="0"/>
              <a:t>Our Website is dedicated to improving people’s health and well-being by providing our users personalized health information and free online answers from thousands of the best physicians in India. Our goal is to help people better understand health, make more informed health decisions and find the very best doctors.</a:t>
            </a:r>
          </a:p>
          <a:p>
            <a:pPr algn="just"/>
            <a:r>
              <a:rPr lang="en-US" dirty="0" smtClean="0"/>
              <a:t>We’re also committed to our physicians. We want to help doctors better serve existing patients, find new ones and build their reputations by demonstrating their expertise online.</a:t>
            </a:r>
          </a:p>
          <a:p>
            <a:pPr algn="just"/>
            <a:r>
              <a:rPr lang="en-US" dirty="0" smtClean="0"/>
              <a:t>We believe that everyone has the right to free, reliable, </a:t>
            </a:r>
            <a:r>
              <a:rPr lang="en-US" dirty="0" smtClean="0"/>
              <a:t>and independent </a:t>
            </a:r>
            <a:r>
              <a:rPr lang="en-US" dirty="0" smtClean="0"/>
              <a:t>health information. We also believe that the most trustworthy health information comes from medical experts </a:t>
            </a:r>
            <a:r>
              <a:rPr lang="en-US" dirty="0" smtClean="0"/>
              <a:t>and that </a:t>
            </a:r>
            <a:r>
              <a:rPr lang="en-US" dirty="0" smtClean="0"/>
              <a:t>the best health decisions take into account unbiased expert knowledge, community insights and relevant data.</a:t>
            </a:r>
          </a:p>
          <a:p>
            <a:pPr algn="just"/>
            <a:r>
              <a:rPr lang="en-US" dirty="0" smtClean="0"/>
              <a:t>We've created </a:t>
            </a:r>
            <a:r>
              <a:rPr lang="en-US" dirty="0" err="1" smtClean="0"/>
              <a:t>iDoctormedical</a:t>
            </a:r>
            <a:r>
              <a:rPr lang="en-US" dirty="0" smtClean="0"/>
              <a:t> </a:t>
            </a:r>
            <a:r>
              <a:rPr lang="en-US" dirty="0" smtClean="0"/>
              <a:t>to reflect these beliefs, and to be available to you, anytime and anywhere.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Proposed System</a:t>
            </a:r>
            <a:endParaRPr lang="en-US" sz="4000" dirty="0"/>
          </a:p>
        </p:txBody>
      </p:sp>
      <p:sp>
        <p:nvSpPr>
          <p:cNvPr id="3" name="Content Placeholder 2"/>
          <p:cNvSpPr>
            <a:spLocks noGrp="1"/>
          </p:cNvSpPr>
          <p:nvPr>
            <p:ph idx="1"/>
          </p:nvPr>
        </p:nvSpPr>
        <p:spPr/>
        <p:txBody>
          <a:bodyPr>
            <a:noAutofit/>
          </a:bodyPr>
          <a:lstStyle/>
          <a:p>
            <a:pPr algn="just">
              <a:buNone/>
            </a:pPr>
            <a:r>
              <a:rPr lang="en-US" sz="2200" dirty="0" smtClean="0"/>
              <a:t>• We take the personal data of the user into consideration rather</a:t>
            </a:r>
          </a:p>
          <a:p>
            <a:pPr algn="just">
              <a:buNone/>
            </a:pPr>
            <a:r>
              <a:rPr lang="en-US" sz="2200" dirty="0" smtClean="0"/>
              <a:t>than giving a general idea about the required disease or condition.</a:t>
            </a:r>
          </a:p>
          <a:p>
            <a:pPr algn="just">
              <a:buNone/>
            </a:pPr>
            <a:r>
              <a:rPr lang="en-US" sz="2200" dirty="0" smtClean="0"/>
              <a:t>• We also provide our users with a list of Doctors in their vicinity.</a:t>
            </a:r>
          </a:p>
          <a:p>
            <a:pPr algn="just">
              <a:buNone/>
            </a:pPr>
            <a:r>
              <a:rPr lang="en-US" sz="2200" dirty="0" smtClean="0"/>
              <a:t>• We also provide location and contact details of the Doctors</a:t>
            </a:r>
          </a:p>
          <a:p>
            <a:pPr algn="just">
              <a:buNone/>
            </a:pPr>
            <a:r>
              <a:rPr lang="en-US" sz="2200" dirty="0" smtClean="0"/>
              <a:t>according to their specialty.</a:t>
            </a:r>
          </a:p>
          <a:p>
            <a:pPr algn="just">
              <a:buNone/>
            </a:pPr>
            <a:r>
              <a:rPr lang="en-US" sz="2200" dirty="0" smtClean="0"/>
              <a:t>• Not only that, the users can ask questions to Doctors and receive a</a:t>
            </a:r>
          </a:p>
          <a:p>
            <a:pPr algn="just">
              <a:buNone/>
            </a:pPr>
            <a:r>
              <a:rPr lang="en-US" sz="2200" dirty="0" smtClean="0"/>
              <a:t>Reply.</a:t>
            </a:r>
          </a:p>
          <a:p>
            <a:pPr algn="just">
              <a:buNone/>
            </a:pPr>
            <a:r>
              <a:rPr lang="en-US" sz="2200" dirty="0" smtClean="0"/>
              <a:t>• Also when a patient wishes to visit a Doctor, he/she can take a</a:t>
            </a:r>
          </a:p>
          <a:p>
            <a:pPr algn="just">
              <a:buNone/>
            </a:pPr>
            <a:r>
              <a:rPr lang="en-US" sz="2200" dirty="0" smtClean="0"/>
              <a:t>printout or mail of “Doctor visit Prep sheet” which gives a total</a:t>
            </a:r>
          </a:p>
          <a:p>
            <a:pPr algn="just">
              <a:buNone/>
            </a:pPr>
            <a:r>
              <a:rPr lang="en-US" sz="2200" dirty="0" smtClean="0"/>
              <a:t>detailed information about the Patient’s current conditions</a:t>
            </a:r>
          </a:p>
          <a:p>
            <a:pPr algn="just">
              <a:buNone/>
            </a:pPr>
            <a:r>
              <a:rPr lang="en-US" sz="2200" dirty="0" smtClean="0"/>
              <a:t>• The patient can measure their body temperature, blood pressure,</a:t>
            </a:r>
          </a:p>
          <a:p>
            <a:pPr algn="just">
              <a:buNone/>
            </a:pPr>
            <a:r>
              <a:rPr lang="en-US" sz="2200" dirty="0" smtClean="0"/>
              <a:t>blood glucose and oxygen level and receive an instant “to-do” list.</a:t>
            </a:r>
            <a:endParaRPr lang="en-US" sz="2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Proposed System(Block Diagram)</a:t>
            </a:r>
            <a:endParaRPr lang="en-US" sz="3600" dirty="0"/>
          </a:p>
        </p:txBody>
      </p:sp>
      <p:pic>
        <p:nvPicPr>
          <p:cNvPr id="4" name="Content Placeholder 3" descr="iDoctor.jpg"/>
          <p:cNvPicPr>
            <a:picLocks noGrp="1"/>
          </p:cNvPicPr>
          <p:nvPr>
            <p:ph idx="1"/>
          </p:nvPr>
        </p:nvPicPr>
        <p:blipFill>
          <a:blip r:embed="rId2"/>
          <a:srcRect/>
          <a:stretch>
            <a:fillRect/>
          </a:stretch>
        </p:blipFill>
        <p:spPr bwMode="auto">
          <a:xfrm>
            <a:off x="922321" y="1600200"/>
            <a:ext cx="7299357" cy="4525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Work Breakdown Structure</a:t>
            </a:r>
            <a:endParaRPr lang="en-US" sz="4000" dirty="0"/>
          </a:p>
        </p:txBody>
      </p:sp>
      <p:graphicFrame>
        <p:nvGraphicFramePr>
          <p:cNvPr id="4" name="Content Placeholder 3"/>
          <p:cNvGraphicFramePr>
            <a:graphicFrameLocks noGrp="1"/>
          </p:cNvGraphicFramePr>
          <p:nvPr>
            <p:ph idx="1"/>
          </p:nvPr>
        </p:nvGraphicFramePr>
        <p:xfrm>
          <a:off x="2567602" y="1600197"/>
          <a:ext cx="4008796" cy="4525969"/>
        </p:xfrm>
        <a:graphic>
          <a:graphicData uri="http://schemas.openxmlformats.org/drawingml/2006/table">
            <a:tbl>
              <a:tblPr firstRow="1" firstCol="1" bandRow="1" bandCol="1">
                <a:tableStyleId>{5C22544A-7EE6-4342-B048-85BDC9FD1C3A}</a:tableStyleId>
              </a:tblPr>
              <a:tblGrid>
                <a:gridCol w="774517"/>
                <a:gridCol w="3234279"/>
              </a:tblGrid>
              <a:tr h="145999">
                <a:tc>
                  <a:txBody>
                    <a:bodyPr/>
                    <a:lstStyle/>
                    <a:p>
                      <a:pPr marL="0" marR="0" algn="just">
                        <a:lnSpc>
                          <a:spcPct val="115000"/>
                        </a:lnSpc>
                        <a:spcBef>
                          <a:spcPts val="0"/>
                        </a:spcBef>
                        <a:spcAft>
                          <a:spcPts val="0"/>
                        </a:spcAft>
                      </a:pPr>
                      <a:r>
                        <a:rPr lang="en-US" sz="800">
                          <a:effectLst/>
                        </a:rPr>
                        <a:t>WORK TASK</a:t>
                      </a:r>
                      <a:endParaRPr lang="en-US" sz="800">
                        <a:effectLst/>
                        <a:latin typeface="Calibri"/>
                        <a:ea typeface="Calibri"/>
                        <a:cs typeface="Times New Roman"/>
                      </a:endParaRPr>
                    </a:p>
                  </a:txBody>
                  <a:tcPr marL="47608" marR="47608" marT="0" marB="0"/>
                </a:tc>
                <a:tc>
                  <a:txBody>
                    <a:bodyPr/>
                    <a:lstStyle/>
                    <a:p>
                      <a:pPr marL="0" marR="0" algn="just">
                        <a:lnSpc>
                          <a:spcPct val="115000"/>
                        </a:lnSpc>
                        <a:spcBef>
                          <a:spcPts val="0"/>
                        </a:spcBef>
                        <a:spcAft>
                          <a:spcPts val="0"/>
                        </a:spcAft>
                      </a:pPr>
                      <a:r>
                        <a:rPr lang="en-US" sz="800">
                          <a:effectLst/>
                        </a:rPr>
                        <a:t>DESCRIPTION</a:t>
                      </a:r>
                      <a:endParaRPr lang="en-US" sz="800">
                        <a:effectLst/>
                        <a:latin typeface="Calibri"/>
                        <a:ea typeface="Calibri"/>
                        <a:cs typeface="Times New Roman"/>
                      </a:endParaRPr>
                    </a:p>
                  </a:txBody>
                  <a:tcPr marL="47608" marR="47608" marT="0" marB="0"/>
                </a:tc>
              </a:tr>
              <a:tr h="145999">
                <a:tc>
                  <a:txBody>
                    <a:bodyPr/>
                    <a:lstStyle/>
                    <a:p>
                      <a:pPr marL="0" marR="0" algn="just">
                        <a:lnSpc>
                          <a:spcPct val="115000"/>
                        </a:lnSpc>
                        <a:spcBef>
                          <a:spcPts val="0"/>
                        </a:spcBef>
                        <a:spcAft>
                          <a:spcPts val="0"/>
                        </a:spcAft>
                      </a:pPr>
                      <a:r>
                        <a:rPr lang="en-US" sz="800">
                          <a:effectLst/>
                        </a:rPr>
                        <a:t>1</a:t>
                      </a:r>
                      <a:endParaRPr lang="en-US" sz="800">
                        <a:effectLst/>
                        <a:latin typeface="Calibri"/>
                        <a:ea typeface="Calibri"/>
                        <a:cs typeface="Times New Roman"/>
                      </a:endParaRPr>
                    </a:p>
                  </a:txBody>
                  <a:tcPr marL="47608" marR="47608" marT="0" marB="0"/>
                </a:tc>
                <a:tc>
                  <a:txBody>
                    <a:bodyPr/>
                    <a:lstStyle/>
                    <a:p>
                      <a:pPr marL="0" marR="0" algn="just">
                        <a:lnSpc>
                          <a:spcPct val="115000"/>
                        </a:lnSpc>
                        <a:spcBef>
                          <a:spcPts val="0"/>
                        </a:spcBef>
                        <a:spcAft>
                          <a:spcPts val="0"/>
                        </a:spcAft>
                      </a:pPr>
                      <a:r>
                        <a:rPr lang="en-US" sz="800">
                          <a:effectLst/>
                        </a:rPr>
                        <a:t>INCEPTION PHASE</a:t>
                      </a:r>
                      <a:endParaRPr lang="en-US" sz="800">
                        <a:effectLst/>
                        <a:latin typeface="Calibri"/>
                        <a:ea typeface="Calibri"/>
                        <a:cs typeface="Times New Roman"/>
                      </a:endParaRPr>
                    </a:p>
                  </a:txBody>
                  <a:tcPr marL="47608" marR="47608" marT="0" marB="0"/>
                </a:tc>
              </a:tr>
              <a:tr h="145999">
                <a:tc>
                  <a:txBody>
                    <a:bodyPr/>
                    <a:lstStyle/>
                    <a:p>
                      <a:pPr marL="0" marR="0" algn="just">
                        <a:lnSpc>
                          <a:spcPct val="115000"/>
                        </a:lnSpc>
                        <a:spcBef>
                          <a:spcPts val="0"/>
                        </a:spcBef>
                        <a:spcAft>
                          <a:spcPts val="0"/>
                        </a:spcAft>
                      </a:pPr>
                      <a:r>
                        <a:rPr lang="en-US" sz="800">
                          <a:effectLst/>
                        </a:rPr>
                        <a:t>1.1</a:t>
                      </a:r>
                      <a:endParaRPr lang="en-US" sz="800">
                        <a:effectLst/>
                        <a:latin typeface="Calibri"/>
                        <a:ea typeface="Calibri"/>
                        <a:cs typeface="Times New Roman"/>
                      </a:endParaRPr>
                    </a:p>
                  </a:txBody>
                  <a:tcPr marL="47608" marR="47608" marT="0" marB="0"/>
                </a:tc>
                <a:tc>
                  <a:txBody>
                    <a:bodyPr/>
                    <a:lstStyle/>
                    <a:p>
                      <a:pPr marL="0" marR="0" algn="just">
                        <a:lnSpc>
                          <a:spcPct val="115000"/>
                        </a:lnSpc>
                        <a:spcBef>
                          <a:spcPts val="0"/>
                        </a:spcBef>
                        <a:spcAft>
                          <a:spcPts val="0"/>
                        </a:spcAft>
                      </a:pPr>
                      <a:r>
                        <a:rPr lang="en-US" sz="800">
                          <a:effectLst/>
                        </a:rPr>
                        <a:t>Study working Arduino system and their architecture</a:t>
                      </a:r>
                      <a:endParaRPr lang="en-US" sz="800">
                        <a:effectLst/>
                        <a:latin typeface="Calibri"/>
                        <a:ea typeface="Calibri"/>
                        <a:cs typeface="Times New Roman"/>
                      </a:endParaRPr>
                    </a:p>
                  </a:txBody>
                  <a:tcPr marL="47608" marR="47608" marT="0" marB="0"/>
                </a:tc>
              </a:tr>
              <a:tr h="145999">
                <a:tc>
                  <a:txBody>
                    <a:bodyPr/>
                    <a:lstStyle/>
                    <a:p>
                      <a:pPr marL="0" marR="0" algn="just">
                        <a:lnSpc>
                          <a:spcPct val="115000"/>
                        </a:lnSpc>
                        <a:spcBef>
                          <a:spcPts val="0"/>
                        </a:spcBef>
                        <a:spcAft>
                          <a:spcPts val="0"/>
                        </a:spcAft>
                      </a:pPr>
                      <a:r>
                        <a:rPr lang="en-US" sz="800">
                          <a:effectLst/>
                        </a:rPr>
                        <a:t>1.2</a:t>
                      </a:r>
                      <a:endParaRPr lang="en-US" sz="800">
                        <a:effectLst/>
                        <a:latin typeface="Calibri"/>
                        <a:ea typeface="Calibri"/>
                        <a:cs typeface="Times New Roman"/>
                      </a:endParaRPr>
                    </a:p>
                  </a:txBody>
                  <a:tcPr marL="47608" marR="47608" marT="0" marB="0"/>
                </a:tc>
                <a:tc>
                  <a:txBody>
                    <a:bodyPr/>
                    <a:lstStyle/>
                    <a:p>
                      <a:pPr marL="0" marR="0" algn="just">
                        <a:lnSpc>
                          <a:spcPct val="115000"/>
                        </a:lnSpc>
                        <a:spcBef>
                          <a:spcPts val="0"/>
                        </a:spcBef>
                        <a:spcAft>
                          <a:spcPts val="0"/>
                        </a:spcAft>
                      </a:pPr>
                      <a:r>
                        <a:rPr lang="en-US" sz="800">
                          <a:effectLst/>
                        </a:rPr>
                        <a:t>Choosing a method for implementation and algorithms to be used</a:t>
                      </a:r>
                      <a:endParaRPr lang="en-US" sz="800">
                        <a:effectLst/>
                        <a:latin typeface="Calibri"/>
                        <a:ea typeface="Calibri"/>
                        <a:cs typeface="Times New Roman"/>
                      </a:endParaRPr>
                    </a:p>
                  </a:txBody>
                  <a:tcPr marL="47608" marR="47608" marT="0" marB="0"/>
                </a:tc>
              </a:tr>
              <a:tr h="291998">
                <a:tc>
                  <a:txBody>
                    <a:bodyPr/>
                    <a:lstStyle/>
                    <a:p>
                      <a:pPr marL="0" marR="0" algn="just">
                        <a:lnSpc>
                          <a:spcPct val="115000"/>
                        </a:lnSpc>
                        <a:spcBef>
                          <a:spcPts val="0"/>
                        </a:spcBef>
                        <a:spcAft>
                          <a:spcPts val="0"/>
                        </a:spcAft>
                      </a:pPr>
                      <a:r>
                        <a:rPr lang="en-US" sz="800">
                          <a:effectLst/>
                        </a:rPr>
                        <a:t>1.2.1</a:t>
                      </a:r>
                      <a:endParaRPr lang="en-US" sz="800">
                        <a:effectLst/>
                        <a:latin typeface="Calibri"/>
                        <a:ea typeface="Calibri"/>
                        <a:cs typeface="Times New Roman"/>
                      </a:endParaRPr>
                    </a:p>
                  </a:txBody>
                  <a:tcPr marL="47608" marR="47608" marT="0" marB="0"/>
                </a:tc>
                <a:tc>
                  <a:txBody>
                    <a:bodyPr/>
                    <a:lstStyle/>
                    <a:p>
                      <a:pPr marL="0" marR="0" algn="just">
                        <a:lnSpc>
                          <a:spcPct val="115000"/>
                        </a:lnSpc>
                        <a:spcBef>
                          <a:spcPts val="0"/>
                        </a:spcBef>
                        <a:spcAft>
                          <a:spcPts val="0"/>
                        </a:spcAft>
                      </a:pPr>
                      <a:r>
                        <a:rPr lang="en-US" sz="800">
                          <a:effectLst/>
                        </a:rPr>
                        <a:t>Procuring technical papers and other research materials about these techniques</a:t>
                      </a:r>
                      <a:endParaRPr lang="en-US" sz="800">
                        <a:effectLst/>
                        <a:latin typeface="Calibri"/>
                        <a:ea typeface="Calibri"/>
                        <a:cs typeface="Times New Roman"/>
                      </a:endParaRPr>
                    </a:p>
                  </a:txBody>
                  <a:tcPr marL="47608" marR="47608" marT="0" marB="0"/>
                </a:tc>
              </a:tr>
              <a:tr h="145999">
                <a:tc>
                  <a:txBody>
                    <a:bodyPr/>
                    <a:lstStyle/>
                    <a:p>
                      <a:pPr marL="0" marR="0" algn="just">
                        <a:lnSpc>
                          <a:spcPct val="115000"/>
                        </a:lnSpc>
                        <a:spcBef>
                          <a:spcPts val="0"/>
                        </a:spcBef>
                        <a:spcAft>
                          <a:spcPts val="0"/>
                        </a:spcAft>
                      </a:pPr>
                      <a:r>
                        <a:rPr lang="en-US" sz="800">
                          <a:effectLst/>
                        </a:rPr>
                        <a:t>1.2.2</a:t>
                      </a:r>
                      <a:endParaRPr lang="en-US" sz="800">
                        <a:effectLst/>
                        <a:latin typeface="Calibri"/>
                        <a:ea typeface="Calibri"/>
                        <a:cs typeface="Times New Roman"/>
                      </a:endParaRPr>
                    </a:p>
                  </a:txBody>
                  <a:tcPr marL="47608" marR="47608" marT="0" marB="0"/>
                </a:tc>
                <a:tc>
                  <a:txBody>
                    <a:bodyPr/>
                    <a:lstStyle/>
                    <a:p>
                      <a:pPr marL="0" marR="0" algn="just">
                        <a:lnSpc>
                          <a:spcPct val="115000"/>
                        </a:lnSpc>
                        <a:spcBef>
                          <a:spcPts val="0"/>
                        </a:spcBef>
                        <a:spcAft>
                          <a:spcPts val="0"/>
                        </a:spcAft>
                      </a:pPr>
                      <a:r>
                        <a:rPr lang="en-US" sz="800">
                          <a:effectLst/>
                        </a:rPr>
                        <a:t>Study and discussion of these methods.</a:t>
                      </a:r>
                      <a:endParaRPr lang="en-US" sz="800">
                        <a:effectLst/>
                        <a:latin typeface="Calibri"/>
                        <a:ea typeface="Calibri"/>
                        <a:cs typeface="Times New Roman"/>
                      </a:endParaRPr>
                    </a:p>
                  </a:txBody>
                  <a:tcPr marL="47608" marR="47608" marT="0" marB="0"/>
                </a:tc>
              </a:tr>
              <a:tr h="145999">
                <a:tc>
                  <a:txBody>
                    <a:bodyPr/>
                    <a:lstStyle/>
                    <a:p>
                      <a:pPr marL="0" marR="0" algn="just">
                        <a:lnSpc>
                          <a:spcPct val="115000"/>
                        </a:lnSpc>
                        <a:spcBef>
                          <a:spcPts val="0"/>
                        </a:spcBef>
                        <a:spcAft>
                          <a:spcPts val="0"/>
                        </a:spcAft>
                      </a:pPr>
                      <a:r>
                        <a:rPr lang="en-US" sz="800">
                          <a:effectLst/>
                        </a:rPr>
                        <a:t>1.3</a:t>
                      </a:r>
                      <a:endParaRPr lang="en-US" sz="800">
                        <a:effectLst/>
                        <a:latin typeface="Calibri"/>
                        <a:ea typeface="Calibri"/>
                        <a:cs typeface="Times New Roman"/>
                      </a:endParaRPr>
                    </a:p>
                  </a:txBody>
                  <a:tcPr marL="47608" marR="47608" marT="0" marB="0"/>
                </a:tc>
                <a:tc>
                  <a:txBody>
                    <a:bodyPr/>
                    <a:lstStyle/>
                    <a:p>
                      <a:pPr marL="0" marR="0" algn="just">
                        <a:lnSpc>
                          <a:spcPct val="115000"/>
                        </a:lnSpc>
                        <a:spcBef>
                          <a:spcPts val="0"/>
                        </a:spcBef>
                        <a:spcAft>
                          <a:spcPts val="0"/>
                        </a:spcAft>
                      </a:pPr>
                      <a:r>
                        <a:rPr lang="en-US" sz="800">
                          <a:effectLst/>
                        </a:rPr>
                        <a:t>Problem definition, Scope and Feasibility study</a:t>
                      </a:r>
                      <a:endParaRPr lang="en-US" sz="800">
                        <a:effectLst/>
                        <a:latin typeface="Calibri"/>
                        <a:ea typeface="Calibri"/>
                        <a:cs typeface="Times New Roman"/>
                      </a:endParaRPr>
                    </a:p>
                  </a:txBody>
                  <a:tcPr marL="47608" marR="47608" marT="0" marB="0"/>
                </a:tc>
              </a:tr>
              <a:tr h="145999">
                <a:tc>
                  <a:txBody>
                    <a:bodyPr/>
                    <a:lstStyle/>
                    <a:p>
                      <a:pPr marL="0" marR="0" algn="just">
                        <a:lnSpc>
                          <a:spcPct val="115000"/>
                        </a:lnSpc>
                        <a:spcBef>
                          <a:spcPts val="0"/>
                        </a:spcBef>
                        <a:spcAft>
                          <a:spcPts val="0"/>
                        </a:spcAft>
                      </a:pPr>
                      <a:r>
                        <a:rPr lang="en-US" sz="800">
                          <a:effectLst/>
                        </a:rPr>
                        <a:t>1.3.1</a:t>
                      </a:r>
                      <a:endParaRPr lang="en-US" sz="800">
                        <a:effectLst/>
                        <a:latin typeface="Calibri"/>
                        <a:ea typeface="Calibri"/>
                        <a:cs typeface="Times New Roman"/>
                      </a:endParaRPr>
                    </a:p>
                  </a:txBody>
                  <a:tcPr marL="47608" marR="47608" marT="0" marB="0"/>
                </a:tc>
                <a:tc>
                  <a:txBody>
                    <a:bodyPr/>
                    <a:lstStyle/>
                    <a:p>
                      <a:pPr marL="0" marR="0" algn="just">
                        <a:lnSpc>
                          <a:spcPct val="115000"/>
                        </a:lnSpc>
                        <a:spcBef>
                          <a:spcPts val="0"/>
                        </a:spcBef>
                        <a:spcAft>
                          <a:spcPts val="0"/>
                        </a:spcAft>
                      </a:pPr>
                      <a:r>
                        <a:rPr lang="en-US" sz="800">
                          <a:effectLst/>
                        </a:rPr>
                        <a:t>Defining the problem</a:t>
                      </a:r>
                      <a:endParaRPr lang="en-US" sz="800">
                        <a:effectLst/>
                        <a:latin typeface="Calibri"/>
                        <a:ea typeface="Calibri"/>
                        <a:cs typeface="Times New Roman"/>
                      </a:endParaRPr>
                    </a:p>
                  </a:txBody>
                  <a:tcPr marL="47608" marR="47608" marT="0" marB="0"/>
                </a:tc>
              </a:tr>
              <a:tr h="145999">
                <a:tc>
                  <a:txBody>
                    <a:bodyPr/>
                    <a:lstStyle/>
                    <a:p>
                      <a:pPr marL="0" marR="0" algn="just">
                        <a:lnSpc>
                          <a:spcPct val="115000"/>
                        </a:lnSpc>
                        <a:spcBef>
                          <a:spcPts val="0"/>
                        </a:spcBef>
                        <a:spcAft>
                          <a:spcPts val="0"/>
                        </a:spcAft>
                      </a:pPr>
                      <a:r>
                        <a:rPr lang="en-US" sz="800">
                          <a:effectLst/>
                        </a:rPr>
                        <a:t>1.3.2</a:t>
                      </a:r>
                      <a:endParaRPr lang="en-US" sz="800">
                        <a:effectLst/>
                        <a:latin typeface="Calibri"/>
                        <a:ea typeface="Calibri"/>
                        <a:cs typeface="Times New Roman"/>
                      </a:endParaRPr>
                    </a:p>
                  </a:txBody>
                  <a:tcPr marL="47608" marR="47608" marT="0" marB="0"/>
                </a:tc>
                <a:tc>
                  <a:txBody>
                    <a:bodyPr/>
                    <a:lstStyle/>
                    <a:p>
                      <a:pPr marL="0" marR="0" algn="just">
                        <a:lnSpc>
                          <a:spcPct val="115000"/>
                        </a:lnSpc>
                        <a:spcBef>
                          <a:spcPts val="0"/>
                        </a:spcBef>
                        <a:spcAft>
                          <a:spcPts val="0"/>
                        </a:spcAft>
                      </a:pPr>
                      <a:r>
                        <a:rPr lang="en-US" sz="800">
                          <a:effectLst/>
                        </a:rPr>
                        <a:t>Fixing the scope of the project</a:t>
                      </a:r>
                      <a:endParaRPr lang="en-US" sz="800">
                        <a:effectLst/>
                        <a:latin typeface="Calibri"/>
                        <a:ea typeface="Calibri"/>
                        <a:cs typeface="Times New Roman"/>
                      </a:endParaRPr>
                    </a:p>
                  </a:txBody>
                  <a:tcPr marL="47608" marR="47608" marT="0" marB="0"/>
                </a:tc>
              </a:tr>
              <a:tr h="145999">
                <a:tc>
                  <a:txBody>
                    <a:bodyPr/>
                    <a:lstStyle/>
                    <a:p>
                      <a:pPr marL="0" marR="0" algn="just">
                        <a:lnSpc>
                          <a:spcPct val="115000"/>
                        </a:lnSpc>
                        <a:spcBef>
                          <a:spcPts val="0"/>
                        </a:spcBef>
                        <a:spcAft>
                          <a:spcPts val="0"/>
                        </a:spcAft>
                      </a:pPr>
                      <a:r>
                        <a:rPr lang="en-US" sz="800">
                          <a:effectLst/>
                        </a:rPr>
                        <a:t>1.3.3</a:t>
                      </a:r>
                      <a:endParaRPr lang="en-US" sz="800">
                        <a:effectLst/>
                        <a:latin typeface="Calibri"/>
                        <a:ea typeface="Calibri"/>
                        <a:cs typeface="Times New Roman"/>
                      </a:endParaRPr>
                    </a:p>
                  </a:txBody>
                  <a:tcPr marL="47608" marR="47608" marT="0" marB="0"/>
                </a:tc>
                <a:tc>
                  <a:txBody>
                    <a:bodyPr/>
                    <a:lstStyle/>
                    <a:p>
                      <a:pPr marL="0" marR="0" algn="just">
                        <a:lnSpc>
                          <a:spcPct val="115000"/>
                        </a:lnSpc>
                        <a:spcBef>
                          <a:spcPts val="0"/>
                        </a:spcBef>
                        <a:spcAft>
                          <a:spcPts val="0"/>
                        </a:spcAft>
                      </a:pPr>
                      <a:r>
                        <a:rPr lang="en-US" sz="800">
                          <a:effectLst/>
                        </a:rPr>
                        <a:t>Feasibility analysis</a:t>
                      </a:r>
                      <a:endParaRPr lang="en-US" sz="800">
                        <a:effectLst/>
                        <a:latin typeface="Calibri"/>
                        <a:ea typeface="Calibri"/>
                        <a:cs typeface="Times New Roman"/>
                      </a:endParaRPr>
                    </a:p>
                  </a:txBody>
                  <a:tcPr marL="47608" marR="47608" marT="0" marB="0"/>
                </a:tc>
              </a:tr>
              <a:tr h="145999">
                <a:tc>
                  <a:txBody>
                    <a:bodyPr/>
                    <a:lstStyle/>
                    <a:p>
                      <a:pPr marL="0" marR="0" algn="just">
                        <a:lnSpc>
                          <a:spcPct val="115000"/>
                        </a:lnSpc>
                        <a:spcBef>
                          <a:spcPts val="0"/>
                        </a:spcBef>
                        <a:spcAft>
                          <a:spcPts val="0"/>
                        </a:spcAft>
                      </a:pPr>
                      <a:r>
                        <a:rPr lang="en-US" sz="800">
                          <a:effectLst/>
                        </a:rPr>
                        <a:t>1.4</a:t>
                      </a:r>
                      <a:endParaRPr lang="en-US" sz="800">
                        <a:effectLst/>
                        <a:latin typeface="Calibri"/>
                        <a:ea typeface="Calibri"/>
                        <a:cs typeface="Times New Roman"/>
                      </a:endParaRPr>
                    </a:p>
                  </a:txBody>
                  <a:tcPr marL="47608" marR="47608" marT="0" marB="0"/>
                </a:tc>
                <a:tc>
                  <a:txBody>
                    <a:bodyPr/>
                    <a:lstStyle/>
                    <a:p>
                      <a:pPr marL="0" marR="0" algn="just">
                        <a:lnSpc>
                          <a:spcPct val="115000"/>
                        </a:lnSpc>
                        <a:spcBef>
                          <a:spcPts val="0"/>
                        </a:spcBef>
                        <a:spcAft>
                          <a:spcPts val="0"/>
                        </a:spcAft>
                      </a:pPr>
                      <a:r>
                        <a:rPr lang="en-US" sz="800">
                          <a:effectLst/>
                        </a:rPr>
                        <a:t>Requirement analysis</a:t>
                      </a:r>
                      <a:endParaRPr lang="en-US" sz="800">
                        <a:effectLst/>
                        <a:latin typeface="Calibri"/>
                        <a:ea typeface="Calibri"/>
                        <a:cs typeface="Times New Roman"/>
                      </a:endParaRPr>
                    </a:p>
                  </a:txBody>
                  <a:tcPr marL="47608" marR="47608" marT="0" marB="0"/>
                </a:tc>
              </a:tr>
              <a:tr h="145999">
                <a:tc>
                  <a:txBody>
                    <a:bodyPr/>
                    <a:lstStyle/>
                    <a:p>
                      <a:pPr marL="0" marR="0" algn="just">
                        <a:lnSpc>
                          <a:spcPct val="115000"/>
                        </a:lnSpc>
                        <a:spcBef>
                          <a:spcPts val="0"/>
                        </a:spcBef>
                        <a:spcAft>
                          <a:spcPts val="0"/>
                        </a:spcAft>
                      </a:pPr>
                      <a:r>
                        <a:rPr lang="en-US" sz="800">
                          <a:effectLst/>
                        </a:rPr>
                        <a:t>1.5</a:t>
                      </a:r>
                      <a:endParaRPr lang="en-US" sz="800">
                        <a:effectLst/>
                        <a:latin typeface="Calibri"/>
                        <a:ea typeface="Calibri"/>
                        <a:cs typeface="Times New Roman"/>
                      </a:endParaRPr>
                    </a:p>
                  </a:txBody>
                  <a:tcPr marL="47608" marR="47608" marT="0" marB="0"/>
                </a:tc>
                <a:tc>
                  <a:txBody>
                    <a:bodyPr/>
                    <a:lstStyle/>
                    <a:p>
                      <a:pPr marL="0" marR="0" algn="just">
                        <a:lnSpc>
                          <a:spcPct val="115000"/>
                        </a:lnSpc>
                        <a:spcBef>
                          <a:spcPts val="0"/>
                        </a:spcBef>
                        <a:spcAft>
                          <a:spcPts val="0"/>
                        </a:spcAft>
                      </a:pPr>
                      <a:r>
                        <a:rPr lang="en-US" sz="800">
                          <a:effectLst/>
                        </a:rPr>
                        <a:t>Project Estimation</a:t>
                      </a:r>
                      <a:endParaRPr lang="en-US" sz="800">
                        <a:effectLst/>
                        <a:latin typeface="Calibri"/>
                        <a:ea typeface="Calibri"/>
                        <a:cs typeface="Times New Roman"/>
                      </a:endParaRPr>
                    </a:p>
                  </a:txBody>
                  <a:tcPr marL="47608" marR="47608" marT="0" marB="0"/>
                </a:tc>
              </a:tr>
              <a:tr h="145999">
                <a:tc>
                  <a:txBody>
                    <a:bodyPr/>
                    <a:lstStyle/>
                    <a:p>
                      <a:pPr marL="0" marR="0" algn="just">
                        <a:lnSpc>
                          <a:spcPct val="115000"/>
                        </a:lnSpc>
                        <a:spcBef>
                          <a:spcPts val="0"/>
                        </a:spcBef>
                        <a:spcAft>
                          <a:spcPts val="0"/>
                        </a:spcAft>
                      </a:pPr>
                      <a:r>
                        <a:rPr lang="en-US" sz="800">
                          <a:effectLst/>
                        </a:rPr>
                        <a:t>2</a:t>
                      </a:r>
                      <a:endParaRPr lang="en-US" sz="800">
                        <a:effectLst/>
                        <a:latin typeface="Calibri"/>
                        <a:ea typeface="Calibri"/>
                        <a:cs typeface="Times New Roman"/>
                      </a:endParaRPr>
                    </a:p>
                  </a:txBody>
                  <a:tcPr marL="47608" marR="47608" marT="0" marB="0"/>
                </a:tc>
                <a:tc>
                  <a:txBody>
                    <a:bodyPr/>
                    <a:lstStyle/>
                    <a:p>
                      <a:pPr marL="0" marR="0" algn="just">
                        <a:lnSpc>
                          <a:spcPct val="115000"/>
                        </a:lnSpc>
                        <a:spcBef>
                          <a:spcPts val="0"/>
                        </a:spcBef>
                        <a:spcAft>
                          <a:spcPts val="0"/>
                        </a:spcAft>
                      </a:pPr>
                      <a:r>
                        <a:rPr lang="en-US" sz="800">
                          <a:effectLst/>
                        </a:rPr>
                        <a:t>ELABORATION PHASE</a:t>
                      </a:r>
                      <a:endParaRPr lang="en-US" sz="800">
                        <a:effectLst/>
                        <a:latin typeface="Calibri"/>
                        <a:ea typeface="Calibri"/>
                        <a:cs typeface="Times New Roman"/>
                      </a:endParaRPr>
                    </a:p>
                  </a:txBody>
                  <a:tcPr marL="47608" marR="47608" marT="0" marB="0"/>
                </a:tc>
              </a:tr>
              <a:tr h="145999">
                <a:tc>
                  <a:txBody>
                    <a:bodyPr/>
                    <a:lstStyle/>
                    <a:p>
                      <a:pPr marL="0" marR="0" algn="just">
                        <a:lnSpc>
                          <a:spcPct val="115000"/>
                        </a:lnSpc>
                        <a:spcBef>
                          <a:spcPts val="0"/>
                        </a:spcBef>
                        <a:spcAft>
                          <a:spcPts val="0"/>
                        </a:spcAft>
                      </a:pPr>
                      <a:r>
                        <a:rPr lang="en-US" sz="800">
                          <a:effectLst/>
                        </a:rPr>
                        <a:t>2.1</a:t>
                      </a:r>
                      <a:endParaRPr lang="en-US" sz="800">
                        <a:effectLst/>
                        <a:latin typeface="Calibri"/>
                        <a:ea typeface="Calibri"/>
                        <a:cs typeface="Times New Roman"/>
                      </a:endParaRPr>
                    </a:p>
                  </a:txBody>
                  <a:tcPr marL="47608" marR="47608" marT="0" marB="0"/>
                </a:tc>
                <a:tc>
                  <a:txBody>
                    <a:bodyPr/>
                    <a:lstStyle/>
                    <a:p>
                      <a:pPr marL="0" marR="0" algn="just">
                        <a:lnSpc>
                          <a:spcPct val="115000"/>
                        </a:lnSpc>
                        <a:spcBef>
                          <a:spcPts val="0"/>
                        </a:spcBef>
                        <a:spcAft>
                          <a:spcPts val="0"/>
                        </a:spcAft>
                      </a:pPr>
                      <a:r>
                        <a:rPr lang="en-US" sz="800">
                          <a:effectLst/>
                        </a:rPr>
                        <a:t>Algorithm design</a:t>
                      </a:r>
                      <a:endParaRPr lang="en-US" sz="800">
                        <a:effectLst/>
                        <a:latin typeface="Calibri"/>
                        <a:ea typeface="Calibri"/>
                        <a:cs typeface="Times New Roman"/>
                      </a:endParaRPr>
                    </a:p>
                  </a:txBody>
                  <a:tcPr marL="47608" marR="47608" marT="0" marB="0"/>
                </a:tc>
              </a:tr>
              <a:tr h="145999">
                <a:tc>
                  <a:txBody>
                    <a:bodyPr/>
                    <a:lstStyle/>
                    <a:p>
                      <a:pPr marL="0" marR="0" algn="just">
                        <a:lnSpc>
                          <a:spcPct val="115000"/>
                        </a:lnSpc>
                        <a:spcBef>
                          <a:spcPts val="0"/>
                        </a:spcBef>
                        <a:spcAft>
                          <a:spcPts val="0"/>
                        </a:spcAft>
                      </a:pPr>
                      <a:r>
                        <a:rPr lang="en-US" sz="800">
                          <a:effectLst/>
                        </a:rPr>
                        <a:t>2.1.1</a:t>
                      </a:r>
                      <a:endParaRPr lang="en-US" sz="800">
                        <a:effectLst/>
                        <a:latin typeface="Calibri"/>
                        <a:ea typeface="Calibri"/>
                        <a:cs typeface="Times New Roman"/>
                      </a:endParaRPr>
                    </a:p>
                  </a:txBody>
                  <a:tcPr marL="47608" marR="47608" marT="0" marB="0"/>
                </a:tc>
                <a:tc>
                  <a:txBody>
                    <a:bodyPr/>
                    <a:lstStyle/>
                    <a:p>
                      <a:pPr marL="0" marR="0" algn="just">
                        <a:lnSpc>
                          <a:spcPct val="115000"/>
                        </a:lnSpc>
                        <a:spcBef>
                          <a:spcPts val="0"/>
                        </a:spcBef>
                        <a:spcAft>
                          <a:spcPts val="0"/>
                        </a:spcAft>
                      </a:pPr>
                      <a:r>
                        <a:rPr lang="en-US" sz="800">
                          <a:effectLst/>
                        </a:rPr>
                        <a:t>Development of diagnostic algorithm</a:t>
                      </a:r>
                      <a:endParaRPr lang="en-US" sz="800">
                        <a:effectLst/>
                        <a:latin typeface="Calibri"/>
                        <a:ea typeface="Calibri"/>
                        <a:cs typeface="Times New Roman"/>
                      </a:endParaRPr>
                    </a:p>
                  </a:txBody>
                  <a:tcPr marL="47608" marR="47608" marT="0" marB="0"/>
                </a:tc>
              </a:tr>
              <a:tr h="145999">
                <a:tc>
                  <a:txBody>
                    <a:bodyPr/>
                    <a:lstStyle/>
                    <a:p>
                      <a:pPr marL="0" marR="0" algn="just">
                        <a:lnSpc>
                          <a:spcPct val="115000"/>
                        </a:lnSpc>
                        <a:spcBef>
                          <a:spcPts val="0"/>
                        </a:spcBef>
                        <a:spcAft>
                          <a:spcPts val="0"/>
                        </a:spcAft>
                      </a:pPr>
                      <a:r>
                        <a:rPr lang="en-US" sz="800">
                          <a:effectLst/>
                        </a:rPr>
                        <a:t>2.1.2</a:t>
                      </a:r>
                      <a:endParaRPr lang="en-US" sz="800">
                        <a:effectLst/>
                        <a:latin typeface="Calibri"/>
                        <a:ea typeface="Calibri"/>
                        <a:cs typeface="Times New Roman"/>
                      </a:endParaRPr>
                    </a:p>
                  </a:txBody>
                  <a:tcPr marL="47608" marR="47608" marT="0" marB="0"/>
                </a:tc>
                <a:tc>
                  <a:txBody>
                    <a:bodyPr/>
                    <a:lstStyle/>
                    <a:p>
                      <a:pPr marL="0" marR="0" algn="just">
                        <a:lnSpc>
                          <a:spcPct val="115000"/>
                        </a:lnSpc>
                        <a:spcBef>
                          <a:spcPts val="0"/>
                        </a:spcBef>
                        <a:spcAft>
                          <a:spcPts val="0"/>
                        </a:spcAft>
                      </a:pPr>
                      <a:r>
                        <a:rPr lang="en-US" sz="800">
                          <a:effectLst/>
                        </a:rPr>
                        <a:t>Development of other algorithms</a:t>
                      </a:r>
                      <a:endParaRPr lang="en-US" sz="800">
                        <a:effectLst/>
                        <a:latin typeface="Calibri"/>
                        <a:ea typeface="Calibri"/>
                        <a:cs typeface="Times New Roman"/>
                      </a:endParaRPr>
                    </a:p>
                  </a:txBody>
                  <a:tcPr marL="47608" marR="47608" marT="0" marB="0"/>
                </a:tc>
              </a:tr>
              <a:tr h="145999">
                <a:tc>
                  <a:txBody>
                    <a:bodyPr/>
                    <a:lstStyle/>
                    <a:p>
                      <a:pPr marL="0" marR="0" algn="just">
                        <a:lnSpc>
                          <a:spcPct val="115000"/>
                        </a:lnSpc>
                        <a:spcBef>
                          <a:spcPts val="0"/>
                        </a:spcBef>
                        <a:spcAft>
                          <a:spcPts val="0"/>
                        </a:spcAft>
                      </a:pPr>
                      <a:r>
                        <a:rPr lang="en-US" sz="800">
                          <a:effectLst/>
                        </a:rPr>
                        <a:t>2.2</a:t>
                      </a:r>
                      <a:endParaRPr lang="en-US" sz="800">
                        <a:effectLst/>
                        <a:latin typeface="Calibri"/>
                        <a:ea typeface="Calibri"/>
                        <a:cs typeface="Times New Roman"/>
                      </a:endParaRPr>
                    </a:p>
                  </a:txBody>
                  <a:tcPr marL="47608" marR="47608" marT="0" marB="0"/>
                </a:tc>
                <a:tc>
                  <a:txBody>
                    <a:bodyPr/>
                    <a:lstStyle/>
                    <a:p>
                      <a:pPr marL="0" marR="0" algn="just">
                        <a:lnSpc>
                          <a:spcPct val="115000"/>
                        </a:lnSpc>
                        <a:spcBef>
                          <a:spcPts val="0"/>
                        </a:spcBef>
                        <a:spcAft>
                          <a:spcPts val="0"/>
                        </a:spcAft>
                      </a:pPr>
                      <a:r>
                        <a:rPr lang="en-US" sz="800">
                          <a:effectLst/>
                        </a:rPr>
                        <a:t>UML Diagrams</a:t>
                      </a:r>
                      <a:endParaRPr lang="en-US" sz="800">
                        <a:effectLst/>
                        <a:latin typeface="Calibri"/>
                        <a:ea typeface="Calibri"/>
                        <a:cs typeface="Times New Roman"/>
                      </a:endParaRPr>
                    </a:p>
                  </a:txBody>
                  <a:tcPr marL="47608" marR="47608" marT="0" marB="0"/>
                </a:tc>
              </a:tr>
              <a:tr h="145999">
                <a:tc>
                  <a:txBody>
                    <a:bodyPr/>
                    <a:lstStyle/>
                    <a:p>
                      <a:pPr marL="0" marR="0" algn="just">
                        <a:lnSpc>
                          <a:spcPct val="115000"/>
                        </a:lnSpc>
                        <a:spcBef>
                          <a:spcPts val="0"/>
                        </a:spcBef>
                        <a:spcAft>
                          <a:spcPts val="0"/>
                        </a:spcAft>
                      </a:pPr>
                      <a:r>
                        <a:rPr lang="en-US" sz="800">
                          <a:effectLst/>
                        </a:rPr>
                        <a:t>2.2.1</a:t>
                      </a:r>
                      <a:endParaRPr lang="en-US" sz="800">
                        <a:effectLst/>
                        <a:latin typeface="Calibri"/>
                        <a:ea typeface="Calibri"/>
                        <a:cs typeface="Times New Roman"/>
                      </a:endParaRPr>
                    </a:p>
                  </a:txBody>
                  <a:tcPr marL="47608" marR="47608" marT="0" marB="0"/>
                </a:tc>
                <a:tc>
                  <a:txBody>
                    <a:bodyPr/>
                    <a:lstStyle/>
                    <a:p>
                      <a:pPr marL="0" marR="0" algn="just">
                        <a:lnSpc>
                          <a:spcPct val="115000"/>
                        </a:lnSpc>
                        <a:spcBef>
                          <a:spcPts val="0"/>
                        </a:spcBef>
                        <a:spcAft>
                          <a:spcPts val="0"/>
                        </a:spcAft>
                      </a:pPr>
                      <a:r>
                        <a:rPr lang="en-US" sz="800">
                          <a:effectLst/>
                        </a:rPr>
                        <a:t>Use case diagram</a:t>
                      </a:r>
                      <a:endParaRPr lang="en-US" sz="800">
                        <a:effectLst/>
                        <a:latin typeface="Calibri"/>
                        <a:ea typeface="Calibri"/>
                        <a:cs typeface="Times New Roman"/>
                      </a:endParaRPr>
                    </a:p>
                  </a:txBody>
                  <a:tcPr marL="47608" marR="47608" marT="0" marB="0"/>
                </a:tc>
              </a:tr>
              <a:tr h="145999">
                <a:tc>
                  <a:txBody>
                    <a:bodyPr/>
                    <a:lstStyle/>
                    <a:p>
                      <a:pPr marL="0" marR="0" algn="just">
                        <a:lnSpc>
                          <a:spcPct val="115000"/>
                        </a:lnSpc>
                        <a:spcBef>
                          <a:spcPts val="0"/>
                        </a:spcBef>
                        <a:spcAft>
                          <a:spcPts val="0"/>
                        </a:spcAft>
                      </a:pPr>
                      <a:r>
                        <a:rPr lang="en-US" sz="800">
                          <a:effectLst/>
                        </a:rPr>
                        <a:t>2.2.2</a:t>
                      </a:r>
                      <a:endParaRPr lang="en-US" sz="800">
                        <a:effectLst/>
                        <a:latin typeface="Calibri"/>
                        <a:ea typeface="Calibri"/>
                        <a:cs typeface="Times New Roman"/>
                      </a:endParaRPr>
                    </a:p>
                  </a:txBody>
                  <a:tcPr marL="47608" marR="47608" marT="0" marB="0"/>
                </a:tc>
                <a:tc>
                  <a:txBody>
                    <a:bodyPr/>
                    <a:lstStyle/>
                    <a:p>
                      <a:pPr marL="0" marR="0" algn="just">
                        <a:lnSpc>
                          <a:spcPct val="115000"/>
                        </a:lnSpc>
                        <a:spcBef>
                          <a:spcPts val="0"/>
                        </a:spcBef>
                        <a:spcAft>
                          <a:spcPts val="0"/>
                        </a:spcAft>
                      </a:pPr>
                      <a:r>
                        <a:rPr lang="en-US" sz="800">
                          <a:effectLst/>
                        </a:rPr>
                        <a:t>Activity diagram</a:t>
                      </a:r>
                      <a:endParaRPr lang="en-US" sz="800">
                        <a:effectLst/>
                        <a:latin typeface="Calibri"/>
                        <a:ea typeface="Calibri"/>
                        <a:cs typeface="Times New Roman"/>
                      </a:endParaRPr>
                    </a:p>
                  </a:txBody>
                  <a:tcPr marL="47608" marR="47608" marT="0" marB="0"/>
                </a:tc>
              </a:tr>
              <a:tr h="145999">
                <a:tc>
                  <a:txBody>
                    <a:bodyPr/>
                    <a:lstStyle/>
                    <a:p>
                      <a:pPr marL="0" marR="0" algn="just">
                        <a:lnSpc>
                          <a:spcPct val="115000"/>
                        </a:lnSpc>
                        <a:spcBef>
                          <a:spcPts val="0"/>
                        </a:spcBef>
                        <a:spcAft>
                          <a:spcPts val="0"/>
                        </a:spcAft>
                      </a:pPr>
                      <a:r>
                        <a:rPr lang="en-US" sz="800">
                          <a:effectLst/>
                        </a:rPr>
                        <a:t>2.2.3</a:t>
                      </a:r>
                      <a:endParaRPr lang="en-US" sz="800">
                        <a:effectLst/>
                        <a:latin typeface="Calibri"/>
                        <a:ea typeface="Calibri"/>
                        <a:cs typeface="Times New Roman"/>
                      </a:endParaRPr>
                    </a:p>
                  </a:txBody>
                  <a:tcPr marL="47608" marR="47608" marT="0" marB="0"/>
                </a:tc>
                <a:tc>
                  <a:txBody>
                    <a:bodyPr/>
                    <a:lstStyle/>
                    <a:p>
                      <a:pPr marL="0" marR="0" algn="just">
                        <a:lnSpc>
                          <a:spcPct val="115000"/>
                        </a:lnSpc>
                        <a:spcBef>
                          <a:spcPts val="0"/>
                        </a:spcBef>
                        <a:spcAft>
                          <a:spcPts val="0"/>
                        </a:spcAft>
                      </a:pPr>
                      <a:r>
                        <a:rPr lang="en-US" sz="800">
                          <a:effectLst/>
                        </a:rPr>
                        <a:t>Class diagram</a:t>
                      </a:r>
                      <a:endParaRPr lang="en-US" sz="800">
                        <a:effectLst/>
                        <a:latin typeface="Calibri"/>
                        <a:ea typeface="Calibri"/>
                        <a:cs typeface="Times New Roman"/>
                      </a:endParaRPr>
                    </a:p>
                  </a:txBody>
                  <a:tcPr marL="47608" marR="47608" marT="0" marB="0"/>
                </a:tc>
              </a:tr>
              <a:tr h="145999">
                <a:tc>
                  <a:txBody>
                    <a:bodyPr/>
                    <a:lstStyle/>
                    <a:p>
                      <a:pPr marL="0" marR="0" algn="just">
                        <a:lnSpc>
                          <a:spcPct val="115000"/>
                        </a:lnSpc>
                        <a:spcBef>
                          <a:spcPts val="0"/>
                        </a:spcBef>
                        <a:spcAft>
                          <a:spcPts val="0"/>
                        </a:spcAft>
                      </a:pPr>
                      <a:r>
                        <a:rPr lang="en-US" sz="800">
                          <a:effectLst/>
                        </a:rPr>
                        <a:t>2.2.4</a:t>
                      </a:r>
                      <a:endParaRPr lang="en-US" sz="800">
                        <a:effectLst/>
                        <a:latin typeface="Calibri"/>
                        <a:ea typeface="Calibri"/>
                        <a:cs typeface="Times New Roman"/>
                      </a:endParaRPr>
                    </a:p>
                  </a:txBody>
                  <a:tcPr marL="47608" marR="47608" marT="0" marB="0"/>
                </a:tc>
                <a:tc>
                  <a:txBody>
                    <a:bodyPr/>
                    <a:lstStyle/>
                    <a:p>
                      <a:pPr marL="0" marR="0" algn="just">
                        <a:lnSpc>
                          <a:spcPct val="115000"/>
                        </a:lnSpc>
                        <a:spcBef>
                          <a:spcPts val="0"/>
                        </a:spcBef>
                        <a:spcAft>
                          <a:spcPts val="0"/>
                        </a:spcAft>
                      </a:pPr>
                      <a:r>
                        <a:rPr lang="en-US" sz="800">
                          <a:effectLst/>
                        </a:rPr>
                        <a:t>Sequence and collaboration diagram</a:t>
                      </a:r>
                      <a:endParaRPr lang="en-US" sz="800">
                        <a:effectLst/>
                        <a:latin typeface="Calibri"/>
                        <a:ea typeface="Calibri"/>
                        <a:cs typeface="Times New Roman"/>
                      </a:endParaRPr>
                    </a:p>
                  </a:txBody>
                  <a:tcPr marL="47608" marR="47608" marT="0" marB="0"/>
                </a:tc>
              </a:tr>
              <a:tr h="145999">
                <a:tc>
                  <a:txBody>
                    <a:bodyPr/>
                    <a:lstStyle/>
                    <a:p>
                      <a:pPr marL="0" marR="0" algn="just">
                        <a:lnSpc>
                          <a:spcPct val="115000"/>
                        </a:lnSpc>
                        <a:spcBef>
                          <a:spcPts val="0"/>
                        </a:spcBef>
                        <a:spcAft>
                          <a:spcPts val="0"/>
                        </a:spcAft>
                      </a:pPr>
                      <a:r>
                        <a:rPr lang="en-US" sz="800">
                          <a:effectLst/>
                        </a:rPr>
                        <a:t>2.2.5</a:t>
                      </a:r>
                      <a:endParaRPr lang="en-US" sz="800">
                        <a:effectLst/>
                        <a:latin typeface="Calibri"/>
                        <a:ea typeface="Calibri"/>
                        <a:cs typeface="Times New Roman"/>
                      </a:endParaRPr>
                    </a:p>
                  </a:txBody>
                  <a:tcPr marL="47608" marR="47608" marT="0" marB="0"/>
                </a:tc>
                <a:tc>
                  <a:txBody>
                    <a:bodyPr/>
                    <a:lstStyle/>
                    <a:p>
                      <a:pPr marL="0" marR="0" algn="just">
                        <a:lnSpc>
                          <a:spcPct val="115000"/>
                        </a:lnSpc>
                        <a:spcBef>
                          <a:spcPts val="0"/>
                        </a:spcBef>
                        <a:spcAft>
                          <a:spcPts val="0"/>
                        </a:spcAft>
                      </a:pPr>
                      <a:r>
                        <a:rPr lang="en-US" sz="800">
                          <a:effectLst/>
                        </a:rPr>
                        <a:t>State transition diagram</a:t>
                      </a:r>
                      <a:endParaRPr lang="en-US" sz="800">
                        <a:effectLst/>
                        <a:latin typeface="Calibri"/>
                        <a:ea typeface="Calibri"/>
                        <a:cs typeface="Times New Roman"/>
                      </a:endParaRPr>
                    </a:p>
                  </a:txBody>
                  <a:tcPr marL="47608" marR="47608" marT="0" marB="0"/>
                </a:tc>
              </a:tr>
              <a:tr h="145999">
                <a:tc>
                  <a:txBody>
                    <a:bodyPr/>
                    <a:lstStyle/>
                    <a:p>
                      <a:pPr marL="0" marR="0" algn="just">
                        <a:lnSpc>
                          <a:spcPct val="115000"/>
                        </a:lnSpc>
                        <a:spcBef>
                          <a:spcPts val="0"/>
                        </a:spcBef>
                        <a:spcAft>
                          <a:spcPts val="0"/>
                        </a:spcAft>
                      </a:pPr>
                      <a:r>
                        <a:rPr lang="en-US" sz="800">
                          <a:effectLst/>
                        </a:rPr>
                        <a:t>3</a:t>
                      </a:r>
                      <a:endParaRPr lang="en-US" sz="800">
                        <a:effectLst/>
                        <a:latin typeface="Calibri"/>
                        <a:ea typeface="Calibri"/>
                        <a:cs typeface="Times New Roman"/>
                      </a:endParaRPr>
                    </a:p>
                  </a:txBody>
                  <a:tcPr marL="47608" marR="47608" marT="0" marB="0"/>
                </a:tc>
                <a:tc>
                  <a:txBody>
                    <a:bodyPr/>
                    <a:lstStyle/>
                    <a:p>
                      <a:pPr marL="0" marR="0" algn="just">
                        <a:lnSpc>
                          <a:spcPct val="115000"/>
                        </a:lnSpc>
                        <a:spcBef>
                          <a:spcPts val="0"/>
                        </a:spcBef>
                        <a:spcAft>
                          <a:spcPts val="0"/>
                        </a:spcAft>
                      </a:pPr>
                      <a:r>
                        <a:rPr lang="en-US" sz="800">
                          <a:effectLst/>
                        </a:rPr>
                        <a:t>CONSTRUCTION PHASE</a:t>
                      </a:r>
                      <a:endParaRPr lang="en-US" sz="800">
                        <a:effectLst/>
                        <a:latin typeface="Calibri"/>
                        <a:ea typeface="Calibri"/>
                        <a:cs typeface="Times New Roman"/>
                      </a:endParaRPr>
                    </a:p>
                  </a:txBody>
                  <a:tcPr marL="47608" marR="47608" marT="0" marB="0"/>
                </a:tc>
              </a:tr>
              <a:tr h="145999">
                <a:tc>
                  <a:txBody>
                    <a:bodyPr/>
                    <a:lstStyle/>
                    <a:p>
                      <a:pPr marL="0" marR="0" algn="just">
                        <a:lnSpc>
                          <a:spcPct val="115000"/>
                        </a:lnSpc>
                        <a:spcBef>
                          <a:spcPts val="0"/>
                        </a:spcBef>
                        <a:spcAft>
                          <a:spcPts val="0"/>
                        </a:spcAft>
                      </a:pPr>
                      <a:r>
                        <a:rPr lang="en-US" sz="800">
                          <a:effectLst/>
                        </a:rPr>
                        <a:t>3.1</a:t>
                      </a:r>
                      <a:endParaRPr lang="en-US" sz="800">
                        <a:effectLst/>
                        <a:latin typeface="Calibri"/>
                        <a:ea typeface="Calibri"/>
                        <a:cs typeface="Times New Roman"/>
                      </a:endParaRPr>
                    </a:p>
                  </a:txBody>
                  <a:tcPr marL="47608" marR="47608" marT="0" marB="0"/>
                </a:tc>
                <a:tc>
                  <a:txBody>
                    <a:bodyPr/>
                    <a:lstStyle/>
                    <a:p>
                      <a:pPr marL="0" marR="0" algn="just">
                        <a:lnSpc>
                          <a:spcPct val="115000"/>
                        </a:lnSpc>
                        <a:spcBef>
                          <a:spcPts val="0"/>
                        </a:spcBef>
                        <a:spcAft>
                          <a:spcPts val="0"/>
                        </a:spcAft>
                      </a:pPr>
                      <a:r>
                        <a:rPr lang="en-US" sz="800">
                          <a:effectLst/>
                        </a:rPr>
                        <a:t>Implementing the algorithms</a:t>
                      </a:r>
                      <a:endParaRPr lang="en-US" sz="800">
                        <a:effectLst/>
                        <a:latin typeface="Calibri"/>
                        <a:ea typeface="Calibri"/>
                        <a:cs typeface="Times New Roman"/>
                      </a:endParaRPr>
                    </a:p>
                  </a:txBody>
                  <a:tcPr marL="47608" marR="47608" marT="0" marB="0"/>
                </a:tc>
              </a:tr>
              <a:tr h="145999">
                <a:tc>
                  <a:txBody>
                    <a:bodyPr/>
                    <a:lstStyle/>
                    <a:p>
                      <a:pPr marL="0" marR="0" algn="just">
                        <a:lnSpc>
                          <a:spcPct val="115000"/>
                        </a:lnSpc>
                        <a:spcBef>
                          <a:spcPts val="0"/>
                        </a:spcBef>
                        <a:spcAft>
                          <a:spcPts val="0"/>
                        </a:spcAft>
                      </a:pPr>
                      <a:r>
                        <a:rPr lang="en-US" sz="800">
                          <a:effectLst/>
                        </a:rPr>
                        <a:t>4</a:t>
                      </a:r>
                      <a:endParaRPr lang="en-US" sz="800">
                        <a:effectLst/>
                        <a:latin typeface="Calibri"/>
                        <a:ea typeface="Calibri"/>
                        <a:cs typeface="Times New Roman"/>
                      </a:endParaRPr>
                    </a:p>
                  </a:txBody>
                  <a:tcPr marL="47608" marR="47608" marT="0" marB="0"/>
                </a:tc>
                <a:tc>
                  <a:txBody>
                    <a:bodyPr/>
                    <a:lstStyle/>
                    <a:p>
                      <a:pPr marL="0" marR="0" algn="just">
                        <a:lnSpc>
                          <a:spcPct val="115000"/>
                        </a:lnSpc>
                        <a:spcBef>
                          <a:spcPts val="0"/>
                        </a:spcBef>
                        <a:spcAft>
                          <a:spcPts val="0"/>
                        </a:spcAft>
                      </a:pPr>
                      <a:r>
                        <a:rPr lang="en-US" sz="800">
                          <a:effectLst/>
                        </a:rPr>
                        <a:t>TESTING PHASE</a:t>
                      </a:r>
                      <a:endParaRPr lang="en-US" sz="800">
                        <a:effectLst/>
                        <a:latin typeface="Calibri"/>
                        <a:ea typeface="Calibri"/>
                        <a:cs typeface="Times New Roman"/>
                      </a:endParaRPr>
                    </a:p>
                  </a:txBody>
                  <a:tcPr marL="47608" marR="47608" marT="0" marB="0"/>
                </a:tc>
              </a:tr>
              <a:tr h="145999">
                <a:tc>
                  <a:txBody>
                    <a:bodyPr/>
                    <a:lstStyle/>
                    <a:p>
                      <a:pPr marL="0" marR="0" algn="just">
                        <a:lnSpc>
                          <a:spcPct val="115000"/>
                        </a:lnSpc>
                        <a:spcBef>
                          <a:spcPts val="0"/>
                        </a:spcBef>
                        <a:spcAft>
                          <a:spcPts val="0"/>
                        </a:spcAft>
                      </a:pPr>
                      <a:r>
                        <a:rPr lang="en-US" sz="800">
                          <a:effectLst/>
                        </a:rPr>
                        <a:t>4.1</a:t>
                      </a:r>
                      <a:endParaRPr lang="en-US" sz="800">
                        <a:effectLst/>
                        <a:latin typeface="Calibri"/>
                        <a:ea typeface="Calibri"/>
                        <a:cs typeface="Times New Roman"/>
                      </a:endParaRPr>
                    </a:p>
                  </a:txBody>
                  <a:tcPr marL="47608" marR="47608" marT="0" marB="0"/>
                </a:tc>
                <a:tc>
                  <a:txBody>
                    <a:bodyPr/>
                    <a:lstStyle/>
                    <a:p>
                      <a:pPr marL="0" marR="0" algn="just">
                        <a:lnSpc>
                          <a:spcPct val="115000"/>
                        </a:lnSpc>
                        <a:spcBef>
                          <a:spcPts val="0"/>
                        </a:spcBef>
                        <a:spcAft>
                          <a:spcPts val="0"/>
                        </a:spcAft>
                      </a:pPr>
                      <a:r>
                        <a:rPr lang="en-US" sz="800">
                          <a:effectLst/>
                        </a:rPr>
                        <a:t>Unit Testing</a:t>
                      </a:r>
                      <a:endParaRPr lang="en-US" sz="800">
                        <a:effectLst/>
                        <a:latin typeface="Calibri"/>
                        <a:ea typeface="Calibri"/>
                        <a:cs typeface="Times New Roman"/>
                      </a:endParaRPr>
                    </a:p>
                  </a:txBody>
                  <a:tcPr marL="47608" marR="47608" marT="0" marB="0"/>
                </a:tc>
              </a:tr>
              <a:tr h="145999">
                <a:tc>
                  <a:txBody>
                    <a:bodyPr/>
                    <a:lstStyle/>
                    <a:p>
                      <a:pPr marL="0" marR="0" algn="just">
                        <a:lnSpc>
                          <a:spcPct val="115000"/>
                        </a:lnSpc>
                        <a:spcBef>
                          <a:spcPts val="0"/>
                        </a:spcBef>
                        <a:spcAft>
                          <a:spcPts val="0"/>
                        </a:spcAft>
                      </a:pPr>
                      <a:r>
                        <a:rPr lang="en-US" sz="800">
                          <a:effectLst/>
                        </a:rPr>
                        <a:t>4.2</a:t>
                      </a:r>
                      <a:endParaRPr lang="en-US" sz="800">
                        <a:effectLst/>
                        <a:latin typeface="Calibri"/>
                        <a:ea typeface="Calibri"/>
                        <a:cs typeface="Times New Roman"/>
                      </a:endParaRPr>
                    </a:p>
                  </a:txBody>
                  <a:tcPr marL="47608" marR="47608" marT="0" marB="0"/>
                </a:tc>
                <a:tc>
                  <a:txBody>
                    <a:bodyPr/>
                    <a:lstStyle/>
                    <a:p>
                      <a:pPr marL="0" marR="0" algn="just">
                        <a:lnSpc>
                          <a:spcPct val="115000"/>
                        </a:lnSpc>
                        <a:spcBef>
                          <a:spcPts val="0"/>
                        </a:spcBef>
                        <a:spcAft>
                          <a:spcPts val="0"/>
                        </a:spcAft>
                      </a:pPr>
                      <a:r>
                        <a:rPr lang="en-US" sz="800">
                          <a:effectLst/>
                        </a:rPr>
                        <a:t>Integration testing</a:t>
                      </a:r>
                      <a:endParaRPr lang="en-US" sz="800">
                        <a:effectLst/>
                        <a:latin typeface="Calibri"/>
                        <a:ea typeface="Calibri"/>
                        <a:cs typeface="Times New Roman"/>
                      </a:endParaRPr>
                    </a:p>
                  </a:txBody>
                  <a:tcPr marL="47608" marR="47608" marT="0" marB="0"/>
                </a:tc>
              </a:tr>
              <a:tr h="145999">
                <a:tc>
                  <a:txBody>
                    <a:bodyPr/>
                    <a:lstStyle/>
                    <a:p>
                      <a:pPr marL="0" marR="0" algn="just">
                        <a:lnSpc>
                          <a:spcPct val="115000"/>
                        </a:lnSpc>
                        <a:spcBef>
                          <a:spcPts val="0"/>
                        </a:spcBef>
                        <a:spcAft>
                          <a:spcPts val="0"/>
                        </a:spcAft>
                      </a:pPr>
                      <a:r>
                        <a:rPr lang="en-US" sz="800">
                          <a:effectLst/>
                        </a:rPr>
                        <a:t>4.3</a:t>
                      </a:r>
                      <a:endParaRPr lang="en-US" sz="800">
                        <a:effectLst/>
                        <a:latin typeface="Calibri"/>
                        <a:ea typeface="Calibri"/>
                        <a:cs typeface="Times New Roman"/>
                      </a:endParaRPr>
                    </a:p>
                  </a:txBody>
                  <a:tcPr marL="47608" marR="47608" marT="0" marB="0"/>
                </a:tc>
                <a:tc>
                  <a:txBody>
                    <a:bodyPr/>
                    <a:lstStyle/>
                    <a:p>
                      <a:pPr marL="0" marR="0" algn="just">
                        <a:lnSpc>
                          <a:spcPct val="115000"/>
                        </a:lnSpc>
                        <a:spcBef>
                          <a:spcPts val="0"/>
                        </a:spcBef>
                        <a:spcAft>
                          <a:spcPts val="0"/>
                        </a:spcAft>
                      </a:pPr>
                      <a:r>
                        <a:rPr lang="en-US" sz="800">
                          <a:effectLst/>
                        </a:rPr>
                        <a:t>System testing</a:t>
                      </a:r>
                      <a:endParaRPr lang="en-US" sz="800">
                        <a:effectLst/>
                        <a:latin typeface="Calibri"/>
                        <a:ea typeface="Calibri"/>
                        <a:cs typeface="Times New Roman"/>
                      </a:endParaRPr>
                    </a:p>
                  </a:txBody>
                  <a:tcPr marL="47608" marR="47608" marT="0" marB="0"/>
                </a:tc>
              </a:tr>
              <a:tr h="145999">
                <a:tc>
                  <a:txBody>
                    <a:bodyPr/>
                    <a:lstStyle/>
                    <a:p>
                      <a:pPr marL="0" marR="0" algn="just">
                        <a:lnSpc>
                          <a:spcPct val="115000"/>
                        </a:lnSpc>
                        <a:spcBef>
                          <a:spcPts val="0"/>
                        </a:spcBef>
                        <a:spcAft>
                          <a:spcPts val="0"/>
                        </a:spcAft>
                      </a:pPr>
                      <a:r>
                        <a:rPr lang="en-US" sz="800">
                          <a:effectLst/>
                        </a:rPr>
                        <a:t>5</a:t>
                      </a:r>
                      <a:endParaRPr lang="en-US" sz="800">
                        <a:effectLst/>
                        <a:latin typeface="Calibri"/>
                        <a:ea typeface="Calibri"/>
                        <a:cs typeface="Times New Roman"/>
                      </a:endParaRPr>
                    </a:p>
                  </a:txBody>
                  <a:tcPr marL="47608" marR="47608" marT="0" marB="0"/>
                </a:tc>
                <a:tc>
                  <a:txBody>
                    <a:bodyPr/>
                    <a:lstStyle/>
                    <a:p>
                      <a:pPr marL="0" marR="0" algn="just">
                        <a:lnSpc>
                          <a:spcPct val="115000"/>
                        </a:lnSpc>
                        <a:spcBef>
                          <a:spcPts val="0"/>
                        </a:spcBef>
                        <a:spcAft>
                          <a:spcPts val="0"/>
                        </a:spcAft>
                      </a:pPr>
                      <a:r>
                        <a:rPr lang="en-US" sz="800">
                          <a:effectLst/>
                        </a:rPr>
                        <a:t>PROJECT DEPLOYEMENT</a:t>
                      </a:r>
                      <a:endParaRPr lang="en-US" sz="800">
                        <a:effectLst/>
                        <a:latin typeface="Calibri"/>
                        <a:ea typeface="Calibri"/>
                        <a:cs typeface="Times New Roman"/>
                      </a:endParaRPr>
                    </a:p>
                  </a:txBody>
                  <a:tcPr marL="47608" marR="47608" marT="0" marB="0"/>
                </a:tc>
              </a:tr>
              <a:tr h="145999">
                <a:tc>
                  <a:txBody>
                    <a:bodyPr/>
                    <a:lstStyle/>
                    <a:p>
                      <a:pPr marL="0" marR="0" algn="just">
                        <a:lnSpc>
                          <a:spcPct val="115000"/>
                        </a:lnSpc>
                        <a:spcBef>
                          <a:spcPts val="0"/>
                        </a:spcBef>
                        <a:spcAft>
                          <a:spcPts val="0"/>
                        </a:spcAft>
                      </a:pPr>
                      <a:r>
                        <a:rPr lang="en-US" sz="800">
                          <a:effectLst/>
                        </a:rPr>
                        <a:t>6</a:t>
                      </a:r>
                      <a:endParaRPr lang="en-US" sz="800">
                        <a:effectLst/>
                        <a:latin typeface="Calibri"/>
                        <a:ea typeface="Calibri"/>
                        <a:cs typeface="Times New Roman"/>
                      </a:endParaRPr>
                    </a:p>
                  </a:txBody>
                  <a:tcPr marL="47608" marR="47608" marT="0" marB="0"/>
                </a:tc>
                <a:tc>
                  <a:txBody>
                    <a:bodyPr/>
                    <a:lstStyle/>
                    <a:p>
                      <a:pPr marL="0" marR="0" algn="just">
                        <a:lnSpc>
                          <a:spcPct val="115000"/>
                        </a:lnSpc>
                        <a:spcBef>
                          <a:spcPts val="0"/>
                        </a:spcBef>
                        <a:spcAft>
                          <a:spcPts val="0"/>
                        </a:spcAft>
                      </a:pPr>
                      <a:r>
                        <a:rPr lang="en-US" sz="800" dirty="0">
                          <a:effectLst/>
                        </a:rPr>
                        <a:t>DOCUMENTATION</a:t>
                      </a:r>
                      <a:endParaRPr lang="en-US" sz="800" dirty="0">
                        <a:effectLst/>
                        <a:latin typeface="Calibri"/>
                        <a:ea typeface="Calibri"/>
                        <a:cs typeface="Times New Roman"/>
                      </a:endParaRPr>
                    </a:p>
                  </a:txBody>
                  <a:tcPr marL="47608" marR="47608" marT="0" marB="0"/>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Project Resources</a:t>
            </a:r>
            <a:endParaRPr lang="en-US" sz="4000" dirty="0"/>
          </a:p>
        </p:txBody>
      </p:sp>
      <p:sp>
        <p:nvSpPr>
          <p:cNvPr id="3" name="Content Placeholder 2"/>
          <p:cNvSpPr>
            <a:spLocks noGrp="1"/>
          </p:cNvSpPr>
          <p:nvPr>
            <p:ph idx="1"/>
          </p:nvPr>
        </p:nvSpPr>
        <p:spPr/>
        <p:txBody>
          <a:bodyPr>
            <a:normAutofit fontScale="55000" lnSpcReduction="20000"/>
          </a:bodyPr>
          <a:lstStyle/>
          <a:p>
            <a:pPr marL="0" lvl="0" indent="0">
              <a:buNone/>
            </a:pPr>
            <a:r>
              <a:rPr lang="en-US" b="1" dirty="0"/>
              <a:t>Hardware:</a:t>
            </a:r>
            <a:endParaRPr lang="en-US" dirty="0"/>
          </a:p>
          <a:p>
            <a:r>
              <a:rPr lang="en-US" dirty="0" smtClean="0"/>
              <a:t> Parameter </a:t>
            </a:r>
            <a:r>
              <a:rPr lang="en-US" dirty="0"/>
              <a:t>measuring </a:t>
            </a:r>
            <a:r>
              <a:rPr lang="en-US" dirty="0" smtClean="0"/>
              <a:t>circuits</a:t>
            </a:r>
          </a:p>
          <a:p>
            <a:r>
              <a:rPr lang="en-US" dirty="0" smtClean="0"/>
              <a:t> USB </a:t>
            </a:r>
            <a:r>
              <a:rPr lang="en-US" dirty="0"/>
              <a:t>of type To-B</a:t>
            </a:r>
          </a:p>
          <a:p>
            <a:r>
              <a:rPr lang="en-US" dirty="0"/>
              <a:t> </a:t>
            </a:r>
            <a:r>
              <a:rPr lang="en-US" dirty="0" smtClean="0"/>
              <a:t>A </a:t>
            </a:r>
            <a:r>
              <a:rPr lang="en-US" dirty="0"/>
              <a:t>Computer with 1 GB RAM and DUAL Core Processor</a:t>
            </a:r>
          </a:p>
          <a:p>
            <a:pPr marL="0" lvl="0" indent="0">
              <a:buNone/>
            </a:pPr>
            <a:r>
              <a:rPr lang="en-US" b="1" dirty="0"/>
              <a:t>Software:</a:t>
            </a:r>
            <a:endParaRPr lang="en-US" dirty="0"/>
          </a:p>
          <a:p>
            <a:r>
              <a:rPr lang="en-US" dirty="0" err="1" smtClean="0"/>
              <a:t>Arduino</a:t>
            </a:r>
            <a:r>
              <a:rPr lang="en-US" dirty="0" smtClean="0"/>
              <a:t> 1.0.4</a:t>
            </a:r>
            <a:endParaRPr lang="en-US" dirty="0"/>
          </a:p>
          <a:p>
            <a:r>
              <a:rPr lang="en-US" dirty="0"/>
              <a:t>Net beans 6.8 or higher</a:t>
            </a:r>
          </a:p>
          <a:p>
            <a:r>
              <a:rPr lang="en-US" dirty="0"/>
              <a:t>Java 1.6</a:t>
            </a:r>
          </a:p>
          <a:p>
            <a:r>
              <a:rPr lang="en-US" dirty="0"/>
              <a:t>HTML</a:t>
            </a:r>
          </a:p>
          <a:p>
            <a:r>
              <a:rPr lang="en-US" dirty="0"/>
              <a:t>CSS</a:t>
            </a:r>
          </a:p>
          <a:p>
            <a:r>
              <a:rPr lang="en-US" dirty="0"/>
              <a:t>PHP</a:t>
            </a:r>
          </a:p>
          <a:p>
            <a:r>
              <a:rPr lang="en-US" dirty="0"/>
              <a:t>Ajax</a:t>
            </a:r>
          </a:p>
          <a:p>
            <a:pPr marL="0" lvl="0" indent="0">
              <a:buNone/>
            </a:pPr>
            <a:r>
              <a:rPr lang="en-US" b="1" dirty="0"/>
              <a:t>Web Browser:</a:t>
            </a:r>
            <a:endParaRPr lang="en-US" dirty="0"/>
          </a:p>
          <a:p>
            <a:r>
              <a:rPr lang="en-US" dirty="0"/>
              <a:t>Internet Explorer 5.5 and higher</a:t>
            </a:r>
          </a:p>
          <a:p>
            <a:r>
              <a:rPr lang="en-US" dirty="0" smtClean="0"/>
              <a:t>Firefox </a:t>
            </a:r>
            <a:r>
              <a:rPr lang="en-US" dirty="0"/>
              <a:t>1.5 and higher</a:t>
            </a:r>
          </a:p>
          <a:p>
            <a:r>
              <a:rPr lang="en-US" dirty="0"/>
              <a:t>Google Chrome 22.0.0.0 or higher</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Estimation</a:t>
            </a:r>
            <a:endParaRPr lang="en-US" sz="4000" dirty="0"/>
          </a:p>
        </p:txBody>
      </p:sp>
      <p:sp>
        <p:nvSpPr>
          <p:cNvPr id="3" name="Content Placeholder 2"/>
          <p:cNvSpPr>
            <a:spLocks noGrp="1"/>
          </p:cNvSpPr>
          <p:nvPr>
            <p:ph idx="1"/>
          </p:nvPr>
        </p:nvSpPr>
        <p:spPr/>
        <p:txBody>
          <a:bodyPr>
            <a:normAutofit/>
          </a:bodyPr>
          <a:lstStyle/>
          <a:p>
            <a:pPr marL="0" indent="0">
              <a:buNone/>
            </a:pPr>
            <a:endParaRPr lang="en-US" dirty="0" smtClean="0"/>
          </a:p>
          <a:p>
            <a:pPr marL="0" indent="0">
              <a:buNone/>
            </a:pPr>
            <a:endParaRPr lang="en-US" dirty="0"/>
          </a:p>
          <a:p>
            <a:pPr marL="0" indent="0">
              <a:buNone/>
            </a:pP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85866631"/>
              </p:ext>
            </p:extLst>
          </p:nvPr>
        </p:nvGraphicFramePr>
        <p:xfrm>
          <a:off x="990600" y="2362200"/>
          <a:ext cx="6587490" cy="2160492"/>
        </p:xfrm>
        <a:graphic>
          <a:graphicData uri="http://schemas.openxmlformats.org/drawingml/2006/table">
            <a:tbl>
              <a:tblPr firstRow="1" firstCol="1" bandRow="1" bandCol="1">
                <a:tableStyleId>{5C22544A-7EE6-4342-B048-85BDC9FD1C3A}</a:tableStyleId>
              </a:tblPr>
              <a:tblGrid>
                <a:gridCol w="3297224"/>
                <a:gridCol w="3290266"/>
              </a:tblGrid>
              <a:tr h="720164">
                <a:tc>
                  <a:txBody>
                    <a:bodyPr/>
                    <a:lstStyle/>
                    <a:p>
                      <a:pPr marL="0" marR="0" algn="just">
                        <a:lnSpc>
                          <a:spcPct val="115000"/>
                        </a:lnSpc>
                        <a:spcBef>
                          <a:spcPts val="0"/>
                        </a:spcBef>
                        <a:spcAft>
                          <a:spcPts val="0"/>
                        </a:spcAft>
                      </a:pPr>
                      <a:r>
                        <a:rPr lang="en-US" sz="1200" dirty="0">
                          <a:effectLst/>
                        </a:rPr>
                        <a:t>Effort Applied </a:t>
                      </a:r>
                      <a:endParaRPr lang="en-US" sz="11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16 [man-month]</a:t>
                      </a:r>
                      <a:endParaRPr lang="en-US" sz="1100">
                        <a:effectLst/>
                        <a:latin typeface="Calibri"/>
                        <a:ea typeface="Calibri"/>
                        <a:cs typeface="Times New Roman"/>
                      </a:endParaRPr>
                    </a:p>
                  </a:txBody>
                  <a:tcPr marL="68580" marR="68580" marT="0" marB="0"/>
                </a:tc>
              </a:tr>
              <a:tr h="720164">
                <a:tc>
                  <a:txBody>
                    <a:bodyPr/>
                    <a:lstStyle/>
                    <a:p>
                      <a:pPr marL="0" marR="0" algn="just">
                        <a:lnSpc>
                          <a:spcPct val="115000"/>
                        </a:lnSpc>
                        <a:spcBef>
                          <a:spcPts val="0"/>
                        </a:spcBef>
                        <a:spcAft>
                          <a:spcPts val="0"/>
                        </a:spcAft>
                      </a:pPr>
                      <a:r>
                        <a:rPr lang="en-US" sz="1200">
                          <a:effectLst/>
                        </a:rPr>
                        <a:t>Development Time </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dirty="0">
                          <a:effectLst/>
                        </a:rPr>
                        <a:t>6 months</a:t>
                      </a:r>
                      <a:endParaRPr lang="en-US" sz="1100" dirty="0">
                        <a:effectLst/>
                        <a:latin typeface="Calibri"/>
                        <a:ea typeface="Calibri"/>
                        <a:cs typeface="Times New Roman"/>
                      </a:endParaRPr>
                    </a:p>
                  </a:txBody>
                  <a:tcPr marL="68580" marR="68580" marT="0" marB="0"/>
                </a:tc>
              </a:tr>
              <a:tr h="720164">
                <a:tc>
                  <a:txBody>
                    <a:bodyPr/>
                    <a:lstStyle/>
                    <a:p>
                      <a:pPr marL="0" marR="0" algn="just">
                        <a:lnSpc>
                          <a:spcPct val="115000"/>
                        </a:lnSpc>
                        <a:spcBef>
                          <a:spcPts val="0"/>
                        </a:spcBef>
                        <a:spcAft>
                          <a:spcPts val="0"/>
                        </a:spcAft>
                      </a:pPr>
                      <a:r>
                        <a:rPr lang="en-US" sz="1200">
                          <a:effectLst/>
                        </a:rPr>
                        <a:t>People Required</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dirty="0">
                          <a:effectLst/>
                        </a:rPr>
                        <a:t>3</a:t>
                      </a:r>
                      <a:endParaRPr lang="en-US" sz="1100" dirty="0">
                        <a:effectLst/>
                        <a:latin typeface="Calibri"/>
                        <a:ea typeface="Calibri"/>
                        <a:cs typeface="Times New Roman"/>
                      </a:endParaRPr>
                    </a:p>
                  </a:txBody>
                  <a:tcPr marL="68580" marR="68580" marT="0" marB="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Project Design</a:t>
            </a:r>
            <a:endParaRPr lang="en-US" sz="4000" dirty="0"/>
          </a:p>
        </p:txBody>
      </p:sp>
      <p:sp>
        <p:nvSpPr>
          <p:cNvPr id="3" name="Content Placeholder 2"/>
          <p:cNvSpPr>
            <a:spLocks noGrp="1"/>
          </p:cNvSpPr>
          <p:nvPr>
            <p:ph idx="1"/>
          </p:nvPr>
        </p:nvSpPr>
        <p:spPr/>
        <p:txBody>
          <a:bodyPr>
            <a:normAutofit/>
          </a:bodyPr>
          <a:lstStyle/>
          <a:p>
            <a:pPr algn="ctr">
              <a:buNone/>
            </a:pPr>
            <a:r>
              <a:rPr lang="en-US" sz="2000" dirty="0" smtClean="0"/>
              <a:t>Use Case Diagram</a:t>
            </a:r>
          </a:p>
          <a:p>
            <a:pPr algn="ctr">
              <a:buNone/>
            </a:pPr>
            <a:endParaRPr lang="en-US" sz="2000" dirty="0"/>
          </a:p>
        </p:txBody>
      </p:sp>
      <p:pic>
        <p:nvPicPr>
          <p:cNvPr id="4" name="Picture 3" descr="usecase.JPG"/>
          <p:cNvPicPr/>
          <p:nvPr/>
        </p:nvPicPr>
        <p:blipFill>
          <a:blip r:embed="rId2"/>
          <a:srcRect/>
          <a:stretch>
            <a:fillRect/>
          </a:stretch>
        </p:blipFill>
        <p:spPr bwMode="auto">
          <a:xfrm>
            <a:off x="1637347" y="2349817"/>
            <a:ext cx="5869305" cy="3669983"/>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TotalTime>
  <Words>1083</Words>
  <Application>Microsoft Office PowerPoint</Application>
  <PresentationFormat>On-screen Show (4:3)</PresentationFormat>
  <Paragraphs>190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iDoctor Medical System</vt:lpstr>
      <vt:lpstr>Existing System</vt:lpstr>
      <vt:lpstr>Problem Definition with Scope &amp; Objective</vt:lpstr>
      <vt:lpstr>Proposed System</vt:lpstr>
      <vt:lpstr>Proposed System(Block Diagram)</vt:lpstr>
      <vt:lpstr>Work Breakdown Structure</vt:lpstr>
      <vt:lpstr>Project Resources</vt:lpstr>
      <vt:lpstr>Estimation</vt:lpstr>
      <vt:lpstr>Project Design</vt:lpstr>
      <vt:lpstr>Project Design(contd)</vt:lpstr>
      <vt:lpstr>Project Design(contd)</vt:lpstr>
      <vt:lpstr>Demonstration</vt:lpstr>
      <vt:lpstr>Testing</vt:lpstr>
      <vt:lpstr>Maintenance</vt:lpstr>
      <vt:lpstr>Conclusion &amp; Future Scope</vt:lpstr>
      <vt:lpstr>References</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iDoctor Medical System</dc:title>
  <dc:creator>DJSCE.Student</dc:creator>
  <cp:lastModifiedBy>Viraj</cp:lastModifiedBy>
  <cp:revision>13</cp:revision>
  <dcterms:created xsi:type="dcterms:W3CDTF">2013-04-20T03:35:26Z</dcterms:created>
  <dcterms:modified xsi:type="dcterms:W3CDTF">2013-04-22T04:02:02Z</dcterms:modified>
</cp:coreProperties>
</file>