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2" r:id="rId3"/>
    <p:sldId id="257" r:id="rId4"/>
    <p:sldId id="258" r:id="rId5"/>
    <p:sldId id="259" r:id="rId6"/>
    <p:sldId id="262" r:id="rId7"/>
    <p:sldId id="275" r:id="rId8"/>
    <p:sldId id="291" r:id="rId9"/>
    <p:sldId id="260" r:id="rId10"/>
    <p:sldId id="381" r:id="rId11"/>
    <p:sldId id="261" r:id="rId12"/>
    <p:sldId id="263" r:id="rId13"/>
    <p:sldId id="264" r:id="rId14"/>
    <p:sldId id="265" r:id="rId15"/>
    <p:sldId id="293" r:id="rId16"/>
    <p:sldId id="332" r:id="rId17"/>
    <p:sldId id="292" r:id="rId18"/>
    <p:sldId id="335" r:id="rId19"/>
    <p:sldId id="336" r:id="rId20"/>
    <p:sldId id="327" r:id="rId21"/>
    <p:sldId id="297" r:id="rId22"/>
    <p:sldId id="333" r:id="rId23"/>
    <p:sldId id="334" r:id="rId24"/>
    <p:sldId id="296" r:id="rId25"/>
    <p:sldId id="338" r:id="rId26"/>
    <p:sldId id="298" r:id="rId27"/>
    <p:sldId id="299" r:id="rId28"/>
    <p:sldId id="340" r:id="rId29"/>
    <p:sldId id="341" r:id="rId30"/>
    <p:sldId id="342" r:id="rId31"/>
    <p:sldId id="311" r:id="rId32"/>
    <p:sldId id="343" r:id="rId33"/>
    <p:sldId id="313" r:id="rId34"/>
    <p:sldId id="339" r:id="rId35"/>
    <p:sldId id="344" r:id="rId36"/>
    <p:sldId id="345" r:id="rId37"/>
    <p:sldId id="346" r:id="rId38"/>
    <p:sldId id="347" r:id="rId39"/>
    <p:sldId id="348" r:id="rId40"/>
    <p:sldId id="349" r:id="rId41"/>
    <p:sldId id="350" r:id="rId42"/>
    <p:sldId id="306" r:id="rId43"/>
    <p:sldId id="308" r:id="rId44"/>
    <p:sldId id="351" r:id="rId45"/>
    <p:sldId id="352" r:id="rId46"/>
    <p:sldId id="353" r:id="rId47"/>
    <p:sldId id="354" r:id="rId48"/>
    <p:sldId id="316" r:id="rId49"/>
    <p:sldId id="355" r:id="rId50"/>
    <p:sldId id="356" r:id="rId51"/>
    <p:sldId id="357" r:id="rId52"/>
    <p:sldId id="322" r:id="rId53"/>
    <p:sldId id="323" r:id="rId54"/>
    <p:sldId id="324" r:id="rId55"/>
    <p:sldId id="358" r:id="rId56"/>
    <p:sldId id="325" r:id="rId57"/>
    <p:sldId id="359" r:id="rId58"/>
    <p:sldId id="360" r:id="rId59"/>
    <p:sldId id="361" r:id="rId60"/>
    <p:sldId id="362" r:id="rId61"/>
    <p:sldId id="363" r:id="rId62"/>
    <p:sldId id="368" r:id="rId63"/>
    <p:sldId id="369" r:id="rId64"/>
    <p:sldId id="364" r:id="rId65"/>
    <p:sldId id="365" r:id="rId66"/>
    <p:sldId id="366" r:id="rId67"/>
    <p:sldId id="367" r:id="rId68"/>
    <p:sldId id="370" r:id="rId69"/>
    <p:sldId id="371" r:id="rId70"/>
    <p:sldId id="372" r:id="rId71"/>
    <p:sldId id="373" r:id="rId72"/>
    <p:sldId id="374" r:id="rId73"/>
    <p:sldId id="376" r:id="rId74"/>
    <p:sldId id="377" r:id="rId75"/>
    <p:sldId id="378" r:id="rId76"/>
    <p:sldId id="379" r:id="rId77"/>
    <p:sldId id="380" r:id="rId78"/>
    <p:sldId id="319" r:id="rId79"/>
    <p:sldId id="320" r:id="rId80"/>
    <p:sldId id="321" r:id="rId81"/>
    <p:sldId id="301" r:id="rId82"/>
    <p:sldId id="271"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37" autoAdjust="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p:cNvSpPr txBox="1"/>
          <p:nvPr userDrawn="1"/>
        </p:nvSpPr>
        <p:spPr>
          <a:xfrm>
            <a:off x="4038600" y="5791200"/>
            <a:ext cx="2108269" cy="923330"/>
          </a:xfrm>
          <a:prstGeom prst="rect">
            <a:avLst/>
          </a:prstGeom>
          <a:noFill/>
        </p:spPr>
        <p:txBody>
          <a:bodyPr wrap="none" rtlCol="0">
            <a:spAutoFit/>
          </a:bodyPr>
          <a:lstStyle/>
          <a:p>
            <a:pPr algn="ctr"/>
            <a:r>
              <a:rPr lang="en-US" b="1" i="1" dirty="0" smtClean="0">
                <a:latin typeface="Book Antiqua" pitchFamily="18" charset="0"/>
              </a:rPr>
              <a:t>Presented</a:t>
            </a:r>
            <a:r>
              <a:rPr lang="en-US" b="1" i="1" baseline="0" dirty="0" smtClean="0">
                <a:latin typeface="Book Antiqua" pitchFamily="18" charset="0"/>
              </a:rPr>
              <a:t> by</a:t>
            </a:r>
          </a:p>
          <a:p>
            <a:pPr algn="ctr"/>
            <a:endParaRPr lang="en-US" b="1" i="1" baseline="0" dirty="0" smtClean="0">
              <a:latin typeface="Book Antiqua" pitchFamily="18" charset="0"/>
            </a:endParaRPr>
          </a:p>
          <a:p>
            <a:pPr algn="ctr"/>
            <a:r>
              <a:rPr lang="en-US" b="1" i="1" dirty="0" smtClean="0">
                <a:latin typeface="Book Antiqua" pitchFamily="18" charset="0"/>
              </a:rPr>
              <a:t> ‘Demola Akinpelu</a:t>
            </a:r>
            <a:endParaRPr lang="en-US" b="1" i="1" dirty="0">
              <a:latin typeface="Book Antiqua" pitchFamily="18" charset="0"/>
            </a:endParaRPr>
          </a:p>
        </p:txBody>
      </p:sp>
    </p:spTree>
    <p:extLst>
      <p:ext uri="{BB962C8B-B14F-4D97-AF65-F5344CB8AC3E}">
        <p14:creationId xmlns:p14="http://schemas.microsoft.com/office/powerpoint/2010/main" val="142567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2A805-CB8F-4006-8611-F39BC04C413B}"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2032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2A805-CB8F-4006-8611-F39BC04C413B}"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161323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76200" y="76200"/>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44500" y="1600200"/>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632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52A805-CB8F-4006-8611-F39BC04C413B}" type="datetimeFigureOut">
              <a:rPr lang="en-US" smtClean="0"/>
              <a:t>10/17/2019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169912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52A805-CB8F-4006-8611-F39BC04C413B}"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12393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52A805-CB8F-4006-8611-F39BC04C413B}" type="datetimeFigureOut">
              <a:rPr lang="en-US" smtClean="0"/>
              <a:t>10/17/2019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316633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52A805-CB8F-4006-8611-F39BC04C413B}" type="datetimeFigureOut">
              <a:rPr lang="en-US" smtClean="0"/>
              <a:t>10/17/2019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246880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2A805-CB8F-4006-8611-F39BC04C413B}" type="datetimeFigureOut">
              <a:rPr lang="en-US" smtClean="0"/>
              <a:t>10/17/2019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104780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2A805-CB8F-4006-8611-F39BC04C413B}"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221044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2A805-CB8F-4006-8611-F39BC04C413B}" type="datetimeFigureOut">
              <a:rPr lang="en-US" smtClean="0"/>
              <a:t>10/17/2019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63274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2A805-CB8F-4006-8611-F39BC04C413B}" type="datetimeFigureOut">
              <a:rPr lang="en-US" smtClean="0"/>
              <a:t>10/17/2019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4C3B5-CAF8-467C-BBB8-525E1F67AF49}" type="slidenum">
              <a:rPr lang="en-US" smtClean="0"/>
              <a:t>‹#›</a:t>
            </a:fld>
            <a:endParaRPr lang="en-US"/>
          </a:p>
        </p:txBody>
      </p:sp>
    </p:spTree>
    <p:extLst>
      <p:ext uri="{BB962C8B-B14F-4D97-AF65-F5344CB8AC3E}">
        <p14:creationId xmlns:p14="http://schemas.microsoft.com/office/powerpoint/2010/main" val="338717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1026" name="Picture 2" descr="C:\Users\user\Desktop\Training_FVO\Web Design\fvo powerpoint wd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24"/>
            <a:ext cx="9143999" cy="687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26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normAutofit fontScale="77500" lnSpcReduction="20000"/>
          </a:bodyPr>
          <a:lstStyle/>
          <a:p>
            <a:r>
              <a:rPr lang="en-US" dirty="0"/>
              <a:t>What is HTML?</a:t>
            </a:r>
          </a:p>
          <a:p>
            <a:r>
              <a:rPr lang="en-US" dirty="0" smtClean="0"/>
              <a:t>HTML(Hyper Text Markup Language) </a:t>
            </a:r>
            <a:r>
              <a:rPr lang="en-US" dirty="0"/>
              <a:t>is the standard markup language for creating Web pages.</a:t>
            </a:r>
          </a:p>
          <a:p>
            <a:r>
              <a:rPr lang="en-US" dirty="0"/>
              <a:t>HTML stands for Hyper Text Markup Language</a:t>
            </a:r>
          </a:p>
          <a:p>
            <a:r>
              <a:rPr lang="en-US" dirty="0"/>
              <a:t>HTML describes the structure of Web pages using markup</a:t>
            </a:r>
          </a:p>
          <a:p>
            <a:r>
              <a:rPr lang="en-US" dirty="0"/>
              <a:t>HTML elements are the building blocks of HTML pages</a:t>
            </a:r>
          </a:p>
          <a:p>
            <a:r>
              <a:rPr lang="en-US" dirty="0"/>
              <a:t>HTML elements are represented by tags</a:t>
            </a:r>
          </a:p>
          <a:p>
            <a:r>
              <a:rPr lang="en-US" dirty="0"/>
              <a:t>HTML tags label pieces of content such as "heading", "paragraph", "table", and so on</a:t>
            </a:r>
          </a:p>
          <a:p>
            <a:r>
              <a:rPr lang="en-US" dirty="0"/>
              <a:t>Browsers do not display the HTML tags, but use them to render the content of the </a:t>
            </a:r>
            <a:r>
              <a:rPr lang="en-US" dirty="0" smtClean="0"/>
              <a:t>page</a:t>
            </a:r>
            <a:endParaRPr lang="en-US" dirty="0"/>
          </a:p>
        </p:txBody>
      </p:sp>
    </p:spTree>
    <p:extLst>
      <p:ext uri="{BB962C8B-B14F-4D97-AF65-F5344CB8AC3E}">
        <p14:creationId xmlns:p14="http://schemas.microsoft.com/office/powerpoint/2010/main" val="2351355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dirty="0" smtClean="0"/>
              <a:t>HTML Versions</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6" y="1585747"/>
            <a:ext cx="9128234" cy="5272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96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t>HTML</a:t>
            </a:r>
            <a:endParaRPr lang="en-US" b="1" dirty="0"/>
          </a:p>
        </p:txBody>
      </p:sp>
      <p:sp>
        <p:nvSpPr>
          <p:cNvPr id="3" name="Content Placeholder 2"/>
          <p:cNvSpPr>
            <a:spLocks noGrp="1"/>
          </p:cNvSpPr>
          <p:nvPr>
            <p:ph idx="1"/>
          </p:nvPr>
        </p:nvSpPr>
        <p:spPr/>
        <p:txBody>
          <a:bodyPr>
            <a:normAutofit/>
          </a:bodyPr>
          <a:lstStyle/>
          <a:p>
            <a:pPr marL="0" indent="0" algn="ctr">
              <a:buNone/>
            </a:pPr>
            <a:endParaRPr lang="en-US" sz="4400" b="1" dirty="0" smtClean="0"/>
          </a:p>
          <a:p>
            <a:pPr marL="0" indent="0" algn="ctr">
              <a:buNone/>
            </a:pPr>
            <a:r>
              <a:rPr lang="en-US" sz="4400" b="1" dirty="0" smtClean="0"/>
              <a:t>The </a:t>
            </a:r>
            <a:r>
              <a:rPr lang="en-US" sz="4400" dirty="0" smtClean="0"/>
              <a:t>not so </a:t>
            </a:r>
            <a:r>
              <a:rPr lang="en-US" sz="4400" b="1" dirty="0" smtClean="0"/>
              <a:t>General Rule</a:t>
            </a:r>
          </a:p>
          <a:p>
            <a:pPr marL="0" indent="0" algn="ctr">
              <a:buNone/>
            </a:pPr>
            <a:endParaRPr lang="en-US" sz="4400" b="1" dirty="0" smtClean="0"/>
          </a:p>
          <a:p>
            <a:pPr marL="0" indent="0" algn="ctr">
              <a:buNone/>
            </a:pPr>
            <a:r>
              <a:rPr lang="en-US" sz="4400" dirty="0" smtClean="0"/>
              <a:t>&lt;</a:t>
            </a:r>
            <a:r>
              <a:rPr lang="en-US" sz="4400" dirty="0" err="1" smtClean="0"/>
              <a:t>tagname</a:t>
            </a:r>
            <a:r>
              <a:rPr lang="en-US" sz="4400" dirty="0" smtClean="0"/>
              <a:t>&gt;Content&lt;/</a:t>
            </a:r>
            <a:r>
              <a:rPr lang="en-US" sz="4400" dirty="0" err="1" smtClean="0"/>
              <a:t>tagname</a:t>
            </a:r>
            <a:r>
              <a:rPr lang="en-US" sz="4400" dirty="0" smtClean="0"/>
              <a:t>&gt;</a:t>
            </a:r>
            <a:endParaRPr lang="en-US" sz="4400" dirty="0"/>
          </a:p>
        </p:txBody>
      </p:sp>
    </p:spTree>
    <p:extLst>
      <p:ext uri="{BB962C8B-B14F-4D97-AF65-F5344CB8AC3E}">
        <p14:creationId xmlns:p14="http://schemas.microsoft.com/office/powerpoint/2010/main" val="3501671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A Simple HTML Document</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&lt;!DOCTYPE html&gt;</a:t>
            </a:r>
            <a:br>
              <a:rPr lang="en-US" dirty="0"/>
            </a:br>
            <a:r>
              <a:rPr lang="en-US" dirty="0"/>
              <a:t>&lt;html&gt;</a:t>
            </a:r>
            <a:br>
              <a:rPr lang="en-US" dirty="0"/>
            </a:br>
            <a:r>
              <a:rPr lang="en-US" dirty="0"/>
              <a:t>&lt;head&gt;</a:t>
            </a:r>
            <a:br>
              <a:rPr lang="en-US" dirty="0"/>
            </a:br>
            <a:r>
              <a:rPr lang="en-US" dirty="0"/>
              <a:t>&lt;title&gt;Page Title&lt;/title&gt;</a:t>
            </a:r>
            <a:br>
              <a:rPr lang="en-US" dirty="0"/>
            </a:br>
            <a:r>
              <a:rPr lang="en-US" dirty="0"/>
              <a:t>&lt;/head&gt;</a:t>
            </a:r>
            <a:br>
              <a:rPr lang="en-US" dirty="0"/>
            </a:br>
            <a:r>
              <a:rPr lang="en-US" dirty="0"/>
              <a:t>&lt;body&gt;</a:t>
            </a:r>
            <a:br>
              <a:rPr lang="en-US" dirty="0"/>
            </a:br>
            <a:r>
              <a:rPr lang="en-US" dirty="0"/>
              <a:t/>
            </a:r>
            <a:br>
              <a:rPr lang="en-US" dirty="0"/>
            </a:br>
            <a:r>
              <a:rPr lang="en-US" dirty="0"/>
              <a:t>&lt;h1&gt;My First Heading&lt;/h1&gt;</a:t>
            </a:r>
            <a:br>
              <a:rPr lang="en-US" dirty="0"/>
            </a:br>
            <a:r>
              <a:rPr lang="en-US" dirty="0"/>
              <a:t>&lt;p&gt;My first paragraph.&lt;/p&gt;</a:t>
            </a:r>
            <a:br>
              <a:rPr lang="en-US" dirty="0"/>
            </a:br>
            <a:r>
              <a:rPr lang="en-US" dirty="0"/>
              <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28072503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3900" b="1" dirty="0" smtClean="0"/>
              <a:t>HTML</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The &lt;html&gt; Tag</a:t>
            </a:r>
          </a:p>
          <a:p>
            <a:pPr marL="0" indent="0">
              <a:buNone/>
            </a:pPr>
            <a:r>
              <a:rPr lang="en-US" dirty="0"/>
              <a:t/>
            </a:r>
            <a:br>
              <a:rPr lang="en-US" dirty="0"/>
            </a:br>
            <a:r>
              <a:rPr lang="en-US" dirty="0"/>
              <a:t>Although various versions have been released over the years, HTML basics remain the same. </a:t>
            </a:r>
            <a:br>
              <a:rPr lang="en-US" dirty="0"/>
            </a:br>
            <a:r>
              <a:rPr lang="en-US" dirty="0"/>
              <a:t/>
            </a:r>
            <a:br>
              <a:rPr lang="en-US" dirty="0"/>
            </a:br>
            <a:r>
              <a:rPr lang="en-US" dirty="0"/>
              <a:t>The structure of an HTML document has been compared with that of a sandwich. As a sandwich has two slices of bread, the HTML document has opening and closing HTML tags. </a:t>
            </a:r>
            <a:br>
              <a:rPr lang="en-US" dirty="0"/>
            </a:br>
            <a:r>
              <a:rPr lang="en-US" dirty="0"/>
              <a:t/>
            </a:r>
            <a:br>
              <a:rPr lang="en-US" dirty="0"/>
            </a:br>
            <a:r>
              <a:rPr lang="en-US" dirty="0"/>
              <a:t>These tags, like the bread in a sandwich, surround everything else</a:t>
            </a:r>
            <a:r>
              <a:rPr lang="en-US" dirty="0" smtClean="0"/>
              <a:t>:</a:t>
            </a:r>
          </a:p>
          <a:p>
            <a:pPr marL="0" indent="0">
              <a:buNone/>
            </a:pPr>
            <a:endParaRPr lang="en-US" b="1" u="sng" dirty="0"/>
          </a:p>
          <a:p>
            <a:pPr marL="0" indent="0">
              <a:buNone/>
            </a:pPr>
            <a:r>
              <a:rPr lang="en-US" b="1" u="sng" dirty="0" smtClean="0"/>
              <a:t>&lt;</a:t>
            </a:r>
            <a:r>
              <a:rPr lang="en-US" b="1" u="sng" dirty="0"/>
              <a:t>html&gt;</a:t>
            </a:r>
            <a:r>
              <a:rPr lang="en-US" dirty="0"/>
              <a:t/>
            </a:r>
            <a:br>
              <a:rPr lang="en-US" dirty="0"/>
            </a:br>
            <a:r>
              <a:rPr lang="en-US" dirty="0"/>
              <a:t>…</a:t>
            </a:r>
            <a:br>
              <a:rPr lang="en-US" dirty="0"/>
            </a:br>
            <a:r>
              <a:rPr lang="en-US" b="1" dirty="0"/>
              <a:t>&lt;/html&gt;</a:t>
            </a:r>
            <a:endParaRPr lang="en-US" dirty="0"/>
          </a:p>
        </p:txBody>
      </p:sp>
    </p:spTree>
    <p:extLst>
      <p:ext uri="{BB962C8B-B14F-4D97-AF65-F5344CB8AC3E}">
        <p14:creationId xmlns:p14="http://schemas.microsoft.com/office/powerpoint/2010/main" val="3414046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3900" b="1" dirty="0" smtClean="0"/>
              <a:t>HTML</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The &lt;head&gt; Tag</a:t>
            </a:r>
          </a:p>
          <a:p>
            <a:pPr marL="0" indent="0">
              <a:buNone/>
            </a:pPr>
            <a:r>
              <a:rPr lang="en-US" dirty="0" smtClean="0"/>
              <a:t>Immediately </a:t>
            </a:r>
            <a:r>
              <a:rPr lang="en-US" dirty="0"/>
              <a:t>following the opening HTML tag, you'll find the </a:t>
            </a:r>
            <a:r>
              <a:rPr lang="en-US" b="1" dirty="0"/>
              <a:t>head </a:t>
            </a:r>
            <a:r>
              <a:rPr lang="en-US" dirty="0"/>
              <a:t>of the document, which is identified by opening and closing head tags. </a:t>
            </a:r>
            <a:br>
              <a:rPr lang="en-US" dirty="0"/>
            </a:br>
            <a:r>
              <a:rPr lang="en-US" dirty="0"/>
              <a:t/>
            </a:r>
            <a:br>
              <a:rPr lang="en-US" dirty="0"/>
            </a:br>
            <a:r>
              <a:rPr lang="en-US" dirty="0"/>
              <a:t>The head of an HTML file contains all of the </a:t>
            </a:r>
            <a:r>
              <a:rPr lang="en-US" b="1" dirty="0"/>
              <a:t>non-visual elements</a:t>
            </a:r>
            <a:r>
              <a:rPr lang="en-US" dirty="0"/>
              <a:t> that help make the page work</a:t>
            </a:r>
            <a:r>
              <a:rPr lang="en-US" dirty="0" smtClean="0"/>
              <a:t>.</a:t>
            </a:r>
          </a:p>
          <a:p>
            <a:pPr marL="0" indent="0">
              <a:buNone/>
            </a:pPr>
            <a:r>
              <a:rPr lang="en-US" u="sng" dirty="0" smtClean="0"/>
              <a:t>&lt;</a:t>
            </a:r>
            <a:r>
              <a:rPr lang="en-US" u="sng" dirty="0"/>
              <a:t>html&gt;</a:t>
            </a:r>
            <a:r>
              <a:rPr lang="en-US" dirty="0"/>
              <a:t/>
            </a:r>
            <a:br>
              <a:rPr lang="en-US" dirty="0"/>
            </a:br>
            <a:r>
              <a:rPr lang="en-US" b="1" u="sng" dirty="0"/>
              <a:t>&lt;head&gt;</a:t>
            </a:r>
            <a:r>
              <a:rPr lang="en-US" dirty="0"/>
              <a:t>…</a:t>
            </a:r>
            <a:r>
              <a:rPr lang="en-US" b="1" dirty="0"/>
              <a:t>&lt;/head&gt;</a:t>
            </a:r>
            <a:r>
              <a:rPr lang="en-US" dirty="0"/>
              <a:t/>
            </a:r>
            <a:br>
              <a:rPr lang="en-US" dirty="0"/>
            </a:br>
            <a:r>
              <a:rPr lang="en-US" dirty="0"/>
              <a:t>&lt;/html&gt;</a:t>
            </a:r>
          </a:p>
        </p:txBody>
      </p:sp>
    </p:spTree>
    <p:extLst>
      <p:ext uri="{BB962C8B-B14F-4D97-AF65-F5344CB8AC3E}">
        <p14:creationId xmlns:p14="http://schemas.microsoft.com/office/powerpoint/2010/main" val="3219087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3900" b="1" dirty="0" smtClean="0"/>
              <a:t>HTML - &lt;head&gt;</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GB" dirty="0"/>
              <a:t>The HTML </a:t>
            </a:r>
            <a:r>
              <a:rPr lang="en-GB" b="1" dirty="0"/>
              <a:t>&lt;head&gt; </a:t>
            </a:r>
            <a:r>
              <a:rPr lang="en-GB" dirty="0"/>
              <a:t>element contains machine-readable information (metadata) about the document, like its </a:t>
            </a:r>
            <a:r>
              <a:rPr lang="en-GB" b="1" dirty="0"/>
              <a:t>title</a:t>
            </a:r>
            <a:r>
              <a:rPr lang="en-GB" dirty="0"/>
              <a:t>, </a:t>
            </a:r>
            <a:r>
              <a:rPr lang="en-GB" b="1" dirty="0"/>
              <a:t>scripts</a:t>
            </a:r>
            <a:r>
              <a:rPr lang="en-GB" dirty="0"/>
              <a:t>, and </a:t>
            </a:r>
            <a:r>
              <a:rPr lang="en-GB" b="1" dirty="0"/>
              <a:t>style sheets</a:t>
            </a:r>
            <a:r>
              <a:rPr lang="en-GB" dirty="0" smtClean="0"/>
              <a:t>.</a:t>
            </a:r>
          </a:p>
          <a:p>
            <a:pPr marL="0" indent="0">
              <a:buNone/>
            </a:pPr>
            <a:endParaRPr lang="en-GB" dirty="0"/>
          </a:p>
          <a:p>
            <a:pPr marL="0" indent="0">
              <a:buNone/>
            </a:pPr>
            <a:r>
              <a:rPr lang="en-GB" dirty="0"/>
              <a:t>&lt;!DOCTYPE html&gt;</a:t>
            </a:r>
          </a:p>
          <a:p>
            <a:pPr marL="0" indent="0">
              <a:buNone/>
            </a:pPr>
            <a:r>
              <a:rPr lang="en-GB" dirty="0"/>
              <a:t>&lt;html </a:t>
            </a:r>
            <a:r>
              <a:rPr lang="en-GB" dirty="0" err="1"/>
              <a:t>lang</a:t>
            </a:r>
            <a:r>
              <a:rPr lang="en-GB" dirty="0"/>
              <a:t>="en"&gt;</a:t>
            </a:r>
          </a:p>
          <a:p>
            <a:pPr marL="0" indent="0">
              <a:buNone/>
            </a:pPr>
            <a:r>
              <a:rPr lang="en-GB" b="1" dirty="0"/>
              <a:t>&lt;head&gt;</a:t>
            </a:r>
          </a:p>
          <a:p>
            <a:pPr marL="0" indent="0">
              <a:buNone/>
            </a:pPr>
            <a:r>
              <a:rPr lang="en-GB" dirty="0"/>
              <a:t>    &lt;meta charset="utf-8"&gt;</a:t>
            </a:r>
          </a:p>
          <a:p>
            <a:pPr marL="0" indent="0">
              <a:buNone/>
            </a:pPr>
            <a:r>
              <a:rPr lang="en-GB" dirty="0"/>
              <a:t>    &lt;</a:t>
            </a:r>
            <a:r>
              <a:rPr lang="en-GB" dirty="0" smtClean="0"/>
              <a:t>title&gt;The </a:t>
            </a:r>
            <a:r>
              <a:rPr lang="en-GB" dirty="0"/>
              <a:t>Beauty of </a:t>
            </a:r>
            <a:r>
              <a:rPr lang="en-GB" dirty="0" smtClean="0"/>
              <a:t>Web </a:t>
            </a:r>
            <a:r>
              <a:rPr lang="en-GB" dirty="0"/>
              <a:t>Design&lt;/title&gt;</a:t>
            </a:r>
          </a:p>
          <a:p>
            <a:pPr marL="0" indent="0">
              <a:buNone/>
            </a:pPr>
            <a:r>
              <a:rPr lang="en-GB" dirty="0"/>
              <a:t>    &lt;link </a:t>
            </a:r>
            <a:r>
              <a:rPr lang="en-GB" dirty="0" err="1"/>
              <a:t>rel</a:t>
            </a:r>
            <a:r>
              <a:rPr lang="en-GB" dirty="0"/>
              <a:t>="</a:t>
            </a:r>
            <a:r>
              <a:rPr lang="en-GB" dirty="0" err="1"/>
              <a:t>stylesheet</a:t>
            </a:r>
            <a:r>
              <a:rPr lang="en-GB" dirty="0" smtClean="0"/>
              <a:t>" </a:t>
            </a:r>
            <a:r>
              <a:rPr lang="en-GB" dirty="0" err="1"/>
              <a:t>href</a:t>
            </a:r>
            <a:r>
              <a:rPr lang="en-GB" dirty="0"/>
              <a:t>="style.css"&gt;</a:t>
            </a:r>
          </a:p>
          <a:p>
            <a:pPr marL="0" indent="0">
              <a:buNone/>
            </a:pPr>
            <a:r>
              <a:rPr lang="en-GB" dirty="0"/>
              <a:t>    &lt;meta name="viewport" content="width=device-width, initial-scale=1.0"&gt;</a:t>
            </a:r>
          </a:p>
          <a:p>
            <a:pPr marL="0" indent="0">
              <a:buNone/>
            </a:pPr>
            <a:r>
              <a:rPr lang="en-GB" b="1" dirty="0" smtClean="0"/>
              <a:t>&lt;/</a:t>
            </a:r>
            <a:r>
              <a:rPr lang="en-GB" b="1" dirty="0"/>
              <a:t>head&gt;</a:t>
            </a:r>
          </a:p>
          <a:p>
            <a:pPr marL="0" indent="0">
              <a:buNone/>
            </a:pPr>
            <a:endParaRPr lang="en-US" dirty="0"/>
          </a:p>
        </p:txBody>
      </p:sp>
    </p:spTree>
    <p:extLst>
      <p:ext uri="{BB962C8B-B14F-4D97-AF65-F5344CB8AC3E}">
        <p14:creationId xmlns:p14="http://schemas.microsoft.com/office/powerpoint/2010/main" val="1396822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3900" b="1" dirty="0" smtClean="0"/>
              <a:t>HTML</a:t>
            </a:r>
            <a:endParaRPr lang="en-US" b="1"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The &lt;body&gt; Tag</a:t>
            </a:r>
          </a:p>
          <a:p>
            <a:pPr marL="0" indent="0">
              <a:buNone/>
            </a:pPr>
            <a:r>
              <a:rPr lang="en-US" dirty="0"/>
              <a:t/>
            </a:r>
            <a:br>
              <a:rPr lang="en-US" dirty="0"/>
            </a:br>
            <a:r>
              <a:rPr lang="en-US" dirty="0"/>
              <a:t>The </a:t>
            </a:r>
            <a:r>
              <a:rPr lang="en-US" b="1" dirty="0"/>
              <a:t>body </a:t>
            </a:r>
            <a:r>
              <a:rPr lang="en-US" dirty="0"/>
              <a:t>tag follows the head tag.</a:t>
            </a:r>
            <a:br>
              <a:rPr lang="en-US" dirty="0"/>
            </a:br>
            <a:r>
              <a:rPr lang="en-US" dirty="0"/>
              <a:t>All visual-structural elements are contained within the body tag. </a:t>
            </a:r>
            <a:br>
              <a:rPr lang="en-US" dirty="0"/>
            </a:br>
            <a:r>
              <a:rPr lang="en-US" dirty="0"/>
              <a:t/>
            </a:r>
            <a:br>
              <a:rPr lang="en-US" dirty="0"/>
            </a:br>
            <a:r>
              <a:rPr lang="en-US" dirty="0"/>
              <a:t>Headings, paragraphs, lists, quotes, images, and links are just a few of the elements that can be contained within the body tag.</a:t>
            </a:r>
            <a:br>
              <a:rPr lang="en-US" dirty="0"/>
            </a:br>
            <a:r>
              <a:rPr lang="en-US" dirty="0"/>
              <a:t/>
            </a:r>
            <a:br>
              <a:rPr lang="en-US" dirty="0"/>
            </a:br>
            <a:r>
              <a:rPr lang="en-US" b="1" dirty="0"/>
              <a:t>Basic HTML Structure</a:t>
            </a:r>
            <a:r>
              <a:rPr lang="en-US" b="1" dirty="0" smtClean="0"/>
              <a:t>:</a:t>
            </a:r>
          </a:p>
          <a:p>
            <a:pPr marL="0" indent="0">
              <a:buNone/>
            </a:pPr>
            <a:r>
              <a:rPr lang="en-US" u="sng" dirty="0" smtClean="0"/>
              <a:t>&lt;</a:t>
            </a:r>
            <a:r>
              <a:rPr lang="en-US" u="sng" dirty="0"/>
              <a:t>html&gt;</a:t>
            </a:r>
            <a:r>
              <a:rPr lang="en-US" dirty="0"/>
              <a:t/>
            </a:r>
            <a:br>
              <a:rPr lang="en-US" dirty="0"/>
            </a:br>
            <a:r>
              <a:rPr lang="en-US" dirty="0"/>
              <a:t> </a:t>
            </a:r>
            <a:r>
              <a:rPr lang="en-US" dirty="0" smtClean="0"/>
              <a:t>  </a:t>
            </a:r>
            <a:r>
              <a:rPr lang="en-US" u="sng" dirty="0" smtClean="0"/>
              <a:t>&lt;</a:t>
            </a:r>
            <a:r>
              <a:rPr lang="en-US" u="sng" dirty="0"/>
              <a:t>head&gt;</a:t>
            </a:r>
            <a:r>
              <a:rPr lang="en-US" dirty="0"/>
              <a:t/>
            </a:r>
            <a:br>
              <a:rPr lang="en-US" dirty="0"/>
            </a:br>
            <a:r>
              <a:rPr lang="en-US" dirty="0" smtClean="0"/>
              <a:t>   &lt;/</a:t>
            </a:r>
            <a:r>
              <a:rPr lang="en-US" dirty="0"/>
              <a:t>head</a:t>
            </a:r>
            <a:r>
              <a:rPr lang="en-US" dirty="0" smtClean="0"/>
              <a:t>&gt;</a:t>
            </a:r>
          </a:p>
          <a:p>
            <a:pPr marL="0" indent="0">
              <a:buNone/>
            </a:pPr>
            <a:r>
              <a:rPr lang="en-US" dirty="0"/>
              <a:t/>
            </a:r>
            <a:br>
              <a:rPr lang="en-US" dirty="0"/>
            </a:br>
            <a:r>
              <a:rPr lang="en-US" dirty="0" smtClean="0"/>
              <a:t>   </a:t>
            </a:r>
            <a:r>
              <a:rPr lang="en-US" b="1" u="sng" dirty="0" smtClean="0"/>
              <a:t>&lt;</a:t>
            </a:r>
            <a:r>
              <a:rPr lang="en-US" b="1" u="sng" dirty="0"/>
              <a:t>body&gt;</a:t>
            </a:r>
            <a:r>
              <a:rPr lang="en-US" dirty="0"/>
              <a:t/>
            </a:r>
            <a:br>
              <a:rPr lang="en-US" dirty="0"/>
            </a:br>
            <a:r>
              <a:rPr lang="en-US" dirty="0" smtClean="0"/>
              <a:t>   </a:t>
            </a:r>
            <a:r>
              <a:rPr lang="en-US" b="1" dirty="0" smtClean="0"/>
              <a:t>&lt;/</a:t>
            </a:r>
            <a:r>
              <a:rPr lang="en-US" b="1" dirty="0"/>
              <a:t>body&gt;</a:t>
            </a:r>
            <a:r>
              <a:rPr lang="en-US" dirty="0"/>
              <a:t/>
            </a:r>
            <a:br>
              <a:rPr lang="en-US" dirty="0"/>
            </a:br>
            <a:r>
              <a:rPr lang="en-US" dirty="0"/>
              <a:t>&lt;/html&gt;</a:t>
            </a:r>
          </a:p>
          <a:p>
            <a:pPr marL="0" indent="0">
              <a:buNone/>
            </a:pPr>
            <a:endParaRPr lang="en-US" dirty="0"/>
          </a:p>
        </p:txBody>
      </p:sp>
    </p:spTree>
    <p:extLst>
      <p:ext uri="{BB962C8B-B14F-4D97-AF65-F5344CB8AC3E}">
        <p14:creationId xmlns:p14="http://schemas.microsoft.com/office/powerpoint/2010/main" val="23434815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b="1" dirty="0"/>
              <a:t>HTML 5-Content </a:t>
            </a:r>
            <a:r>
              <a:rPr lang="en-US" b="1" dirty="0" smtClean="0"/>
              <a:t>Sectioning</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b="1" dirty="0"/>
              <a:t>&lt;header&gt;	</a:t>
            </a:r>
          </a:p>
          <a:p>
            <a:pPr marL="0" indent="0">
              <a:buNone/>
            </a:pPr>
            <a:r>
              <a:rPr lang="en-GB" dirty="0"/>
              <a:t>The HTML &lt;header&gt; element represents introductory content, typically a group of introductory or navigational aids. It may contain some heading elements but also a logo, a search form, an author name, and other elements</a:t>
            </a:r>
            <a:r>
              <a:rPr lang="en-GB" dirty="0" smtClean="0"/>
              <a:t>.</a:t>
            </a:r>
          </a:p>
          <a:p>
            <a:pPr marL="0" indent="0">
              <a:buNone/>
            </a:pPr>
            <a:endParaRPr lang="en-GB" dirty="0" smtClean="0"/>
          </a:p>
          <a:p>
            <a:pPr marL="0" indent="0">
              <a:buNone/>
            </a:pPr>
            <a:r>
              <a:rPr lang="en-GB" b="1" dirty="0"/>
              <a:t>&lt;</a:t>
            </a:r>
            <a:r>
              <a:rPr lang="en-GB" b="1" dirty="0" err="1"/>
              <a:t>nav</a:t>
            </a:r>
            <a:r>
              <a:rPr lang="en-GB" b="1" dirty="0"/>
              <a:t>&gt;	</a:t>
            </a:r>
          </a:p>
          <a:p>
            <a:pPr marL="0" indent="0">
              <a:buNone/>
            </a:pPr>
            <a:r>
              <a:rPr lang="en-GB" dirty="0"/>
              <a:t>The HTML &lt;</a:t>
            </a:r>
            <a:r>
              <a:rPr lang="en-GB" dirty="0" err="1"/>
              <a:t>nav</a:t>
            </a:r>
            <a:r>
              <a:rPr lang="en-GB" dirty="0"/>
              <a:t>&gt; element represents a section of a page whose purpose is to provide navigation links, either within the current document or to other documents. Common examples of navigation sections are menus, tables of contents, and indexes</a:t>
            </a:r>
            <a:r>
              <a:rPr lang="en-GB" dirty="0" smtClean="0"/>
              <a:t>.</a:t>
            </a:r>
          </a:p>
          <a:p>
            <a:pPr marL="0" indent="0">
              <a:buNone/>
            </a:pPr>
            <a:endParaRPr lang="en-GB" dirty="0" smtClean="0"/>
          </a:p>
          <a:p>
            <a:pPr marL="0" indent="0">
              <a:buNone/>
            </a:pPr>
            <a:r>
              <a:rPr lang="en-GB" b="1" dirty="0"/>
              <a:t>&lt;article&gt;</a:t>
            </a:r>
            <a:r>
              <a:rPr lang="en-GB" dirty="0"/>
              <a:t>	</a:t>
            </a:r>
          </a:p>
          <a:p>
            <a:pPr marL="0" indent="0">
              <a:buNone/>
            </a:pPr>
            <a:r>
              <a:rPr lang="en-GB" dirty="0"/>
              <a:t>The HTML &lt;article&gt; element represents a self-contained composition in a document, page, application, or site, which is intended to be independently distributable or reusable</a:t>
            </a:r>
            <a:endParaRPr lang="en-GB" dirty="0" smtClean="0"/>
          </a:p>
          <a:p>
            <a:pPr marL="0" indent="0">
              <a:buNone/>
            </a:pPr>
            <a:endParaRPr lang="en-GB" dirty="0" smtClean="0"/>
          </a:p>
          <a:p>
            <a:pPr marL="0" indent="0">
              <a:buNone/>
            </a:pPr>
            <a:endParaRPr lang="en-GB" dirty="0" smtClean="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941776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b="1" dirty="0"/>
              <a:t>HTML 5-Content </a:t>
            </a:r>
            <a:r>
              <a:rPr lang="en-US" b="1" dirty="0" smtClean="0"/>
              <a:t>Sectioning</a:t>
            </a:r>
            <a:endParaRPr lang="en-GB" dirty="0"/>
          </a:p>
        </p:txBody>
      </p:sp>
      <p:sp>
        <p:nvSpPr>
          <p:cNvPr id="3" name="Content Placeholder 2"/>
          <p:cNvSpPr>
            <a:spLocks noGrp="1"/>
          </p:cNvSpPr>
          <p:nvPr>
            <p:ph idx="1"/>
          </p:nvPr>
        </p:nvSpPr>
        <p:spPr>
          <a:xfrm>
            <a:off x="444500" y="1600200"/>
            <a:ext cx="8229600" cy="5105400"/>
          </a:xfrm>
        </p:spPr>
        <p:txBody>
          <a:bodyPr>
            <a:normAutofit fontScale="55000" lnSpcReduction="20000"/>
          </a:bodyPr>
          <a:lstStyle/>
          <a:p>
            <a:pPr marL="0" indent="0">
              <a:buNone/>
            </a:pPr>
            <a:r>
              <a:rPr lang="en-GB" b="1" dirty="0"/>
              <a:t>&lt;section&gt;	</a:t>
            </a:r>
          </a:p>
          <a:p>
            <a:pPr marL="0" indent="0">
              <a:buNone/>
            </a:pPr>
            <a:r>
              <a:rPr lang="en-GB" dirty="0"/>
              <a:t>The HTML &lt;section&gt; element represents a standalone section — which doesn't have a more specific semantic element to represent it — contained within an HTML document</a:t>
            </a:r>
            <a:r>
              <a:rPr lang="en-GB" dirty="0" smtClean="0"/>
              <a:t>.</a:t>
            </a:r>
          </a:p>
          <a:p>
            <a:pPr marL="0" indent="0">
              <a:buNone/>
            </a:pPr>
            <a:endParaRPr lang="en-GB" dirty="0" smtClean="0"/>
          </a:p>
          <a:p>
            <a:pPr marL="0" indent="0">
              <a:buNone/>
            </a:pPr>
            <a:r>
              <a:rPr lang="en-GB" b="1" dirty="0"/>
              <a:t>&lt;aside</a:t>
            </a:r>
            <a:r>
              <a:rPr lang="en-GB" b="1" dirty="0" smtClean="0"/>
              <a:t>&gt;</a:t>
            </a:r>
            <a:r>
              <a:rPr lang="en-GB" dirty="0"/>
              <a:t>	</a:t>
            </a:r>
          </a:p>
          <a:p>
            <a:pPr marL="0" indent="0">
              <a:buNone/>
            </a:pPr>
            <a:r>
              <a:rPr lang="en-GB" dirty="0"/>
              <a:t>The HTML &lt;aside&gt; element represents a portion of a document whose content is only indirectly related to the document's main content</a:t>
            </a:r>
            <a:r>
              <a:rPr lang="en-GB" dirty="0" smtClean="0"/>
              <a:t>.</a:t>
            </a:r>
          </a:p>
          <a:p>
            <a:pPr marL="0" indent="0">
              <a:buNone/>
            </a:pPr>
            <a:endParaRPr lang="en-GB" dirty="0" smtClean="0"/>
          </a:p>
          <a:p>
            <a:pPr marL="0" indent="0">
              <a:buNone/>
            </a:pPr>
            <a:r>
              <a:rPr lang="en-GB" b="1" dirty="0"/>
              <a:t>&lt;footer&gt;</a:t>
            </a:r>
            <a:r>
              <a:rPr lang="en-GB" dirty="0"/>
              <a:t>	</a:t>
            </a:r>
          </a:p>
          <a:p>
            <a:pPr marL="0" indent="0">
              <a:buNone/>
            </a:pPr>
            <a:r>
              <a:rPr lang="en-GB" dirty="0"/>
              <a:t>The HTML &lt;footer&gt; element represents a footer for its nearest sectioning content or sectioning root element. A footer typically contains information about the author of the section, copyright data or links to related documents</a:t>
            </a:r>
            <a:r>
              <a:rPr lang="en-GB" dirty="0" smtClean="0"/>
              <a:t>.</a:t>
            </a:r>
          </a:p>
          <a:p>
            <a:pPr marL="0" indent="0">
              <a:buNone/>
            </a:pPr>
            <a:endParaRPr lang="en-GB" dirty="0" smtClean="0"/>
          </a:p>
          <a:p>
            <a:pPr marL="0" indent="0">
              <a:buNone/>
            </a:pPr>
            <a:r>
              <a:rPr lang="en-GB" b="1" dirty="0"/>
              <a:t>&lt;main&gt;</a:t>
            </a:r>
            <a:r>
              <a:rPr lang="en-GB" dirty="0"/>
              <a:t>	</a:t>
            </a:r>
            <a:endParaRPr lang="en-GB" dirty="0" smtClean="0"/>
          </a:p>
          <a:p>
            <a:pPr marL="0" indent="0">
              <a:buNone/>
            </a:pPr>
            <a:r>
              <a:rPr lang="en-GB" dirty="0" smtClean="0"/>
              <a:t>The </a:t>
            </a:r>
            <a:r>
              <a:rPr lang="en-GB" dirty="0"/>
              <a:t>HTML &lt;main&gt; element represents the dominant content of the &lt;body&gt; of a document. The main content area consists of content that is directly related to or expands upon the central topic of a document, or the central functionality of an </a:t>
            </a:r>
            <a:r>
              <a:rPr lang="en-GB" dirty="0" smtClean="0"/>
              <a:t>application</a:t>
            </a:r>
            <a:r>
              <a:rPr lang="en-GB" dirty="0"/>
              <a:t>.</a:t>
            </a:r>
            <a:endParaRPr lang="en-GB" dirty="0" smtClean="0"/>
          </a:p>
        </p:txBody>
      </p:sp>
    </p:spTree>
    <p:extLst>
      <p:ext uri="{BB962C8B-B14F-4D97-AF65-F5344CB8AC3E}">
        <p14:creationId xmlns:p14="http://schemas.microsoft.com/office/powerpoint/2010/main" val="346641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pPr marL="0" indent="0" fontAlgn="base">
              <a:buNone/>
            </a:pPr>
            <a:endParaRPr lang="en-US" dirty="0" smtClean="0"/>
          </a:p>
          <a:p>
            <a:pPr marL="0" indent="0" fontAlgn="base">
              <a:buNone/>
            </a:pPr>
            <a:r>
              <a:rPr lang="en-US" dirty="0" smtClean="0"/>
              <a:t>• </a:t>
            </a:r>
            <a:r>
              <a:rPr lang="en-US" dirty="0"/>
              <a:t>Getting Started </a:t>
            </a:r>
            <a:r>
              <a:rPr lang="en-US" dirty="0" smtClean="0"/>
              <a:t>with Web </a:t>
            </a:r>
            <a:r>
              <a:rPr lang="en-US" dirty="0"/>
              <a:t>Design</a:t>
            </a:r>
            <a:br>
              <a:rPr lang="en-US" dirty="0"/>
            </a:br>
            <a:r>
              <a:rPr lang="en-US" dirty="0"/>
              <a:t>• </a:t>
            </a:r>
            <a:r>
              <a:rPr lang="en-US" dirty="0" smtClean="0"/>
              <a:t>What </a:t>
            </a:r>
            <a:r>
              <a:rPr lang="en-US" dirty="0"/>
              <a:t>Is a Web Site </a:t>
            </a:r>
            <a:r>
              <a:rPr lang="en-US" dirty="0" smtClean="0"/>
              <a:t>Anyway?</a:t>
            </a:r>
            <a:r>
              <a:rPr lang="en-US" dirty="0"/>
              <a:t/>
            </a:r>
            <a:br>
              <a:rPr lang="en-US" dirty="0"/>
            </a:br>
            <a:r>
              <a:rPr lang="en-US" dirty="0"/>
              <a:t>• </a:t>
            </a:r>
            <a:r>
              <a:rPr lang="en-US" dirty="0" smtClean="0"/>
              <a:t>HTML</a:t>
            </a:r>
            <a:r>
              <a:rPr lang="en-US" dirty="0"/>
              <a:t/>
            </a:r>
            <a:br>
              <a:rPr lang="en-US" dirty="0"/>
            </a:br>
            <a:r>
              <a:rPr lang="en-US" dirty="0"/>
              <a:t>• </a:t>
            </a:r>
            <a:r>
              <a:rPr lang="en-US" dirty="0" smtClean="0"/>
              <a:t>CSS</a:t>
            </a:r>
            <a:r>
              <a:rPr lang="en-US" dirty="0"/>
              <a:t/>
            </a:r>
            <a:br>
              <a:rPr lang="en-US" dirty="0"/>
            </a:br>
            <a:r>
              <a:rPr lang="en-US" dirty="0" smtClean="0"/>
              <a:t>• Bootstrap</a:t>
            </a:r>
          </a:p>
          <a:p>
            <a:pPr marL="0" indent="0" fontAlgn="base">
              <a:buNone/>
            </a:pPr>
            <a:r>
              <a:rPr lang="en-US" dirty="0" smtClean="0"/>
              <a:t>• Content Management Systems</a:t>
            </a:r>
            <a:endParaRPr lang="en-US" dirty="0"/>
          </a:p>
          <a:p>
            <a:pPr marL="0" indent="0" fontAlgn="base">
              <a:buNone/>
            </a:pPr>
            <a:r>
              <a:rPr lang="en-US" dirty="0" smtClean="0"/>
              <a:t>• Capstone Project</a:t>
            </a:r>
          </a:p>
          <a:p>
            <a:pPr marL="0" indent="0" fontAlgn="base">
              <a:buNone/>
            </a:pPr>
            <a:r>
              <a:rPr lang="en-US" dirty="0"/>
              <a:t/>
            </a:r>
            <a:br>
              <a:rPr lang="en-US" dirty="0"/>
            </a:br>
            <a:endParaRPr lang="en-US" dirty="0"/>
          </a:p>
          <a:p>
            <a:endParaRPr lang="en-US" dirty="0"/>
          </a:p>
          <a:p>
            <a:endParaRPr lang="en-US" dirty="0"/>
          </a:p>
        </p:txBody>
      </p:sp>
    </p:spTree>
    <p:extLst>
      <p:ext uri="{BB962C8B-B14F-4D97-AF65-F5344CB8AC3E}">
        <p14:creationId xmlns:p14="http://schemas.microsoft.com/office/powerpoint/2010/main" val="4113757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3900" b="1" dirty="0" smtClean="0"/>
              <a:t>HTML 5</a:t>
            </a:r>
            <a:endParaRPr lang="en-US" b="1" dirty="0"/>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1445" y="1600200"/>
            <a:ext cx="607570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791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HTML Headings</a:t>
            </a:r>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The </a:t>
            </a:r>
            <a:r>
              <a:rPr lang="en-GB" dirty="0"/>
              <a:t>HTML &lt;h1&gt;–&lt;h6&gt; elements represent six levels of section headings. &lt;h1&gt; is the highest section level and &lt;h6&gt; is the </a:t>
            </a:r>
            <a:r>
              <a:rPr lang="en-GB" dirty="0" smtClean="0"/>
              <a:t>lowest.</a:t>
            </a:r>
            <a:r>
              <a:rPr lang="en-US" dirty="0" smtClean="0"/>
              <a:t> </a:t>
            </a:r>
          </a:p>
          <a:p>
            <a:pPr marL="0" indent="0">
              <a:buNone/>
            </a:pPr>
            <a:r>
              <a:rPr lang="en-US" dirty="0" smtClean="0"/>
              <a:t>These are</a:t>
            </a:r>
            <a:r>
              <a:rPr lang="en-US" dirty="0"/>
              <a:t> </a:t>
            </a:r>
            <a:r>
              <a:rPr lang="en-US" dirty="0" smtClean="0"/>
              <a:t> </a:t>
            </a:r>
            <a:r>
              <a:rPr lang="en-US" b="1" dirty="0" smtClean="0"/>
              <a:t>&lt;</a:t>
            </a:r>
            <a:r>
              <a:rPr lang="en-US" b="1" dirty="0"/>
              <a:t>h1&gt;</a:t>
            </a:r>
            <a:r>
              <a:rPr lang="en-US" dirty="0"/>
              <a:t>, </a:t>
            </a:r>
            <a:r>
              <a:rPr lang="en-US" dirty="0" smtClean="0"/>
              <a:t> </a:t>
            </a:r>
            <a:r>
              <a:rPr lang="en-US" b="1" dirty="0" smtClean="0"/>
              <a:t>&lt;</a:t>
            </a:r>
            <a:r>
              <a:rPr lang="en-US" b="1" dirty="0"/>
              <a:t>h2&gt;</a:t>
            </a:r>
            <a:r>
              <a:rPr lang="en-US" dirty="0"/>
              <a:t>, </a:t>
            </a:r>
            <a:r>
              <a:rPr lang="en-US" dirty="0" smtClean="0"/>
              <a:t> </a:t>
            </a:r>
            <a:r>
              <a:rPr lang="en-US" b="1" dirty="0" smtClean="0"/>
              <a:t>&lt;</a:t>
            </a:r>
            <a:r>
              <a:rPr lang="en-US" b="1" dirty="0"/>
              <a:t>h3&gt;</a:t>
            </a:r>
            <a:r>
              <a:rPr lang="en-US" dirty="0"/>
              <a:t>, </a:t>
            </a:r>
            <a:r>
              <a:rPr lang="en-US" b="1" dirty="0"/>
              <a:t>&lt;h4&gt;</a:t>
            </a:r>
            <a:r>
              <a:rPr lang="en-US" dirty="0"/>
              <a:t>, </a:t>
            </a:r>
            <a:r>
              <a:rPr lang="en-US" b="1" dirty="0"/>
              <a:t>&lt;h5&gt;</a:t>
            </a:r>
            <a:r>
              <a:rPr lang="en-US" dirty="0"/>
              <a:t>, and </a:t>
            </a:r>
            <a:r>
              <a:rPr lang="en-US" b="1" dirty="0"/>
              <a:t>&lt;h6&gt;</a:t>
            </a:r>
            <a:r>
              <a:rPr lang="en-US" dirty="0"/>
              <a:t>.</a:t>
            </a:r>
            <a:br>
              <a:rPr lang="en-US" dirty="0"/>
            </a:br>
            <a:r>
              <a:rPr lang="en-US" dirty="0"/>
              <a:t/>
            </a:r>
            <a:br>
              <a:rPr lang="en-US" dirty="0"/>
            </a:br>
            <a:r>
              <a:rPr lang="en-US" dirty="0"/>
              <a:t>The following code defines all of the headings</a:t>
            </a:r>
            <a:r>
              <a:rPr lang="en-US" dirty="0" smtClean="0"/>
              <a:t>:</a:t>
            </a:r>
          </a:p>
          <a:p>
            <a:pPr marL="0" indent="0">
              <a:buNone/>
            </a:pPr>
            <a:r>
              <a:rPr lang="en-US" dirty="0"/>
              <a:t/>
            </a:r>
            <a:br>
              <a:rPr lang="en-US" dirty="0"/>
            </a:br>
            <a:r>
              <a:rPr lang="en-US" dirty="0"/>
              <a:t>&lt;h1&gt;This is heading 1&lt;/h1&gt;</a:t>
            </a:r>
            <a:br>
              <a:rPr lang="en-US" dirty="0"/>
            </a:br>
            <a:r>
              <a:rPr lang="en-US" dirty="0"/>
              <a:t>&lt;h2&gt;This is heading 2&lt;/h2&gt;</a:t>
            </a:r>
            <a:br>
              <a:rPr lang="en-US" dirty="0"/>
            </a:br>
            <a:r>
              <a:rPr lang="en-US" dirty="0"/>
              <a:t>&lt;h3&gt;This is heading 3&lt;/h3&gt;</a:t>
            </a:r>
            <a:br>
              <a:rPr lang="en-US" dirty="0"/>
            </a:br>
            <a:r>
              <a:rPr lang="en-US" dirty="0"/>
              <a:t>&lt;h4&gt;This is heading 4&lt;/h4&gt;</a:t>
            </a:r>
            <a:br>
              <a:rPr lang="en-US" dirty="0"/>
            </a:br>
            <a:r>
              <a:rPr lang="en-US" dirty="0"/>
              <a:t>&lt;h5&gt;This is heading 5&lt;/h5&gt;</a:t>
            </a:r>
            <a:br>
              <a:rPr lang="en-US" dirty="0"/>
            </a:br>
            <a:r>
              <a:rPr lang="en-US" dirty="0"/>
              <a:t>&lt;h6&gt;This is heading 6&lt;/h6&gt;</a:t>
            </a:r>
            <a:br>
              <a:rPr lang="en-US" dirty="0"/>
            </a:br>
            <a:endParaRPr lang="en-US" dirty="0"/>
          </a:p>
        </p:txBody>
      </p:sp>
    </p:spTree>
    <p:extLst>
      <p:ext uri="{BB962C8B-B14F-4D97-AF65-F5344CB8AC3E}">
        <p14:creationId xmlns:p14="http://schemas.microsoft.com/office/powerpoint/2010/main" val="129097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HTML Headings</a:t>
            </a:r>
          </a:p>
        </p:txBody>
      </p:sp>
      <p:pic>
        <p:nvPicPr>
          <p:cNvPr id="4" name="Content Placeholder 3"/>
          <p:cNvPicPr>
            <a:picLocks noGrp="1" noChangeAspect="1"/>
          </p:cNvPicPr>
          <p:nvPr>
            <p:ph idx="1"/>
          </p:nvPr>
        </p:nvPicPr>
        <p:blipFill>
          <a:blip r:embed="rId2"/>
          <a:stretch>
            <a:fillRect/>
          </a:stretch>
        </p:blipFill>
        <p:spPr>
          <a:xfrm>
            <a:off x="298920" y="1676400"/>
            <a:ext cx="7321080" cy="4572000"/>
          </a:xfrm>
          <a:prstGeom prst="rect">
            <a:avLst/>
          </a:prstGeom>
        </p:spPr>
      </p:pic>
    </p:spTree>
    <p:extLst>
      <p:ext uri="{BB962C8B-B14F-4D97-AF65-F5344CB8AC3E}">
        <p14:creationId xmlns:p14="http://schemas.microsoft.com/office/powerpoint/2010/main" val="256088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HTML Headings</a:t>
            </a:r>
          </a:p>
        </p:txBody>
      </p:sp>
      <p:sp>
        <p:nvSpPr>
          <p:cNvPr id="3" name="Content Placeholder 2"/>
          <p:cNvSpPr>
            <a:spLocks noGrp="1"/>
          </p:cNvSpPr>
          <p:nvPr>
            <p:ph idx="1"/>
          </p:nvPr>
        </p:nvSpPr>
        <p:spPr>
          <a:xfrm>
            <a:off x="444500" y="1600200"/>
            <a:ext cx="8229600" cy="5029200"/>
          </a:xfrm>
        </p:spPr>
        <p:txBody>
          <a:bodyPr>
            <a:normAutofit lnSpcReduction="10000"/>
          </a:bodyPr>
          <a:lstStyle/>
          <a:p>
            <a:pPr marL="0" indent="0">
              <a:buNone/>
            </a:pPr>
            <a:r>
              <a:rPr lang="en-GB" b="1" dirty="0"/>
              <a:t>Nesting</a:t>
            </a:r>
          </a:p>
          <a:p>
            <a:pPr marL="0" indent="0">
              <a:buNone/>
            </a:pPr>
            <a:r>
              <a:rPr lang="en-GB" sz="2000" dirty="0"/>
              <a:t>Headings may be nested as subsections to reflect the organization of the content of the page. Most screen readers can also generate an ordered list of all the headings on a page, which can help a person quickly determine the hierarchy of the content</a:t>
            </a:r>
            <a:r>
              <a:rPr lang="en-GB" sz="2000" dirty="0" smtClean="0"/>
              <a:t>:</a:t>
            </a:r>
          </a:p>
          <a:p>
            <a:pPr marL="0" indent="0">
              <a:buNone/>
            </a:pPr>
            <a:endParaRPr lang="en-GB" sz="2000" dirty="0" smtClean="0"/>
          </a:p>
          <a:p>
            <a:pPr marL="0" indent="0" eaLnBrk="0" fontAlgn="base" hangingPunct="0">
              <a:spcBef>
                <a:spcPct val="0"/>
              </a:spcBef>
              <a:spcAft>
                <a:spcPct val="0"/>
              </a:spcAft>
              <a:buNone/>
            </a:pPr>
            <a:r>
              <a:rPr lang="en-US" sz="1800" dirty="0">
                <a:solidFill>
                  <a:srgbClr val="333333"/>
                </a:solidFill>
                <a:cs typeface="Consolas" panose="020B0609020204030204" pitchFamily="49" charset="0"/>
              </a:rPr>
              <a:t>h1</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University</a:t>
            </a:r>
            <a:endParaRPr lang="en-US" sz="1800" dirty="0"/>
          </a:p>
          <a:p>
            <a:pPr marL="0" indent="0" eaLnBrk="0" fontAlgn="base" hangingPunct="0">
              <a:spcBef>
                <a:spcPct val="0"/>
              </a:spcBef>
              <a:spcAft>
                <a:spcPct val="0"/>
              </a:spcAft>
              <a:buNone/>
            </a:pPr>
            <a:r>
              <a:rPr lang="en-US" sz="1800" dirty="0">
                <a:solidFill>
                  <a:srgbClr val="333333"/>
                </a:solidFill>
                <a:cs typeface="Consolas" panose="020B0609020204030204" pitchFamily="49" charset="0"/>
              </a:rPr>
              <a:t> </a:t>
            </a:r>
            <a:r>
              <a:rPr lang="en-US" sz="1800" dirty="0" smtClean="0">
                <a:solidFill>
                  <a:srgbClr val="333333"/>
                </a:solidFill>
                <a:cs typeface="Consolas" panose="020B0609020204030204" pitchFamily="49" charset="0"/>
              </a:rPr>
              <a:t>     h2</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Science</a:t>
            </a:r>
            <a:endParaRPr lang="en-US" sz="1800" dirty="0">
              <a:solidFill>
                <a:srgbClr val="333333"/>
              </a:solidFill>
              <a:cs typeface="Arial" panose="020B0604020202020204" pitchFamily="34" charset="0"/>
            </a:endParaRPr>
          </a:p>
          <a:p>
            <a:pPr marL="0" indent="0" eaLnBrk="0" fontAlgn="base" hangingPunct="0">
              <a:spcBef>
                <a:spcPct val="0"/>
              </a:spcBef>
              <a:spcAft>
                <a:spcPct val="0"/>
              </a:spcAft>
              <a:buNone/>
            </a:pPr>
            <a:r>
              <a:rPr lang="en-US" sz="1800" dirty="0" smtClean="0">
                <a:solidFill>
                  <a:srgbClr val="333333"/>
                </a:solidFill>
                <a:cs typeface="Consolas" panose="020B0609020204030204" pitchFamily="49" charset="0"/>
              </a:rPr>
              <a:t>      h2</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Engineering</a:t>
            </a:r>
            <a:endParaRPr lang="en-US" sz="1800" dirty="0">
              <a:solidFill>
                <a:srgbClr val="333333"/>
              </a:solidFill>
              <a:cs typeface="Arial" panose="020B0604020202020204" pitchFamily="34" charset="0"/>
            </a:endParaRPr>
          </a:p>
          <a:p>
            <a:pPr marL="457200" lvl="1" indent="0" eaLnBrk="0" fontAlgn="base" hangingPunct="0">
              <a:spcBef>
                <a:spcPct val="0"/>
              </a:spcBef>
              <a:spcAft>
                <a:spcPct val="0"/>
              </a:spcAft>
              <a:buNone/>
            </a:pPr>
            <a:r>
              <a:rPr lang="en-US" sz="1800" dirty="0" smtClean="0">
                <a:solidFill>
                  <a:srgbClr val="333333"/>
                </a:solidFill>
                <a:cs typeface="Consolas" panose="020B0609020204030204" pitchFamily="49" charset="0"/>
              </a:rPr>
              <a:t>   h3</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Mechanical</a:t>
            </a:r>
            <a:endParaRPr lang="en-US" sz="1800" dirty="0">
              <a:solidFill>
                <a:srgbClr val="333333"/>
              </a:solidFill>
              <a:cs typeface="Arial" panose="020B0604020202020204" pitchFamily="34" charset="0"/>
            </a:endParaRPr>
          </a:p>
          <a:p>
            <a:pPr marL="457200" lvl="1" indent="0" eaLnBrk="0" fontAlgn="base" hangingPunct="0">
              <a:spcBef>
                <a:spcPct val="0"/>
              </a:spcBef>
              <a:spcAft>
                <a:spcPct val="0"/>
              </a:spcAft>
              <a:buNone/>
            </a:pPr>
            <a:r>
              <a:rPr lang="en-US" sz="1800" dirty="0" smtClean="0">
                <a:solidFill>
                  <a:srgbClr val="333333"/>
                </a:solidFill>
                <a:cs typeface="Consolas" panose="020B0609020204030204" pitchFamily="49" charset="0"/>
              </a:rPr>
              <a:t>   h3</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Computer</a:t>
            </a:r>
            <a:endParaRPr lang="en-US" sz="1800" dirty="0">
              <a:solidFill>
                <a:srgbClr val="333333"/>
              </a:solidFill>
              <a:cs typeface="Arial" panose="020B0604020202020204" pitchFamily="34" charset="0"/>
            </a:endParaRPr>
          </a:p>
          <a:p>
            <a:pPr marL="0" indent="0" eaLnBrk="0" fontAlgn="base" hangingPunct="0">
              <a:spcBef>
                <a:spcPct val="0"/>
              </a:spcBef>
              <a:spcAft>
                <a:spcPct val="0"/>
              </a:spcAft>
              <a:buNone/>
            </a:pPr>
            <a:r>
              <a:rPr lang="en-US" sz="1800" dirty="0" smtClean="0">
                <a:solidFill>
                  <a:srgbClr val="333333"/>
                </a:solidFill>
                <a:cs typeface="Consolas" panose="020B0609020204030204" pitchFamily="49" charset="0"/>
              </a:rPr>
              <a:t>      h2</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Languages</a:t>
            </a:r>
            <a:endParaRPr lang="en-US" sz="1800" dirty="0">
              <a:solidFill>
                <a:srgbClr val="333333"/>
              </a:solidFill>
              <a:cs typeface="Arial" panose="020B0604020202020204" pitchFamily="34" charset="0"/>
            </a:endParaRPr>
          </a:p>
          <a:p>
            <a:pPr marL="457200" lvl="1" indent="0" eaLnBrk="0" fontAlgn="base" hangingPunct="0">
              <a:spcBef>
                <a:spcPct val="0"/>
              </a:spcBef>
              <a:spcAft>
                <a:spcPct val="0"/>
              </a:spcAft>
              <a:buNone/>
            </a:pPr>
            <a:r>
              <a:rPr lang="en-US" sz="1800" dirty="0" smtClean="0">
                <a:solidFill>
                  <a:srgbClr val="333333"/>
                </a:solidFill>
                <a:cs typeface="Consolas" panose="020B0609020204030204" pitchFamily="49" charset="0"/>
              </a:rPr>
              <a:t>   h3</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English</a:t>
            </a:r>
            <a:endParaRPr lang="en-US" sz="1800" dirty="0">
              <a:solidFill>
                <a:srgbClr val="333333"/>
              </a:solidFill>
              <a:cs typeface="Arial" panose="020B0604020202020204" pitchFamily="34" charset="0"/>
            </a:endParaRPr>
          </a:p>
          <a:p>
            <a:pPr marL="914400" lvl="2" indent="0" eaLnBrk="0" fontAlgn="base" hangingPunct="0">
              <a:spcBef>
                <a:spcPct val="0"/>
              </a:spcBef>
              <a:spcAft>
                <a:spcPct val="0"/>
              </a:spcAft>
              <a:buNone/>
            </a:pPr>
            <a:r>
              <a:rPr lang="en-US" sz="1800" dirty="0">
                <a:solidFill>
                  <a:srgbClr val="333333"/>
                </a:solidFill>
                <a:cs typeface="Consolas" panose="020B0609020204030204" pitchFamily="49" charset="0"/>
              </a:rPr>
              <a:t>h4</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Written</a:t>
            </a:r>
            <a:endParaRPr lang="en-US" sz="1800" dirty="0">
              <a:solidFill>
                <a:srgbClr val="333333"/>
              </a:solidFill>
              <a:cs typeface="Arial" panose="020B0604020202020204" pitchFamily="34" charset="0"/>
            </a:endParaRPr>
          </a:p>
          <a:p>
            <a:pPr marL="914400" lvl="2" indent="0" eaLnBrk="0" fontAlgn="base" hangingPunct="0">
              <a:spcBef>
                <a:spcPct val="0"/>
              </a:spcBef>
              <a:spcAft>
                <a:spcPct val="0"/>
              </a:spcAft>
              <a:buNone/>
            </a:pPr>
            <a:r>
              <a:rPr lang="en-US" sz="1800" dirty="0">
                <a:solidFill>
                  <a:srgbClr val="333333"/>
                </a:solidFill>
                <a:cs typeface="Consolas" panose="020B0609020204030204" pitchFamily="49" charset="0"/>
              </a:rPr>
              <a:t>h4</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Spoken</a:t>
            </a:r>
            <a:endParaRPr lang="en-US" sz="1800" dirty="0">
              <a:solidFill>
                <a:srgbClr val="333333"/>
              </a:solidFill>
              <a:cs typeface="Arial" panose="020B0604020202020204" pitchFamily="34" charset="0"/>
            </a:endParaRPr>
          </a:p>
          <a:p>
            <a:pPr marL="457200" lvl="1" indent="0" eaLnBrk="0" fontAlgn="base" hangingPunct="0">
              <a:spcBef>
                <a:spcPct val="0"/>
              </a:spcBef>
              <a:spcAft>
                <a:spcPct val="0"/>
              </a:spcAft>
              <a:buNone/>
            </a:pPr>
            <a:r>
              <a:rPr lang="en-US" sz="1800" dirty="0" smtClean="0">
                <a:solidFill>
                  <a:srgbClr val="333333"/>
                </a:solidFill>
                <a:cs typeface="Consolas" panose="020B0609020204030204" pitchFamily="49" charset="0"/>
              </a:rPr>
              <a:t>  h3</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Yoruba</a:t>
            </a:r>
            <a:endParaRPr lang="en-US" sz="1800" dirty="0">
              <a:solidFill>
                <a:srgbClr val="333333"/>
              </a:solidFill>
              <a:cs typeface="Arial" panose="020B0604020202020204" pitchFamily="34" charset="0"/>
            </a:endParaRPr>
          </a:p>
          <a:p>
            <a:pPr marL="457200" lvl="1" indent="0" eaLnBrk="0" fontAlgn="base" hangingPunct="0">
              <a:spcBef>
                <a:spcPct val="0"/>
              </a:spcBef>
              <a:spcAft>
                <a:spcPct val="0"/>
              </a:spcAft>
              <a:buNone/>
            </a:pPr>
            <a:r>
              <a:rPr lang="en-US" sz="1800" dirty="0" smtClean="0">
                <a:solidFill>
                  <a:srgbClr val="333333"/>
                </a:solidFill>
                <a:cs typeface="Consolas" panose="020B0609020204030204" pitchFamily="49" charset="0"/>
              </a:rPr>
              <a:t>  h3</a:t>
            </a:r>
            <a:r>
              <a:rPr lang="en-US" sz="1800" dirty="0">
                <a:solidFill>
                  <a:srgbClr val="333333"/>
                </a:solidFill>
                <a:cs typeface="Arial" panose="020B0604020202020204" pitchFamily="34" charset="0"/>
              </a:rPr>
              <a:t> </a:t>
            </a:r>
            <a:r>
              <a:rPr lang="en-US" sz="1800" dirty="0" smtClean="0">
                <a:solidFill>
                  <a:srgbClr val="333333"/>
                </a:solidFill>
                <a:cs typeface="Arial" panose="020B0604020202020204" pitchFamily="34" charset="0"/>
              </a:rPr>
              <a:t>French</a:t>
            </a:r>
            <a:endParaRPr lang="en-US" sz="1800" dirty="0">
              <a:solidFill>
                <a:srgbClr val="333333"/>
              </a:solidFill>
              <a:cs typeface="Arial" panose="020B0604020202020204" pitchFamily="34" charset="0"/>
            </a:endParaRPr>
          </a:p>
          <a:p>
            <a:pPr marL="0" indent="0">
              <a:buNone/>
            </a:pPr>
            <a:endParaRPr lang="en-GB" sz="2000" b="1" dirty="0"/>
          </a:p>
          <a:p>
            <a:endParaRPr lang="en-GB" dirty="0"/>
          </a:p>
        </p:txBody>
      </p:sp>
    </p:spTree>
    <p:extLst>
      <p:ext uri="{BB962C8B-B14F-4D97-AF65-F5344CB8AC3E}">
        <p14:creationId xmlns:p14="http://schemas.microsoft.com/office/powerpoint/2010/main" val="1120824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a:t>
            </a:r>
            <a:r>
              <a:rPr lang="en-US" sz="4000" b="1" dirty="0"/>
              <a:t>Elements</a:t>
            </a:r>
          </a:p>
        </p:txBody>
      </p:sp>
      <p:sp>
        <p:nvSpPr>
          <p:cNvPr id="3" name="Content Placeholder 2"/>
          <p:cNvSpPr>
            <a:spLocks noGrp="1"/>
          </p:cNvSpPr>
          <p:nvPr>
            <p:ph idx="1"/>
          </p:nvPr>
        </p:nvSpPr>
        <p:spPr/>
        <p:txBody>
          <a:bodyPr>
            <a:normAutofit fontScale="85000" lnSpcReduction="20000"/>
          </a:bodyPr>
          <a:lstStyle/>
          <a:p>
            <a:pPr marL="0" indent="0">
              <a:buNone/>
            </a:pPr>
            <a:r>
              <a:rPr lang="en-GB" b="1" dirty="0"/>
              <a:t>&lt;div&gt;</a:t>
            </a:r>
          </a:p>
          <a:p>
            <a:pPr marL="0" indent="0">
              <a:buNone/>
            </a:pPr>
            <a:r>
              <a:rPr lang="en-GB" dirty="0"/>
              <a:t>The HTML Content Division element (&lt;div&gt;) is the generic container for flow content. It has no effect on the content or layout until styled using </a:t>
            </a:r>
            <a:r>
              <a:rPr lang="en-GB" dirty="0" smtClean="0"/>
              <a:t>CSS. It's commonly used </a:t>
            </a:r>
            <a:r>
              <a:rPr lang="en-GB" dirty="0"/>
              <a:t>to group content so it can be easily styled using the class or id </a:t>
            </a:r>
            <a:r>
              <a:rPr lang="en-GB" dirty="0" smtClean="0"/>
              <a:t>attributes.</a:t>
            </a:r>
          </a:p>
          <a:p>
            <a:pPr marL="0" indent="0">
              <a:buNone/>
            </a:pPr>
            <a:endParaRPr lang="en-GB" dirty="0" smtClean="0"/>
          </a:p>
          <a:p>
            <a:pPr marL="0" indent="0">
              <a:buNone/>
            </a:pPr>
            <a:r>
              <a:rPr lang="en-GB" dirty="0"/>
              <a:t>&lt;div </a:t>
            </a:r>
            <a:r>
              <a:rPr lang="en-GB" dirty="0" smtClean="0"/>
              <a:t>class=“top-story"&gt;</a:t>
            </a:r>
            <a:endParaRPr lang="en-GB" dirty="0"/>
          </a:p>
          <a:p>
            <a:pPr marL="0" indent="0">
              <a:buNone/>
            </a:pPr>
            <a:r>
              <a:rPr lang="en-GB" dirty="0"/>
              <a:t>  &lt;</a:t>
            </a:r>
            <a:r>
              <a:rPr lang="en-GB" dirty="0" smtClean="0"/>
              <a:t>p&gt;Our web design class is awesome we are having some much fun.&lt;/p</a:t>
            </a:r>
            <a:r>
              <a:rPr lang="en-GB" dirty="0"/>
              <a:t>&gt;</a:t>
            </a:r>
          </a:p>
          <a:p>
            <a:pPr marL="0" indent="0">
              <a:buNone/>
            </a:pPr>
            <a:r>
              <a:rPr lang="en-GB" dirty="0"/>
              <a:t>&lt;/div&gt;</a:t>
            </a:r>
            <a:endParaRPr lang="en-US" dirty="0"/>
          </a:p>
        </p:txBody>
      </p:sp>
    </p:spTree>
    <p:extLst>
      <p:ext uri="{BB962C8B-B14F-4D97-AF65-F5344CB8AC3E}">
        <p14:creationId xmlns:p14="http://schemas.microsoft.com/office/powerpoint/2010/main" val="2383530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a:t>
            </a:r>
            <a:r>
              <a:rPr lang="en-US" sz="4000" b="1" dirty="0"/>
              <a:t>Elements</a:t>
            </a:r>
          </a:p>
        </p:txBody>
      </p:sp>
      <p:sp>
        <p:nvSpPr>
          <p:cNvPr id="3" name="Content Placeholder 2"/>
          <p:cNvSpPr>
            <a:spLocks noGrp="1"/>
          </p:cNvSpPr>
          <p:nvPr>
            <p:ph idx="1"/>
          </p:nvPr>
        </p:nvSpPr>
        <p:spPr/>
        <p:txBody>
          <a:bodyPr>
            <a:normAutofit fontScale="40000" lnSpcReduction="20000"/>
          </a:bodyPr>
          <a:lstStyle/>
          <a:p>
            <a:pPr marL="0" indent="0">
              <a:buNone/>
            </a:pPr>
            <a:r>
              <a:rPr lang="en-GB" sz="6000" b="1" dirty="0"/>
              <a:t>&lt;p&gt;</a:t>
            </a:r>
            <a:endParaRPr lang="en-GB" sz="6000" b="1" dirty="0" smtClean="0"/>
          </a:p>
          <a:p>
            <a:pPr marL="0" indent="0">
              <a:buNone/>
            </a:pPr>
            <a:r>
              <a:rPr lang="en-GB" sz="6000" dirty="0" smtClean="0"/>
              <a:t>The </a:t>
            </a:r>
            <a:r>
              <a:rPr lang="en-GB" sz="6000" dirty="0"/>
              <a:t>HTML &lt;p&gt; element represents a paragraph. Paragraphs are usually represented in visual media as blocks of text separated from adjacent blocks by blank lines and/or first-line indentation. Paragraphs are block-level </a:t>
            </a:r>
            <a:r>
              <a:rPr lang="en-GB" sz="6000" dirty="0" smtClean="0"/>
              <a:t>elements.</a:t>
            </a:r>
          </a:p>
          <a:p>
            <a:pPr marL="0" indent="0">
              <a:buNone/>
            </a:pPr>
            <a:endParaRPr lang="en-GB" sz="6000" dirty="0"/>
          </a:p>
          <a:p>
            <a:pPr marL="0" indent="0">
              <a:buNone/>
            </a:pPr>
            <a:r>
              <a:rPr lang="en-GB" sz="6000" b="1" dirty="0" smtClean="0"/>
              <a:t>&lt;</a:t>
            </a:r>
            <a:r>
              <a:rPr lang="en-GB" sz="6000" b="1" dirty="0" err="1"/>
              <a:t>hr</a:t>
            </a:r>
            <a:r>
              <a:rPr lang="en-GB" sz="6000" b="1" dirty="0"/>
              <a:t>&gt;</a:t>
            </a:r>
            <a:endParaRPr lang="en-GB" sz="6000" b="1" dirty="0" smtClean="0"/>
          </a:p>
          <a:p>
            <a:pPr marL="0" indent="0">
              <a:buNone/>
            </a:pPr>
            <a:r>
              <a:rPr lang="en-GB" sz="6000" dirty="0" smtClean="0"/>
              <a:t>The </a:t>
            </a:r>
            <a:r>
              <a:rPr lang="en-GB" sz="6000" dirty="0"/>
              <a:t>HTML &lt;</a:t>
            </a:r>
            <a:r>
              <a:rPr lang="en-GB" sz="6000" dirty="0" err="1"/>
              <a:t>hr</a:t>
            </a:r>
            <a:r>
              <a:rPr lang="en-GB" sz="6000" dirty="0"/>
              <a:t>&gt; element represents a thematic break between paragraph-level elements: for example, a change of scene in a story, or a shift of topic within a </a:t>
            </a:r>
            <a:r>
              <a:rPr lang="en-GB" sz="6000" dirty="0" smtClean="0"/>
              <a:t>section. Historically</a:t>
            </a:r>
            <a:r>
              <a:rPr lang="en-GB" sz="6000" dirty="0"/>
              <a:t>, this has been presented as a horizontal rule or line</a:t>
            </a:r>
            <a:r>
              <a:rPr lang="en-GB" sz="6000" dirty="0" smtClean="0"/>
              <a:t>.</a:t>
            </a:r>
          </a:p>
        </p:txBody>
      </p:sp>
    </p:spTree>
    <p:extLst>
      <p:ext uri="{BB962C8B-B14F-4D97-AF65-F5344CB8AC3E}">
        <p14:creationId xmlns:p14="http://schemas.microsoft.com/office/powerpoint/2010/main" val="7022826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HTML Elements</a:t>
            </a:r>
          </a:p>
        </p:txBody>
      </p:sp>
      <p:sp>
        <p:nvSpPr>
          <p:cNvPr id="3" name="Content Placeholder 2"/>
          <p:cNvSpPr>
            <a:spLocks noGrp="1"/>
          </p:cNvSpPr>
          <p:nvPr>
            <p:ph idx="1"/>
          </p:nvPr>
        </p:nvSpPr>
        <p:spPr/>
        <p:txBody>
          <a:bodyPr>
            <a:normAutofit fontScale="77500" lnSpcReduction="20000"/>
          </a:bodyPr>
          <a:lstStyle/>
          <a:p>
            <a:pPr marL="0" indent="0">
              <a:buNone/>
            </a:pPr>
            <a:endParaRPr lang="en-GB" dirty="0"/>
          </a:p>
          <a:p>
            <a:pPr marL="0" indent="0">
              <a:buNone/>
            </a:pPr>
            <a:r>
              <a:rPr lang="en-GB" dirty="0"/>
              <a:t> &lt;p&gt;</a:t>
            </a:r>
          </a:p>
          <a:p>
            <a:pPr marL="0" indent="0">
              <a:buNone/>
            </a:pPr>
            <a:r>
              <a:rPr lang="en-GB" dirty="0"/>
              <a:t>      Our web design class is awesome we are having some much fun.</a:t>
            </a:r>
          </a:p>
          <a:p>
            <a:pPr marL="0" indent="0">
              <a:buNone/>
            </a:pPr>
            <a:r>
              <a:rPr lang="en-GB" dirty="0"/>
              <a:t>&lt;/p</a:t>
            </a:r>
            <a:r>
              <a:rPr lang="en-GB" dirty="0" smtClean="0"/>
              <a:t>&gt;</a:t>
            </a:r>
          </a:p>
          <a:p>
            <a:pPr marL="0" indent="0">
              <a:buNone/>
            </a:pPr>
            <a:endParaRPr lang="en-GB" dirty="0"/>
          </a:p>
          <a:p>
            <a:pPr marL="0" indent="0">
              <a:buNone/>
            </a:pPr>
            <a:r>
              <a:rPr lang="en-GB" dirty="0"/>
              <a:t>&lt;</a:t>
            </a:r>
            <a:r>
              <a:rPr lang="en-GB" dirty="0" err="1"/>
              <a:t>hr</a:t>
            </a:r>
            <a:r>
              <a:rPr lang="en-GB" dirty="0" smtClean="0"/>
              <a:t>&gt;</a:t>
            </a:r>
          </a:p>
          <a:p>
            <a:pPr marL="0" indent="0">
              <a:buNone/>
            </a:pPr>
            <a:endParaRPr lang="en-GB" dirty="0"/>
          </a:p>
          <a:p>
            <a:pPr marL="0" indent="0">
              <a:buNone/>
            </a:pPr>
            <a:r>
              <a:rPr lang="en-GB" dirty="0"/>
              <a:t>&lt;p&gt;</a:t>
            </a:r>
          </a:p>
          <a:p>
            <a:pPr marL="0" indent="0">
              <a:buNone/>
            </a:pPr>
            <a:r>
              <a:rPr lang="en-GB" dirty="0"/>
              <a:t>     If you desire to kick start your journey as web developer this is where you start from.</a:t>
            </a:r>
          </a:p>
          <a:p>
            <a:pPr marL="0" indent="0">
              <a:buNone/>
            </a:pPr>
            <a:r>
              <a:rPr lang="en-GB" dirty="0"/>
              <a:t>&lt;/p&gt;</a:t>
            </a:r>
          </a:p>
          <a:p>
            <a:pPr marL="0" indent="0">
              <a:buNone/>
            </a:pPr>
            <a:endParaRPr lang="en-US" dirty="0"/>
          </a:p>
        </p:txBody>
      </p:sp>
    </p:spTree>
    <p:extLst>
      <p:ext uri="{BB962C8B-B14F-4D97-AF65-F5344CB8AC3E}">
        <p14:creationId xmlns:p14="http://schemas.microsoft.com/office/powerpoint/2010/main" val="1463950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HTML Elements</a:t>
            </a:r>
          </a:p>
        </p:txBody>
      </p:sp>
      <p:sp>
        <p:nvSpPr>
          <p:cNvPr id="3" name="Content Placeholder 2"/>
          <p:cNvSpPr>
            <a:spLocks noGrp="1"/>
          </p:cNvSpPr>
          <p:nvPr>
            <p:ph idx="1"/>
          </p:nvPr>
        </p:nvSpPr>
        <p:spPr/>
        <p:txBody>
          <a:bodyPr>
            <a:normAutofit fontScale="77500" lnSpcReduction="20000"/>
          </a:bodyPr>
          <a:lstStyle/>
          <a:p>
            <a:pPr marL="0" indent="0">
              <a:buNone/>
            </a:pPr>
            <a:r>
              <a:rPr lang="en-GB" b="1" dirty="0"/>
              <a:t>&lt;</a:t>
            </a:r>
            <a:r>
              <a:rPr lang="en-GB" b="1" dirty="0" err="1"/>
              <a:t>ul</a:t>
            </a:r>
            <a:r>
              <a:rPr lang="en-GB" b="1" dirty="0" smtClean="0"/>
              <a:t>&gt; </a:t>
            </a:r>
            <a:r>
              <a:rPr lang="en-GB" b="1" dirty="0"/>
              <a:t>The Unordered List </a:t>
            </a:r>
            <a:r>
              <a:rPr lang="en-GB" b="1" dirty="0" smtClean="0"/>
              <a:t>element</a:t>
            </a:r>
          </a:p>
          <a:p>
            <a:pPr marL="0" indent="0">
              <a:buNone/>
            </a:pPr>
            <a:r>
              <a:rPr lang="en-GB" dirty="0"/>
              <a:t>The HTML &lt;</a:t>
            </a:r>
            <a:r>
              <a:rPr lang="en-GB" dirty="0" err="1"/>
              <a:t>ul</a:t>
            </a:r>
            <a:r>
              <a:rPr lang="en-GB" dirty="0"/>
              <a:t>&gt; element represents an unordered list of items, typically rendered as a bulleted list</a:t>
            </a:r>
            <a:r>
              <a:rPr lang="en-GB" dirty="0" smtClean="0"/>
              <a:t>.</a:t>
            </a:r>
          </a:p>
          <a:p>
            <a:pPr marL="0" indent="0">
              <a:buNone/>
            </a:pPr>
            <a:endParaRPr lang="en-GB" dirty="0" smtClean="0"/>
          </a:p>
          <a:p>
            <a:pPr marL="0" indent="0">
              <a:buNone/>
            </a:pPr>
            <a:r>
              <a:rPr lang="en-GB" b="1" dirty="0"/>
              <a:t>&lt;</a:t>
            </a:r>
            <a:r>
              <a:rPr lang="en-GB" b="1" dirty="0" err="1"/>
              <a:t>ol</a:t>
            </a:r>
            <a:r>
              <a:rPr lang="en-GB" b="1" dirty="0" smtClean="0"/>
              <a:t>&gt; </a:t>
            </a:r>
            <a:r>
              <a:rPr lang="en-GB" b="1" dirty="0"/>
              <a:t>The Ordered List </a:t>
            </a:r>
            <a:r>
              <a:rPr lang="en-GB" b="1" dirty="0" smtClean="0"/>
              <a:t>element</a:t>
            </a:r>
          </a:p>
          <a:p>
            <a:pPr marL="0" indent="0">
              <a:buNone/>
            </a:pPr>
            <a:r>
              <a:rPr lang="en-GB" dirty="0"/>
              <a:t>The HTML &lt;</a:t>
            </a:r>
            <a:r>
              <a:rPr lang="en-GB" dirty="0" err="1"/>
              <a:t>ol</a:t>
            </a:r>
            <a:r>
              <a:rPr lang="en-GB" dirty="0"/>
              <a:t>&gt; element represents an ordered list of items, typically rendered as a numbered list</a:t>
            </a:r>
            <a:r>
              <a:rPr lang="en-GB" dirty="0" smtClean="0"/>
              <a:t>.</a:t>
            </a:r>
          </a:p>
          <a:p>
            <a:pPr marL="0" indent="0">
              <a:buNone/>
            </a:pPr>
            <a:endParaRPr lang="en-GB" dirty="0" smtClean="0"/>
          </a:p>
          <a:p>
            <a:pPr marL="0" indent="0">
              <a:buNone/>
            </a:pPr>
            <a:r>
              <a:rPr lang="en-GB" b="1" dirty="0"/>
              <a:t>&lt;li&gt; </a:t>
            </a:r>
          </a:p>
          <a:p>
            <a:pPr marL="0" indent="0">
              <a:buNone/>
            </a:pPr>
            <a:r>
              <a:rPr lang="en-GB" dirty="0"/>
              <a:t>The HTML &lt;li&gt; element is used to represent an item in a list. It must be contained in a parent element: an ordered list (&lt;</a:t>
            </a:r>
            <a:r>
              <a:rPr lang="en-GB" dirty="0" err="1"/>
              <a:t>ol</a:t>
            </a:r>
            <a:r>
              <a:rPr lang="en-GB" dirty="0"/>
              <a:t>&gt;), an unordered list (&lt;</a:t>
            </a:r>
            <a:r>
              <a:rPr lang="en-GB" dirty="0" err="1"/>
              <a:t>ul</a:t>
            </a:r>
            <a:r>
              <a:rPr lang="en-GB" dirty="0"/>
              <a:t>&gt;), or a menu (&lt;</a:t>
            </a:r>
            <a:r>
              <a:rPr lang="en-GB" dirty="0" smtClean="0"/>
              <a:t>menu&gt;). </a:t>
            </a:r>
            <a:endParaRPr lang="en-US" dirty="0"/>
          </a:p>
        </p:txBody>
      </p:sp>
    </p:spTree>
    <p:extLst>
      <p:ext uri="{BB962C8B-B14F-4D97-AF65-F5344CB8AC3E}">
        <p14:creationId xmlns:p14="http://schemas.microsoft.com/office/powerpoint/2010/main" val="27109139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HTML Elements</a:t>
            </a:r>
          </a:p>
        </p:txBody>
      </p:sp>
      <p:sp>
        <p:nvSpPr>
          <p:cNvPr id="3" name="Content Placeholder 2"/>
          <p:cNvSpPr>
            <a:spLocks noGrp="1"/>
          </p:cNvSpPr>
          <p:nvPr>
            <p:ph idx="1"/>
          </p:nvPr>
        </p:nvSpPr>
        <p:spPr/>
        <p:txBody>
          <a:bodyPr>
            <a:normAutofit fontScale="77500" lnSpcReduction="20000"/>
          </a:bodyPr>
          <a:lstStyle/>
          <a:p>
            <a:pPr marL="0" indent="0">
              <a:buNone/>
            </a:pPr>
            <a:r>
              <a:rPr lang="it-IT" dirty="0"/>
              <a:t>&lt;ul&gt;</a:t>
            </a:r>
          </a:p>
          <a:p>
            <a:pPr marL="0" indent="0">
              <a:buNone/>
            </a:pPr>
            <a:r>
              <a:rPr lang="it-IT" dirty="0"/>
              <a:t>  &lt;li&gt;first item&lt;/li&gt;</a:t>
            </a:r>
          </a:p>
          <a:p>
            <a:pPr marL="0" indent="0">
              <a:buNone/>
            </a:pPr>
            <a:r>
              <a:rPr lang="it-IT" dirty="0"/>
              <a:t>  &lt;li&gt;second item&lt;/li&gt;</a:t>
            </a:r>
          </a:p>
          <a:p>
            <a:pPr marL="0" indent="0">
              <a:buNone/>
            </a:pPr>
            <a:r>
              <a:rPr lang="it-IT" dirty="0"/>
              <a:t>  &lt;li&gt;third item&lt;/li&gt;</a:t>
            </a:r>
          </a:p>
          <a:p>
            <a:pPr marL="0" indent="0">
              <a:buNone/>
            </a:pPr>
            <a:r>
              <a:rPr lang="it-IT" dirty="0"/>
              <a:t>&lt;/ul</a:t>
            </a:r>
            <a:r>
              <a:rPr lang="it-IT" dirty="0" smtClean="0"/>
              <a:t>&gt;</a:t>
            </a:r>
          </a:p>
          <a:p>
            <a:pPr marL="0" indent="0">
              <a:buNone/>
            </a:pPr>
            <a:endParaRPr lang="it-IT" dirty="0" smtClean="0"/>
          </a:p>
          <a:p>
            <a:pPr marL="0" indent="0">
              <a:buNone/>
            </a:pPr>
            <a:r>
              <a:rPr lang="it-IT" dirty="0" smtClean="0"/>
              <a:t>&lt;ol</a:t>
            </a:r>
            <a:r>
              <a:rPr lang="it-IT" dirty="0"/>
              <a:t>&gt;</a:t>
            </a:r>
          </a:p>
          <a:p>
            <a:pPr marL="0" indent="0">
              <a:buNone/>
            </a:pPr>
            <a:r>
              <a:rPr lang="it-IT" dirty="0"/>
              <a:t>  &lt;li&gt;first item&lt;/li&gt;</a:t>
            </a:r>
          </a:p>
          <a:p>
            <a:pPr marL="0" indent="0">
              <a:buNone/>
            </a:pPr>
            <a:r>
              <a:rPr lang="it-IT" dirty="0"/>
              <a:t>  &lt;li&gt;second item&lt;/li&gt;</a:t>
            </a:r>
          </a:p>
          <a:p>
            <a:pPr marL="0" indent="0">
              <a:buNone/>
            </a:pPr>
            <a:r>
              <a:rPr lang="it-IT" dirty="0"/>
              <a:t>  &lt;li&gt;third item&lt;/li&gt;</a:t>
            </a:r>
          </a:p>
          <a:p>
            <a:pPr marL="0" indent="0">
              <a:buNone/>
            </a:pPr>
            <a:r>
              <a:rPr lang="it-IT" dirty="0" smtClean="0"/>
              <a:t>&lt;/ol</a:t>
            </a:r>
            <a:r>
              <a:rPr lang="it-IT" dirty="0"/>
              <a:t>&gt;</a:t>
            </a:r>
          </a:p>
          <a:p>
            <a:pPr marL="0" indent="0">
              <a:buNone/>
            </a:pPr>
            <a:endParaRPr lang="en-US" dirty="0"/>
          </a:p>
        </p:txBody>
      </p:sp>
    </p:spTree>
    <p:extLst>
      <p:ext uri="{BB962C8B-B14F-4D97-AF65-F5344CB8AC3E}">
        <p14:creationId xmlns:p14="http://schemas.microsoft.com/office/powerpoint/2010/main" val="517071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HTML Elements</a:t>
            </a:r>
          </a:p>
        </p:txBody>
      </p:sp>
      <p:sp>
        <p:nvSpPr>
          <p:cNvPr id="3" name="Content Placeholder 2"/>
          <p:cNvSpPr>
            <a:spLocks noGrp="1"/>
          </p:cNvSpPr>
          <p:nvPr>
            <p:ph idx="1"/>
          </p:nvPr>
        </p:nvSpPr>
        <p:spPr/>
        <p:txBody>
          <a:bodyPr>
            <a:normAutofit fontScale="62500" lnSpcReduction="20000"/>
          </a:bodyPr>
          <a:lstStyle/>
          <a:p>
            <a:pPr marL="0" indent="0">
              <a:buNone/>
            </a:pPr>
            <a:r>
              <a:rPr lang="en-GB" b="1" dirty="0"/>
              <a:t>&lt;pre</a:t>
            </a:r>
            <a:r>
              <a:rPr lang="en-GB" b="1" dirty="0" smtClean="0"/>
              <a:t>&gt; </a:t>
            </a:r>
            <a:r>
              <a:rPr lang="en-GB" b="1" dirty="0"/>
              <a:t>The Preformatted Text </a:t>
            </a:r>
            <a:r>
              <a:rPr lang="en-GB" b="1" dirty="0" smtClean="0"/>
              <a:t>element</a:t>
            </a:r>
          </a:p>
          <a:p>
            <a:pPr marL="0" indent="0">
              <a:buNone/>
            </a:pPr>
            <a:r>
              <a:rPr lang="en-GB" dirty="0"/>
              <a:t>The HTML &lt;pre&gt; element represents preformatted text which is to be presented exactly as written in the HTML file. The text is typically rendered using a non-proportional ("</a:t>
            </a:r>
            <a:r>
              <a:rPr lang="en-GB" dirty="0" err="1"/>
              <a:t>monospace</a:t>
            </a:r>
            <a:r>
              <a:rPr lang="en-GB" dirty="0"/>
              <a:t>") font. Whitespace inside this element is displayed as written</a:t>
            </a:r>
            <a:r>
              <a:rPr lang="en-GB" dirty="0" smtClean="0"/>
              <a:t>.</a:t>
            </a:r>
          </a:p>
          <a:p>
            <a:pPr marL="0" indent="0">
              <a:buNone/>
            </a:pPr>
            <a:endParaRPr lang="en-GB" dirty="0" smtClean="0"/>
          </a:p>
          <a:p>
            <a:pPr marL="0" indent="0">
              <a:buNone/>
            </a:pPr>
            <a:r>
              <a:rPr lang="fr-FR" dirty="0"/>
              <a:t>&lt;</a:t>
            </a:r>
            <a:r>
              <a:rPr lang="fr-FR" dirty="0" err="1"/>
              <a:t>pre</a:t>
            </a:r>
            <a:r>
              <a:rPr lang="fr-FR" dirty="0" smtClean="0"/>
              <a:t>&gt;</a:t>
            </a:r>
          </a:p>
          <a:p>
            <a:pPr marL="0" indent="0">
              <a:buNone/>
            </a:pPr>
            <a:r>
              <a:rPr lang="fr-FR" dirty="0" smtClean="0"/>
              <a:t>HHH              </a:t>
            </a:r>
            <a:r>
              <a:rPr lang="fr-FR" dirty="0" err="1" smtClean="0"/>
              <a:t>HHH</a:t>
            </a:r>
            <a:r>
              <a:rPr lang="fr-FR" dirty="0" smtClean="0"/>
              <a:t>      EEEEEEEEEE</a:t>
            </a:r>
          </a:p>
          <a:p>
            <a:pPr marL="0" indent="0">
              <a:buNone/>
            </a:pPr>
            <a:r>
              <a:rPr lang="fr-FR" dirty="0" smtClean="0"/>
              <a:t>HHH              </a:t>
            </a:r>
            <a:r>
              <a:rPr lang="fr-FR" dirty="0" err="1" smtClean="0"/>
              <a:t>HHH</a:t>
            </a:r>
            <a:r>
              <a:rPr lang="fr-FR" dirty="0" smtClean="0"/>
              <a:t>      EE</a:t>
            </a:r>
          </a:p>
          <a:p>
            <a:pPr marL="0" indent="0">
              <a:buNone/>
            </a:pPr>
            <a:r>
              <a:rPr lang="fr-FR" dirty="0" smtClean="0"/>
              <a:t>HHH              </a:t>
            </a:r>
            <a:r>
              <a:rPr lang="fr-FR" dirty="0" err="1" smtClean="0"/>
              <a:t>HHH</a:t>
            </a:r>
            <a:r>
              <a:rPr lang="fr-FR" dirty="0" smtClean="0"/>
              <a:t>      EE</a:t>
            </a:r>
          </a:p>
          <a:p>
            <a:pPr marL="0" indent="0">
              <a:buNone/>
            </a:pPr>
            <a:r>
              <a:rPr lang="fr-FR" dirty="0" smtClean="0"/>
              <a:t>HHHHHHHHHHH      EEEEEE </a:t>
            </a:r>
          </a:p>
          <a:p>
            <a:pPr marL="0" indent="0">
              <a:buNone/>
            </a:pPr>
            <a:r>
              <a:rPr lang="fr-FR" dirty="0" smtClean="0"/>
              <a:t>HHH              </a:t>
            </a:r>
            <a:r>
              <a:rPr lang="fr-FR" dirty="0" err="1" smtClean="0"/>
              <a:t>HHH</a:t>
            </a:r>
            <a:r>
              <a:rPr lang="fr-FR" dirty="0" smtClean="0"/>
              <a:t>      EE</a:t>
            </a:r>
          </a:p>
          <a:p>
            <a:pPr marL="0" indent="0">
              <a:buNone/>
            </a:pPr>
            <a:r>
              <a:rPr lang="fr-FR" dirty="0" smtClean="0"/>
              <a:t>HHH              </a:t>
            </a:r>
            <a:r>
              <a:rPr lang="fr-FR" dirty="0" err="1" smtClean="0"/>
              <a:t>HHH</a:t>
            </a:r>
            <a:r>
              <a:rPr lang="fr-FR" dirty="0" smtClean="0"/>
              <a:t>      EE</a:t>
            </a:r>
          </a:p>
          <a:p>
            <a:pPr marL="0" indent="0">
              <a:buNone/>
            </a:pPr>
            <a:r>
              <a:rPr lang="fr-FR" dirty="0" smtClean="0"/>
              <a:t>HHH              </a:t>
            </a:r>
            <a:r>
              <a:rPr lang="fr-FR" dirty="0" err="1" smtClean="0"/>
              <a:t>HHH</a:t>
            </a:r>
            <a:r>
              <a:rPr lang="fr-FR" dirty="0" smtClean="0"/>
              <a:t>      EEEEEEEEEEE</a:t>
            </a:r>
            <a:endParaRPr lang="fr-FR" dirty="0"/>
          </a:p>
          <a:p>
            <a:pPr marL="0" indent="0">
              <a:buNone/>
            </a:pPr>
            <a:r>
              <a:rPr lang="fr-FR" dirty="0" smtClean="0"/>
              <a:t>&lt;/</a:t>
            </a:r>
            <a:r>
              <a:rPr lang="fr-FR" dirty="0" err="1"/>
              <a:t>pre</a:t>
            </a:r>
            <a:r>
              <a:rPr lang="fr-FR" dirty="0"/>
              <a:t>&gt;</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11502382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Website – What is it?</a:t>
            </a:r>
            <a:endParaRPr lang="en-US" b="1"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3" y="1571626"/>
            <a:ext cx="9151883" cy="5286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3625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HTML Elements</a:t>
            </a:r>
          </a:p>
        </p:txBody>
      </p:sp>
      <p:sp>
        <p:nvSpPr>
          <p:cNvPr id="3" name="Content Placeholder 2"/>
          <p:cNvSpPr>
            <a:spLocks noGrp="1"/>
          </p:cNvSpPr>
          <p:nvPr>
            <p:ph idx="1"/>
          </p:nvPr>
        </p:nvSpPr>
        <p:spPr>
          <a:xfrm>
            <a:off x="444500" y="1600200"/>
            <a:ext cx="8229600" cy="4953000"/>
          </a:xfrm>
        </p:spPr>
        <p:txBody>
          <a:bodyPr>
            <a:normAutofit fontScale="77500" lnSpcReduction="20000"/>
          </a:bodyPr>
          <a:lstStyle/>
          <a:p>
            <a:pPr marL="0" indent="0">
              <a:buNone/>
            </a:pPr>
            <a:r>
              <a:rPr lang="en-GB" b="1" dirty="0"/>
              <a:t>&lt;</a:t>
            </a:r>
            <a:r>
              <a:rPr lang="en-GB" b="1" dirty="0" smtClean="0"/>
              <a:t>a&gt; The </a:t>
            </a:r>
            <a:r>
              <a:rPr lang="en-GB" b="1" dirty="0"/>
              <a:t>Anchor </a:t>
            </a:r>
            <a:r>
              <a:rPr lang="en-GB" b="1" dirty="0" smtClean="0"/>
              <a:t>element</a:t>
            </a:r>
          </a:p>
          <a:p>
            <a:pPr marL="0" indent="0">
              <a:buNone/>
            </a:pPr>
            <a:r>
              <a:rPr lang="en-GB" dirty="0"/>
              <a:t>The HTML &lt;a&gt; element (or anchor element), along with it's </a:t>
            </a:r>
            <a:r>
              <a:rPr lang="en-GB" dirty="0" err="1"/>
              <a:t>href</a:t>
            </a:r>
            <a:r>
              <a:rPr lang="en-GB" dirty="0"/>
              <a:t> attribute, creates a hyperlink to other web pages, files, locations within the same page, email addresses, or any other URL. The &lt;a&gt;'s indicates the link's destination</a:t>
            </a:r>
            <a:r>
              <a:rPr lang="en-GB" dirty="0" smtClean="0"/>
              <a:t>.</a:t>
            </a:r>
          </a:p>
          <a:p>
            <a:pPr marL="0" indent="0">
              <a:buNone/>
            </a:pPr>
            <a:endParaRPr lang="en-GB" dirty="0"/>
          </a:p>
          <a:p>
            <a:pPr marL="0" indent="0">
              <a:buNone/>
            </a:pPr>
            <a:r>
              <a:rPr lang="en-GB" dirty="0"/>
              <a:t>Links are also an integral part of every web page. You can add links to text or images that will enable the user to click on them in order to be directed to another file or webpage.</a:t>
            </a:r>
            <a:br>
              <a:rPr lang="en-GB" dirty="0"/>
            </a:br>
            <a:r>
              <a:rPr lang="en-GB" dirty="0"/>
              <a:t>In HTML, links are defined using the &lt;a&gt; tag.</a:t>
            </a:r>
            <a:br>
              <a:rPr lang="en-GB" dirty="0"/>
            </a:br>
            <a:r>
              <a:rPr lang="en-GB" dirty="0"/>
              <a:t/>
            </a:r>
            <a:br>
              <a:rPr lang="en-GB" dirty="0"/>
            </a:br>
            <a:r>
              <a:rPr lang="en-GB" dirty="0"/>
              <a:t>Use the </a:t>
            </a:r>
            <a:r>
              <a:rPr lang="en-GB" dirty="0" err="1"/>
              <a:t>href</a:t>
            </a:r>
            <a:r>
              <a:rPr lang="en-GB" dirty="0"/>
              <a:t> attribute to define the link's destination address:</a:t>
            </a:r>
          </a:p>
          <a:p>
            <a:pPr marL="0" indent="0">
              <a:buNone/>
            </a:pPr>
            <a:endParaRPr lang="en-GB" dirty="0"/>
          </a:p>
          <a:p>
            <a:pPr marL="0" indent="0">
              <a:buNone/>
            </a:pPr>
            <a:r>
              <a:rPr lang="en-GB" dirty="0"/>
              <a:t>&lt;a </a:t>
            </a:r>
            <a:r>
              <a:rPr lang="en-GB" dirty="0" err="1"/>
              <a:t>href</a:t>
            </a:r>
            <a:r>
              <a:rPr lang="en-GB" dirty="0"/>
              <a:t>=""&gt;&lt;/a&gt;</a:t>
            </a:r>
          </a:p>
          <a:p>
            <a:pPr marL="0" indent="0">
              <a:buNone/>
            </a:pPr>
            <a:endParaRPr lang="en-GB" dirty="0"/>
          </a:p>
          <a:p>
            <a:pPr marL="0" indent="0">
              <a:buNone/>
            </a:pPr>
            <a:endParaRPr lang="en-US" dirty="0"/>
          </a:p>
        </p:txBody>
      </p:sp>
    </p:spTree>
    <p:extLst>
      <p:ext uri="{BB962C8B-B14F-4D97-AF65-F5344CB8AC3E}">
        <p14:creationId xmlns:p14="http://schemas.microsoft.com/office/powerpoint/2010/main" val="4157066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Creating Your First Link</a:t>
            </a:r>
          </a:p>
        </p:txBody>
      </p:sp>
      <p:sp>
        <p:nvSpPr>
          <p:cNvPr id="3" name="Content Placeholder 2"/>
          <p:cNvSpPr>
            <a:spLocks noGrp="1"/>
          </p:cNvSpPr>
          <p:nvPr>
            <p:ph idx="1"/>
          </p:nvPr>
        </p:nvSpPr>
        <p:spPr/>
        <p:txBody>
          <a:bodyPr>
            <a:normAutofit/>
          </a:bodyPr>
          <a:lstStyle/>
          <a:p>
            <a:pPr marL="0" indent="0">
              <a:buNone/>
            </a:pPr>
            <a:r>
              <a:rPr lang="en-US" dirty="0" smtClean="0"/>
              <a:t>In </a:t>
            </a:r>
            <a:r>
              <a:rPr lang="en-US" dirty="0"/>
              <a:t>the example below, a link to </a:t>
            </a:r>
            <a:r>
              <a:rPr lang="en-US" dirty="0" smtClean="0"/>
              <a:t>FVO's </a:t>
            </a:r>
            <a:r>
              <a:rPr lang="en-US" dirty="0"/>
              <a:t>website is defined</a:t>
            </a:r>
            <a:r>
              <a:rPr lang="en-US" dirty="0" smtClean="0"/>
              <a:t>:</a:t>
            </a:r>
          </a:p>
          <a:p>
            <a:pPr marL="0" indent="0">
              <a:buNone/>
            </a:pPr>
            <a:endParaRPr lang="en-US" u="sng" dirty="0"/>
          </a:p>
          <a:p>
            <a:pPr marL="0" indent="0">
              <a:buNone/>
            </a:pPr>
            <a:r>
              <a:rPr lang="en-US" u="sng" dirty="0" smtClean="0"/>
              <a:t>&lt;</a:t>
            </a:r>
            <a:r>
              <a:rPr lang="en-US" u="sng" dirty="0"/>
              <a:t>a </a:t>
            </a:r>
            <a:r>
              <a:rPr lang="en-US" dirty="0" err="1"/>
              <a:t>href</a:t>
            </a:r>
            <a:r>
              <a:rPr lang="en-US" dirty="0"/>
              <a:t>="http://</a:t>
            </a:r>
            <a:r>
              <a:rPr lang="en-US" dirty="0" smtClean="0"/>
              <a:t>www.firstverticalorigin.com</a:t>
            </a:r>
            <a:r>
              <a:rPr lang="en-US" dirty="0"/>
              <a:t>"&gt; </a:t>
            </a:r>
            <a:r>
              <a:rPr lang="en-US" dirty="0" smtClean="0"/>
              <a:t>Visit our Site&lt;/</a:t>
            </a:r>
            <a:r>
              <a:rPr lang="en-US" dirty="0"/>
              <a:t>a&gt;</a:t>
            </a:r>
          </a:p>
        </p:txBody>
      </p:sp>
    </p:spTree>
    <p:extLst>
      <p:ext uri="{BB962C8B-B14F-4D97-AF65-F5344CB8AC3E}">
        <p14:creationId xmlns:p14="http://schemas.microsoft.com/office/powerpoint/2010/main" val="35412645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Creating Your First Link</a:t>
            </a:r>
          </a:p>
        </p:txBody>
      </p:sp>
      <p:sp>
        <p:nvSpPr>
          <p:cNvPr id="3" name="Content Placeholder 2"/>
          <p:cNvSpPr>
            <a:spLocks noGrp="1"/>
          </p:cNvSpPr>
          <p:nvPr>
            <p:ph idx="1"/>
          </p:nvPr>
        </p:nvSpPr>
        <p:spPr>
          <a:xfrm>
            <a:off x="444500" y="1600200"/>
            <a:ext cx="8229600" cy="5257800"/>
          </a:xfrm>
        </p:spPr>
        <p:txBody>
          <a:bodyPr>
            <a:normAutofit fontScale="77500" lnSpcReduction="20000"/>
          </a:bodyPr>
          <a:lstStyle/>
          <a:p>
            <a:pPr marL="0" indent="0">
              <a:buNone/>
            </a:pPr>
            <a:r>
              <a:rPr lang="en-GB" b="1" dirty="0"/>
              <a:t>Linking to another section on the same </a:t>
            </a:r>
            <a:r>
              <a:rPr lang="en-GB" b="1" dirty="0" smtClean="0"/>
              <a:t>page</a:t>
            </a:r>
            <a:endParaRPr lang="en-GB" b="1" dirty="0"/>
          </a:p>
          <a:p>
            <a:pPr marL="0" indent="0">
              <a:buNone/>
            </a:pPr>
            <a:r>
              <a:rPr lang="en-GB" dirty="0" smtClean="0"/>
              <a:t>&lt;</a:t>
            </a:r>
            <a:r>
              <a:rPr lang="en-GB" dirty="0"/>
              <a:t>a </a:t>
            </a:r>
            <a:r>
              <a:rPr lang="en-GB" dirty="0" err="1"/>
              <a:t>href</a:t>
            </a:r>
            <a:r>
              <a:rPr lang="en-GB" dirty="0" smtClean="0"/>
              <a:t>="#pic-gallery"&gt;Our Gallery&lt;/</a:t>
            </a:r>
            <a:r>
              <a:rPr lang="en-GB" dirty="0"/>
              <a:t>a</a:t>
            </a:r>
            <a:r>
              <a:rPr lang="en-GB" dirty="0" smtClean="0"/>
              <a:t>&gt;</a:t>
            </a:r>
          </a:p>
          <a:p>
            <a:pPr marL="0" indent="0">
              <a:buNone/>
            </a:pPr>
            <a:endParaRPr lang="en-GB" dirty="0"/>
          </a:p>
          <a:p>
            <a:pPr marL="0" indent="0">
              <a:buNone/>
            </a:pPr>
            <a:r>
              <a:rPr lang="en-GB" b="1" dirty="0"/>
              <a:t>Creating an email </a:t>
            </a:r>
            <a:r>
              <a:rPr lang="en-GB" b="1" dirty="0" smtClean="0"/>
              <a:t>link</a:t>
            </a:r>
            <a:endParaRPr lang="en-GB" b="1" dirty="0"/>
          </a:p>
          <a:p>
            <a:pPr marL="0" indent="0">
              <a:buNone/>
            </a:pPr>
            <a:r>
              <a:rPr lang="en-GB" dirty="0"/>
              <a:t>It's common to create links that open in the user's email program to allow them to send a new message. This is done with a mailto: link. </a:t>
            </a:r>
          </a:p>
          <a:p>
            <a:pPr marL="0" indent="0">
              <a:buNone/>
            </a:pPr>
            <a:r>
              <a:rPr lang="en-GB" dirty="0"/>
              <a:t>&lt;a </a:t>
            </a:r>
            <a:r>
              <a:rPr lang="en-GB" dirty="0" err="1"/>
              <a:t>href</a:t>
            </a:r>
            <a:r>
              <a:rPr lang="en-GB" dirty="0"/>
              <a:t>="</a:t>
            </a:r>
            <a:r>
              <a:rPr lang="en-GB" dirty="0" smtClean="0"/>
              <a:t>mailto:john@yahoo.com"&gt;</a:t>
            </a:r>
            <a:r>
              <a:rPr lang="en-GB" dirty="0"/>
              <a:t>Send email to </a:t>
            </a:r>
            <a:r>
              <a:rPr lang="en-GB" dirty="0" smtClean="0"/>
              <a:t>John&lt;/</a:t>
            </a:r>
            <a:r>
              <a:rPr lang="en-GB" dirty="0"/>
              <a:t>a</a:t>
            </a:r>
            <a:r>
              <a:rPr lang="en-GB" dirty="0" smtClean="0"/>
              <a:t>&gt;</a:t>
            </a:r>
          </a:p>
          <a:p>
            <a:pPr marL="0" indent="0">
              <a:buNone/>
            </a:pPr>
            <a:endParaRPr lang="en-GB" dirty="0" smtClean="0"/>
          </a:p>
          <a:p>
            <a:pPr marL="0" indent="0">
              <a:buNone/>
            </a:pPr>
            <a:r>
              <a:rPr lang="en-GB" b="1" dirty="0"/>
              <a:t>Creating a phone </a:t>
            </a:r>
            <a:r>
              <a:rPr lang="en-GB" b="1" dirty="0" smtClean="0"/>
              <a:t>link</a:t>
            </a:r>
            <a:endParaRPr lang="en-GB" b="1" dirty="0"/>
          </a:p>
          <a:p>
            <a:pPr marL="0" indent="0">
              <a:buNone/>
            </a:pPr>
            <a:r>
              <a:rPr lang="en-GB" dirty="0"/>
              <a:t>Offering phone links is helpful for users viewing web documents and laptops connected to phones.</a:t>
            </a:r>
          </a:p>
          <a:p>
            <a:pPr marL="0" indent="0">
              <a:buNone/>
            </a:pPr>
            <a:endParaRPr lang="en-GB" dirty="0"/>
          </a:p>
          <a:p>
            <a:pPr marL="0" indent="0">
              <a:buNone/>
            </a:pPr>
            <a:r>
              <a:rPr lang="en-GB" dirty="0"/>
              <a:t>&lt;a </a:t>
            </a:r>
            <a:r>
              <a:rPr lang="en-GB" dirty="0" err="1"/>
              <a:t>href</a:t>
            </a:r>
            <a:r>
              <a:rPr lang="en-GB" dirty="0"/>
              <a:t>="</a:t>
            </a:r>
            <a:r>
              <a:rPr lang="en-GB" dirty="0" err="1"/>
              <a:t>tel</a:t>
            </a:r>
            <a:r>
              <a:rPr lang="en-GB" dirty="0" smtClean="0"/>
              <a:t>:+234801234567"&gt;+234 800 123 4567&lt;/</a:t>
            </a:r>
            <a:r>
              <a:rPr lang="en-GB" dirty="0"/>
              <a:t>a&gt;</a:t>
            </a:r>
            <a:endParaRPr lang="en-US" dirty="0"/>
          </a:p>
        </p:txBody>
      </p:sp>
    </p:spTree>
    <p:extLst>
      <p:ext uri="{BB962C8B-B14F-4D97-AF65-F5344CB8AC3E}">
        <p14:creationId xmlns:p14="http://schemas.microsoft.com/office/powerpoint/2010/main" val="9306683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target Attribute</a:t>
            </a:r>
          </a:p>
        </p:txBody>
      </p:sp>
      <p:sp>
        <p:nvSpPr>
          <p:cNvPr id="3" name="Content Placeholder 2"/>
          <p:cNvSpPr>
            <a:spLocks noGrp="1"/>
          </p:cNvSpPr>
          <p:nvPr>
            <p:ph idx="1"/>
          </p:nvPr>
        </p:nvSpPr>
        <p:spPr/>
        <p:txBody>
          <a:bodyPr>
            <a:normAutofit/>
          </a:bodyPr>
          <a:lstStyle/>
          <a:p>
            <a:pPr marL="0" indent="0">
              <a:buNone/>
            </a:pPr>
            <a:r>
              <a:rPr lang="en-US" dirty="0" smtClean="0"/>
              <a:t>The</a:t>
            </a:r>
            <a:r>
              <a:rPr lang="en-US" dirty="0"/>
              <a:t> </a:t>
            </a:r>
            <a:r>
              <a:rPr lang="en-US" b="1" dirty="0"/>
              <a:t>target </a:t>
            </a:r>
            <a:r>
              <a:rPr lang="en-US" dirty="0"/>
              <a:t>attribute specifies where to open the linked document</a:t>
            </a:r>
            <a:r>
              <a:rPr lang="en-US" dirty="0" smtClean="0"/>
              <a:t>.</a:t>
            </a:r>
          </a:p>
          <a:p>
            <a:pPr marL="0" indent="0">
              <a:buNone/>
            </a:pPr>
            <a:r>
              <a:rPr lang="en-US" dirty="0"/>
              <a:t/>
            </a:r>
            <a:br>
              <a:rPr lang="en-US" dirty="0"/>
            </a:br>
            <a:r>
              <a:rPr lang="en-US" dirty="0"/>
              <a:t>Giving a </a:t>
            </a:r>
            <a:r>
              <a:rPr lang="en-US" b="1" dirty="0"/>
              <a:t>_blank</a:t>
            </a:r>
            <a:r>
              <a:rPr lang="en-US" dirty="0"/>
              <a:t> value to your attribute will have the link open in a new window or new tab</a:t>
            </a:r>
            <a:r>
              <a:rPr lang="en-US" dirty="0" smtClean="0"/>
              <a:t>:</a:t>
            </a:r>
          </a:p>
          <a:p>
            <a:pPr marL="0" indent="0">
              <a:buNone/>
            </a:pPr>
            <a:r>
              <a:rPr lang="en-US" u="sng" dirty="0" smtClean="0"/>
              <a:t>&lt;</a:t>
            </a:r>
            <a:r>
              <a:rPr lang="en-US" u="sng" dirty="0"/>
              <a:t>a </a:t>
            </a:r>
            <a:r>
              <a:rPr lang="en-US" dirty="0" err="1"/>
              <a:t>href</a:t>
            </a:r>
            <a:r>
              <a:rPr lang="en-US" dirty="0"/>
              <a:t>="http://</a:t>
            </a:r>
            <a:r>
              <a:rPr lang="en-US" dirty="0" smtClean="0"/>
              <a:t>www.firstverticalorigin.com</a:t>
            </a:r>
            <a:r>
              <a:rPr lang="en-US" dirty="0"/>
              <a:t>" </a:t>
            </a:r>
            <a:r>
              <a:rPr lang="en-US" b="1" dirty="0"/>
              <a:t>target="_blank</a:t>
            </a:r>
            <a:r>
              <a:rPr lang="en-US" b="1" dirty="0" smtClean="0"/>
              <a:t>"</a:t>
            </a:r>
            <a:r>
              <a:rPr lang="en-US" dirty="0" smtClean="0"/>
              <a:t>&gt;Visit our site&lt;/</a:t>
            </a:r>
            <a:r>
              <a:rPr lang="en-US" dirty="0"/>
              <a:t>a&gt;</a:t>
            </a:r>
          </a:p>
        </p:txBody>
      </p:sp>
    </p:spTree>
    <p:extLst>
      <p:ext uri="{BB962C8B-B14F-4D97-AF65-F5344CB8AC3E}">
        <p14:creationId xmlns:p14="http://schemas.microsoft.com/office/powerpoint/2010/main" val="37278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Comments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a:t>
            </a:r>
            <a:r>
              <a:rPr lang="en-US" dirty="0"/>
              <a:t>browser does not display comments, but they help document the HTML and add descriptions, reminders, and other notes.</a:t>
            </a:r>
            <a:r>
              <a:rPr lang="en-US" b="1" dirty="0"/>
              <a:t>&lt;!--</a:t>
            </a:r>
            <a:r>
              <a:rPr lang="en-US" dirty="0"/>
              <a:t> Your comment goes here </a:t>
            </a:r>
            <a:r>
              <a:rPr lang="en-US" b="1" dirty="0" smtClean="0"/>
              <a:t>--&gt;</a:t>
            </a:r>
          </a:p>
          <a:p>
            <a:pPr marL="0" indent="0">
              <a:buNone/>
            </a:pPr>
            <a:r>
              <a:rPr lang="en-US" dirty="0"/>
              <a:t/>
            </a:r>
            <a:br>
              <a:rPr lang="en-US" dirty="0"/>
            </a:br>
            <a:r>
              <a:rPr lang="en-US" b="1" dirty="0" smtClean="0"/>
              <a:t>Example</a:t>
            </a:r>
          </a:p>
          <a:p>
            <a:pPr marL="0" indent="0">
              <a:buNone/>
            </a:pPr>
            <a:endParaRPr lang="en-US" b="1" dirty="0" smtClean="0"/>
          </a:p>
          <a:p>
            <a:pPr marL="0" indent="0">
              <a:buNone/>
            </a:pPr>
            <a:r>
              <a:rPr lang="en-US" b="1" u="sng" dirty="0"/>
              <a:t>&lt;!-- This is a comment --&gt;</a:t>
            </a:r>
          </a:p>
          <a:p>
            <a:pPr marL="0" indent="0">
              <a:buNone/>
            </a:pPr>
            <a:r>
              <a:rPr lang="en-US" u="sng" dirty="0" smtClean="0"/>
              <a:t>&lt;p&gt;</a:t>
            </a:r>
            <a:r>
              <a:rPr lang="en-US" dirty="0" smtClean="0"/>
              <a:t>This </a:t>
            </a:r>
            <a:r>
              <a:rPr lang="en-US" dirty="0"/>
              <a:t>is a paragraph &lt;/p&gt;</a:t>
            </a:r>
            <a:br>
              <a:rPr lang="en-US" dirty="0"/>
            </a:br>
            <a:r>
              <a:rPr lang="en-US" dirty="0"/>
              <a:t/>
            </a:r>
            <a:br>
              <a:rPr lang="en-US" dirty="0"/>
            </a:br>
            <a:endParaRPr lang="en-US" dirty="0"/>
          </a:p>
        </p:txBody>
      </p:sp>
    </p:spTree>
    <p:extLst>
      <p:ext uri="{BB962C8B-B14F-4D97-AF65-F5344CB8AC3E}">
        <p14:creationId xmlns:p14="http://schemas.microsoft.com/office/powerpoint/2010/main" val="7331582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Elements</a:t>
            </a:r>
            <a:endParaRPr lang="en-US" sz="4000" b="1" dirty="0"/>
          </a:p>
        </p:txBody>
      </p:sp>
      <p:sp>
        <p:nvSpPr>
          <p:cNvPr id="3" name="Content Placeholder 2"/>
          <p:cNvSpPr>
            <a:spLocks noGrp="1"/>
          </p:cNvSpPr>
          <p:nvPr>
            <p:ph idx="1"/>
          </p:nvPr>
        </p:nvSpPr>
        <p:spPr>
          <a:xfrm>
            <a:off x="444500" y="1600200"/>
            <a:ext cx="8229600" cy="5257800"/>
          </a:xfrm>
        </p:spPr>
        <p:txBody>
          <a:bodyPr>
            <a:normAutofit fontScale="70000" lnSpcReduction="20000"/>
          </a:bodyPr>
          <a:lstStyle/>
          <a:p>
            <a:pPr marL="0" indent="0">
              <a:buNone/>
            </a:pPr>
            <a:r>
              <a:rPr lang="en-GB" b="1" dirty="0"/>
              <a:t>&lt;</a:t>
            </a:r>
            <a:r>
              <a:rPr lang="en-GB" b="1" dirty="0" err="1"/>
              <a:t>br</a:t>
            </a:r>
            <a:r>
              <a:rPr lang="en-GB" b="1" dirty="0" smtClean="0"/>
              <a:t>&gt; </a:t>
            </a:r>
            <a:r>
              <a:rPr lang="en-GB" b="1" dirty="0"/>
              <a:t>The Line Break </a:t>
            </a:r>
            <a:r>
              <a:rPr lang="en-GB" b="1" dirty="0" smtClean="0"/>
              <a:t>element</a:t>
            </a:r>
          </a:p>
          <a:p>
            <a:pPr marL="0" indent="0">
              <a:buNone/>
            </a:pPr>
            <a:r>
              <a:rPr lang="en-GB" dirty="0"/>
              <a:t>The HTML &lt;</a:t>
            </a:r>
            <a:r>
              <a:rPr lang="en-GB" dirty="0" err="1"/>
              <a:t>br</a:t>
            </a:r>
            <a:r>
              <a:rPr lang="en-GB" dirty="0"/>
              <a:t>&gt; element produces a line break in text (carriage-return). It is useful for writing a poem or an address, where the division of lines is significant</a:t>
            </a:r>
            <a:r>
              <a:rPr lang="en-GB" dirty="0" smtClean="0"/>
              <a:t>.</a:t>
            </a:r>
          </a:p>
          <a:p>
            <a:pPr marL="0" indent="0">
              <a:buNone/>
            </a:pPr>
            <a:endParaRPr lang="en-GB" dirty="0" smtClean="0"/>
          </a:p>
          <a:p>
            <a:pPr marL="0" indent="0">
              <a:buNone/>
            </a:pPr>
            <a:r>
              <a:rPr lang="en-GB" b="1" dirty="0" smtClean="0"/>
              <a:t>&lt;</a:t>
            </a:r>
            <a:r>
              <a:rPr lang="en-GB" b="1" dirty="0" err="1"/>
              <a:t>i</a:t>
            </a:r>
            <a:r>
              <a:rPr lang="en-GB" b="1" dirty="0" smtClean="0"/>
              <a:t>&gt; The </a:t>
            </a:r>
            <a:r>
              <a:rPr lang="en-GB" b="1" dirty="0" err="1" smtClean="0"/>
              <a:t>i</a:t>
            </a:r>
            <a:r>
              <a:rPr lang="en-GB" b="1" dirty="0" smtClean="0"/>
              <a:t> element</a:t>
            </a:r>
          </a:p>
          <a:p>
            <a:pPr marL="0" indent="0">
              <a:buNone/>
            </a:pPr>
            <a:r>
              <a:rPr lang="en-GB" dirty="0"/>
              <a:t>The HTML &lt;</a:t>
            </a:r>
            <a:r>
              <a:rPr lang="en-GB" dirty="0" err="1"/>
              <a:t>i</a:t>
            </a:r>
            <a:r>
              <a:rPr lang="en-GB" dirty="0"/>
              <a:t>&gt; element represents a range of text that is set off from the normal text for some reason. Some examples include technical terms, foreign language phrases, or fictional character thoughts. It is typically displayed in italic type</a:t>
            </a:r>
            <a:r>
              <a:rPr lang="en-GB" dirty="0" smtClean="0"/>
              <a:t>.</a:t>
            </a:r>
          </a:p>
          <a:p>
            <a:pPr marL="0" indent="0">
              <a:buNone/>
            </a:pPr>
            <a:endParaRPr lang="en-GB" dirty="0" smtClean="0"/>
          </a:p>
          <a:p>
            <a:pPr marL="0" indent="0">
              <a:buNone/>
            </a:pPr>
            <a:r>
              <a:rPr lang="en-GB" b="1" dirty="0"/>
              <a:t>&lt;mark</a:t>
            </a:r>
            <a:r>
              <a:rPr lang="en-GB" b="1" dirty="0" smtClean="0"/>
              <a:t>&gt; </a:t>
            </a:r>
            <a:r>
              <a:rPr lang="en-GB" b="1" dirty="0"/>
              <a:t>The Mark Text </a:t>
            </a:r>
            <a:r>
              <a:rPr lang="en-GB" b="1" dirty="0" smtClean="0"/>
              <a:t>element</a:t>
            </a:r>
          </a:p>
          <a:p>
            <a:pPr marL="0" indent="0">
              <a:buNone/>
            </a:pPr>
            <a:r>
              <a:rPr lang="en-GB" dirty="0"/>
              <a:t>The HTML Mark Text element (&lt;mark&gt;) represents text which is marked or highlighted for reference or notation purposes, due to the marked passage's relevance or importance in the enclosing context</a:t>
            </a:r>
            <a:r>
              <a:rPr lang="en-GB" dirty="0" smtClean="0"/>
              <a:t>.</a:t>
            </a:r>
            <a:endParaRPr lang="en-US" dirty="0"/>
          </a:p>
        </p:txBody>
      </p:sp>
    </p:spTree>
    <p:extLst>
      <p:ext uri="{BB962C8B-B14F-4D97-AF65-F5344CB8AC3E}">
        <p14:creationId xmlns:p14="http://schemas.microsoft.com/office/powerpoint/2010/main" val="41009531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Elements</a:t>
            </a:r>
            <a:endParaRPr lang="en-US" sz="4000" b="1" dirty="0"/>
          </a:p>
        </p:txBody>
      </p:sp>
      <p:sp>
        <p:nvSpPr>
          <p:cNvPr id="3" name="Content Placeholder 2"/>
          <p:cNvSpPr>
            <a:spLocks noGrp="1"/>
          </p:cNvSpPr>
          <p:nvPr>
            <p:ph idx="1"/>
          </p:nvPr>
        </p:nvSpPr>
        <p:spPr>
          <a:xfrm>
            <a:off x="444500" y="1600200"/>
            <a:ext cx="8229600" cy="5257800"/>
          </a:xfrm>
        </p:spPr>
        <p:txBody>
          <a:bodyPr>
            <a:normAutofit fontScale="77500" lnSpcReduction="20000"/>
          </a:bodyPr>
          <a:lstStyle/>
          <a:p>
            <a:pPr marL="0" indent="0">
              <a:buNone/>
            </a:pPr>
            <a:r>
              <a:rPr lang="en-US" b="1" dirty="0"/>
              <a:t>&lt;small&gt;</a:t>
            </a:r>
          </a:p>
          <a:p>
            <a:pPr marL="0" indent="0">
              <a:buNone/>
            </a:pPr>
            <a:r>
              <a:rPr lang="en-GB" dirty="0"/>
              <a:t>The HTML &lt;small&gt; element makes the text font size one size smaller (for example, from large to medium, or from small to x-small) down to the browser's minimum font size.  In HTML5, this element is repurposed to represent side-comments and small print, including copyright and legal text, independent of its styled presentation</a:t>
            </a:r>
            <a:r>
              <a:rPr lang="en-GB" dirty="0" smtClean="0"/>
              <a:t>.</a:t>
            </a:r>
          </a:p>
          <a:p>
            <a:pPr marL="0" indent="0">
              <a:buNone/>
            </a:pPr>
            <a:endParaRPr lang="en-GB" dirty="0"/>
          </a:p>
          <a:p>
            <a:pPr marL="0" indent="0">
              <a:buNone/>
            </a:pPr>
            <a:r>
              <a:rPr lang="en-US" b="1" dirty="0"/>
              <a:t>&lt;span&gt;</a:t>
            </a:r>
          </a:p>
          <a:p>
            <a:pPr marL="0" indent="0">
              <a:buNone/>
            </a:pPr>
            <a:r>
              <a:rPr lang="en-GB" dirty="0"/>
              <a:t>The HTML &lt;span&gt; element is a generic inline container for phrasing content, which does not inherently represent anything. It can be used to group elements for styling purposes (using the class or id attributes</a:t>
            </a:r>
            <a:r>
              <a:rPr lang="en-GB" dirty="0" smtClean="0"/>
              <a:t>). &lt;</a:t>
            </a:r>
            <a:r>
              <a:rPr lang="en-GB" dirty="0"/>
              <a:t>span&gt; is very much like a &lt;div&gt; element, but &lt;div&gt; is a block-level element whereas a &lt;span&gt; is an inline element.</a:t>
            </a:r>
            <a:endParaRPr lang="en-US" dirty="0"/>
          </a:p>
        </p:txBody>
      </p:sp>
    </p:spTree>
    <p:extLst>
      <p:ext uri="{BB962C8B-B14F-4D97-AF65-F5344CB8AC3E}">
        <p14:creationId xmlns:p14="http://schemas.microsoft.com/office/powerpoint/2010/main" val="12964497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Elements</a:t>
            </a:r>
            <a:endParaRPr lang="en-US" sz="4000" b="1" dirty="0"/>
          </a:p>
        </p:txBody>
      </p:sp>
      <p:sp>
        <p:nvSpPr>
          <p:cNvPr id="3" name="Content Placeholder 2"/>
          <p:cNvSpPr>
            <a:spLocks noGrp="1"/>
          </p:cNvSpPr>
          <p:nvPr>
            <p:ph idx="1"/>
          </p:nvPr>
        </p:nvSpPr>
        <p:spPr>
          <a:xfrm>
            <a:off x="444500" y="1600200"/>
            <a:ext cx="8229600" cy="4800600"/>
          </a:xfrm>
        </p:spPr>
        <p:txBody>
          <a:bodyPr>
            <a:normAutofit fontScale="70000" lnSpcReduction="20000"/>
          </a:bodyPr>
          <a:lstStyle/>
          <a:p>
            <a:pPr marL="0" indent="0">
              <a:buNone/>
            </a:pPr>
            <a:r>
              <a:rPr lang="en-GB" b="1" dirty="0"/>
              <a:t>&lt;strong</a:t>
            </a:r>
            <a:r>
              <a:rPr lang="en-GB" b="1" dirty="0" smtClean="0"/>
              <a:t>&gt; </a:t>
            </a:r>
            <a:r>
              <a:rPr lang="en-GB" b="1" dirty="0"/>
              <a:t>The Strong Importance element</a:t>
            </a:r>
          </a:p>
          <a:p>
            <a:pPr marL="0" indent="0">
              <a:buNone/>
            </a:pPr>
            <a:r>
              <a:rPr lang="en-GB" dirty="0"/>
              <a:t>The HTML Strong Importance Element (&lt;strong&gt;) indicates that its contents have strong importance, seriousness, or urgency. Browsers typically render the contents in bold type</a:t>
            </a:r>
            <a:r>
              <a:rPr lang="en-GB" dirty="0" smtClean="0"/>
              <a:t>.</a:t>
            </a:r>
          </a:p>
          <a:p>
            <a:pPr marL="0" indent="0">
              <a:buNone/>
            </a:pPr>
            <a:endParaRPr lang="en-GB" dirty="0" smtClean="0"/>
          </a:p>
          <a:p>
            <a:pPr marL="0" indent="0">
              <a:buNone/>
            </a:pPr>
            <a:r>
              <a:rPr lang="en-US" b="1" dirty="0"/>
              <a:t>&lt;sub</a:t>
            </a:r>
            <a:r>
              <a:rPr lang="en-US" b="1" dirty="0" smtClean="0"/>
              <a:t>&gt; </a:t>
            </a:r>
            <a:r>
              <a:rPr lang="en-US" b="1" dirty="0"/>
              <a:t>The Subscript </a:t>
            </a:r>
            <a:r>
              <a:rPr lang="en-US" b="1" dirty="0" smtClean="0"/>
              <a:t>element</a:t>
            </a:r>
          </a:p>
          <a:p>
            <a:pPr marL="0" indent="0">
              <a:buNone/>
            </a:pPr>
            <a:r>
              <a:rPr lang="en-GB" dirty="0"/>
              <a:t>The HTML Subscript element (&lt;sub&gt;) specifies inline text which should be displayed as subscript for solely typographical reasons. Subscripts are typically rendered with a lowered baseline using smaller text.</a:t>
            </a:r>
            <a:endParaRPr lang="en-US" dirty="0"/>
          </a:p>
          <a:p>
            <a:pPr marL="0" indent="0">
              <a:buNone/>
            </a:pPr>
            <a:endParaRPr lang="en-US" dirty="0" smtClean="0"/>
          </a:p>
          <a:p>
            <a:pPr marL="0" indent="0">
              <a:buNone/>
            </a:pPr>
            <a:r>
              <a:rPr lang="en-US" b="1" dirty="0"/>
              <a:t>&lt;sup&gt;: The Superscript element</a:t>
            </a:r>
          </a:p>
          <a:p>
            <a:pPr marL="0" indent="0">
              <a:buNone/>
            </a:pPr>
            <a:r>
              <a:rPr lang="en-GB" dirty="0"/>
              <a:t>The HTML Superscript element (&lt;sup&gt;) specifies inline text which is to be displayed as superscript for solely typographical reasons. Superscripts are usually rendered with a raised baseline using smaller text.</a:t>
            </a:r>
            <a:endParaRPr lang="en-US" dirty="0"/>
          </a:p>
        </p:txBody>
      </p:sp>
    </p:spTree>
    <p:extLst>
      <p:ext uri="{BB962C8B-B14F-4D97-AF65-F5344CB8AC3E}">
        <p14:creationId xmlns:p14="http://schemas.microsoft.com/office/powerpoint/2010/main" val="16936740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Elements</a:t>
            </a:r>
            <a:endParaRPr lang="en-US" sz="4000" b="1" dirty="0"/>
          </a:p>
        </p:txBody>
      </p:sp>
      <p:sp>
        <p:nvSpPr>
          <p:cNvPr id="3" name="Content Placeholder 2"/>
          <p:cNvSpPr>
            <a:spLocks noGrp="1"/>
          </p:cNvSpPr>
          <p:nvPr>
            <p:ph idx="1"/>
          </p:nvPr>
        </p:nvSpPr>
        <p:spPr>
          <a:xfrm>
            <a:off x="444500" y="1600200"/>
            <a:ext cx="8229600" cy="4800600"/>
          </a:xfrm>
        </p:spPr>
        <p:txBody>
          <a:bodyPr>
            <a:normAutofit fontScale="92500" lnSpcReduction="20000"/>
          </a:bodyPr>
          <a:lstStyle/>
          <a:p>
            <a:pPr marL="0" indent="0">
              <a:buNone/>
            </a:pPr>
            <a:r>
              <a:rPr lang="en-GB" b="1" dirty="0"/>
              <a:t>&lt;del</a:t>
            </a:r>
            <a:r>
              <a:rPr lang="en-GB" b="1" dirty="0" smtClean="0"/>
              <a:t>&gt; </a:t>
            </a:r>
            <a:r>
              <a:rPr lang="en-GB" b="1" dirty="0"/>
              <a:t>The Deleted Text </a:t>
            </a:r>
            <a:r>
              <a:rPr lang="en-GB" b="1" dirty="0" smtClean="0"/>
              <a:t>element</a:t>
            </a:r>
          </a:p>
          <a:p>
            <a:pPr marL="0" indent="0">
              <a:buNone/>
            </a:pPr>
            <a:r>
              <a:rPr lang="en-GB" dirty="0"/>
              <a:t>The HTML &lt;del&gt; element represents a range of text that has been deleted from a document. This can be used when rendering "track changes" or source code diff information, for example. </a:t>
            </a:r>
            <a:endParaRPr lang="en-GB" dirty="0" smtClean="0"/>
          </a:p>
          <a:p>
            <a:pPr marL="0" indent="0">
              <a:buNone/>
            </a:pPr>
            <a:endParaRPr lang="en-GB" dirty="0"/>
          </a:p>
          <a:p>
            <a:pPr marL="0" indent="0">
              <a:buNone/>
            </a:pPr>
            <a:r>
              <a:rPr lang="en-GB" b="1" dirty="0"/>
              <a:t>&lt;</a:t>
            </a:r>
            <a:r>
              <a:rPr lang="en-GB" b="1" dirty="0" err="1"/>
              <a:t>blockquote</a:t>
            </a:r>
            <a:r>
              <a:rPr lang="en-GB" b="1" dirty="0" smtClean="0"/>
              <a:t>&gt; </a:t>
            </a:r>
            <a:r>
              <a:rPr lang="en-GB" b="1" dirty="0"/>
              <a:t>The Block Quotation </a:t>
            </a:r>
            <a:r>
              <a:rPr lang="en-GB" b="1" dirty="0" smtClean="0"/>
              <a:t>element</a:t>
            </a:r>
          </a:p>
          <a:p>
            <a:pPr marL="0" indent="0">
              <a:buNone/>
            </a:pPr>
            <a:r>
              <a:rPr lang="en-GB" dirty="0"/>
              <a:t>The HTML &lt;</a:t>
            </a:r>
            <a:r>
              <a:rPr lang="en-GB" dirty="0" err="1"/>
              <a:t>blockquote</a:t>
            </a:r>
            <a:r>
              <a:rPr lang="en-GB" dirty="0"/>
              <a:t>&gt; Element (or HTML Block Quotation Element) indicates that the enclosed text is an extended quotation. Usually, this is rendered visually by </a:t>
            </a:r>
            <a:r>
              <a:rPr lang="en-GB" dirty="0" smtClean="0"/>
              <a:t>indentation.</a:t>
            </a:r>
            <a:endParaRPr lang="en-US" dirty="0"/>
          </a:p>
        </p:txBody>
      </p:sp>
    </p:spTree>
    <p:extLst>
      <p:ext uri="{BB962C8B-B14F-4D97-AF65-F5344CB8AC3E}">
        <p14:creationId xmlns:p14="http://schemas.microsoft.com/office/powerpoint/2010/main" val="23069137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Elements</a:t>
            </a:r>
            <a:endParaRPr lang="en-US" sz="4000" b="1" dirty="0"/>
          </a:p>
        </p:txBody>
      </p:sp>
      <p:sp>
        <p:nvSpPr>
          <p:cNvPr id="3" name="Content Placeholder 2"/>
          <p:cNvSpPr>
            <a:spLocks noGrp="1"/>
          </p:cNvSpPr>
          <p:nvPr>
            <p:ph idx="1"/>
          </p:nvPr>
        </p:nvSpPr>
        <p:spPr>
          <a:xfrm>
            <a:off x="444500" y="1600200"/>
            <a:ext cx="8394700" cy="5257800"/>
          </a:xfrm>
        </p:spPr>
        <p:txBody>
          <a:bodyPr>
            <a:noAutofit/>
          </a:bodyPr>
          <a:lstStyle/>
          <a:p>
            <a:pPr marL="0" indent="0">
              <a:buNone/>
            </a:pPr>
            <a:r>
              <a:rPr lang="en-GB" sz="1600" dirty="0"/>
              <a:t> &lt;!--Strong HTML Example--&gt;</a:t>
            </a:r>
          </a:p>
          <a:p>
            <a:pPr marL="0" indent="0">
              <a:buNone/>
            </a:pPr>
            <a:r>
              <a:rPr lang="en-GB" sz="1600" dirty="0"/>
              <a:t>    &lt;p&gt; &lt;strong&gt;First Vertical Origin&lt;/strong&gt; is a full service digital agency based in Lagos, Nigeria. &lt;/p&gt;</a:t>
            </a:r>
          </a:p>
          <a:p>
            <a:pPr marL="0" indent="0">
              <a:buNone/>
            </a:pPr>
            <a:r>
              <a:rPr lang="en-GB" sz="1600" dirty="0"/>
              <a:t>    </a:t>
            </a:r>
          </a:p>
          <a:p>
            <a:pPr marL="0" indent="0">
              <a:buNone/>
            </a:pPr>
            <a:r>
              <a:rPr lang="en-GB" sz="1600" dirty="0"/>
              <a:t>    &lt;!--Sub HTML Example--&gt;</a:t>
            </a:r>
          </a:p>
          <a:p>
            <a:pPr marL="0" indent="0">
              <a:buNone/>
            </a:pPr>
            <a:r>
              <a:rPr lang="en-GB" sz="1600" dirty="0"/>
              <a:t>    &lt;p&gt;Almost every developer's </a:t>
            </a:r>
            <a:r>
              <a:rPr lang="en-GB" sz="1600" dirty="0" err="1"/>
              <a:t>favorite</a:t>
            </a:r>
            <a:r>
              <a:rPr lang="en-GB" sz="1600" dirty="0"/>
              <a:t> molecule </a:t>
            </a:r>
            <a:r>
              <a:rPr lang="en-GB" sz="1600" dirty="0" smtClean="0"/>
              <a:t>is  </a:t>
            </a:r>
            <a:r>
              <a:rPr lang="en-GB" sz="1600" dirty="0"/>
              <a:t>H&lt;sub&gt;2&lt;/sub&gt;0, also known as "Water."&lt;/p&gt;</a:t>
            </a:r>
          </a:p>
          <a:p>
            <a:pPr marL="0" indent="0">
              <a:buNone/>
            </a:pPr>
            <a:endParaRPr lang="en-GB" sz="1600" dirty="0"/>
          </a:p>
          <a:p>
            <a:pPr marL="0" indent="0">
              <a:buNone/>
            </a:pPr>
            <a:r>
              <a:rPr lang="en-GB" sz="1600" dirty="0"/>
              <a:t>    &lt;!--Sup HTML Example--&gt;</a:t>
            </a:r>
          </a:p>
          <a:p>
            <a:pPr marL="0" indent="0">
              <a:buNone/>
            </a:pPr>
            <a:r>
              <a:rPr lang="en-GB" sz="1600" dirty="0"/>
              <a:t>    &lt;p&gt;The Pythagorean theorem is often expressed as the following equation:&lt;/p&gt;</a:t>
            </a:r>
          </a:p>
          <a:p>
            <a:pPr marL="0" indent="0">
              <a:buNone/>
            </a:pPr>
            <a:endParaRPr lang="en-GB" sz="1600" dirty="0"/>
          </a:p>
          <a:p>
            <a:pPr marL="0" indent="0">
              <a:buNone/>
            </a:pPr>
            <a:r>
              <a:rPr lang="en-GB" sz="1600" dirty="0"/>
              <a:t>    &lt;p&gt;a&lt;sup&gt;2&lt;/sup&gt; + b&lt;sup&gt;2&lt;/sup&gt; = c&lt;sup&gt;2&lt;/sup&gt;&lt;/p&gt;</a:t>
            </a:r>
          </a:p>
          <a:p>
            <a:pPr marL="0" indent="0">
              <a:buNone/>
            </a:pPr>
            <a:r>
              <a:rPr lang="en-GB" sz="1600" dirty="0"/>
              <a:t>    </a:t>
            </a:r>
          </a:p>
          <a:p>
            <a:pPr marL="0" indent="0">
              <a:buNone/>
            </a:pPr>
            <a:r>
              <a:rPr lang="en-GB" sz="1600" dirty="0"/>
              <a:t>    &lt;!--</a:t>
            </a:r>
            <a:r>
              <a:rPr lang="en-GB" sz="1600" dirty="0" err="1"/>
              <a:t>Blockquote</a:t>
            </a:r>
            <a:r>
              <a:rPr lang="en-GB" sz="1600" dirty="0"/>
              <a:t> HTML Example--&gt;</a:t>
            </a:r>
          </a:p>
          <a:p>
            <a:pPr marL="0" indent="0">
              <a:buNone/>
            </a:pPr>
            <a:r>
              <a:rPr lang="en-GB" sz="1600" dirty="0"/>
              <a:t>    &lt;</a:t>
            </a:r>
            <a:r>
              <a:rPr lang="en-GB" sz="1600" dirty="0" err="1"/>
              <a:t>blockquote</a:t>
            </a:r>
            <a:r>
              <a:rPr lang="en-GB" sz="1600" dirty="0"/>
              <a:t>&gt;</a:t>
            </a:r>
          </a:p>
          <a:p>
            <a:pPr marL="0" indent="0">
              <a:buNone/>
            </a:pPr>
            <a:r>
              <a:rPr lang="en-GB" sz="1600" dirty="0"/>
              <a:t>     </a:t>
            </a:r>
            <a:r>
              <a:rPr lang="en-GB" sz="1600" dirty="0" smtClean="0"/>
              <a:t>Our </a:t>
            </a:r>
            <a:r>
              <a:rPr lang="en-GB" sz="1600" dirty="0"/>
              <a:t>business model is hinged on Process, Technology and People. We start every </a:t>
            </a:r>
            <a:r>
              <a:rPr lang="en-GB" sz="1600" dirty="0" smtClean="0"/>
              <a:t>engagement  with </a:t>
            </a:r>
            <a:r>
              <a:rPr lang="en-GB" sz="1600" dirty="0"/>
              <a:t>thorough research of your business </a:t>
            </a:r>
            <a:r>
              <a:rPr lang="en-GB" sz="1600" dirty="0" smtClean="0"/>
              <a:t>needs</a:t>
            </a:r>
            <a:r>
              <a:rPr lang="en-GB" sz="1600" dirty="0"/>
              <a:t>.</a:t>
            </a:r>
          </a:p>
          <a:p>
            <a:pPr marL="0" indent="0">
              <a:buNone/>
            </a:pPr>
            <a:r>
              <a:rPr lang="en-GB" sz="1600" dirty="0"/>
              <a:t>    &lt;/</a:t>
            </a:r>
            <a:r>
              <a:rPr lang="en-GB" sz="1600" dirty="0" err="1"/>
              <a:t>blockquote</a:t>
            </a:r>
            <a:r>
              <a:rPr lang="en-GB" sz="1600" dirty="0" smtClean="0"/>
              <a:t>&gt;</a:t>
            </a:r>
            <a:endParaRPr lang="en-GB" sz="1600" dirty="0"/>
          </a:p>
        </p:txBody>
      </p:sp>
    </p:spTree>
    <p:extLst>
      <p:ext uri="{BB962C8B-B14F-4D97-AF65-F5344CB8AC3E}">
        <p14:creationId xmlns:p14="http://schemas.microsoft.com/office/powerpoint/2010/main" val="387466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696200" cy="1143000"/>
          </a:xfrm>
        </p:spPr>
        <p:txBody>
          <a:bodyPr/>
          <a:lstStyle/>
          <a:p>
            <a:r>
              <a:rPr lang="en-US" b="1" dirty="0" smtClean="0"/>
              <a:t>Why Web Design</a:t>
            </a:r>
            <a:endParaRPr lang="en-US" dirty="0"/>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1"/>
            <a:ext cx="914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81135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Elements</a:t>
            </a:r>
            <a:endParaRPr lang="en-US" sz="4000" b="1" dirty="0"/>
          </a:p>
        </p:txBody>
      </p:sp>
      <p:sp>
        <p:nvSpPr>
          <p:cNvPr id="3" name="Content Placeholder 2"/>
          <p:cNvSpPr>
            <a:spLocks noGrp="1"/>
          </p:cNvSpPr>
          <p:nvPr>
            <p:ph idx="1"/>
          </p:nvPr>
        </p:nvSpPr>
        <p:spPr>
          <a:xfrm>
            <a:off x="444500" y="1600200"/>
            <a:ext cx="8229600" cy="4800600"/>
          </a:xfrm>
        </p:spPr>
        <p:txBody>
          <a:bodyPr>
            <a:normAutofit fontScale="47500" lnSpcReduction="20000"/>
          </a:bodyPr>
          <a:lstStyle/>
          <a:p>
            <a:pPr marL="0" indent="0">
              <a:buNone/>
            </a:pPr>
            <a:r>
              <a:rPr lang="en-GB" dirty="0" smtClean="0"/>
              <a:t>    </a:t>
            </a:r>
            <a:r>
              <a:rPr lang="en-GB" dirty="0"/>
              <a:t>&lt;!--Del HTML Example--&gt;</a:t>
            </a:r>
          </a:p>
          <a:p>
            <a:pPr marL="0" indent="0">
              <a:buNone/>
            </a:pPr>
            <a:r>
              <a:rPr lang="en-GB" dirty="0"/>
              <a:t>    &lt;p&gt;The cost of 2 pairs of timberland shoes was N50,000 but it is now &lt;del&gt;N15,000&lt;/del&gt;&lt;/p&gt;</a:t>
            </a:r>
          </a:p>
          <a:p>
            <a:pPr marL="0" indent="0">
              <a:buNone/>
            </a:pPr>
            <a:endParaRPr lang="en-GB" dirty="0"/>
          </a:p>
          <a:p>
            <a:pPr marL="0" indent="0">
              <a:buNone/>
            </a:pPr>
            <a:r>
              <a:rPr lang="en-GB" dirty="0"/>
              <a:t>    &lt;!--italics HTML Example--&gt;</a:t>
            </a:r>
          </a:p>
          <a:p>
            <a:pPr marL="0" indent="0">
              <a:buNone/>
            </a:pPr>
            <a:r>
              <a:rPr lang="en-GB" dirty="0"/>
              <a:t>    &lt;p&gt;I looked at it and thought &lt;</a:t>
            </a:r>
            <a:r>
              <a:rPr lang="en-GB" dirty="0" err="1"/>
              <a:t>i</a:t>
            </a:r>
            <a:r>
              <a:rPr lang="en-GB" dirty="0"/>
              <a:t>&gt;This can't be real!&lt;/</a:t>
            </a:r>
            <a:r>
              <a:rPr lang="en-GB" dirty="0" err="1"/>
              <a:t>i</a:t>
            </a:r>
            <a:r>
              <a:rPr lang="en-GB" dirty="0"/>
              <a:t>&gt;&lt;/p&gt;</a:t>
            </a:r>
          </a:p>
          <a:p>
            <a:pPr marL="0" indent="0">
              <a:buNone/>
            </a:pPr>
            <a:endParaRPr lang="en-GB" dirty="0"/>
          </a:p>
          <a:p>
            <a:pPr marL="0" indent="0">
              <a:buNone/>
            </a:pPr>
            <a:r>
              <a:rPr lang="en-GB" dirty="0"/>
              <a:t>    &lt;!--Mark HTML Example--&gt;</a:t>
            </a:r>
          </a:p>
          <a:p>
            <a:pPr marL="0" indent="0">
              <a:buNone/>
            </a:pPr>
            <a:r>
              <a:rPr lang="en-GB" dirty="0"/>
              <a:t>    &lt;p&gt;Our &lt;mark&gt;Lagos&lt;/mark&gt; office address is located at,&lt;/p&gt;</a:t>
            </a:r>
          </a:p>
          <a:p>
            <a:pPr marL="0" indent="0">
              <a:buNone/>
            </a:pPr>
            <a:endParaRPr lang="en-GB" dirty="0"/>
          </a:p>
          <a:p>
            <a:pPr marL="0" indent="0">
              <a:buNone/>
            </a:pPr>
            <a:r>
              <a:rPr lang="en-GB" dirty="0"/>
              <a:t>    &lt;!--Line Break HTML Example--&gt;</a:t>
            </a:r>
          </a:p>
          <a:p>
            <a:pPr marL="0" indent="0">
              <a:buNone/>
            </a:pPr>
            <a:r>
              <a:rPr lang="en-GB" dirty="0"/>
              <a:t>    &lt;p&gt;</a:t>
            </a:r>
          </a:p>
          <a:p>
            <a:pPr marL="0" indent="0">
              <a:buNone/>
            </a:pPr>
            <a:r>
              <a:rPr lang="en-GB" dirty="0"/>
              <a:t>        29a </a:t>
            </a:r>
            <a:r>
              <a:rPr lang="en-GB" dirty="0" err="1"/>
              <a:t>Afolabi</a:t>
            </a:r>
            <a:r>
              <a:rPr lang="en-GB" dirty="0"/>
              <a:t> </a:t>
            </a:r>
            <a:r>
              <a:rPr lang="en-GB" dirty="0" err="1"/>
              <a:t>Aina</a:t>
            </a:r>
            <a:r>
              <a:rPr lang="en-GB" dirty="0"/>
              <a:t> Street,&lt;</a:t>
            </a:r>
            <a:r>
              <a:rPr lang="en-GB" dirty="0" err="1"/>
              <a:t>br</a:t>
            </a:r>
            <a:r>
              <a:rPr lang="en-GB" dirty="0"/>
              <a:t>&gt;</a:t>
            </a:r>
          </a:p>
          <a:p>
            <a:pPr marL="0" indent="0">
              <a:buNone/>
            </a:pPr>
            <a:r>
              <a:rPr lang="en-GB" dirty="0"/>
              <a:t>        Allen Avenue,&lt;</a:t>
            </a:r>
            <a:r>
              <a:rPr lang="en-GB" dirty="0" err="1"/>
              <a:t>br</a:t>
            </a:r>
            <a:r>
              <a:rPr lang="en-GB" dirty="0"/>
              <a:t>&gt;</a:t>
            </a:r>
          </a:p>
          <a:p>
            <a:pPr marL="0" indent="0">
              <a:buNone/>
            </a:pPr>
            <a:r>
              <a:rPr lang="en-GB" dirty="0"/>
              <a:t>        </a:t>
            </a:r>
            <a:r>
              <a:rPr lang="en-GB" dirty="0" err="1"/>
              <a:t>Ikeja</a:t>
            </a:r>
            <a:r>
              <a:rPr lang="en-GB" dirty="0"/>
              <a:t>, Lagos&lt;</a:t>
            </a:r>
            <a:r>
              <a:rPr lang="en-GB" dirty="0" err="1"/>
              <a:t>br</a:t>
            </a:r>
            <a:r>
              <a:rPr lang="en-GB" dirty="0"/>
              <a:t>&gt;</a:t>
            </a:r>
          </a:p>
          <a:p>
            <a:pPr marL="0" indent="0">
              <a:buNone/>
            </a:pPr>
            <a:r>
              <a:rPr lang="en-GB" dirty="0"/>
              <a:t>    &lt;/p&gt;</a:t>
            </a:r>
          </a:p>
          <a:p>
            <a:pPr marL="0" indent="0">
              <a:buNone/>
            </a:pPr>
            <a:endParaRPr lang="en-GB" dirty="0"/>
          </a:p>
          <a:p>
            <a:pPr marL="0" indent="0">
              <a:buNone/>
            </a:pPr>
            <a:r>
              <a:rPr lang="en-GB" dirty="0"/>
              <a:t>    &lt;!--Small HTML Example--&gt;</a:t>
            </a:r>
          </a:p>
          <a:p>
            <a:pPr marL="0" indent="0">
              <a:buNone/>
            </a:pPr>
            <a:r>
              <a:rPr lang="en-GB" dirty="0"/>
              <a:t>    &lt;p&gt;&lt;small&gt;The content is licensed under a Creative Commons Attribution Generic License.&lt;/small&gt;&lt;/p&gt;</a:t>
            </a:r>
          </a:p>
        </p:txBody>
      </p:sp>
    </p:spTree>
    <p:extLst>
      <p:ext uri="{BB962C8B-B14F-4D97-AF65-F5344CB8AC3E}">
        <p14:creationId xmlns:p14="http://schemas.microsoft.com/office/powerpoint/2010/main" val="18519413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&lt;</a:t>
            </a:r>
            <a:r>
              <a:rPr lang="en-US" sz="4000" b="1" dirty="0" err="1" smtClean="0"/>
              <a:t>img</a:t>
            </a:r>
            <a:r>
              <a:rPr lang="en-US" sz="4000" b="1" dirty="0" smtClean="0"/>
              <a:t>&gt; Element</a:t>
            </a:r>
            <a:endParaRPr lang="en-US" sz="4000" b="1" dirty="0"/>
          </a:p>
        </p:txBody>
      </p:sp>
      <p:sp>
        <p:nvSpPr>
          <p:cNvPr id="3" name="Content Placeholder 2"/>
          <p:cNvSpPr>
            <a:spLocks noGrp="1"/>
          </p:cNvSpPr>
          <p:nvPr>
            <p:ph idx="1"/>
          </p:nvPr>
        </p:nvSpPr>
        <p:spPr>
          <a:xfrm>
            <a:off x="444500" y="1600200"/>
            <a:ext cx="8229600" cy="4800600"/>
          </a:xfrm>
        </p:spPr>
        <p:txBody>
          <a:bodyPr>
            <a:normAutofit fontScale="85000" lnSpcReduction="10000"/>
          </a:bodyPr>
          <a:lstStyle/>
          <a:p>
            <a:pPr marL="0" indent="0">
              <a:buNone/>
            </a:pPr>
            <a:r>
              <a:rPr lang="en-GB" dirty="0"/>
              <a:t>&lt;</a:t>
            </a:r>
            <a:r>
              <a:rPr lang="en-GB" dirty="0" err="1"/>
              <a:t>img</a:t>
            </a:r>
            <a:r>
              <a:rPr lang="en-GB" dirty="0" smtClean="0"/>
              <a:t>&gt; </a:t>
            </a:r>
            <a:r>
              <a:rPr lang="en-GB" dirty="0"/>
              <a:t>The Image Embed element</a:t>
            </a:r>
          </a:p>
          <a:p>
            <a:pPr marL="0" indent="0">
              <a:buNone/>
            </a:pPr>
            <a:r>
              <a:rPr lang="en-GB" dirty="0"/>
              <a:t>The HTML &lt;</a:t>
            </a:r>
            <a:r>
              <a:rPr lang="en-GB" dirty="0" err="1"/>
              <a:t>img</a:t>
            </a:r>
            <a:r>
              <a:rPr lang="en-GB" dirty="0"/>
              <a:t>&gt; element embeds an image into the document. </a:t>
            </a:r>
            <a:r>
              <a:rPr lang="en-GB" dirty="0" smtClean="0"/>
              <a:t>It </a:t>
            </a:r>
            <a:r>
              <a:rPr lang="en-GB" dirty="0"/>
              <a:t>contains only attributes, and does not have a closing tag. </a:t>
            </a:r>
            <a:endParaRPr lang="en-GB" dirty="0" smtClean="0"/>
          </a:p>
          <a:p>
            <a:pPr marL="0" indent="0">
              <a:buNone/>
            </a:pPr>
            <a:endParaRPr lang="en-GB" dirty="0"/>
          </a:p>
          <a:p>
            <a:pPr marL="0" indent="0">
              <a:buNone/>
            </a:pPr>
            <a:r>
              <a:rPr lang="en-GB" dirty="0" smtClean="0"/>
              <a:t>The </a:t>
            </a:r>
            <a:r>
              <a:rPr lang="en-GB" dirty="0" err="1"/>
              <a:t>src</a:t>
            </a:r>
            <a:r>
              <a:rPr lang="en-GB" dirty="0"/>
              <a:t> attribute is required, and contains the path to the image you want to embed. The alt attribute contains a textual description of the image, which isn't mandatory but is incredibly useful for accessibility — </a:t>
            </a:r>
            <a:r>
              <a:rPr lang="en-GB" dirty="0" err="1"/>
              <a:t>screenreaders</a:t>
            </a:r>
            <a:r>
              <a:rPr lang="en-GB" dirty="0"/>
              <a:t> read this description out to their users so they know what the image shows, and it is also displayed on the page if the image can't be loaded for some reason.</a:t>
            </a:r>
          </a:p>
        </p:txBody>
      </p:sp>
    </p:spTree>
    <p:extLst>
      <p:ext uri="{BB962C8B-B14F-4D97-AF65-F5344CB8AC3E}">
        <p14:creationId xmlns:p14="http://schemas.microsoft.com/office/powerpoint/2010/main" val="21584869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&lt;</a:t>
            </a:r>
            <a:r>
              <a:rPr lang="en-US" sz="4000" b="1" dirty="0" err="1"/>
              <a:t>img</a:t>
            </a:r>
            <a:r>
              <a:rPr lang="en-US" sz="4000" b="1" dirty="0"/>
              <a:t>&gt; Tag</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image's URL (address) can be defined using the </a:t>
            </a:r>
            <a:r>
              <a:rPr lang="en-US" b="1" dirty="0" err="1"/>
              <a:t>src</a:t>
            </a:r>
            <a:r>
              <a:rPr lang="en-US" b="1" dirty="0"/>
              <a:t> </a:t>
            </a:r>
            <a:r>
              <a:rPr lang="en-US" dirty="0"/>
              <a:t>attribute.</a:t>
            </a:r>
            <a:br>
              <a:rPr lang="en-US" dirty="0"/>
            </a:br>
            <a:r>
              <a:rPr lang="en-US" dirty="0"/>
              <a:t/>
            </a:r>
            <a:br>
              <a:rPr lang="en-US" dirty="0"/>
            </a:br>
            <a:r>
              <a:rPr lang="en-US" dirty="0"/>
              <a:t>The HTML image syntax looks like this</a:t>
            </a:r>
            <a:r>
              <a:rPr lang="en-US" dirty="0" smtClean="0"/>
              <a:t>:</a:t>
            </a:r>
          </a:p>
          <a:p>
            <a:pPr marL="0" indent="0">
              <a:buNone/>
            </a:pPr>
            <a:endParaRPr lang="en-US" dirty="0" smtClean="0"/>
          </a:p>
          <a:p>
            <a:pPr marL="0" indent="0">
              <a:buNone/>
            </a:pPr>
            <a:r>
              <a:rPr lang="en-GB" sz="2400" b="1" dirty="0"/>
              <a:t>&lt;</a:t>
            </a:r>
            <a:r>
              <a:rPr lang="en-GB" sz="2400" b="1" dirty="0" err="1"/>
              <a:t>img</a:t>
            </a:r>
            <a:r>
              <a:rPr lang="en-GB" sz="2400" b="1" dirty="0"/>
              <a:t> </a:t>
            </a:r>
            <a:r>
              <a:rPr lang="en-GB" sz="2400" b="1" dirty="0" err="1"/>
              <a:t>src</a:t>
            </a:r>
            <a:r>
              <a:rPr lang="en-GB" sz="2400" b="1" dirty="0" smtClean="0"/>
              <a:t>="https://firstverticalorigin.com/media/logo-sm.png</a:t>
            </a:r>
            <a:r>
              <a:rPr lang="en-GB" sz="2400" b="1" dirty="0"/>
              <a:t>"</a:t>
            </a:r>
          </a:p>
          <a:p>
            <a:pPr marL="0" indent="0">
              <a:buNone/>
            </a:pPr>
            <a:r>
              <a:rPr lang="en-GB" sz="2400" b="1" dirty="0"/>
              <a:t>     alt</a:t>
            </a:r>
            <a:r>
              <a:rPr lang="en-GB" sz="2400" b="1" dirty="0" smtClean="0"/>
              <a:t>=“FVO </a:t>
            </a:r>
            <a:r>
              <a:rPr lang="en-GB" sz="2400" b="1" dirty="0"/>
              <a:t>logo — a </a:t>
            </a:r>
            <a:r>
              <a:rPr lang="en-GB" sz="2400" b="1" dirty="0" smtClean="0"/>
              <a:t>logo </a:t>
            </a:r>
            <a:r>
              <a:rPr lang="en-GB" sz="2400" b="1" dirty="0"/>
              <a:t>with the text </a:t>
            </a:r>
            <a:r>
              <a:rPr lang="en-GB" sz="2400" b="1" dirty="0" smtClean="0"/>
              <a:t>FVO"&gt;</a:t>
            </a:r>
            <a:endParaRPr lang="en-US" sz="2400" b="1" dirty="0"/>
          </a:p>
        </p:txBody>
      </p:sp>
    </p:spTree>
    <p:extLst>
      <p:ext uri="{BB962C8B-B14F-4D97-AF65-F5344CB8AC3E}">
        <p14:creationId xmlns:p14="http://schemas.microsoft.com/office/powerpoint/2010/main" val="12237301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Image Resizing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To </a:t>
            </a:r>
            <a:r>
              <a:rPr lang="en-US" dirty="0"/>
              <a:t>define the image size, use the width and height attributes.</a:t>
            </a:r>
            <a:br>
              <a:rPr lang="en-US" dirty="0"/>
            </a:br>
            <a:r>
              <a:rPr lang="en-US" dirty="0"/>
              <a:t>The value can be specified in </a:t>
            </a:r>
            <a:r>
              <a:rPr lang="en-US" b="1" dirty="0"/>
              <a:t>pixels </a:t>
            </a:r>
            <a:r>
              <a:rPr lang="en-US" dirty="0"/>
              <a:t>or as a </a:t>
            </a:r>
            <a:r>
              <a:rPr lang="en-US" b="1" dirty="0"/>
              <a:t>percentage</a:t>
            </a:r>
            <a:r>
              <a:rPr lang="en-US" b="1" dirty="0" smtClean="0"/>
              <a:t>:</a:t>
            </a:r>
          </a:p>
          <a:p>
            <a:pPr marL="0" indent="0">
              <a:buNone/>
            </a:pPr>
            <a:endParaRPr lang="en-US" b="1" u="sng" dirty="0"/>
          </a:p>
          <a:p>
            <a:pPr marL="0" indent="0">
              <a:buNone/>
            </a:pPr>
            <a:r>
              <a:rPr lang="en-US" u="sng" dirty="0" smtClean="0"/>
              <a:t>&lt;</a:t>
            </a:r>
            <a:r>
              <a:rPr lang="en-US" u="sng" dirty="0" err="1"/>
              <a:t>img</a:t>
            </a:r>
            <a:r>
              <a:rPr lang="en-US" dirty="0"/>
              <a:t> </a:t>
            </a:r>
            <a:r>
              <a:rPr lang="en-US" dirty="0" err="1"/>
              <a:t>src</a:t>
            </a:r>
            <a:r>
              <a:rPr lang="en-US" dirty="0"/>
              <a:t>="tree.jpg" </a:t>
            </a:r>
            <a:r>
              <a:rPr lang="en-US" b="1" dirty="0"/>
              <a:t>height</a:t>
            </a:r>
            <a:r>
              <a:rPr lang="en-US" dirty="0"/>
              <a:t>="150</a:t>
            </a:r>
            <a:r>
              <a:rPr lang="en-US" b="1" dirty="0"/>
              <a:t>px</a:t>
            </a:r>
            <a:r>
              <a:rPr lang="en-US" dirty="0"/>
              <a:t>" </a:t>
            </a:r>
            <a:r>
              <a:rPr lang="en-US" b="1" dirty="0"/>
              <a:t>width</a:t>
            </a:r>
            <a:r>
              <a:rPr lang="en-US" dirty="0"/>
              <a:t>="150</a:t>
            </a:r>
            <a:r>
              <a:rPr lang="en-US" b="1" dirty="0"/>
              <a:t>px</a:t>
            </a:r>
            <a:r>
              <a:rPr lang="en-US" dirty="0"/>
              <a:t>" alt</a:t>
            </a:r>
            <a:r>
              <a:rPr lang="en-US" dirty="0" smtClean="0"/>
              <a:t>=“An image of a tree" /&gt;</a:t>
            </a:r>
          </a:p>
          <a:p>
            <a:pPr marL="0" indent="0">
              <a:buNone/>
            </a:pPr>
            <a:r>
              <a:rPr lang="en-US" dirty="0"/>
              <a:t/>
            </a:r>
            <a:br>
              <a:rPr lang="en-US" dirty="0"/>
            </a:br>
            <a:r>
              <a:rPr lang="en-US" dirty="0"/>
              <a:t>&lt;!-- or </a:t>
            </a:r>
            <a:r>
              <a:rPr lang="en-US" dirty="0" smtClean="0"/>
              <a:t>--&gt;</a:t>
            </a:r>
          </a:p>
          <a:p>
            <a:pPr marL="0" indent="0">
              <a:buNone/>
            </a:pPr>
            <a:r>
              <a:rPr lang="en-US" dirty="0"/>
              <a:t/>
            </a:r>
            <a:br>
              <a:rPr lang="en-US" dirty="0"/>
            </a:br>
            <a:r>
              <a:rPr lang="en-US" u="sng" dirty="0"/>
              <a:t>&lt;</a:t>
            </a:r>
            <a:r>
              <a:rPr lang="en-US" u="sng" dirty="0" err="1"/>
              <a:t>img</a:t>
            </a:r>
            <a:r>
              <a:rPr lang="en-US" dirty="0"/>
              <a:t> </a:t>
            </a:r>
            <a:r>
              <a:rPr lang="en-US" dirty="0" err="1"/>
              <a:t>src</a:t>
            </a:r>
            <a:r>
              <a:rPr lang="en-US" dirty="0"/>
              <a:t>="tree.jpg" </a:t>
            </a:r>
            <a:r>
              <a:rPr lang="en-US" b="1" dirty="0"/>
              <a:t>height</a:t>
            </a:r>
            <a:r>
              <a:rPr lang="en-US" dirty="0"/>
              <a:t>="50</a:t>
            </a:r>
            <a:r>
              <a:rPr lang="en-US" b="1" dirty="0"/>
              <a:t>%</a:t>
            </a:r>
            <a:r>
              <a:rPr lang="en-US" dirty="0"/>
              <a:t>" </a:t>
            </a:r>
            <a:r>
              <a:rPr lang="en-US" b="1" dirty="0"/>
              <a:t>width</a:t>
            </a:r>
            <a:r>
              <a:rPr lang="en-US" dirty="0"/>
              <a:t>="50</a:t>
            </a:r>
            <a:r>
              <a:rPr lang="en-US" b="1" dirty="0"/>
              <a:t>%</a:t>
            </a:r>
            <a:r>
              <a:rPr lang="en-US" dirty="0"/>
              <a:t>" alt</a:t>
            </a:r>
            <a:r>
              <a:rPr lang="en-US" dirty="0" smtClean="0"/>
              <a:t>=“An image of a tree" </a:t>
            </a:r>
            <a:r>
              <a:rPr lang="en-US" dirty="0"/>
              <a:t>/&gt;</a:t>
            </a:r>
            <a:br>
              <a:rPr lang="en-US" dirty="0"/>
            </a:br>
            <a:endParaRPr lang="en-US" dirty="0"/>
          </a:p>
        </p:txBody>
      </p:sp>
    </p:spTree>
    <p:extLst>
      <p:ext uri="{BB962C8B-B14F-4D97-AF65-F5344CB8AC3E}">
        <p14:creationId xmlns:p14="http://schemas.microsoft.com/office/powerpoint/2010/main" val="22677161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&lt;</a:t>
            </a:r>
            <a:r>
              <a:rPr lang="en-US" sz="4000" b="1" dirty="0" err="1"/>
              <a:t>img</a:t>
            </a:r>
            <a:r>
              <a:rPr lang="en-US" sz="4000" b="1" dirty="0"/>
              <a:t>&gt; Tag</a:t>
            </a:r>
          </a:p>
        </p:txBody>
      </p:sp>
      <p:sp>
        <p:nvSpPr>
          <p:cNvPr id="3" name="Content Placeholder 2"/>
          <p:cNvSpPr>
            <a:spLocks noGrp="1"/>
          </p:cNvSpPr>
          <p:nvPr>
            <p:ph idx="1"/>
          </p:nvPr>
        </p:nvSpPr>
        <p:spPr/>
        <p:txBody>
          <a:bodyPr>
            <a:normAutofit fontScale="85000" lnSpcReduction="20000"/>
          </a:bodyPr>
          <a:lstStyle/>
          <a:p>
            <a:pPr marL="0" indent="0">
              <a:buNone/>
            </a:pPr>
            <a:r>
              <a:rPr lang="en-GB" b="1" dirty="0"/>
              <a:t>Using the </a:t>
            </a:r>
            <a:r>
              <a:rPr lang="en-GB" b="1" dirty="0" err="1"/>
              <a:t>srcset</a:t>
            </a:r>
            <a:r>
              <a:rPr lang="en-GB" b="1" dirty="0"/>
              <a:t> </a:t>
            </a:r>
            <a:r>
              <a:rPr lang="en-GB" b="1" dirty="0" smtClean="0"/>
              <a:t>attribute</a:t>
            </a:r>
            <a:endParaRPr lang="en-GB" b="1" dirty="0"/>
          </a:p>
          <a:p>
            <a:pPr marL="0" indent="0">
              <a:buNone/>
            </a:pPr>
            <a:r>
              <a:rPr lang="en-GB" dirty="0"/>
              <a:t>In this example we include a </a:t>
            </a:r>
            <a:r>
              <a:rPr lang="en-GB" dirty="0" err="1"/>
              <a:t>srcset</a:t>
            </a:r>
            <a:r>
              <a:rPr lang="en-GB" dirty="0"/>
              <a:t> attribute containing a reference to a high-resolution version of the logo; this will be loaded instead of the </a:t>
            </a:r>
            <a:r>
              <a:rPr lang="en-GB" dirty="0" err="1"/>
              <a:t>src</a:t>
            </a:r>
            <a:r>
              <a:rPr lang="en-GB" dirty="0"/>
              <a:t> image on high-resolution devices. The image referenced in the </a:t>
            </a:r>
            <a:r>
              <a:rPr lang="en-GB" dirty="0" err="1"/>
              <a:t>src</a:t>
            </a:r>
            <a:r>
              <a:rPr lang="en-GB" dirty="0"/>
              <a:t> attribute is counted as a 1x candidate in user agents that support </a:t>
            </a:r>
            <a:r>
              <a:rPr lang="en-GB" dirty="0" err="1"/>
              <a:t>srcset</a:t>
            </a:r>
            <a:r>
              <a:rPr lang="en-GB" dirty="0"/>
              <a:t>.</a:t>
            </a:r>
          </a:p>
          <a:p>
            <a:pPr marL="0" indent="0">
              <a:buNone/>
            </a:pPr>
            <a:endParaRPr lang="en-GB" dirty="0"/>
          </a:p>
          <a:p>
            <a:pPr marL="0" indent="0">
              <a:buNone/>
            </a:pPr>
            <a:r>
              <a:rPr lang="en-GB" dirty="0"/>
              <a:t>&lt;</a:t>
            </a:r>
            <a:r>
              <a:rPr lang="en-GB" dirty="0" err="1"/>
              <a:t>img</a:t>
            </a:r>
            <a:r>
              <a:rPr lang="en-GB" dirty="0"/>
              <a:t> </a:t>
            </a:r>
            <a:r>
              <a:rPr lang="en-GB" dirty="0" err="1"/>
              <a:t>src</a:t>
            </a:r>
            <a:r>
              <a:rPr lang="en-GB" dirty="0" smtClean="0"/>
              <a:t>=“fvo-logo-sm.png</a:t>
            </a:r>
            <a:r>
              <a:rPr lang="en-GB" dirty="0"/>
              <a:t>" </a:t>
            </a:r>
          </a:p>
          <a:p>
            <a:pPr marL="0" indent="0">
              <a:buNone/>
            </a:pPr>
            <a:r>
              <a:rPr lang="en-GB" dirty="0"/>
              <a:t>      alt</a:t>
            </a:r>
            <a:r>
              <a:rPr lang="en-GB" dirty="0" smtClean="0"/>
              <a:t>=“FVO" </a:t>
            </a:r>
            <a:endParaRPr lang="en-GB" dirty="0"/>
          </a:p>
          <a:p>
            <a:pPr marL="0" indent="0">
              <a:buNone/>
            </a:pPr>
            <a:r>
              <a:rPr lang="en-GB" dirty="0"/>
              <a:t>      srcset</a:t>
            </a:r>
            <a:r>
              <a:rPr lang="en-GB" dirty="0" smtClean="0"/>
              <a:t>=“fvo-logo-HD.png </a:t>
            </a:r>
            <a:r>
              <a:rPr lang="en-GB" dirty="0"/>
              <a:t>2x"&gt;</a:t>
            </a:r>
            <a:endParaRPr lang="en-US" sz="2400" b="1" dirty="0"/>
          </a:p>
        </p:txBody>
      </p:sp>
    </p:spTree>
    <p:extLst>
      <p:ext uri="{BB962C8B-B14F-4D97-AF65-F5344CB8AC3E}">
        <p14:creationId xmlns:p14="http://schemas.microsoft.com/office/powerpoint/2010/main" val="1009170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&lt;</a:t>
            </a:r>
            <a:r>
              <a:rPr lang="en-US" sz="4000" b="1" dirty="0" err="1"/>
              <a:t>img</a:t>
            </a:r>
            <a:r>
              <a:rPr lang="en-US" sz="4000" b="1" dirty="0"/>
              <a:t>&gt; Tag</a:t>
            </a:r>
          </a:p>
        </p:txBody>
      </p:sp>
      <p:sp>
        <p:nvSpPr>
          <p:cNvPr id="3" name="Content Placeholder 2"/>
          <p:cNvSpPr>
            <a:spLocks noGrp="1"/>
          </p:cNvSpPr>
          <p:nvPr>
            <p:ph idx="1"/>
          </p:nvPr>
        </p:nvSpPr>
        <p:spPr/>
        <p:txBody>
          <a:bodyPr>
            <a:normAutofit fontScale="70000" lnSpcReduction="20000"/>
          </a:bodyPr>
          <a:lstStyle/>
          <a:p>
            <a:pPr marL="0" indent="0">
              <a:buNone/>
            </a:pPr>
            <a:r>
              <a:rPr lang="en-GB" b="1" dirty="0"/>
              <a:t>Using the </a:t>
            </a:r>
            <a:r>
              <a:rPr lang="en-GB" b="1" dirty="0" err="1"/>
              <a:t>srcset</a:t>
            </a:r>
            <a:r>
              <a:rPr lang="en-GB" b="1" dirty="0"/>
              <a:t> and sizes </a:t>
            </a:r>
            <a:r>
              <a:rPr lang="en-GB" b="1" dirty="0" smtClean="0"/>
              <a:t>attributes</a:t>
            </a:r>
          </a:p>
          <a:p>
            <a:pPr marL="0" indent="0">
              <a:buNone/>
            </a:pPr>
            <a:endParaRPr lang="en-GB" b="1" dirty="0"/>
          </a:p>
          <a:p>
            <a:pPr marL="0" indent="0">
              <a:buNone/>
            </a:pPr>
            <a:r>
              <a:rPr lang="en-GB" dirty="0"/>
              <a:t>The </a:t>
            </a:r>
            <a:r>
              <a:rPr lang="en-GB" dirty="0" err="1"/>
              <a:t>src</a:t>
            </a:r>
            <a:r>
              <a:rPr lang="en-GB" dirty="0"/>
              <a:t> attribute is ignored in user agents that support </a:t>
            </a:r>
            <a:r>
              <a:rPr lang="en-GB" dirty="0" err="1"/>
              <a:t>srcset</a:t>
            </a:r>
            <a:r>
              <a:rPr lang="en-GB" dirty="0"/>
              <a:t> when 'w' descriptors are included. When the (max-width: 600px) media condition matches, the 200px wide image will be loaded (it is the one that matches 200px most closely), otherwise the other image will be loaded.</a:t>
            </a:r>
          </a:p>
          <a:p>
            <a:pPr marL="0" indent="0">
              <a:buNone/>
            </a:pPr>
            <a:endParaRPr lang="en-GB" b="1" dirty="0"/>
          </a:p>
          <a:p>
            <a:pPr marL="0" indent="0">
              <a:buNone/>
            </a:pPr>
            <a:r>
              <a:rPr lang="en-GB" b="1" dirty="0"/>
              <a:t>&lt;</a:t>
            </a:r>
            <a:r>
              <a:rPr lang="en-GB" b="1" dirty="0" err="1"/>
              <a:t>img</a:t>
            </a:r>
            <a:r>
              <a:rPr lang="en-GB" b="1" dirty="0"/>
              <a:t> </a:t>
            </a:r>
            <a:r>
              <a:rPr lang="en-GB" b="1" dirty="0" err="1"/>
              <a:t>src</a:t>
            </a:r>
            <a:r>
              <a:rPr lang="en-GB" b="1" dirty="0"/>
              <a:t>="clock-demo-thumb-200.png" </a:t>
            </a:r>
          </a:p>
          <a:p>
            <a:pPr marL="0" indent="0">
              <a:buNone/>
            </a:pPr>
            <a:r>
              <a:rPr lang="en-GB" b="1" dirty="0"/>
              <a:t>      alt="Clock" </a:t>
            </a:r>
          </a:p>
          <a:p>
            <a:pPr marL="0" indent="0">
              <a:buNone/>
            </a:pPr>
            <a:r>
              <a:rPr lang="en-GB" b="1" dirty="0"/>
              <a:t>      </a:t>
            </a:r>
            <a:r>
              <a:rPr lang="en-GB" b="1" dirty="0" err="1"/>
              <a:t>srcset</a:t>
            </a:r>
            <a:r>
              <a:rPr lang="en-GB" b="1" dirty="0"/>
              <a:t>="clock-demo-thumb-200.png 200w,</a:t>
            </a:r>
          </a:p>
          <a:p>
            <a:pPr marL="0" indent="0">
              <a:buNone/>
            </a:pPr>
            <a:r>
              <a:rPr lang="en-GB" b="1" dirty="0"/>
              <a:t>          clock-demo-thumb-400.png 400w"</a:t>
            </a:r>
          </a:p>
          <a:p>
            <a:pPr marL="0" indent="0">
              <a:buNone/>
            </a:pPr>
            <a:r>
              <a:rPr lang="en-GB" b="1" dirty="0"/>
              <a:t>      sizes="(max-width: 600px) 200px, 50vw"&gt;</a:t>
            </a:r>
            <a:endParaRPr lang="en-US" sz="2400" b="1" dirty="0"/>
          </a:p>
        </p:txBody>
      </p:sp>
    </p:spTree>
    <p:extLst>
      <p:ext uri="{BB962C8B-B14F-4D97-AF65-F5344CB8AC3E}">
        <p14:creationId xmlns:p14="http://schemas.microsoft.com/office/powerpoint/2010/main" val="816611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a:t>
            </a:r>
            <a:r>
              <a:rPr lang="en-US" sz="4000" b="1" dirty="0" smtClean="0"/>
              <a:t>&lt;figure&gt;</a:t>
            </a:r>
            <a:r>
              <a:rPr lang="en-US" sz="4000" b="1" dirty="0"/>
              <a:t> </a:t>
            </a:r>
            <a:r>
              <a:rPr lang="en-US" sz="4000" b="1" dirty="0" smtClean="0"/>
              <a:t>Element</a:t>
            </a:r>
            <a:endParaRPr lang="en-US" sz="4000" b="1" dirty="0"/>
          </a:p>
        </p:txBody>
      </p:sp>
      <p:sp>
        <p:nvSpPr>
          <p:cNvPr id="3" name="Content Placeholder 2"/>
          <p:cNvSpPr>
            <a:spLocks noGrp="1"/>
          </p:cNvSpPr>
          <p:nvPr>
            <p:ph idx="1"/>
          </p:nvPr>
        </p:nvSpPr>
        <p:spPr/>
        <p:txBody>
          <a:bodyPr>
            <a:normAutofit fontScale="92500"/>
          </a:bodyPr>
          <a:lstStyle/>
          <a:p>
            <a:pPr marL="0" indent="0">
              <a:buNone/>
            </a:pPr>
            <a:r>
              <a:rPr lang="en-GB" b="1" dirty="0"/>
              <a:t>&lt;figure</a:t>
            </a:r>
            <a:r>
              <a:rPr lang="en-GB" b="1" dirty="0" smtClean="0"/>
              <a:t>&gt; </a:t>
            </a:r>
            <a:r>
              <a:rPr lang="en-GB" b="1" dirty="0"/>
              <a:t>The Figure with Optional Caption </a:t>
            </a:r>
            <a:r>
              <a:rPr lang="en-GB" b="1" dirty="0" smtClean="0"/>
              <a:t>element</a:t>
            </a:r>
          </a:p>
          <a:p>
            <a:pPr marL="0" indent="0">
              <a:buNone/>
            </a:pPr>
            <a:r>
              <a:rPr lang="en-GB" sz="2400" dirty="0"/>
              <a:t>The HTML &lt;figure&gt; (Figure With Optional Caption) element represents self-contained content, potentially with an optional caption, which is specified using the (&lt;</a:t>
            </a:r>
            <a:r>
              <a:rPr lang="en-GB" sz="2400" dirty="0" err="1"/>
              <a:t>figcaption</a:t>
            </a:r>
            <a:r>
              <a:rPr lang="en-GB" sz="2400" dirty="0"/>
              <a:t>&gt;) element. The figure, its caption, and its contents are referenced as a single unit</a:t>
            </a:r>
            <a:r>
              <a:rPr lang="en-GB" sz="2400" dirty="0" smtClean="0"/>
              <a:t>.</a:t>
            </a:r>
            <a:endParaRPr lang="en-US" sz="2400" dirty="0"/>
          </a:p>
          <a:p>
            <a:pPr marL="0" indent="0">
              <a:buNone/>
            </a:pPr>
            <a:endParaRPr lang="en-US" sz="2400" dirty="0" smtClean="0"/>
          </a:p>
          <a:p>
            <a:pPr marL="0" indent="0">
              <a:buNone/>
            </a:pPr>
            <a:r>
              <a:rPr lang="en-US" sz="2400" dirty="0"/>
              <a:t>&lt;figure&gt;</a:t>
            </a:r>
          </a:p>
          <a:p>
            <a:pPr marL="0" indent="0">
              <a:buNone/>
            </a:pPr>
            <a:r>
              <a:rPr lang="en-US" sz="2400" dirty="0"/>
              <a:t>    &lt;</a:t>
            </a:r>
            <a:r>
              <a:rPr lang="en-US" sz="2400" dirty="0" err="1"/>
              <a:t>img</a:t>
            </a:r>
            <a:r>
              <a:rPr lang="en-US" sz="2400" dirty="0"/>
              <a:t> </a:t>
            </a:r>
            <a:r>
              <a:rPr lang="en-US" sz="2400" dirty="0" err="1"/>
              <a:t>src</a:t>
            </a:r>
            <a:r>
              <a:rPr lang="en-US" sz="2400" dirty="0"/>
              <a:t>="https://firstverticalorigin.com/marina.jpg"</a:t>
            </a:r>
          </a:p>
          <a:p>
            <a:pPr marL="0" indent="0">
              <a:buNone/>
            </a:pPr>
            <a:r>
              <a:rPr lang="en-US" sz="2400" dirty="0"/>
              <a:t>         alt</a:t>
            </a:r>
            <a:r>
              <a:rPr lang="en-US" sz="2400" dirty="0" smtClean="0"/>
              <a:t>=“Lagos at sunset "&gt;</a:t>
            </a:r>
            <a:endParaRPr lang="en-US" sz="2400" dirty="0"/>
          </a:p>
          <a:p>
            <a:pPr marL="0" indent="0">
              <a:buNone/>
            </a:pPr>
            <a:r>
              <a:rPr lang="en-US" sz="2400" dirty="0"/>
              <a:t>    &lt;</a:t>
            </a:r>
            <a:r>
              <a:rPr lang="en-US" sz="2400" dirty="0" err="1" smtClean="0"/>
              <a:t>figcaption</a:t>
            </a:r>
            <a:r>
              <a:rPr lang="en-US" sz="2400" dirty="0" smtClean="0"/>
              <a:t>&gt;A lovely picture of Lagos at </a:t>
            </a:r>
            <a:r>
              <a:rPr lang="en-US" sz="2400" dirty="0"/>
              <a:t>sunset&lt;/</a:t>
            </a:r>
            <a:r>
              <a:rPr lang="en-US" sz="2400" dirty="0" err="1"/>
              <a:t>figcaption</a:t>
            </a:r>
            <a:r>
              <a:rPr lang="en-US" sz="2400" dirty="0"/>
              <a:t>&gt;</a:t>
            </a:r>
          </a:p>
          <a:p>
            <a:pPr marL="0" indent="0">
              <a:buNone/>
            </a:pPr>
            <a:r>
              <a:rPr lang="en-US" sz="2400" dirty="0"/>
              <a:t>&lt;/figure&gt;</a:t>
            </a:r>
          </a:p>
        </p:txBody>
      </p:sp>
    </p:spTree>
    <p:extLst>
      <p:ext uri="{BB962C8B-B14F-4D97-AF65-F5344CB8AC3E}">
        <p14:creationId xmlns:p14="http://schemas.microsoft.com/office/powerpoint/2010/main" val="3898680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a:t>
            </a:r>
            <a:r>
              <a:rPr lang="en-US" sz="4000" b="1" dirty="0" smtClean="0"/>
              <a:t>&lt;figure&gt;</a:t>
            </a:r>
            <a:r>
              <a:rPr lang="en-US" sz="4000" b="1" dirty="0"/>
              <a:t> </a:t>
            </a:r>
            <a:r>
              <a:rPr lang="en-US" sz="4000" b="1" dirty="0" smtClean="0"/>
              <a:t>Element</a:t>
            </a:r>
            <a:endParaRPr lang="en-US" sz="4000" b="1" dirty="0"/>
          </a:p>
        </p:txBody>
      </p:sp>
      <p:sp>
        <p:nvSpPr>
          <p:cNvPr id="3" name="Content Placeholder 2"/>
          <p:cNvSpPr>
            <a:spLocks noGrp="1"/>
          </p:cNvSpPr>
          <p:nvPr>
            <p:ph idx="1"/>
          </p:nvPr>
        </p:nvSpPr>
        <p:spPr/>
        <p:txBody>
          <a:bodyPr>
            <a:normAutofit/>
          </a:bodyPr>
          <a:lstStyle/>
          <a:p>
            <a:pPr marL="0" indent="0">
              <a:buNone/>
            </a:pPr>
            <a:r>
              <a:rPr lang="en-GB" dirty="0"/>
              <a:t>Usually a &lt;figure&gt; is an image, illustration, diagram, code snippet, etc., that is referenced in the main flow of a document, but that can be moved to another part of the document or to an appendix without affecting the main flow</a:t>
            </a:r>
            <a:r>
              <a:rPr lang="en-GB" dirty="0" smtClean="0"/>
              <a:t>.</a:t>
            </a:r>
          </a:p>
          <a:p>
            <a:pPr marL="0" indent="0">
              <a:buNone/>
            </a:pPr>
            <a:endParaRPr lang="en-GB" sz="2400" dirty="0"/>
          </a:p>
          <a:p>
            <a:pPr marL="0" indent="0">
              <a:buNone/>
            </a:pPr>
            <a:r>
              <a:rPr lang="en-GB" sz="2400" dirty="0" err="1" smtClean="0"/>
              <a:t>e.g</a:t>
            </a:r>
            <a:r>
              <a:rPr lang="en-GB" sz="2400" dirty="0" smtClean="0"/>
              <a:t> </a:t>
            </a:r>
            <a:r>
              <a:rPr lang="en-GB" sz="2400" dirty="0"/>
              <a:t>wrapped round a &lt;pre&gt;, &lt;</a:t>
            </a:r>
            <a:r>
              <a:rPr lang="en-GB" sz="2400" dirty="0" err="1"/>
              <a:t>blockquote</a:t>
            </a:r>
            <a:r>
              <a:rPr lang="en-GB" sz="2400" dirty="0" smtClean="0"/>
              <a:t>&gt; </a:t>
            </a:r>
            <a:r>
              <a:rPr lang="en-GB" sz="2400" dirty="0" err="1" smtClean="0"/>
              <a:t>etc</a:t>
            </a:r>
            <a:endParaRPr lang="en-US" sz="2400" dirty="0"/>
          </a:p>
        </p:txBody>
      </p:sp>
    </p:spTree>
    <p:extLst>
      <p:ext uri="{BB962C8B-B14F-4D97-AF65-F5344CB8AC3E}">
        <p14:creationId xmlns:p14="http://schemas.microsoft.com/office/powerpoint/2010/main" val="14775850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HTML Table Element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US" b="1" dirty="0"/>
              <a:t>&lt;table</a:t>
            </a:r>
            <a:r>
              <a:rPr lang="en-US" b="1" dirty="0" smtClean="0"/>
              <a:t>&gt; </a:t>
            </a:r>
            <a:r>
              <a:rPr lang="en-US" b="1" dirty="0"/>
              <a:t>The Table </a:t>
            </a:r>
            <a:r>
              <a:rPr lang="en-US" b="1" dirty="0" smtClean="0"/>
              <a:t>element</a:t>
            </a:r>
          </a:p>
          <a:p>
            <a:pPr marL="0" indent="0">
              <a:buNone/>
            </a:pPr>
            <a:r>
              <a:rPr lang="en-GB" dirty="0"/>
              <a:t>The HTML &lt;table&gt; element represents tabular data — that is, information presented in a two-dimensional table comprised of rows and columns of cells containing </a:t>
            </a:r>
            <a:r>
              <a:rPr lang="en-GB" dirty="0" smtClean="0"/>
              <a:t>data.</a:t>
            </a:r>
            <a:endParaRPr lang="en-US" dirty="0"/>
          </a:p>
          <a:p>
            <a:pPr marL="0" indent="0">
              <a:buNone/>
            </a:pPr>
            <a:endParaRPr lang="en-US" dirty="0" smtClean="0"/>
          </a:p>
          <a:p>
            <a:pPr marL="0" indent="0">
              <a:buNone/>
            </a:pPr>
            <a:r>
              <a:rPr lang="en-US" dirty="0" smtClean="0"/>
              <a:t>Tables </a:t>
            </a:r>
            <a:r>
              <a:rPr lang="en-US" dirty="0"/>
              <a:t>are defined by using the </a:t>
            </a:r>
            <a:r>
              <a:rPr lang="en-US" b="1" dirty="0"/>
              <a:t>&lt;table&gt; </a:t>
            </a:r>
            <a:r>
              <a:rPr lang="en-US" dirty="0"/>
              <a:t>tag. </a:t>
            </a:r>
            <a:br>
              <a:rPr lang="en-US" dirty="0"/>
            </a:br>
            <a:r>
              <a:rPr lang="en-US" dirty="0"/>
              <a:t>Tables are divided into table rows with the </a:t>
            </a:r>
            <a:r>
              <a:rPr lang="en-US" b="1" dirty="0"/>
              <a:t>&lt;</a:t>
            </a:r>
            <a:r>
              <a:rPr lang="en-US" b="1" dirty="0" err="1"/>
              <a:t>tr</a:t>
            </a:r>
            <a:r>
              <a:rPr lang="en-US" b="1" dirty="0"/>
              <a:t>&gt;</a:t>
            </a:r>
            <a:r>
              <a:rPr lang="en-US" dirty="0"/>
              <a:t> tag.</a:t>
            </a:r>
            <a:br>
              <a:rPr lang="en-US" dirty="0"/>
            </a:br>
            <a:r>
              <a:rPr lang="en-US" dirty="0"/>
              <a:t>Table rows are divided into table columns (table data) with the &lt;</a:t>
            </a:r>
            <a:r>
              <a:rPr lang="en-US" b="1" dirty="0"/>
              <a:t>td</a:t>
            </a:r>
            <a:r>
              <a:rPr lang="en-US" dirty="0"/>
              <a:t>&gt; tag.</a:t>
            </a:r>
            <a:br>
              <a:rPr lang="en-US" dirty="0"/>
            </a:br>
            <a:r>
              <a:rPr lang="en-US" dirty="0"/>
              <a:t/>
            </a:r>
            <a:br>
              <a:rPr lang="en-US" dirty="0"/>
            </a:br>
            <a:r>
              <a:rPr lang="en-US" dirty="0"/>
              <a:t/>
            </a:r>
            <a:br>
              <a:rPr lang="en-US" dirty="0"/>
            </a:br>
            <a:r>
              <a:rPr lang="en-US" dirty="0"/>
              <a:t>Table data tags </a:t>
            </a:r>
            <a:r>
              <a:rPr lang="en-US" u="sng" dirty="0"/>
              <a:t>&lt;td&gt;</a:t>
            </a:r>
            <a:r>
              <a:rPr lang="en-US" dirty="0"/>
              <a:t> act as data containers within the table.</a:t>
            </a:r>
            <a:br>
              <a:rPr lang="en-US" dirty="0"/>
            </a:br>
            <a:r>
              <a:rPr lang="en-US" dirty="0"/>
              <a:t>They can contain all sorts of HTML elements, such as text, images, lists, other tables, and so on.</a:t>
            </a:r>
          </a:p>
        </p:txBody>
      </p:sp>
    </p:spTree>
    <p:extLst>
      <p:ext uri="{BB962C8B-B14F-4D97-AF65-F5344CB8AC3E}">
        <p14:creationId xmlns:p14="http://schemas.microsoft.com/office/powerpoint/2010/main" val="8881017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Creating a Table</a:t>
            </a:r>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US" dirty="0"/>
              <a:t/>
            </a:r>
            <a:br>
              <a:rPr lang="en-US" dirty="0"/>
            </a:br>
            <a:r>
              <a:rPr lang="en-US" dirty="0"/>
              <a:t>Here is an example of a table with </a:t>
            </a:r>
            <a:r>
              <a:rPr lang="en-US" b="1" dirty="0" smtClean="0"/>
              <a:t>two rows</a:t>
            </a:r>
            <a:r>
              <a:rPr lang="en-US" dirty="0"/>
              <a:t> and </a:t>
            </a:r>
            <a:r>
              <a:rPr lang="en-US" b="1" dirty="0"/>
              <a:t>three columns</a:t>
            </a:r>
            <a:r>
              <a:rPr lang="en-US" b="1" dirty="0" smtClean="0"/>
              <a:t>:</a:t>
            </a:r>
          </a:p>
          <a:p>
            <a:pPr marL="0" indent="0">
              <a:buNone/>
            </a:pPr>
            <a:r>
              <a:rPr lang="en-GB" dirty="0" smtClean="0"/>
              <a:t>&lt;</a:t>
            </a:r>
            <a:r>
              <a:rPr lang="en-GB" dirty="0"/>
              <a:t>table&gt;</a:t>
            </a:r>
          </a:p>
          <a:p>
            <a:pPr marL="0" indent="0">
              <a:buNone/>
            </a:pPr>
            <a:r>
              <a:rPr lang="en-GB" dirty="0"/>
              <a:t>  &lt;</a:t>
            </a:r>
            <a:r>
              <a:rPr lang="en-GB" dirty="0" err="1"/>
              <a:t>tr</a:t>
            </a:r>
            <a:r>
              <a:rPr lang="en-GB" dirty="0"/>
              <a:t>&gt;</a:t>
            </a:r>
          </a:p>
          <a:p>
            <a:pPr marL="0" indent="0">
              <a:buNone/>
            </a:pPr>
            <a:r>
              <a:rPr lang="en-GB" dirty="0"/>
              <a:t>    &lt;</a:t>
            </a:r>
            <a:r>
              <a:rPr lang="en-GB" dirty="0" err="1"/>
              <a:t>th</a:t>
            </a:r>
            <a:r>
              <a:rPr lang="en-GB" dirty="0"/>
              <a:t>&gt;First name&lt;/</a:t>
            </a:r>
            <a:r>
              <a:rPr lang="en-GB" dirty="0" err="1"/>
              <a:t>th</a:t>
            </a:r>
            <a:r>
              <a:rPr lang="en-GB" dirty="0"/>
              <a:t>&gt;</a:t>
            </a:r>
          </a:p>
          <a:p>
            <a:pPr marL="0" indent="0">
              <a:buNone/>
            </a:pPr>
            <a:r>
              <a:rPr lang="en-GB" dirty="0"/>
              <a:t>    &lt;</a:t>
            </a:r>
            <a:r>
              <a:rPr lang="en-GB" dirty="0" err="1"/>
              <a:t>th</a:t>
            </a:r>
            <a:r>
              <a:rPr lang="en-GB" dirty="0"/>
              <a:t>&gt;Last name&lt;/</a:t>
            </a:r>
            <a:r>
              <a:rPr lang="en-GB" dirty="0" err="1"/>
              <a:t>th</a:t>
            </a:r>
            <a:r>
              <a:rPr lang="en-GB" dirty="0"/>
              <a:t>&gt;</a:t>
            </a:r>
          </a:p>
          <a:p>
            <a:pPr marL="0" indent="0">
              <a:buNone/>
            </a:pPr>
            <a:r>
              <a:rPr lang="en-GB" dirty="0"/>
              <a:t>  &lt;/</a:t>
            </a:r>
            <a:r>
              <a:rPr lang="en-GB" dirty="0" err="1"/>
              <a:t>tr</a:t>
            </a:r>
            <a:r>
              <a:rPr lang="en-GB" dirty="0"/>
              <a:t>&gt;</a:t>
            </a:r>
          </a:p>
          <a:p>
            <a:pPr marL="0" indent="0">
              <a:buNone/>
            </a:pPr>
            <a:r>
              <a:rPr lang="en-GB" dirty="0"/>
              <a:t>  &lt;</a:t>
            </a:r>
            <a:r>
              <a:rPr lang="en-GB" dirty="0" err="1"/>
              <a:t>tr</a:t>
            </a:r>
            <a:r>
              <a:rPr lang="en-GB" dirty="0"/>
              <a:t>&gt;</a:t>
            </a:r>
          </a:p>
          <a:p>
            <a:pPr marL="0" indent="0">
              <a:buNone/>
            </a:pPr>
            <a:r>
              <a:rPr lang="en-GB" dirty="0"/>
              <a:t>    &lt;</a:t>
            </a:r>
            <a:r>
              <a:rPr lang="en-GB" dirty="0" smtClean="0"/>
              <a:t>td&gt;</a:t>
            </a:r>
            <a:r>
              <a:rPr lang="en-GB" dirty="0" err="1" smtClean="0"/>
              <a:t>Kunle</a:t>
            </a:r>
            <a:r>
              <a:rPr lang="en-GB" dirty="0" smtClean="0"/>
              <a:t>&lt;/</a:t>
            </a:r>
            <a:r>
              <a:rPr lang="en-GB" dirty="0"/>
              <a:t>td&gt;</a:t>
            </a:r>
          </a:p>
          <a:p>
            <a:pPr marL="0" indent="0">
              <a:buNone/>
            </a:pPr>
            <a:r>
              <a:rPr lang="en-GB" dirty="0"/>
              <a:t>    &lt;</a:t>
            </a:r>
            <a:r>
              <a:rPr lang="en-GB" dirty="0" smtClean="0"/>
              <a:t>td&gt;</a:t>
            </a:r>
            <a:r>
              <a:rPr lang="en-GB" dirty="0" err="1" smtClean="0"/>
              <a:t>Afolayan</a:t>
            </a:r>
            <a:r>
              <a:rPr lang="en-GB" dirty="0" smtClean="0"/>
              <a:t>&lt;/</a:t>
            </a:r>
            <a:r>
              <a:rPr lang="en-GB" dirty="0"/>
              <a:t>td&gt;</a:t>
            </a:r>
          </a:p>
          <a:p>
            <a:pPr marL="0" indent="0">
              <a:buNone/>
            </a:pPr>
            <a:r>
              <a:rPr lang="en-GB" dirty="0"/>
              <a:t>  &lt;/</a:t>
            </a:r>
            <a:r>
              <a:rPr lang="en-GB" dirty="0" err="1"/>
              <a:t>tr</a:t>
            </a:r>
            <a:r>
              <a:rPr lang="en-GB" dirty="0"/>
              <a:t>&gt;</a:t>
            </a:r>
          </a:p>
          <a:p>
            <a:pPr marL="0" indent="0">
              <a:buNone/>
            </a:pPr>
            <a:r>
              <a:rPr lang="en-GB" dirty="0" smtClean="0"/>
              <a:t>&lt;/</a:t>
            </a:r>
            <a:r>
              <a:rPr lang="en-GB" dirty="0"/>
              <a:t>table&gt;</a:t>
            </a:r>
            <a:endParaRPr lang="en-US" dirty="0"/>
          </a:p>
        </p:txBody>
      </p:sp>
    </p:spTree>
    <p:extLst>
      <p:ext uri="{BB962C8B-B14F-4D97-AF65-F5344CB8AC3E}">
        <p14:creationId xmlns:p14="http://schemas.microsoft.com/office/powerpoint/2010/main" val="475133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3600" b="1" dirty="0" smtClean="0"/>
              <a:t>Website </a:t>
            </a:r>
            <a:r>
              <a:rPr lang="en-US" sz="3600" b="1" dirty="0" err="1" smtClean="0"/>
              <a:t>vs</a:t>
            </a:r>
            <a:r>
              <a:rPr lang="en-US" sz="3600" b="1" dirty="0" smtClean="0"/>
              <a:t> Web App</a:t>
            </a:r>
            <a:endParaRPr lang="en-US" sz="3600" b="1"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8" y="1600200"/>
            <a:ext cx="9120352"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20685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Creating a Table</a:t>
            </a:r>
          </a:p>
        </p:txBody>
      </p:sp>
      <p:sp>
        <p:nvSpPr>
          <p:cNvPr id="3" name="Content Placeholder 2"/>
          <p:cNvSpPr>
            <a:spLocks noGrp="1"/>
          </p:cNvSpPr>
          <p:nvPr>
            <p:ph idx="1"/>
          </p:nvPr>
        </p:nvSpPr>
        <p:spPr>
          <a:xfrm>
            <a:off x="444500" y="1600200"/>
            <a:ext cx="8229600" cy="5105400"/>
          </a:xfrm>
        </p:spPr>
        <p:txBody>
          <a:bodyPr>
            <a:normAutofit fontScale="47500" lnSpcReduction="20000"/>
          </a:bodyPr>
          <a:lstStyle/>
          <a:p>
            <a:pPr marL="0" indent="0">
              <a:buNone/>
            </a:pPr>
            <a:r>
              <a:rPr lang="en-US" dirty="0"/>
              <a:t/>
            </a:r>
            <a:br>
              <a:rPr lang="en-US" dirty="0"/>
            </a:br>
            <a:r>
              <a:rPr lang="en-US" dirty="0"/>
              <a:t>Here is an example of a table with </a:t>
            </a:r>
            <a:r>
              <a:rPr lang="en-GB" b="1" dirty="0" smtClean="0"/>
              <a:t> </a:t>
            </a:r>
            <a:r>
              <a:rPr lang="en-GB" b="1" dirty="0" err="1"/>
              <a:t>thead</a:t>
            </a:r>
            <a:r>
              <a:rPr lang="en-GB" b="1" dirty="0"/>
              <a:t>, </a:t>
            </a:r>
            <a:r>
              <a:rPr lang="en-GB" b="1" dirty="0" err="1"/>
              <a:t>tfoot</a:t>
            </a:r>
            <a:r>
              <a:rPr lang="en-GB" b="1" dirty="0"/>
              <a:t>, and </a:t>
            </a:r>
            <a:r>
              <a:rPr lang="en-GB" b="1" dirty="0" err="1" smtClean="0"/>
              <a:t>tbody</a:t>
            </a:r>
            <a:endParaRPr lang="en-GB" b="1" dirty="0" smtClean="0"/>
          </a:p>
          <a:p>
            <a:pPr marL="0" indent="0">
              <a:buNone/>
            </a:pPr>
            <a:r>
              <a:rPr lang="en-GB" dirty="0" smtClean="0"/>
              <a:t>&lt;table</a:t>
            </a:r>
            <a:r>
              <a:rPr lang="en-GB" dirty="0"/>
              <a:t>&gt;</a:t>
            </a:r>
          </a:p>
          <a:p>
            <a:pPr marL="0" indent="0">
              <a:buNone/>
            </a:pPr>
            <a:r>
              <a:rPr lang="en-GB" dirty="0"/>
              <a:t>  </a:t>
            </a:r>
            <a:r>
              <a:rPr lang="en-GB" dirty="0" smtClean="0"/>
              <a:t>&lt;</a:t>
            </a:r>
            <a:r>
              <a:rPr lang="en-GB" dirty="0" err="1" smtClean="0"/>
              <a:t>thead</a:t>
            </a:r>
            <a:r>
              <a:rPr lang="en-GB" dirty="0" smtClean="0"/>
              <a:t>&gt;</a:t>
            </a:r>
            <a:endParaRPr lang="en-GB" dirty="0"/>
          </a:p>
          <a:p>
            <a:pPr marL="0" indent="0">
              <a:buNone/>
            </a:pPr>
            <a:r>
              <a:rPr lang="en-GB" dirty="0"/>
              <a:t>    &lt;</a:t>
            </a:r>
            <a:r>
              <a:rPr lang="en-GB" dirty="0" err="1" smtClean="0"/>
              <a:t>tr</a:t>
            </a:r>
            <a:r>
              <a:rPr lang="en-GB" dirty="0" smtClean="0"/>
              <a:t>&gt;</a:t>
            </a:r>
            <a:endParaRPr lang="en-GB" dirty="0"/>
          </a:p>
          <a:p>
            <a:pPr marL="0" indent="0">
              <a:buNone/>
            </a:pPr>
            <a:r>
              <a:rPr lang="en-GB" dirty="0"/>
              <a:t>      &lt;</a:t>
            </a:r>
            <a:r>
              <a:rPr lang="en-GB" dirty="0" err="1"/>
              <a:t>th</a:t>
            </a:r>
            <a:r>
              <a:rPr lang="en-GB" dirty="0"/>
              <a:t>&gt;Header content 1&lt;/</a:t>
            </a:r>
            <a:r>
              <a:rPr lang="en-GB" dirty="0" err="1"/>
              <a:t>th</a:t>
            </a:r>
            <a:r>
              <a:rPr lang="en-GB" dirty="0"/>
              <a:t>&gt;</a:t>
            </a:r>
          </a:p>
          <a:p>
            <a:pPr marL="0" indent="0">
              <a:buNone/>
            </a:pPr>
            <a:r>
              <a:rPr lang="en-GB" dirty="0"/>
              <a:t>      &lt;</a:t>
            </a:r>
            <a:r>
              <a:rPr lang="en-GB" dirty="0" err="1"/>
              <a:t>th</a:t>
            </a:r>
            <a:r>
              <a:rPr lang="en-GB" dirty="0"/>
              <a:t>&gt;Header content 2&lt;/</a:t>
            </a:r>
            <a:r>
              <a:rPr lang="en-GB" dirty="0" err="1"/>
              <a:t>th</a:t>
            </a:r>
            <a:r>
              <a:rPr lang="en-GB" dirty="0"/>
              <a:t>&gt;</a:t>
            </a:r>
          </a:p>
          <a:p>
            <a:pPr marL="0" indent="0">
              <a:buNone/>
            </a:pPr>
            <a:r>
              <a:rPr lang="en-GB" dirty="0"/>
              <a:t>    &lt;/</a:t>
            </a:r>
            <a:r>
              <a:rPr lang="en-GB" dirty="0" err="1"/>
              <a:t>tr</a:t>
            </a:r>
            <a:r>
              <a:rPr lang="en-GB" dirty="0"/>
              <a:t>&gt;</a:t>
            </a:r>
          </a:p>
          <a:p>
            <a:pPr marL="0" indent="0">
              <a:buNone/>
            </a:pPr>
            <a:r>
              <a:rPr lang="en-GB" dirty="0"/>
              <a:t>  &lt;/</a:t>
            </a:r>
            <a:r>
              <a:rPr lang="en-GB" dirty="0" err="1"/>
              <a:t>thead</a:t>
            </a:r>
            <a:r>
              <a:rPr lang="en-GB" dirty="0"/>
              <a:t>&gt;</a:t>
            </a:r>
          </a:p>
          <a:p>
            <a:pPr marL="0" indent="0">
              <a:buNone/>
            </a:pPr>
            <a:r>
              <a:rPr lang="en-GB" dirty="0"/>
              <a:t>  &lt;</a:t>
            </a:r>
            <a:r>
              <a:rPr lang="en-GB" dirty="0" err="1"/>
              <a:t>tbody</a:t>
            </a:r>
            <a:r>
              <a:rPr lang="en-GB" dirty="0"/>
              <a:t>&gt;</a:t>
            </a:r>
          </a:p>
          <a:p>
            <a:pPr marL="0" indent="0">
              <a:buNone/>
            </a:pPr>
            <a:r>
              <a:rPr lang="en-GB" dirty="0"/>
              <a:t>    &lt;</a:t>
            </a:r>
            <a:r>
              <a:rPr lang="en-GB" dirty="0" err="1"/>
              <a:t>tr</a:t>
            </a:r>
            <a:r>
              <a:rPr lang="en-GB" dirty="0"/>
              <a:t>&gt;</a:t>
            </a:r>
          </a:p>
          <a:p>
            <a:pPr marL="0" indent="0">
              <a:buNone/>
            </a:pPr>
            <a:r>
              <a:rPr lang="en-GB" dirty="0"/>
              <a:t>      &lt;td&gt;Body content 1&lt;/td&gt;</a:t>
            </a:r>
          </a:p>
          <a:p>
            <a:pPr marL="0" indent="0">
              <a:buNone/>
            </a:pPr>
            <a:r>
              <a:rPr lang="en-GB" dirty="0"/>
              <a:t>      &lt;td&gt;Body content 2&lt;/td&gt;</a:t>
            </a:r>
          </a:p>
          <a:p>
            <a:pPr marL="0" indent="0">
              <a:buNone/>
            </a:pPr>
            <a:r>
              <a:rPr lang="en-GB" dirty="0"/>
              <a:t>    &lt;/</a:t>
            </a:r>
            <a:r>
              <a:rPr lang="en-GB" dirty="0" err="1"/>
              <a:t>tr</a:t>
            </a:r>
            <a:r>
              <a:rPr lang="en-GB" dirty="0"/>
              <a:t>&gt;</a:t>
            </a:r>
          </a:p>
          <a:p>
            <a:pPr marL="0" indent="0">
              <a:buNone/>
            </a:pPr>
            <a:r>
              <a:rPr lang="en-GB" dirty="0"/>
              <a:t>  &lt;/</a:t>
            </a:r>
            <a:r>
              <a:rPr lang="en-GB" dirty="0" err="1"/>
              <a:t>tbody</a:t>
            </a:r>
            <a:r>
              <a:rPr lang="en-GB" dirty="0"/>
              <a:t>&gt;</a:t>
            </a:r>
          </a:p>
          <a:p>
            <a:pPr marL="0" indent="0">
              <a:buNone/>
            </a:pPr>
            <a:r>
              <a:rPr lang="en-GB" dirty="0"/>
              <a:t>  &lt;</a:t>
            </a:r>
            <a:r>
              <a:rPr lang="en-GB" dirty="0" err="1"/>
              <a:t>tfoot</a:t>
            </a:r>
            <a:r>
              <a:rPr lang="en-GB" dirty="0"/>
              <a:t>&gt;</a:t>
            </a:r>
          </a:p>
          <a:p>
            <a:pPr marL="0" indent="0">
              <a:buNone/>
            </a:pPr>
            <a:r>
              <a:rPr lang="en-GB" dirty="0"/>
              <a:t>    &lt;</a:t>
            </a:r>
            <a:r>
              <a:rPr lang="en-GB" dirty="0" err="1"/>
              <a:t>tr</a:t>
            </a:r>
            <a:r>
              <a:rPr lang="en-GB" dirty="0"/>
              <a:t>&gt;</a:t>
            </a:r>
          </a:p>
          <a:p>
            <a:pPr marL="0" indent="0">
              <a:buNone/>
            </a:pPr>
            <a:r>
              <a:rPr lang="en-GB" dirty="0"/>
              <a:t>      &lt;td&gt;Footer content 1&lt;/td&gt;</a:t>
            </a:r>
          </a:p>
          <a:p>
            <a:pPr marL="0" indent="0">
              <a:buNone/>
            </a:pPr>
            <a:r>
              <a:rPr lang="en-GB" dirty="0"/>
              <a:t>      &lt;td&gt;Footer content 2&lt;/td&gt;</a:t>
            </a:r>
          </a:p>
          <a:p>
            <a:pPr marL="0" indent="0">
              <a:buNone/>
            </a:pPr>
            <a:r>
              <a:rPr lang="en-GB" dirty="0"/>
              <a:t>    &lt;/</a:t>
            </a:r>
            <a:r>
              <a:rPr lang="en-GB" dirty="0" err="1"/>
              <a:t>tr</a:t>
            </a:r>
            <a:r>
              <a:rPr lang="en-GB" dirty="0"/>
              <a:t>&gt;</a:t>
            </a:r>
          </a:p>
          <a:p>
            <a:pPr marL="0" indent="0">
              <a:buNone/>
            </a:pPr>
            <a:r>
              <a:rPr lang="en-GB" dirty="0"/>
              <a:t>  &lt;/</a:t>
            </a:r>
            <a:r>
              <a:rPr lang="en-GB" dirty="0" err="1"/>
              <a:t>tfoot</a:t>
            </a:r>
            <a:r>
              <a:rPr lang="en-GB" dirty="0"/>
              <a:t>&gt;</a:t>
            </a:r>
          </a:p>
          <a:p>
            <a:pPr marL="0" indent="0">
              <a:buNone/>
            </a:pPr>
            <a:r>
              <a:rPr lang="en-GB" dirty="0"/>
              <a:t>&lt;/table&gt;</a:t>
            </a:r>
            <a:endParaRPr lang="en-US" dirty="0"/>
          </a:p>
        </p:txBody>
      </p:sp>
    </p:spTree>
    <p:extLst>
      <p:ext uri="{BB962C8B-B14F-4D97-AF65-F5344CB8AC3E}">
        <p14:creationId xmlns:p14="http://schemas.microsoft.com/office/powerpoint/2010/main" val="42814688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Creating a Table</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US" dirty="0"/>
              <a:t/>
            </a:r>
            <a:br>
              <a:rPr lang="en-US" dirty="0"/>
            </a:br>
            <a:r>
              <a:rPr lang="en-US" dirty="0"/>
              <a:t>Here is an example of a table with </a:t>
            </a:r>
            <a:r>
              <a:rPr lang="en-GB" b="1" dirty="0" err="1" smtClean="0"/>
              <a:t>colspan</a:t>
            </a:r>
            <a:r>
              <a:rPr lang="en-GB" b="1" dirty="0" smtClean="0"/>
              <a:t>.</a:t>
            </a:r>
          </a:p>
          <a:p>
            <a:pPr marL="0" indent="0">
              <a:buNone/>
            </a:pPr>
            <a:r>
              <a:rPr lang="en-GB" dirty="0"/>
              <a:t>&lt;table&gt;</a:t>
            </a:r>
          </a:p>
          <a:p>
            <a:pPr marL="0" indent="0">
              <a:buNone/>
            </a:pPr>
            <a:r>
              <a:rPr lang="en-GB" dirty="0"/>
              <a:t>    &lt;</a:t>
            </a:r>
            <a:r>
              <a:rPr lang="en-GB" dirty="0" err="1"/>
              <a:t>thead</a:t>
            </a:r>
            <a:r>
              <a:rPr lang="en-GB" dirty="0"/>
              <a:t>&gt;</a:t>
            </a:r>
          </a:p>
          <a:p>
            <a:pPr marL="0" indent="0">
              <a:buNone/>
            </a:pPr>
            <a:r>
              <a:rPr lang="en-GB" dirty="0"/>
              <a:t>        &lt;</a:t>
            </a:r>
            <a:r>
              <a:rPr lang="en-GB" dirty="0" err="1"/>
              <a:t>tr</a:t>
            </a:r>
            <a:r>
              <a:rPr lang="en-GB" dirty="0"/>
              <a:t>&gt;</a:t>
            </a:r>
          </a:p>
          <a:p>
            <a:pPr marL="0" indent="0">
              <a:buNone/>
            </a:pPr>
            <a:r>
              <a:rPr lang="en-GB" dirty="0"/>
              <a:t>            &lt;</a:t>
            </a:r>
            <a:r>
              <a:rPr lang="en-GB" dirty="0" err="1"/>
              <a:t>th</a:t>
            </a:r>
            <a:r>
              <a:rPr lang="en-GB" dirty="0"/>
              <a:t> </a:t>
            </a:r>
            <a:r>
              <a:rPr lang="en-GB" dirty="0" err="1"/>
              <a:t>colspan</a:t>
            </a:r>
            <a:r>
              <a:rPr lang="en-GB" dirty="0"/>
              <a:t>="2"&gt;The table header&lt;/</a:t>
            </a:r>
            <a:r>
              <a:rPr lang="en-GB" dirty="0" err="1"/>
              <a:t>th</a:t>
            </a:r>
            <a:r>
              <a:rPr lang="en-GB" dirty="0"/>
              <a:t>&gt;</a:t>
            </a:r>
          </a:p>
          <a:p>
            <a:pPr marL="0" indent="0">
              <a:buNone/>
            </a:pPr>
            <a:r>
              <a:rPr lang="en-GB" dirty="0"/>
              <a:t>        &lt;/</a:t>
            </a:r>
            <a:r>
              <a:rPr lang="en-GB" dirty="0" err="1"/>
              <a:t>tr</a:t>
            </a:r>
            <a:r>
              <a:rPr lang="en-GB" dirty="0"/>
              <a:t>&gt;</a:t>
            </a:r>
          </a:p>
          <a:p>
            <a:pPr marL="0" indent="0">
              <a:buNone/>
            </a:pPr>
            <a:r>
              <a:rPr lang="en-GB" dirty="0"/>
              <a:t>    &lt;/</a:t>
            </a:r>
            <a:r>
              <a:rPr lang="en-GB" dirty="0" err="1"/>
              <a:t>thead</a:t>
            </a:r>
            <a:r>
              <a:rPr lang="en-GB" dirty="0"/>
              <a:t>&gt;</a:t>
            </a:r>
          </a:p>
          <a:p>
            <a:pPr marL="0" indent="0">
              <a:buNone/>
            </a:pPr>
            <a:r>
              <a:rPr lang="en-GB" dirty="0"/>
              <a:t>    &lt;</a:t>
            </a:r>
            <a:r>
              <a:rPr lang="en-GB" dirty="0" err="1"/>
              <a:t>tbody</a:t>
            </a:r>
            <a:r>
              <a:rPr lang="en-GB" dirty="0"/>
              <a:t>&gt;</a:t>
            </a:r>
          </a:p>
          <a:p>
            <a:pPr marL="0" indent="0">
              <a:buNone/>
            </a:pPr>
            <a:r>
              <a:rPr lang="en-GB" dirty="0"/>
              <a:t>        &lt;</a:t>
            </a:r>
            <a:r>
              <a:rPr lang="en-GB" dirty="0" err="1"/>
              <a:t>tr</a:t>
            </a:r>
            <a:r>
              <a:rPr lang="en-GB" dirty="0"/>
              <a:t>&gt;</a:t>
            </a:r>
          </a:p>
          <a:p>
            <a:pPr marL="0" indent="0">
              <a:buNone/>
            </a:pPr>
            <a:r>
              <a:rPr lang="en-GB" dirty="0"/>
              <a:t>            &lt;</a:t>
            </a:r>
            <a:r>
              <a:rPr lang="en-GB" dirty="0" smtClean="0"/>
              <a:t>td&gt;Column One&lt;/</a:t>
            </a:r>
            <a:r>
              <a:rPr lang="en-GB" dirty="0"/>
              <a:t>td&gt;</a:t>
            </a:r>
          </a:p>
          <a:p>
            <a:pPr marL="0" indent="0">
              <a:buNone/>
            </a:pPr>
            <a:r>
              <a:rPr lang="en-GB" dirty="0"/>
              <a:t>            &lt;</a:t>
            </a:r>
            <a:r>
              <a:rPr lang="en-GB" dirty="0" smtClean="0"/>
              <a:t>td&gt;Column Two&lt;/</a:t>
            </a:r>
            <a:r>
              <a:rPr lang="en-GB" dirty="0"/>
              <a:t>td&gt;</a:t>
            </a:r>
          </a:p>
          <a:p>
            <a:pPr marL="0" indent="0">
              <a:buNone/>
            </a:pPr>
            <a:r>
              <a:rPr lang="en-GB" dirty="0"/>
              <a:t>        &lt;/</a:t>
            </a:r>
            <a:r>
              <a:rPr lang="en-GB" dirty="0" err="1"/>
              <a:t>tr</a:t>
            </a:r>
            <a:r>
              <a:rPr lang="en-GB" dirty="0"/>
              <a:t>&gt;</a:t>
            </a:r>
          </a:p>
          <a:p>
            <a:pPr marL="0" indent="0">
              <a:buNone/>
            </a:pPr>
            <a:r>
              <a:rPr lang="en-GB" dirty="0"/>
              <a:t>    &lt;/</a:t>
            </a:r>
            <a:r>
              <a:rPr lang="en-GB" dirty="0" err="1"/>
              <a:t>tbody</a:t>
            </a:r>
            <a:r>
              <a:rPr lang="en-GB" dirty="0"/>
              <a:t>&gt;</a:t>
            </a:r>
          </a:p>
          <a:p>
            <a:pPr marL="0" indent="0">
              <a:buNone/>
            </a:pPr>
            <a:r>
              <a:rPr lang="en-GB" dirty="0"/>
              <a:t>&lt;/table&gt;</a:t>
            </a:r>
            <a:endParaRPr lang="en-US" dirty="0"/>
          </a:p>
        </p:txBody>
      </p:sp>
    </p:spTree>
    <p:extLst>
      <p:ext uri="{BB962C8B-B14F-4D97-AF65-F5344CB8AC3E}">
        <p14:creationId xmlns:p14="http://schemas.microsoft.com/office/powerpoint/2010/main" val="42684761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&lt;form&gt; Element</a:t>
            </a:r>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US" dirty="0" smtClean="0"/>
              <a:t>HTML </a:t>
            </a:r>
            <a:r>
              <a:rPr lang="en-US" dirty="0"/>
              <a:t>forms are used to collect information from the user</a:t>
            </a:r>
            <a:r>
              <a:rPr lang="en-US" dirty="0" smtClean="0"/>
              <a:t>. </a:t>
            </a:r>
          </a:p>
          <a:p>
            <a:pPr marL="0" indent="0">
              <a:buNone/>
            </a:pPr>
            <a:endParaRPr lang="en-US" dirty="0"/>
          </a:p>
          <a:p>
            <a:pPr marL="0" indent="0">
              <a:buNone/>
            </a:pPr>
            <a:r>
              <a:rPr lang="en-GB" dirty="0"/>
              <a:t>The HTML &lt;form&gt; element represents a document section that contains interactive controls for submitting information to a web server</a:t>
            </a:r>
            <a:r>
              <a:rPr lang="en-GB" dirty="0" smtClean="0"/>
              <a:t>.</a:t>
            </a:r>
          </a:p>
          <a:p>
            <a:pPr marL="0" indent="0">
              <a:buNone/>
            </a:pPr>
            <a:endParaRPr lang="en-GB" dirty="0"/>
          </a:p>
          <a:p>
            <a:pPr marL="0" indent="0">
              <a:buNone/>
            </a:pPr>
            <a:r>
              <a:rPr lang="en-US" dirty="0" smtClean="0"/>
              <a:t>Forms </a:t>
            </a:r>
            <a:r>
              <a:rPr lang="en-US" dirty="0"/>
              <a:t>are defined using the </a:t>
            </a:r>
            <a:r>
              <a:rPr lang="en-US" b="1" dirty="0"/>
              <a:t>&lt;form&gt;</a:t>
            </a:r>
            <a:r>
              <a:rPr lang="en-US" dirty="0"/>
              <a:t> element, with its opening and closing tags</a:t>
            </a:r>
            <a:r>
              <a:rPr lang="en-US" dirty="0" smtClean="0"/>
              <a:t>:</a:t>
            </a:r>
          </a:p>
          <a:p>
            <a:pPr marL="0" indent="0">
              <a:buNone/>
            </a:pPr>
            <a:r>
              <a:rPr lang="en-US" b="1" dirty="0"/>
              <a:t/>
            </a:r>
            <a:br>
              <a:rPr lang="en-US" b="1" dirty="0"/>
            </a:br>
            <a:r>
              <a:rPr lang="en-US" b="1" dirty="0"/>
              <a:t>&lt;form</a:t>
            </a:r>
            <a:r>
              <a:rPr lang="en-US" b="1" dirty="0" smtClean="0"/>
              <a:t>&gt;</a:t>
            </a:r>
          </a:p>
          <a:p>
            <a:pPr marL="0" indent="0">
              <a:buNone/>
            </a:pPr>
            <a:r>
              <a:rPr lang="en-US" dirty="0" smtClean="0"/>
              <a:t>…</a:t>
            </a:r>
          </a:p>
          <a:p>
            <a:pPr marL="0" indent="0">
              <a:buNone/>
            </a:pPr>
            <a:r>
              <a:rPr lang="en-US" b="1" dirty="0" smtClean="0"/>
              <a:t>&lt;/</a:t>
            </a:r>
            <a:r>
              <a:rPr lang="en-US" b="1" dirty="0"/>
              <a:t>form&gt;</a:t>
            </a:r>
            <a:br>
              <a:rPr lang="en-US" b="1" dirty="0"/>
            </a:br>
            <a:r>
              <a:rPr lang="en-US" dirty="0"/>
              <a:t/>
            </a:r>
            <a:br>
              <a:rPr lang="en-US" dirty="0"/>
            </a:br>
            <a:endParaRPr lang="en-US" dirty="0"/>
          </a:p>
        </p:txBody>
      </p:sp>
    </p:spTree>
    <p:extLst>
      <p:ext uri="{BB962C8B-B14F-4D97-AF65-F5344CB8AC3E}">
        <p14:creationId xmlns:p14="http://schemas.microsoft.com/office/powerpoint/2010/main" val="317872863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smtClean="0"/>
              <a:t>Sample Form</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85000" lnSpcReduction="10000"/>
          </a:bodyPr>
          <a:lstStyle/>
          <a:p>
            <a:pPr marL="0" indent="0">
              <a:buNone/>
            </a:pPr>
            <a:r>
              <a:rPr lang="en-GB" dirty="0" smtClean="0"/>
              <a:t>&lt;form </a:t>
            </a:r>
            <a:r>
              <a:rPr lang="en-GB" dirty="0"/>
              <a:t>action="http</a:t>
            </a:r>
            <a:r>
              <a:rPr lang="en-GB" dirty="0" smtClean="0"/>
              <a:t>://fvo.com/page" </a:t>
            </a:r>
            <a:r>
              <a:rPr lang="en-GB" dirty="0"/>
              <a:t>method="post</a:t>
            </a:r>
            <a:r>
              <a:rPr lang="en-GB" dirty="0" smtClean="0"/>
              <a:t>"&gt;</a:t>
            </a:r>
          </a:p>
          <a:p>
            <a:pPr marL="0" indent="0">
              <a:buNone/>
            </a:pPr>
            <a:r>
              <a:rPr lang="en-GB" dirty="0" smtClean="0"/>
              <a:t>    &lt;label </a:t>
            </a:r>
            <a:r>
              <a:rPr lang="en-GB" dirty="0"/>
              <a:t>for="username</a:t>
            </a:r>
            <a:r>
              <a:rPr lang="en-GB" dirty="0" smtClean="0"/>
              <a:t>"&gt;Enter your username: &lt;/label&gt;</a:t>
            </a:r>
          </a:p>
          <a:p>
            <a:pPr marL="0" indent="0">
              <a:buNone/>
            </a:pPr>
            <a:r>
              <a:rPr lang="en-GB" dirty="0" smtClean="0"/>
              <a:t>    &lt;input type="text" name="name" id=“username" required&gt;</a:t>
            </a:r>
          </a:p>
          <a:p>
            <a:pPr marL="0" indent="0">
              <a:buNone/>
            </a:pPr>
            <a:r>
              <a:rPr lang="en-GB" dirty="0" smtClean="0"/>
              <a:t>    </a:t>
            </a:r>
          </a:p>
          <a:p>
            <a:pPr marL="0" indent="0">
              <a:buNone/>
            </a:pPr>
            <a:r>
              <a:rPr lang="en-GB" dirty="0" smtClean="0"/>
              <a:t>   &lt;label </a:t>
            </a:r>
            <a:r>
              <a:rPr lang="en-GB" dirty="0"/>
              <a:t>for="password</a:t>
            </a:r>
            <a:r>
              <a:rPr lang="en-GB" dirty="0" smtClean="0"/>
              <a:t>"&gt;Enter </a:t>
            </a:r>
            <a:r>
              <a:rPr lang="en-GB" smtClean="0"/>
              <a:t>your password: </a:t>
            </a:r>
            <a:r>
              <a:rPr lang="en-GB" dirty="0" smtClean="0"/>
              <a:t>&lt;/label&gt;</a:t>
            </a:r>
          </a:p>
          <a:p>
            <a:pPr marL="0" indent="0">
              <a:buNone/>
            </a:pPr>
            <a:r>
              <a:rPr lang="en-GB" dirty="0" smtClean="0"/>
              <a:t>    &lt;input </a:t>
            </a:r>
            <a:r>
              <a:rPr lang="en-GB" dirty="0"/>
              <a:t>type="password</a:t>
            </a:r>
            <a:r>
              <a:rPr lang="en-GB" dirty="0" smtClean="0"/>
              <a:t>" </a:t>
            </a:r>
            <a:r>
              <a:rPr lang="en-GB" dirty="0"/>
              <a:t>name="password" id="password</a:t>
            </a:r>
            <a:r>
              <a:rPr lang="en-GB" dirty="0" smtClean="0"/>
              <a:t>" required&gt;</a:t>
            </a:r>
          </a:p>
          <a:p>
            <a:pPr marL="0" indent="0">
              <a:buNone/>
            </a:pPr>
            <a:endParaRPr lang="en-GB" dirty="0" smtClean="0"/>
          </a:p>
          <a:p>
            <a:pPr marL="0" indent="0">
              <a:buNone/>
            </a:pPr>
            <a:r>
              <a:rPr lang="en-GB" dirty="0" smtClean="0"/>
              <a:t>   &lt;input type="submit" value=“Login"&gt;</a:t>
            </a:r>
          </a:p>
          <a:p>
            <a:pPr marL="0" indent="0">
              <a:buNone/>
            </a:pPr>
            <a:r>
              <a:rPr lang="en-GB" dirty="0" smtClean="0"/>
              <a:t>&lt;/form&gt;</a:t>
            </a:r>
            <a:endParaRPr lang="en-US" dirty="0"/>
          </a:p>
        </p:txBody>
      </p:sp>
    </p:spTree>
    <p:extLst>
      <p:ext uri="{BB962C8B-B14F-4D97-AF65-F5344CB8AC3E}">
        <p14:creationId xmlns:p14="http://schemas.microsoft.com/office/powerpoint/2010/main" val="450234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a:t>
            </a:r>
            <a:r>
              <a:rPr lang="en-US" sz="4000" b="1" dirty="0" smtClean="0"/>
              <a:t>Attributes</a:t>
            </a:r>
            <a:endParaRPr lang="en-US" sz="4000" b="1"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1800" b="1" dirty="0"/>
              <a:t>action</a:t>
            </a:r>
          </a:p>
          <a:p>
            <a:pPr marL="0" indent="0">
              <a:buNone/>
            </a:pPr>
            <a:r>
              <a:rPr lang="en-GB" sz="1800" dirty="0"/>
              <a:t>The URI of a program that processes the form information. This value can be overridden by a </a:t>
            </a:r>
            <a:r>
              <a:rPr lang="en-GB" sz="1800" dirty="0" err="1"/>
              <a:t>formaction</a:t>
            </a:r>
            <a:r>
              <a:rPr lang="en-GB" sz="1800" dirty="0"/>
              <a:t> attribute on a &lt;button&gt; or &lt;input&gt; element</a:t>
            </a:r>
            <a:r>
              <a:rPr lang="en-GB" sz="1800" dirty="0" smtClean="0"/>
              <a:t>.</a:t>
            </a:r>
          </a:p>
          <a:p>
            <a:pPr marL="0" indent="0">
              <a:buNone/>
            </a:pPr>
            <a:endParaRPr lang="en-GB" sz="1800" dirty="0" smtClean="0"/>
          </a:p>
          <a:p>
            <a:pPr marL="0" indent="0">
              <a:buNone/>
            </a:pPr>
            <a:r>
              <a:rPr lang="en-GB" sz="1800" b="1" dirty="0"/>
              <a:t>autocomplete </a:t>
            </a:r>
            <a:endParaRPr lang="en-GB" sz="1800" b="1" dirty="0" smtClean="0"/>
          </a:p>
          <a:p>
            <a:pPr marL="0" indent="0">
              <a:buNone/>
            </a:pPr>
            <a:r>
              <a:rPr lang="en-GB" sz="1800" dirty="0" smtClean="0"/>
              <a:t>Indicates </a:t>
            </a:r>
            <a:r>
              <a:rPr lang="en-GB" sz="1800" dirty="0"/>
              <a:t>whether input elements can by default have their values automatically completed by the browser. This setting can be overridden by an autocomplete attribute on an element belonging to the form. Possible values </a:t>
            </a:r>
            <a:r>
              <a:rPr lang="en-GB" sz="1800" dirty="0" smtClean="0"/>
              <a:t>are: </a:t>
            </a:r>
            <a:r>
              <a:rPr lang="en-GB" sz="1800" b="1" dirty="0" smtClean="0"/>
              <a:t>off</a:t>
            </a:r>
            <a:r>
              <a:rPr lang="en-GB" sz="1800" dirty="0" smtClean="0"/>
              <a:t> and </a:t>
            </a:r>
            <a:r>
              <a:rPr lang="en-GB" sz="1800" b="1" dirty="0" smtClean="0"/>
              <a:t>on</a:t>
            </a:r>
          </a:p>
          <a:p>
            <a:pPr marL="0" indent="0">
              <a:buNone/>
            </a:pPr>
            <a:endParaRPr lang="en-GB" sz="1800" b="1" dirty="0" smtClean="0"/>
          </a:p>
          <a:p>
            <a:pPr marL="0" indent="0">
              <a:buNone/>
            </a:pPr>
            <a:r>
              <a:rPr lang="en-GB" sz="1800" b="1" dirty="0"/>
              <a:t>method</a:t>
            </a:r>
          </a:p>
          <a:p>
            <a:pPr marL="0" indent="0">
              <a:buNone/>
            </a:pPr>
            <a:r>
              <a:rPr lang="en-GB" sz="1800" dirty="0"/>
              <a:t>The HTTP method that the browser uses to submit the form. Possible values are:</a:t>
            </a:r>
          </a:p>
          <a:p>
            <a:pPr marL="0" indent="0">
              <a:buNone/>
            </a:pPr>
            <a:r>
              <a:rPr lang="en-GB" sz="1800" b="1" dirty="0"/>
              <a:t>post: </a:t>
            </a:r>
            <a:r>
              <a:rPr lang="en-GB" sz="1800" dirty="0"/>
              <a:t>Corresponds to the HTTP POST method ; form data are included in the body of the form and sent to the server.</a:t>
            </a:r>
          </a:p>
          <a:p>
            <a:pPr marL="0" indent="0">
              <a:buNone/>
            </a:pPr>
            <a:r>
              <a:rPr lang="en-GB" sz="1800" b="1" dirty="0"/>
              <a:t>get: </a:t>
            </a:r>
            <a:r>
              <a:rPr lang="en-GB" sz="1800" dirty="0"/>
              <a:t>Corresponds to the HTTP GET method; form data are appended to the action attribute URI with a '?' as separator, and the resulting URI is sent to the server. Use this method when the form has no side-effects </a:t>
            </a:r>
            <a:r>
              <a:rPr lang="en-GB" sz="1800" dirty="0" smtClean="0"/>
              <a:t>and </a:t>
            </a:r>
            <a:r>
              <a:rPr lang="en-GB" sz="1800" dirty="0"/>
              <a:t>contains only ASCII characters.</a:t>
            </a:r>
            <a:endParaRPr lang="en-US" sz="1800" dirty="0"/>
          </a:p>
        </p:txBody>
      </p:sp>
    </p:spTree>
    <p:extLst>
      <p:ext uri="{BB962C8B-B14F-4D97-AF65-F5344CB8AC3E}">
        <p14:creationId xmlns:p14="http://schemas.microsoft.com/office/powerpoint/2010/main" val="16673305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a:t>
            </a:r>
            <a:r>
              <a:rPr lang="en-US" sz="4000" b="1" dirty="0" smtClean="0"/>
              <a:t>Attributes</a:t>
            </a:r>
            <a:endParaRPr lang="en-US" sz="4000" b="1"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1800" b="1" dirty="0" err="1"/>
              <a:t>novalidate</a:t>
            </a:r>
            <a:r>
              <a:rPr lang="en-GB" sz="1800" b="1" dirty="0"/>
              <a:t> </a:t>
            </a:r>
            <a:endParaRPr lang="en-GB" sz="1800" b="1" dirty="0" smtClean="0"/>
          </a:p>
          <a:p>
            <a:pPr marL="0" indent="0">
              <a:buNone/>
            </a:pPr>
            <a:r>
              <a:rPr lang="en-GB" sz="1800" dirty="0" smtClean="0"/>
              <a:t>This </a:t>
            </a:r>
            <a:r>
              <a:rPr lang="en-GB" sz="1800" dirty="0"/>
              <a:t>Boolean attribute indicates that the form is not to be validated when submitted. If this attribute is not specified (and therefore the form is validated), this default setting can be overridden by a </a:t>
            </a:r>
            <a:r>
              <a:rPr lang="en-GB" sz="1800" dirty="0" err="1"/>
              <a:t>formnovalidate</a:t>
            </a:r>
            <a:r>
              <a:rPr lang="en-GB" sz="1800" dirty="0"/>
              <a:t> attribute on a &lt;button&gt; or &lt;input&gt; element belonging to the form.</a:t>
            </a:r>
            <a:endParaRPr lang="en-US" sz="1800" dirty="0"/>
          </a:p>
        </p:txBody>
      </p:sp>
    </p:spTree>
    <p:extLst>
      <p:ext uri="{BB962C8B-B14F-4D97-AF65-F5344CB8AC3E}">
        <p14:creationId xmlns:p14="http://schemas.microsoft.com/office/powerpoint/2010/main" val="7528871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&lt;button</a:t>
            </a:r>
            <a:r>
              <a:rPr lang="en-US" sz="4000" b="1" dirty="0" smtClean="0"/>
              <a: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GB" sz="2400" b="1" dirty="0"/>
              <a:t>&lt;button</a:t>
            </a:r>
            <a:r>
              <a:rPr lang="en-GB" sz="2400" b="1" dirty="0" smtClean="0"/>
              <a:t>&gt;</a:t>
            </a:r>
          </a:p>
          <a:p>
            <a:pPr marL="0" indent="0">
              <a:buNone/>
            </a:pPr>
            <a:r>
              <a:rPr lang="en-GB" sz="2400" dirty="0" smtClean="0"/>
              <a:t>The </a:t>
            </a:r>
            <a:r>
              <a:rPr lang="en-GB" sz="2400" dirty="0"/>
              <a:t>HTML &lt;button&gt; element represents a clickable button, which can be used in forms or anywhere in a document that needs </a:t>
            </a:r>
            <a:r>
              <a:rPr lang="en-GB" sz="2400" dirty="0" smtClean="0"/>
              <a:t>simple</a:t>
            </a:r>
            <a:r>
              <a:rPr lang="en-GB" sz="2400" dirty="0"/>
              <a:t>, standard button functionality</a:t>
            </a:r>
            <a:r>
              <a:rPr lang="en-GB" sz="2400" dirty="0" smtClean="0"/>
              <a:t>.</a:t>
            </a:r>
          </a:p>
          <a:p>
            <a:pPr marL="0" indent="0">
              <a:buNone/>
            </a:pPr>
            <a:endParaRPr lang="en-GB" sz="2400" dirty="0" smtClean="0"/>
          </a:p>
          <a:p>
            <a:pPr marL="0" indent="0">
              <a:buNone/>
            </a:pPr>
            <a:r>
              <a:rPr lang="en-US" sz="2400" b="1" dirty="0" smtClean="0"/>
              <a:t>Button Element Attributes</a:t>
            </a:r>
          </a:p>
          <a:p>
            <a:pPr marL="0" indent="0">
              <a:buNone/>
            </a:pPr>
            <a:r>
              <a:rPr lang="en-GB" sz="2400" b="1" dirty="0"/>
              <a:t>name</a:t>
            </a:r>
          </a:p>
          <a:p>
            <a:pPr marL="0" indent="0">
              <a:buNone/>
            </a:pPr>
            <a:r>
              <a:rPr lang="en-GB" sz="2400" dirty="0"/>
              <a:t>The name of the button, which is submitted with the form data.</a:t>
            </a:r>
          </a:p>
          <a:p>
            <a:pPr marL="0" indent="0">
              <a:buNone/>
            </a:pPr>
            <a:r>
              <a:rPr lang="en-GB" sz="2400" b="1" dirty="0"/>
              <a:t>type</a:t>
            </a:r>
          </a:p>
          <a:p>
            <a:pPr marL="0" indent="0">
              <a:buNone/>
            </a:pPr>
            <a:r>
              <a:rPr lang="en-GB" sz="2400" dirty="0"/>
              <a:t>The type of the button. Possible values are:</a:t>
            </a:r>
          </a:p>
          <a:p>
            <a:pPr marL="0" indent="0">
              <a:buNone/>
            </a:pPr>
            <a:r>
              <a:rPr lang="en-GB" sz="2400" b="1" dirty="0"/>
              <a:t>submit: </a:t>
            </a:r>
            <a:r>
              <a:rPr lang="en-GB" sz="2400" dirty="0"/>
              <a:t>The button submits the form data to the server. This is the default if the attribute is not specified, or if the attribute is dynamically changed to an empty or invalid value.</a:t>
            </a:r>
          </a:p>
          <a:p>
            <a:pPr marL="0" indent="0">
              <a:buNone/>
            </a:pPr>
            <a:r>
              <a:rPr lang="en-GB" sz="2400" b="1" dirty="0"/>
              <a:t>reset: </a:t>
            </a:r>
            <a:r>
              <a:rPr lang="en-GB" sz="2400" dirty="0"/>
              <a:t>The button resets all the controls to their initial values.</a:t>
            </a:r>
          </a:p>
          <a:p>
            <a:pPr marL="0" indent="0">
              <a:buNone/>
            </a:pPr>
            <a:r>
              <a:rPr lang="en-GB" sz="2400" b="1" dirty="0"/>
              <a:t>button: </a:t>
            </a:r>
            <a:r>
              <a:rPr lang="en-GB" sz="2400" dirty="0"/>
              <a:t>The button has no default </a:t>
            </a:r>
            <a:r>
              <a:rPr lang="en-GB" sz="2400" dirty="0" err="1"/>
              <a:t>behavior</a:t>
            </a:r>
            <a:r>
              <a:rPr lang="en-GB" sz="2400" dirty="0"/>
              <a:t>. It can have client-side scripts associated with the element's events, which are triggered when the events occur.</a:t>
            </a:r>
          </a:p>
          <a:p>
            <a:pPr marL="0" indent="0">
              <a:buNone/>
            </a:pPr>
            <a:r>
              <a:rPr lang="en-GB" sz="2400" b="1" dirty="0"/>
              <a:t>value</a:t>
            </a:r>
          </a:p>
          <a:p>
            <a:pPr marL="0" indent="0">
              <a:buNone/>
            </a:pPr>
            <a:r>
              <a:rPr lang="en-GB" sz="2400" dirty="0"/>
              <a:t>The initial value of the button. It defines the value associated with the button which is submitted with the form data. This value is passed to the server in </a:t>
            </a:r>
            <a:r>
              <a:rPr lang="en-GB" sz="2400" dirty="0" err="1"/>
              <a:t>params</a:t>
            </a:r>
            <a:r>
              <a:rPr lang="en-GB" sz="2400" dirty="0"/>
              <a:t> when the form is submitted</a:t>
            </a:r>
            <a:r>
              <a:rPr lang="en-GB" sz="2400" dirty="0" smtClean="0"/>
              <a:t>.</a:t>
            </a:r>
          </a:p>
          <a:p>
            <a:pPr marL="0" indent="0">
              <a:buNone/>
            </a:pPr>
            <a:endParaRPr lang="en-GB" sz="2400" dirty="0"/>
          </a:p>
          <a:p>
            <a:pPr marL="0" indent="0">
              <a:buNone/>
            </a:pPr>
            <a:r>
              <a:rPr lang="en-GB" sz="2400" dirty="0"/>
              <a:t>&lt;button name</a:t>
            </a:r>
            <a:r>
              <a:rPr lang="en-GB" sz="2400" dirty="0" smtClean="0"/>
              <a:t>=“submit" </a:t>
            </a:r>
            <a:r>
              <a:rPr lang="en-GB" sz="2400" dirty="0"/>
              <a:t>type</a:t>
            </a:r>
            <a:r>
              <a:rPr lang="en-GB" sz="2400" dirty="0" smtClean="0"/>
              <a:t>=“submit“&gt;Send&lt;/</a:t>
            </a:r>
            <a:r>
              <a:rPr lang="en-GB" sz="2400" dirty="0"/>
              <a:t>button&gt;</a:t>
            </a:r>
            <a:endParaRPr lang="en-US" sz="2400" dirty="0"/>
          </a:p>
        </p:txBody>
      </p:sp>
    </p:spTree>
    <p:extLst>
      <p:ext uri="{BB962C8B-B14F-4D97-AF65-F5344CB8AC3E}">
        <p14:creationId xmlns:p14="http://schemas.microsoft.com/office/powerpoint/2010/main" val="25489196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&lt;label</a:t>
            </a:r>
            <a:r>
              <a:rPr lang="en-US" sz="4000" b="1" dirty="0" smtClean="0"/>
              <a:t>&gt;</a:t>
            </a:r>
            <a:endParaRPr lang="en-US"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2400" b="1" dirty="0"/>
              <a:t>&lt;label</a:t>
            </a:r>
            <a:r>
              <a:rPr lang="en-GB" sz="2400" b="1" dirty="0" smtClean="0"/>
              <a:t>&gt;</a:t>
            </a:r>
          </a:p>
          <a:p>
            <a:pPr marL="0" indent="0">
              <a:buNone/>
            </a:pPr>
            <a:r>
              <a:rPr lang="en-GB" sz="2400" dirty="0" smtClean="0"/>
              <a:t>The </a:t>
            </a:r>
            <a:r>
              <a:rPr lang="en-GB" sz="2400" dirty="0"/>
              <a:t>HTML &lt;label&gt; element represents a caption for an item in a user interface</a:t>
            </a:r>
            <a:r>
              <a:rPr lang="en-GB" sz="2400" dirty="0" smtClean="0"/>
              <a:t>.</a:t>
            </a:r>
          </a:p>
          <a:p>
            <a:pPr marL="0" indent="0">
              <a:buNone/>
            </a:pPr>
            <a:endParaRPr lang="en-GB" sz="2400" dirty="0" smtClean="0"/>
          </a:p>
          <a:p>
            <a:pPr marL="0" indent="0">
              <a:buNone/>
            </a:pPr>
            <a:r>
              <a:rPr lang="en-GB" sz="2400" b="1" dirty="0" smtClean="0"/>
              <a:t>Sample</a:t>
            </a:r>
          </a:p>
          <a:p>
            <a:pPr marL="0" indent="0">
              <a:buNone/>
            </a:pPr>
            <a:r>
              <a:rPr lang="en-GB" sz="2400" dirty="0" smtClean="0"/>
              <a:t>&lt;</a:t>
            </a:r>
            <a:r>
              <a:rPr lang="en-GB" sz="2400" dirty="0"/>
              <a:t>div class="preference"&gt;</a:t>
            </a:r>
          </a:p>
          <a:p>
            <a:pPr marL="0" indent="0">
              <a:buNone/>
            </a:pPr>
            <a:r>
              <a:rPr lang="en-GB" sz="2400" dirty="0"/>
              <a:t>    &lt;label for</a:t>
            </a:r>
            <a:r>
              <a:rPr lang="en-GB" sz="2400" dirty="0" smtClean="0"/>
              <a:t>=“sports"&gt;</a:t>
            </a:r>
            <a:r>
              <a:rPr lang="en-GB" sz="2400" dirty="0"/>
              <a:t>Do you like sports</a:t>
            </a:r>
            <a:r>
              <a:rPr lang="en-GB" sz="2400" dirty="0" smtClean="0"/>
              <a:t>?&lt;/</a:t>
            </a:r>
            <a:r>
              <a:rPr lang="en-GB" sz="2400" dirty="0"/>
              <a:t>label&gt;</a:t>
            </a:r>
          </a:p>
          <a:p>
            <a:pPr marL="0" indent="0">
              <a:buNone/>
            </a:pPr>
            <a:r>
              <a:rPr lang="en-GB" sz="2400" dirty="0"/>
              <a:t>    &lt;input type="checkbox" name</a:t>
            </a:r>
            <a:r>
              <a:rPr lang="en-GB" sz="2400" dirty="0" smtClean="0"/>
              <a:t>=“sport" </a:t>
            </a:r>
            <a:r>
              <a:rPr lang="en-GB" sz="2400" dirty="0"/>
              <a:t>id</a:t>
            </a:r>
            <a:r>
              <a:rPr lang="en-GB" sz="2400" dirty="0" smtClean="0"/>
              <a:t>="sports"&gt;</a:t>
            </a:r>
            <a:endParaRPr lang="en-GB" sz="2400" dirty="0"/>
          </a:p>
          <a:p>
            <a:pPr marL="0" indent="0">
              <a:buNone/>
            </a:pPr>
            <a:r>
              <a:rPr lang="en-GB" sz="2400" dirty="0"/>
              <a:t>&lt;/div&gt;</a:t>
            </a:r>
            <a:endParaRPr lang="en-US" sz="2400" dirty="0"/>
          </a:p>
        </p:txBody>
      </p:sp>
    </p:spTree>
    <p:extLst>
      <p:ext uri="{BB962C8B-B14F-4D97-AF65-F5344CB8AC3E}">
        <p14:creationId xmlns:p14="http://schemas.microsoft.com/office/powerpoint/2010/main" val="36044663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&lt;</a:t>
            </a:r>
            <a:r>
              <a:rPr lang="en-US" sz="4000" b="1" dirty="0" err="1"/>
              <a:t>textarea</a:t>
            </a:r>
            <a:r>
              <a:rPr lang="en-US" sz="4000" b="1" dirty="0" smtClean="0"/>
              <a: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GB" sz="2400" b="1" dirty="0"/>
              <a:t>&lt;</a:t>
            </a:r>
            <a:r>
              <a:rPr lang="en-GB" sz="2400" b="1" dirty="0" err="1" smtClean="0"/>
              <a:t>textarea</a:t>
            </a:r>
            <a:r>
              <a:rPr lang="en-GB" sz="2400" b="1" dirty="0" smtClean="0"/>
              <a:t>&gt;</a:t>
            </a:r>
          </a:p>
          <a:p>
            <a:pPr marL="0" indent="0">
              <a:buNone/>
            </a:pPr>
            <a:r>
              <a:rPr lang="en-GB" sz="2400" dirty="0" smtClean="0"/>
              <a:t>The </a:t>
            </a:r>
            <a:r>
              <a:rPr lang="en-GB" sz="2400" dirty="0"/>
              <a:t>HTML &lt;</a:t>
            </a:r>
            <a:r>
              <a:rPr lang="en-GB" sz="2400" dirty="0" err="1"/>
              <a:t>textarea</a:t>
            </a:r>
            <a:r>
              <a:rPr lang="en-GB" sz="2400" dirty="0"/>
              <a:t>&gt; element represents a multi-line plain-text editing control, useful when you want to allow users to enter a sizeable amount of free-form text, for example a comment on a review or </a:t>
            </a:r>
            <a:r>
              <a:rPr lang="en-GB" sz="2400" dirty="0" smtClean="0"/>
              <a:t>feedback </a:t>
            </a:r>
            <a:r>
              <a:rPr lang="en-GB" sz="2400" dirty="0"/>
              <a:t>form. The &lt;</a:t>
            </a:r>
            <a:r>
              <a:rPr lang="en-GB" sz="2400" dirty="0" err="1"/>
              <a:t>textarea</a:t>
            </a:r>
            <a:r>
              <a:rPr lang="en-GB" sz="2400" dirty="0"/>
              <a:t>&gt; element also accepts several attributes common to form &lt;input</a:t>
            </a:r>
            <a:r>
              <a:rPr lang="en-GB" sz="2400" dirty="0" smtClean="0"/>
              <a:t>&gt;</a:t>
            </a:r>
          </a:p>
          <a:p>
            <a:pPr marL="0" indent="0">
              <a:buNone/>
            </a:pPr>
            <a:endParaRPr lang="en-GB" sz="2400" dirty="0"/>
          </a:p>
          <a:p>
            <a:pPr marL="0" indent="0">
              <a:buNone/>
            </a:pPr>
            <a:r>
              <a:rPr lang="en-GB" sz="2400" b="1" dirty="0"/>
              <a:t>autocomplete</a:t>
            </a:r>
          </a:p>
          <a:p>
            <a:pPr marL="0" indent="0">
              <a:buNone/>
            </a:pPr>
            <a:r>
              <a:rPr lang="en-GB" sz="2400" dirty="0"/>
              <a:t>This attribute indicates whether the value of the control can be automatically completed by the </a:t>
            </a:r>
            <a:r>
              <a:rPr lang="en-GB" sz="2400" dirty="0" smtClean="0"/>
              <a:t>browser</a:t>
            </a:r>
            <a:endParaRPr lang="en-GB" sz="2400" dirty="0"/>
          </a:p>
          <a:p>
            <a:pPr marL="0" indent="0">
              <a:buNone/>
            </a:pPr>
            <a:r>
              <a:rPr lang="en-GB" sz="2400" b="1" dirty="0" smtClean="0"/>
              <a:t>cols</a:t>
            </a:r>
            <a:endParaRPr lang="en-GB" sz="2400" b="1" dirty="0"/>
          </a:p>
          <a:p>
            <a:pPr marL="0" indent="0">
              <a:buNone/>
            </a:pPr>
            <a:r>
              <a:rPr lang="en-GB" sz="2400" dirty="0"/>
              <a:t>The visible width of the text control, in average character widths. If it is specified, it must be a positive integer. If it is not specified, the default value is 20.</a:t>
            </a:r>
          </a:p>
          <a:p>
            <a:pPr marL="0" indent="0">
              <a:buNone/>
            </a:pPr>
            <a:r>
              <a:rPr lang="en-GB" sz="2400" b="1" dirty="0" err="1" smtClean="0"/>
              <a:t>maxlength</a:t>
            </a:r>
            <a:endParaRPr lang="en-GB" sz="2400" b="1" dirty="0"/>
          </a:p>
          <a:p>
            <a:pPr marL="0" indent="0">
              <a:buNone/>
            </a:pPr>
            <a:r>
              <a:rPr lang="en-GB" sz="2400" dirty="0"/>
              <a:t>The maximum number of characters (</a:t>
            </a:r>
            <a:r>
              <a:rPr lang="en-GB" sz="2400" dirty="0" err="1"/>
              <a:t>unicode</a:t>
            </a:r>
            <a:r>
              <a:rPr lang="en-GB" sz="2400" dirty="0"/>
              <a:t> code points) that the user can enter. If this value isn't specified, the user can enter an unlimited number of characters.</a:t>
            </a:r>
          </a:p>
          <a:p>
            <a:pPr marL="0" indent="0">
              <a:buNone/>
            </a:pPr>
            <a:r>
              <a:rPr lang="en-GB" sz="2400" b="1" dirty="0" err="1"/>
              <a:t>minlength</a:t>
            </a:r>
            <a:endParaRPr lang="en-GB" sz="2400" b="1" dirty="0"/>
          </a:p>
          <a:p>
            <a:pPr marL="0" indent="0">
              <a:buNone/>
            </a:pPr>
            <a:r>
              <a:rPr lang="en-GB" sz="2400" dirty="0"/>
              <a:t>The minimum number of characters (</a:t>
            </a:r>
            <a:r>
              <a:rPr lang="en-GB" sz="2400" dirty="0" err="1"/>
              <a:t>unicode</a:t>
            </a:r>
            <a:r>
              <a:rPr lang="en-GB" sz="2400" dirty="0"/>
              <a:t> code points) required that the user should enter.</a:t>
            </a:r>
          </a:p>
          <a:p>
            <a:pPr marL="0" indent="0">
              <a:buNone/>
            </a:pPr>
            <a:r>
              <a:rPr lang="en-GB" sz="2400" b="1" dirty="0"/>
              <a:t>name</a:t>
            </a:r>
          </a:p>
          <a:p>
            <a:pPr marL="0" indent="0">
              <a:buNone/>
            </a:pPr>
            <a:r>
              <a:rPr lang="en-GB" sz="2400" dirty="0"/>
              <a:t>The name of the control</a:t>
            </a:r>
            <a:r>
              <a:rPr lang="en-GB" sz="2400" dirty="0" smtClean="0"/>
              <a:t>.</a:t>
            </a:r>
            <a:endParaRPr lang="en-GB" sz="2400" dirty="0"/>
          </a:p>
        </p:txBody>
      </p:sp>
    </p:spTree>
    <p:extLst>
      <p:ext uri="{BB962C8B-B14F-4D97-AF65-F5344CB8AC3E}">
        <p14:creationId xmlns:p14="http://schemas.microsoft.com/office/powerpoint/2010/main" val="5374610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&lt;</a:t>
            </a:r>
            <a:r>
              <a:rPr lang="en-US" sz="4000" b="1" dirty="0" err="1"/>
              <a:t>textarea</a:t>
            </a:r>
            <a:r>
              <a:rPr lang="en-US" sz="4000" b="1" dirty="0" smtClean="0"/>
              <a: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85000" lnSpcReduction="20000"/>
          </a:bodyPr>
          <a:lstStyle/>
          <a:p>
            <a:pPr marL="0" indent="0">
              <a:buNone/>
            </a:pPr>
            <a:r>
              <a:rPr lang="en-GB" sz="2400" b="1" dirty="0"/>
              <a:t>placeholder</a:t>
            </a:r>
          </a:p>
          <a:p>
            <a:pPr marL="0" indent="0">
              <a:buNone/>
            </a:pPr>
            <a:r>
              <a:rPr lang="en-GB" sz="2400" dirty="0"/>
              <a:t>A hint to the user of what can be entered in the control. Carriage returns or line-feeds within the placeholder text must be treated as line breaks when rendering the hint.</a:t>
            </a:r>
          </a:p>
          <a:p>
            <a:pPr marL="0" indent="0">
              <a:buNone/>
            </a:pPr>
            <a:r>
              <a:rPr lang="en-GB" sz="2400" b="1" dirty="0"/>
              <a:t>required</a:t>
            </a:r>
          </a:p>
          <a:p>
            <a:pPr marL="0" indent="0">
              <a:buNone/>
            </a:pPr>
            <a:r>
              <a:rPr lang="en-GB" sz="2400" dirty="0"/>
              <a:t>This attribute specifies that the user must fill in a value before submitting a form.</a:t>
            </a:r>
          </a:p>
          <a:p>
            <a:pPr marL="0" indent="0">
              <a:buNone/>
            </a:pPr>
            <a:r>
              <a:rPr lang="en-GB" sz="2400" b="1" dirty="0"/>
              <a:t>rows</a:t>
            </a:r>
          </a:p>
          <a:p>
            <a:pPr marL="0" indent="0">
              <a:buNone/>
            </a:pPr>
            <a:r>
              <a:rPr lang="en-GB" sz="2400" dirty="0"/>
              <a:t>The number of visible text lines for the control.</a:t>
            </a:r>
          </a:p>
          <a:p>
            <a:pPr marL="0" indent="0">
              <a:buNone/>
            </a:pPr>
            <a:r>
              <a:rPr lang="en-GB" sz="2400" b="1" dirty="0"/>
              <a:t>spellcheck</a:t>
            </a:r>
          </a:p>
          <a:p>
            <a:pPr marL="0" indent="0">
              <a:buNone/>
            </a:pPr>
            <a:r>
              <a:rPr lang="en-GB" sz="2400" dirty="0"/>
              <a:t>Specifies whether the &lt;</a:t>
            </a:r>
            <a:r>
              <a:rPr lang="en-GB" sz="2400" dirty="0" err="1"/>
              <a:t>textarea</a:t>
            </a:r>
            <a:r>
              <a:rPr lang="en-GB" sz="2400" dirty="0"/>
              <a:t>&gt; is subject to spell checking by the underlying browser/OS. the value can be:</a:t>
            </a:r>
          </a:p>
          <a:p>
            <a:pPr marL="0" indent="0">
              <a:buNone/>
            </a:pPr>
            <a:r>
              <a:rPr lang="en-GB" sz="2400" b="1" dirty="0"/>
              <a:t>true</a:t>
            </a:r>
            <a:r>
              <a:rPr lang="en-GB" sz="2400" dirty="0"/>
              <a:t>: Indicates that the element needs to have its spelling and grammar checked.</a:t>
            </a:r>
          </a:p>
          <a:p>
            <a:pPr marL="0" indent="0">
              <a:buNone/>
            </a:pPr>
            <a:r>
              <a:rPr lang="en-GB" sz="2400" b="1" dirty="0"/>
              <a:t>default</a:t>
            </a:r>
            <a:r>
              <a:rPr lang="en-GB" sz="2400" dirty="0"/>
              <a:t> : Indicates that the element is to act according to a default </a:t>
            </a:r>
            <a:r>
              <a:rPr lang="en-GB" sz="2400" dirty="0" err="1"/>
              <a:t>behavior</a:t>
            </a:r>
            <a:r>
              <a:rPr lang="en-GB" sz="2400" dirty="0"/>
              <a:t>, possibly based on the parent element's own spellcheck value.</a:t>
            </a:r>
          </a:p>
          <a:p>
            <a:pPr marL="0" indent="0">
              <a:buNone/>
            </a:pPr>
            <a:r>
              <a:rPr lang="en-GB" sz="2400" b="1" dirty="0"/>
              <a:t>false</a:t>
            </a:r>
            <a:r>
              <a:rPr lang="en-GB" sz="2400" dirty="0"/>
              <a:t> : Indicates that the element should not be spell checked.</a:t>
            </a:r>
          </a:p>
          <a:p>
            <a:pPr marL="0" indent="0">
              <a:buNone/>
            </a:pPr>
            <a:endParaRPr lang="en-GB" sz="2400" dirty="0"/>
          </a:p>
        </p:txBody>
      </p:sp>
    </p:spTree>
    <p:extLst>
      <p:ext uri="{BB962C8B-B14F-4D97-AF65-F5344CB8AC3E}">
        <p14:creationId xmlns:p14="http://schemas.microsoft.com/office/powerpoint/2010/main" val="2598625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Terminology</a:t>
            </a:r>
            <a:endParaRPr lang="en-US" b="1"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6" y="1600200"/>
            <a:ext cx="9159766"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0246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&lt;</a:t>
            </a:r>
            <a:r>
              <a:rPr lang="en-US" sz="4000" b="1" dirty="0" err="1"/>
              <a:t>textarea</a:t>
            </a:r>
            <a:r>
              <a:rPr lang="en-US" sz="4000" b="1" dirty="0"/>
              <a:t>&gt;</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2400" b="1" dirty="0" smtClean="0"/>
              <a:t>Sample</a:t>
            </a:r>
          </a:p>
          <a:p>
            <a:pPr marL="0" indent="0">
              <a:buNone/>
            </a:pPr>
            <a:endParaRPr lang="en-GB" sz="2400" dirty="0"/>
          </a:p>
          <a:p>
            <a:pPr marL="0" indent="0">
              <a:buNone/>
            </a:pPr>
            <a:r>
              <a:rPr lang="en-GB" sz="2400" dirty="0" smtClean="0"/>
              <a:t>&lt;</a:t>
            </a:r>
            <a:r>
              <a:rPr lang="en-GB" sz="2400" dirty="0"/>
              <a:t>label for</a:t>
            </a:r>
            <a:r>
              <a:rPr lang="en-GB" sz="2400" dirty="0" smtClean="0"/>
              <a:t>=“message"&gt;Send us a message:&lt;/</a:t>
            </a:r>
            <a:r>
              <a:rPr lang="en-GB" sz="2400" dirty="0"/>
              <a:t>label&gt;</a:t>
            </a:r>
          </a:p>
          <a:p>
            <a:pPr marL="0" indent="0">
              <a:buNone/>
            </a:pPr>
            <a:r>
              <a:rPr lang="en-GB" sz="2400" dirty="0" smtClean="0"/>
              <a:t>&lt;</a:t>
            </a:r>
            <a:r>
              <a:rPr lang="en-GB" sz="2400" dirty="0" err="1"/>
              <a:t>textarea</a:t>
            </a:r>
            <a:r>
              <a:rPr lang="en-GB" sz="2400" dirty="0"/>
              <a:t> id</a:t>
            </a:r>
            <a:r>
              <a:rPr lang="en-GB" sz="2400" dirty="0" smtClean="0"/>
              <a:t>=“message" </a:t>
            </a:r>
            <a:r>
              <a:rPr lang="en-GB" sz="2400" dirty="0"/>
              <a:t>name</a:t>
            </a:r>
            <a:r>
              <a:rPr lang="en-GB" sz="2400" dirty="0" smtClean="0"/>
              <a:t>=“message" rows=“5” </a:t>
            </a:r>
            <a:r>
              <a:rPr lang="en-GB" sz="2400" dirty="0"/>
              <a:t>cols</a:t>
            </a:r>
            <a:r>
              <a:rPr lang="en-GB" sz="2400" dirty="0" smtClean="0"/>
              <a:t>=“50“ spellcheck=“false”&gt;</a:t>
            </a:r>
            <a:endParaRPr lang="en-GB" sz="2400" dirty="0"/>
          </a:p>
          <a:p>
            <a:pPr marL="0" indent="0">
              <a:buNone/>
            </a:pPr>
            <a:r>
              <a:rPr lang="en-GB" sz="2400" dirty="0" smtClean="0"/>
              <a:t>&lt;/</a:t>
            </a:r>
            <a:r>
              <a:rPr lang="en-GB" sz="2400" dirty="0" err="1"/>
              <a:t>textarea</a:t>
            </a:r>
            <a:r>
              <a:rPr lang="en-GB" sz="2400" dirty="0"/>
              <a:t>&gt;</a:t>
            </a:r>
          </a:p>
        </p:txBody>
      </p:sp>
    </p:spTree>
    <p:extLst>
      <p:ext uri="{BB962C8B-B14F-4D97-AF65-F5344CB8AC3E}">
        <p14:creationId xmlns:p14="http://schemas.microsoft.com/office/powerpoint/2010/main" val="3545287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smtClean="0"/>
              <a:t>&lt;</a:t>
            </a:r>
            <a:r>
              <a:rPr lang="en-US" sz="4000" b="1" dirty="0" err="1" smtClean="0"/>
              <a:t>fieldset</a:t>
            </a:r>
            <a:r>
              <a:rPr lang="en-US" sz="4000" b="1" dirty="0" smtClean="0"/>
              <a:t>&gt; &amp; &lt;legend&gt;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85000" lnSpcReduction="20000"/>
          </a:bodyPr>
          <a:lstStyle/>
          <a:p>
            <a:pPr marL="0" indent="0">
              <a:buNone/>
            </a:pPr>
            <a:r>
              <a:rPr lang="en-GB" sz="2400" b="1" dirty="0"/>
              <a:t>&lt;</a:t>
            </a:r>
            <a:r>
              <a:rPr lang="en-GB" sz="2400" b="1" dirty="0" err="1"/>
              <a:t>fieldset</a:t>
            </a:r>
            <a:r>
              <a:rPr lang="en-GB" sz="2400" b="1" dirty="0" smtClean="0"/>
              <a:t>&gt; </a:t>
            </a:r>
            <a:r>
              <a:rPr lang="en-GB" sz="2400" b="1" dirty="0"/>
              <a:t>The Field Set </a:t>
            </a:r>
            <a:r>
              <a:rPr lang="en-GB" sz="2400" b="1" dirty="0" smtClean="0"/>
              <a:t>element</a:t>
            </a:r>
          </a:p>
          <a:p>
            <a:pPr marL="0" indent="0">
              <a:buNone/>
            </a:pPr>
            <a:r>
              <a:rPr lang="en-GB" sz="2400" dirty="0"/>
              <a:t>The HTML &lt;</a:t>
            </a:r>
            <a:r>
              <a:rPr lang="en-GB" sz="2400" dirty="0" err="1"/>
              <a:t>fieldset</a:t>
            </a:r>
            <a:r>
              <a:rPr lang="en-GB" sz="2400" dirty="0"/>
              <a:t>&gt; element is used to group several controls as well as labels (&lt;label&gt;) within a web form</a:t>
            </a:r>
            <a:r>
              <a:rPr lang="en-GB" sz="2400" dirty="0" smtClean="0"/>
              <a:t>.</a:t>
            </a:r>
          </a:p>
          <a:p>
            <a:pPr marL="0" indent="0">
              <a:buNone/>
            </a:pPr>
            <a:r>
              <a:rPr lang="en-GB" sz="2400" b="1" dirty="0"/>
              <a:t>&lt;legend&gt;</a:t>
            </a:r>
          </a:p>
          <a:p>
            <a:pPr marL="0" indent="0">
              <a:buNone/>
            </a:pPr>
            <a:r>
              <a:rPr lang="en-GB" sz="2400" dirty="0"/>
              <a:t>The HTML &lt;legend&gt; element represents a caption for the content of its parent &lt;</a:t>
            </a:r>
            <a:r>
              <a:rPr lang="en-GB" sz="2400" dirty="0" err="1"/>
              <a:t>fieldset</a:t>
            </a:r>
            <a:r>
              <a:rPr lang="en-GB" sz="2400" dirty="0" smtClean="0"/>
              <a:t>&gt;.</a:t>
            </a:r>
          </a:p>
          <a:p>
            <a:pPr marL="0" indent="0">
              <a:buNone/>
            </a:pPr>
            <a:endParaRPr lang="en-GB" sz="2400" dirty="0" smtClean="0"/>
          </a:p>
          <a:p>
            <a:pPr marL="0" indent="0">
              <a:buNone/>
            </a:pPr>
            <a:r>
              <a:rPr lang="en-GB" sz="2400" dirty="0" smtClean="0"/>
              <a:t>&lt;</a:t>
            </a:r>
            <a:r>
              <a:rPr lang="en-GB" sz="2400" dirty="0" err="1"/>
              <a:t>fieldset</a:t>
            </a:r>
            <a:r>
              <a:rPr lang="en-GB" sz="2400" dirty="0"/>
              <a:t>&gt;</a:t>
            </a:r>
          </a:p>
          <a:p>
            <a:pPr marL="0" indent="0">
              <a:buNone/>
            </a:pPr>
            <a:r>
              <a:rPr lang="en-GB" sz="2400" dirty="0"/>
              <a:t>    &lt;legend&gt;Choose your </a:t>
            </a:r>
            <a:r>
              <a:rPr lang="en-GB" sz="2400" dirty="0" err="1"/>
              <a:t>favorite</a:t>
            </a:r>
            <a:r>
              <a:rPr lang="en-GB" sz="2400" dirty="0"/>
              <a:t> </a:t>
            </a:r>
            <a:r>
              <a:rPr lang="en-GB" sz="2400" dirty="0" smtClean="0"/>
              <a:t>sport&lt;/</a:t>
            </a:r>
            <a:r>
              <a:rPr lang="en-GB" sz="2400" dirty="0"/>
              <a:t>legend&gt;</a:t>
            </a:r>
          </a:p>
          <a:p>
            <a:pPr marL="0" indent="0">
              <a:buNone/>
            </a:pPr>
            <a:endParaRPr lang="en-GB" sz="2400" dirty="0"/>
          </a:p>
          <a:p>
            <a:pPr marL="0" indent="0">
              <a:buNone/>
            </a:pPr>
            <a:r>
              <a:rPr lang="en-GB" sz="2400" dirty="0"/>
              <a:t>    &lt;input type="radio" id</a:t>
            </a:r>
            <a:r>
              <a:rPr lang="en-GB" sz="2400" dirty="0" smtClean="0"/>
              <a:t>=“football" </a:t>
            </a:r>
            <a:r>
              <a:rPr lang="en-GB" sz="2400" dirty="0"/>
              <a:t>name</a:t>
            </a:r>
            <a:r>
              <a:rPr lang="en-GB" sz="2400" dirty="0" smtClean="0"/>
              <a:t>=“sport"&gt;</a:t>
            </a:r>
            <a:endParaRPr lang="en-GB" sz="2400" dirty="0"/>
          </a:p>
          <a:p>
            <a:pPr marL="0" indent="0">
              <a:buNone/>
            </a:pPr>
            <a:r>
              <a:rPr lang="en-GB" sz="2400" dirty="0"/>
              <a:t>    &lt;label for</a:t>
            </a:r>
            <a:r>
              <a:rPr lang="en-GB" sz="2400" dirty="0" smtClean="0"/>
              <a:t>=“football"&gt;Football&lt;/</a:t>
            </a:r>
            <a:r>
              <a:rPr lang="en-GB" sz="2400" dirty="0"/>
              <a:t>label&gt;&lt;</a:t>
            </a:r>
            <a:r>
              <a:rPr lang="en-GB" sz="2400" dirty="0" err="1"/>
              <a:t>br</a:t>
            </a:r>
            <a:r>
              <a:rPr lang="en-GB" sz="2400" dirty="0"/>
              <a:t>/&gt;</a:t>
            </a:r>
          </a:p>
          <a:p>
            <a:pPr marL="0" indent="0">
              <a:buNone/>
            </a:pPr>
            <a:endParaRPr lang="en-GB" sz="2400" dirty="0"/>
          </a:p>
          <a:p>
            <a:pPr marL="0" indent="0">
              <a:buNone/>
            </a:pPr>
            <a:r>
              <a:rPr lang="en-GB" sz="2400" dirty="0"/>
              <a:t>    &lt;input type="radio" id</a:t>
            </a:r>
            <a:r>
              <a:rPr lang="en-GB" sz="2400" dirty="0" smtClean="0"/>
              <a:t>=“table-tennis" </a:t>
            </a:r>
            <a:r>
              <a:rPr lang="en-GB" sz="2400" dirty="0"/>
              <a:t>name</a:t>
            </a:r>
            <a:r>
              <a:rPr lang="en-GB" sz="2400" dirty="0" smtClean="0"/>
              <a:t>=“sport"&gt;</a:t>
            </a:r>
            <a:endParaRPr lang="en-GB" sz="2400" dirty="0"/>
          </a:p>
          <a:p>
            <a:pPr marL="0" indent="0">
              <a:buNone/>
            </a:pPr>
            <a:r>
              <a:rPr lang="en-GB" sz="2400" dirty="0"/>
              <a:t>    &lt;label for</a:t>
            </a:r>
            <a:r>
              <a:rPr lang="en-GB" sz="2400" dirty="0" smtClean="0"/>
              <a:t>=“table-tennis"&gt;Table Tennis&lt;/</a:t>
            </a:r>
            <a:r>
              <a:rPr lang="en-GB" sz="2400" dirty="0"/>
              <a:t>label</a:t>
            </a:r>
            <a:r>
              <a:rPr lang="en-GB" sz="2400" dirty="0" smtClean="0"/>
              <a:t>&gt;</a:t>
            </a:r>
            <a:endParaRPr lang="en-GB" sz="2400" dirty="0"/>
          </a:p>
          <a:p>
            <a:pPr marL="0" indent="0">
              <a:buNone/>
            </a:pPr>
            <a:r>
              <a:rPr lang="en-GB" sz="2400" dirty="0" smtClean="0"/>
              <a:t>&lt;/</a:t>
            </a:r>
            <a:r>
              <a:rPr lang="en-GB" sz="2400" dirty="0" err="1"/>
              <a:t>fieldset</a:t>
            </a:r>
            <a:r>
              <a:rPr lang="en-GB" sz="2400" dirty="0"/>
              <a:t>&gt;</a:t>
            </a:r>
          </a:p>
        </p:txBody>
      </p:sp>
    </p:spTree>
    <p:extLst>
      <p:ext uri="{BB962C8B-B14F-4D97-AF65-F5344CB8AC3E}">
        <p14:creationId xmlns:p14="http://schemas.microsoft.com/office/powerpoint/2010/main" val="31578263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smtClean="0"/>
              <a:t>&lt;</a:t>
            </a:r>
            <a:r>
              <a:rPr lang="en-US" sz="4000" b="1" dirty="0" err="1" smtClean="0"/>
              <a:t>optgroup</a:t>
            </a:r>
            <a:r>
              <a:rPr lang="en-US" sz="4000" b="1" dirty="0" smtClean="0"/>
              <a:t>&gt; &amp; &lt;option&gt;</a:t>
            </a:r>
            <a:endParaRPr lang="en-US" sz="4000" b="1" dirty="0"/>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GB" sz="2400" b="1" dirty="0"/>
              <a:t>&lt;</a:t>
            </a:r>
            <a:r>
              <a:rPr lang="en-GB" sz="2400" b="1" dirty="0" err="1"/>
              <a:t>optgroup</a:t>
            </a:r>
            <a:r>
              <a:rPr lang="en-GB" sz="2400" b="1" dirty="0" smtClean="0"/>
              <a:t>&gt;</a:t>
            </a:r>
          </a:p>
          <a:p>
            <a:pPr marL="0" indent="0">
              <a:buNone/>
            </a:pPr>
            <a:r>
              <a:rPr lang="en-GB" sz="2400" dirty="0" smtClean="0"/>
              <a:t>The </a:t>
            </a:r>
            <a:r>
              <a:rPr lang="en-GB" sz="2400" dirty="0"/>
              <a:t>HTML &lt;</a:t>
            </a:r>
            <a:r>
              <a:rPr lang="en-GB" sz="2400" dirty="0" err="1"/>
              <a:t>optgroup</a:t>
            </a:r>
            <a:r>
              <a:rPr lang="en-GB" sz="2400" dirty="0"/>
              <a:t>&gt; element creates a grouping of options within a &lt;select&gt; element.</a:t>
            </a:r>
          </a:p>
          <a:p>
            <a:pPr marL="0" indent="0">
              <a:buNone/>
            </a:pPr>
            <a:r>
              <a:rPr lang="en-GB" sz="2400" b="1" dirty="0"/>
              <a:t>&lt;option&gt;	</a:t>
            </a:r>
            <a:endParaRPr lang="en-GB" sz="2400" b="1" dirty="0" smtClean="0"/>
          </a:p>
          <a:p>
            <a:pPr marL="0" indent="0">
              <a:buNone/>
            </a:pPr>
            <a:r>
              <a:rPr lang="en-GB" sz="2400" dirty="0" smtClean="0"/>
              <a:t>The </a:t>
            </a:r>
            <a:r>
              <a:rPr lang="en-GB" sz="2400" dirty="0"/>
              <a:t>HTML &lt;option&gt; element is used to define an item contained in a &lt;select&gt;, an &lt;</a:t>
            </a:r>
            <a:r>
              <a:rPr lang="en-GB" sz="2400" dirty="0" err="1"/>
              <a:t>optgroup</a:t>
            </a:r>
            <a:r>
              <a:rPr lang="en-GB" sz="2400" dirty="0"/>
              <a:t>&gt;, or a &lt;</a:t>
            </a:r>
            <a:r>
              <a:rPr lang="en-GB" sz="2400" dirty="0" err="1"/>
              <a:t>datalist</a:t>
            </a:r>
            <a:r>
              <a:rPr lang="en-GB" sz="2400" dirty="0"/>
              <a:t>&gt; element. As such, &lt;option&gt; can represent menu items in popups and other lists of items in an HTML document</a:t>
            </a:r>
            <a:r>
              <a:rPr lang="en-GB" sz="2400" dirty="0" smtClean="0"/>
              <a:t>.</a:t>
            </a:r>
          </a:p>
          <a:p>
            <a:pPr marL="0" indent="0">
              <a:buNone/>
            </a:pPr>
            <a:endParaRPr lang="en-GB" sz="2400" dirty="0"/>
          </a:p>
          <a:p>
            <a:pPr marL="0" indent="0">
              <a:buNone/>
            </a:pPr>
            <a:r>
              <a:rPr lang="en-GB" sz="2400" dirty="0"/>
              <a:t> &lt;</a:t>
            </a:r>
            <a:r>
              <a:rPr lang="en-GB" sz="2400" dirty="0" err="1"/>
              <a:t>optgroup</a:t>
            </a:r>
            <a:r>
              <a:rPr lang="en-GB" sz="2400" dirty="0"/>
              <a:t> label</a:t>
            </a:r>
            <a:r>
              <a:rPr lang="en-GB" sz="2400" dirty="0" smtClean="0"/>
              <a:t>="Course</a:t>
            </a:r>
            <a:r>
              <a:rPr lang="en-GB" sz="2400" dirty="0"/>
              <a:t>"&gt;</a:t>
            </a:r>
          </a:p>
          <a:p>
            <a:pPr marL="0" indent="0">
              <a:buNone/>
            </a:pPr>
            <a:r>
              <a:rPr lang="en-GB" sz="2400" dirty="0"/>
              <a:t>           </a:t>
            </a:r>
            <a:r>
              <a:rPr lang="en-GB" sz="2400" dirty="0" smtClean="0"/>
              <a:t>&lt;</a:t>
            </a:r>
            <a:r>
              <a:rPr lang="en-GB" sz="2400" dirty="0"/>
              <a:t>option value="weekday"&gt;</a:t>
            </a:r>
            <a:r>
              <a:rPr lang="en-GB" sz="2400" dirty="0" smtClean="0"/>
              <a:t>Weekday Option&lt;/</a:t>
            </a:r>
            <a:r>
              <a:rPr lang="en-GB" sz="2400" dirty="0"/>
              <a:t>option&gt;</a:t>
            </a:r>
          </a:p>
          <a:p>
            <a:pPr marL="0" indent="0">
              <a:buNone/>
            </a:pPr>
            <a:r>
              <a:rPr lang="en-GB" sz="2400" dirty="0"/>
              <a:t>           </a:t>
            </a:r>
            <a:r>
              <a:rPr lang="en-GB" sz="2400" dirty="0" smtClean="0"/>
              <a:t>&lt;</a:t>
            </a:r>
            <a:r>
              <a:rPr lang="en-GB" sz="2400" dirty="0"/>
              <a:t>option value="weekend"&gt;Weekend </a:t>
            </a:r>
            <a:r>
              <a:rPr lang="en-GB" sz="2400" dirty="0" smtClean="0"/>
              <a:t>Option&lt;/</a:t>
            </a:r>
            <a:r>
              <a:rPr lang="en-GB" sz="2400" dirty="0"/>
              <a:t>option&gt;</a:t>
            </a:r>
          </a:p>
          <a:p>
            <a:pPr marL="0" indent="0">
              <a:buNone/>
            </a:pPr>
            <a:r>
              <a:rPr lang="en-GB" sz="2400" dirty="0"/>
              <a:t> </a:t>
            </a:r>
            <a:r>
              <a:rPr lang="en-GB" sz="2400" dirty="0" smtClean="0"/>
              <a:t>&lt;/</a:t>
            </a:r>
            <a:r>
              <a:rPr lang="en-GB" sz="2400" dirty="0" err="1"/>
              <a:t>optgroup</a:t>
            </a:r>
            <a:r>
              <a:rPr lang="en-GB" sz="2400" dirty="0"/>
              <a:t>&gt;</a:t>
            </a:r>
          </a:p>
        </p:txBody>
      </p:sp>
    </p:spTree>
    <p:extLst>
      <p:ext uri="{BB962C8B-B14F-4D97-AF65-F5344CB8AC3E}">
        <p14:creationId xmlns:p14="http://schemas.microsoft.com/office/powerpoint/2010/main" val="364182166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smtClean="0"/>
              <a:t>&lt;</a:t>
            </a:r>
            <a:r>
              <a:rPr lang="en-US" sz="4000" b="1" dirty="0" err="1" smtClean="0"/>
              <a:t>optgroup</a:t>
            </a:r>
            <a:r>
              <a:rPr lang="en-US" sz="4000" b="1" dirty="0" smtClean="0"/>
              <a:t>&gt; &amp; &lt;option&gt;</a:t>
            </a:r>
            <a:endParaRPr lang="en-US" sz="4000" b="1" dirty="0"/>
          </a:p>
        </p:txBody>
      </p:sp>
      <p:sp>
        <p:nvSpPr>
          <p:cNvPr id="3" name="Content Placeholder 2"/>
          <p:cNvSpPr>
            <a:spLocks noGrp="1"/>
          </p:cNvSpPr>
          <p:nvPr>
            <p:ph idx="1"/>
          </p:nvPr>
        </p:nvSpPr>
        <p:spPr>
          <a:xfrm>
            <a:off x="381000" y="1600200"/>
            <a:ext cx="8229600" cy="5105400"/>
          </a:xfrm>
        </p:spPr>
        <p:txBody>
          <a:bodyPr>
            <a:normAutofit fontScale="92500" lnSpcReduction="20000"/>
          </a:bodyPr>
          <a:lstStyle/>
          <a:p>
            <a:pPr marL="0" indent="0">
              <a:buNone/>
            </a:pPr>
            <a:r>
              <a:rPr lang="en-GB" sz="2400" b="1" dirty="0" smtClean="0"/>
              <a:t>Some &lt;option&gt; Attributes</a:t>
            </a:r>
            <a:endParaRPr lang="en-GB" sz="2400" b="1" dirty="0"/>
          </a:p>
          <a:p>
            <a:pPr marL="0" indent="0">
              <a:buNone/>
            </a:pPr>
            <a:r>
              <a:rPr lang="en-GB" sz="2400" b="1" dirty="0" smtClean="0"/>
              <a:t>selected</a:t>
            </a:r>
            <a:endParaRPr lang="en-GB" sz="2400" b="1" dirty="0"/>
          </a:p>
          <a:p>
            <a:pPr marL="0" indent="0">
              <a:buNone/>
            </a:pPr>
            <a:r>
              <a:rPr lang="en-GB" sz="2400" dirty="0"/>
              <a:t>If present, this Boolean attribute indicates that the option is initially selected. If the &lt;option&gt; element is the descendant of a &lt;select&gt; element whose multiple attribute is not set, only one single &lt;option&gt; of this &lt;select&gt; element may have the selected attribute.</a:t>
            </a:r>
          </a:p>
          <a:p>
            <a:pPr marL="0" indent="0">
              <a:buNone/>
            </a:pPr>
            <a:r>
              <a:rPr lang="en-GB" sz="2400" b="1" dirty="0"/>
              <a:t>value</a:t>
            </a:r>
          </a:p>
          <a:p>
            <a:pPr marL="0" indent="0">
              <a:buNone/>
            </a:pPr>
            <a:r>
              <a:rPr lang="en-GB" sz="2400" dirty="0"/>
              <a:t>The content of this attribute represents the value to be submitted with the form, should this option be selected. If this attribute is omitted, the value is taken from the text content of the option element</a:t>
            </a:r>
            <a:r>
              <a:rPr lang="en-GB" sz="2400" dirty="0" smtClean="0"/>
              <a:t>.</a:t>
            </a:r>
          </a:p>
          <a:p>
            <a:pPr marL="0" indent="0">
              <a:buNone/>
            </a:pPr>
            <a:endParaRPr lang="en-GB" sz="2400" dirty="0" smtClean="0"/>
          </a:p>
          <a:p>
            <a:pPr marL="0" indent="0">
              <a:buNone/>
            </a:pPr>
            <a:r>
              <a:rPr lang="en-GB" sz="2400" b="1" dirty="0"/>
              <a:t>Some &lt;</a:t>
            </a:r>
            <a:r>
              <a:rPr lang="en-GB" sz="2400" b="1" dirty="0" err="1" smtClean="0"/>
              <a:t>optgroup</a:t>
            </a:r>
            <a:r>
              <a:rPr lang="en-GB" sz="2400" b="1" dirty="0" smtClean="0"/>
              <a:t>&gt; Attributes</a:t>
            </a:r>
          </a:p>
          <a:p>
            <a:pPr marL="0" indent="0">
              <a:buNone/>
            </a:pPr>
            <a:r>
              <a:rPr lang="en-GB" sz="2400" b="1" dirty="0"/>
              <a:t>label</a:t>
            </a:r>
          </a:p>
          <a:p>
            <a:pPr marL="0" indent="0">
              <a:buNone/>
            </a:pPr>
            <a:r>
              <a:rPr lang="en-GB" sz="2400" dirty="0"/>
              <a:t>The name of the group of options, which the browser can use when </a:t>
            </a:r>
            <a:r>
              <a:rPr lang="en-GB" sz="2400" dirty="0" err="1"/>
              <a:t>labeling</a:t>
            </a:r>
            <a:r>
              <a:rPr lang="en-GB" sz="2400" dirty="0"/>
              <a:t> the options in the user interface. This attribute is mandatory if this element is used.</a:t>
            </a:r>
          </a:p>
        </p:txBody>
      </p:sp>
    </p:spTree>
    <p:extLst>
      <p:ext uri="{BB962C8B-B14F-4D97-AF65-F5344CB8AC3E}">
        <p14:creationId xmlns:p14="http://schemas.microsoft.com/office/powerpoint/2010/main" val="1593090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a:t>
            </a:r>
            <a:r>
              <a:rPr lang="en-US" sz="4000" b="1" dirty="0" smtClean="0"/>
              <a:t>&lt;select&gt;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85000" lnSpcReduction="20000"/>
          </a:bodyPr>
          <a:lstStyle/>
          <a:p>
            <a:pPr marL="0" indent="0">
              <a:buNone/>
            </a:pPr>
            <a:r>
              <a:rPr lang="en-GB" sz="2400" b="1" dirty="0"/>
              <a:t>&lt;select&gt;</a:t>
            </a:r>
            <a:r>
              <a:rPr lang="en-GB" sz="2400" dirty="0"/>
              <a:t>	</a:t>
            </a:r>
            <a:endParaRPr lang="en-GB" sz="2400" dirty="0" smtClean="0"/>
          </a:p>
          <a:p>
            <a:pPr marL="0" indent="0">
              <a:buNone/>
            </a:pPr>
            <a:r>
              <a:rPr lang="en-GB" sz="2400" dirty="0" smtClean="0"/>
              <a:t>The </a:t>
            </a:r>
            <a:r>
              <a:rPr lang="en-GB" sz="2400" dirty="0"/>
              <a:t>HTML &lt;select&gt; element represents a control that provides a menu of </a:t>
            </a:r>
            <a:r>
              <a:rPr lang="en-GB" sz="2400" dirty="0" smtClean="0"/>
              <a:t>options. Each </a:t>
            </a:r>
            <a:r>
              <a:rPr lang="en-GB" sz="2400" dirty="0"/>
              <a:t>menu option is defined by an &lt;option&gt; element nested inside the &lt;select</a:t>
            </a:r>
            <a:r>
              <a:rPr lang="en-GB" sz="2400" dirty="0" smtClean="0"/>
              <a:t>&gt;.</a:t>
            </a:r>
          </a:p>
          <a:p>
            <a:pPr marL="0" indent="0">
              <a:buNone/>
            </a:pPr>
            <a:endParaRPr lang="en-GB" sz="2400" dirty="0"/>
          </a:p>
          <a:p>
            <a:pPr marL="0" indent="0">
              <a:buNone/>
            </a:pPr>
            <a:r>
              <a:rPr lang="en-GB" sz="2400" dirty="0" smtClean="0"/>
              <a:t>Each </a:t>
            </a:r>
            <a:r>
              <a:rPr lang="en-GB" sz="2400" dirty="0"/>
              <a:t>&lt;option&gt; element should have a value attribute containing the data value to submit to the server when that option is selected; if no value attribute is included, the value defaults to the text contained inside the element. You can include a selected attribute on an &lt;option&gt; element to make it selected by default when the page first loads.</a:t>
            </a:r>
          </a:p>
          <a:p>
            <a:pPr marL="0" indent="0">
              <a:buNone/>
            </a:pPr>
            <a:endParaRPr lang="en-GB" sz="2400" dirty="0"/>
          </a:p>
          <a:p>
            <a:pPr marL="0" indent="0">
              <a:buNone/>
            </a:pPr>
            <a:r>
              <a:rPr lang="en-GB" sz="2400" dirty="0"/>
              <a:t>The &lt;select&gt; element has some unique attributes you can use to control it, such as multiple to specify whether multiple options can be selected, and size to specify how many options should be shown at one. It also accepts most of the general form input attributes such as required, disabled, autofocus, etc.</a:t>
            </a:r>
          </a:p>
          <a:p>
            <a:pPr marL="0" indent="0">
              <a:buNone/>
            </a:pPr>
            <a:endParaRPr lang="en-GB" sz="2400" dirty="0"/>
          </a:p>
          <a:p>
            <a:pPr marL="0" indent="0">
              <a:buNone/>
            </a:pPr>
            <a:r>
              <a:rPr lang="en-GB" sz="2400" dirty="0"/>
              <a:t>You can further nest &lt;option&gt; elements inside &lt;</a:t>
            </a:r>
            <a:r>
              <a:rPr lang="en-GB" sz="2400" dirty="0" err="1"/>
              <a:t>optgroup</a:t>
            </a:r>
            <a:r>
              <a:rPr lang="en-GB" sz="2400" dirty="0"/>
              <a:t>&gt; elements to create separate groups of options inside the dropdown.</a:t>
            </a:r>
          </a:p>
        </p:txBody>
      </p:sp>
    </p:spTree>
    <p:extLst>
      <p:ext uri="{BB962C8B-B14F-4D97-AF65-F5344CB8AC3E}">
        <p14:creationId xmlns:p14="http://schemas.microsoft.com/office/powerpoint/2010/main" val="6512824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a:t>
            </a:r>
            <a:r>
              <a:rPr lang="en-US" sz="4000" b="1" dirty="0" smtClean="0"/>
              <a:t>&lt;select&gt;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92500" lnSpcReduction="20000"/>
          </a:bodyPr>
          <a:lstStyle/>
          <a:p>
            <a:pPr marL="0" indent="0">
              <a:buNone/>
            </a:pPr>
            <a:r>
              <a:rPr lang="en-GB" sz="2400" b="1" dirty="0" smtClean="0"/>
              <a:t>Some attributes of the select element.</a:t>
            </a:r>
          </a:p>
          <a:p>
            <a:pPr marL="0" indent="0">
              <a:buNone/>
            </a:pPr>
            <a:r>
              <a:rPr lang="en-GB" sz="2400" b="1" dirty="0"/>
              <a:t>multiple</a:t>
            </a:r>
          </a:p>
          <a:p>
            <a:pPr marL="0" indent="0">
              <a:buNone/>
            </a:pPr>
            <a:r>
              <a:rPr lang="en-GB" sz="2400" dirty="0"/>
              <a:t>This Boolean attribute indicates that multiple options can be selected in the list. If it is not specified, then only one option can be selected at a time. When multiple is specified, most browsers will show a scrolling list box instead of a single line dropdown.</a:t>
            </a:r>
          </a:p>
          <a:p>
            <a:pPr marL="0" indent="0">
              <a:buNone/>
            </a:pPr>
            <a:r>
              <a:rPr lang="en-GB" sz="2400" b="1" dirty="0"/>
              <a:t>name</a:t>
            </a:r>
          </a:p>
          <a:p>
            <a:pPr marL="0" indent="0">
              <a:buNone/>
            </a:pPr>
            <a:r>
              <a:rPr lang="en-GB" sz="2400" dirty="0"/>
              <a:t>This attribute is used to specify the name of the control.</a:t>
            </a:r>
          </a:p>
          <a:p>
            <a:pPr marL="0" indent="0">
              <a:buNone/>
            </a:pPr>
            <a:r>
              <a:rPr lang="en-GB" sz="2400" b="1" dirty="0"/>
              <a:t>required</a:t>
            </a:r>
          </a:p>
          <a:p>
            <a:pPr marL="0" indent="0">
              <a:buNone/>
            </a:pPr>
            <a:r>
              <a:rPr lang="en-GB" sz="2400" dirty="0"/>
              <a:t>A Boolean attribute indicating that an option with a non-empty string value must be selected.</a:t>
            </a:r>
          </a:p>
          <a:p>
            <a:pPr marL="0" indent="0">
              <a:buNone/>
            </a:pPr>
            <a:r>
              <a:rPr lang="en-GB" sz="2400" b="1" dirty="0"/>
              <a:t>size</a:t>
            </a:r>
          </a:p>
          <a:p>
            <a:pPr marL="0" indent="0">
              <a:buNone/>
            </a:pPr>
            <a:r>
              <a:rPr lang="en-GB" sz="2400" dirty="0"/>
              <a:t>If the control is presented as a scrolling list box (e.g. when multiple is specified), this attribute represents the number of rows in the list that should be visible at one time. Browsers are not required to present a select element as a scrolled list box. The default value is 0.</a:t>
            </a:r>
          </a:p>
        </p:txBody>
      </p:sp>
    </p:spTree>
    <p:extLst>
      <p:ext uri="{BB962C8B-B14F-4D97-AF65-F5344CB8AC3E}">
        <p14:creationId xmlns:p14="http://schemas.microsoft.com/office/powerpoint/2010/main" val="15970420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a:t>
            </a:r>
            <a:r>
              <a:rPr lang="en-US" sz="4000" b="1" dirty="0" smtClean="0"/>
              <a:t>&lt;select&gt;</a:t>
            </a:r>
            <a:endParaRPr lang="en-US"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2400" b="1" dirty="0" smtClean="0"/>
              <a:t>Simple Select Example</a:t>
            </a:r>
          </a:p>
          <a:p>
            <a:pPr marL="0" indent="0">
              <a:buNone/>
            </a:pPr>
            <a:r>
              <a:rPr lang="en-GB" sz="2400" dirty="0"/>
              <a:t>&lt;label for</a:t>
            </a:r>
            <a:r>
              <a:rPr lang="en-GB" sz="2400" dirty="0" smtClean="0"/>
              <a:t>=“course-select</a:t>
            </a:r>
            <a:r>
              <a:rPr lang="en-GB" sz="2400" dirty="0"/>
              <a:t>"&gt;Choose a </a:t>
            </a:r>
            <a:r>
              <a:rPr lang="en-GB" sz="2400" dirty="0" smtClean="0"/>
              <a:t>Course:&lt;/</a:t>
            </a:r>
            <a:r>
              <a:rPr lang="en-GB" sz="2400" dirty="0"/>
              <a:t>label&gt;</a:t>
            </a:r>
          </a:p>
          <a:p>
            <a:pPr marL="0" indent="0">
              <a:buNone/>
            </a:pPr>
            <a:r>
              <a:rPr lang="en-GB" sz="2400" dirty="0" smtClean="0"/>
              <a:t>  &lt;</a:t>
            </a:r>
            <a:r>
              <a:rPr lang="en-GB" sz="2400" dirty="0"/>
              <a:t>select id</a:t>
            </a:r>
            <a:r>
              <a:rPr lang="en-GB" sz="2400" dirty="0" smtClean="0"/>
              <a:t>=“course-select</a:t>
            </a:r>
            <a:r>
              <a:rPr lang="en-GB" sz="2400" dirty="0"/>
              <a:t>"&gt;</a:t>
            </a:r>
          </a:p>
          <a:p>
            <a:pPr marL="0" indent="0">
              <a:buNone/>
            </a:pPr>
            <a:r>
              <a:rPr lang="en-GB" sz="2400" dirty="0"/>
              <a:t>    &lt;option value=""&gt;--Please choose an option--&lt;/option&gt;</a:t>
            </a:r>
          </a:p>
          <a:p>
            <a:pPr marL="0" indent="0">
              <a:buNone/>
            </a:pPr>
            <a:r>
              <a:rPr lang="en-GB" sz="2400" dirty="0"/>
              <a:t>    &lt;option </a:t>
            </a:r>
            <a:r>
              <a:rPr lang="en-GB" sz="2400" dirty="0" smtClean="0"/>
              <a:t>value=“web"&gt;Website Design Training&lt;/</a:t>
            </a:r>
            <a:r>
              <a:rPr lang="en-GB" sz="2400" dirty="0"/>
              <a:t>option&gt;</a:t>
            </a:r>
          </a:p>
          <a:p>
            <a:pPr marL="0" indent="0">
              <a:buNone/>
            </a:pPr>
            <a:r>
              <a:rPr lang="en-GB" sz="2400" dirty="0"/>
              <a:t>    &lt;option value</a:t>
            </a:r>
            <a:r>
              <a:rPr lang="en-GB" sz="2400" dirty="0" smtClean="0"/>
              <a:t>=“graphics"&gt;Graphic Design Training&lt;/</a:t>
            </a:r>
            <a:r>
              <a:rPr lang="en-GB" sz="2400" dirty="0"/>
              <a:t>option&gt;</a:t>
            </a:r>
          </a:p>
          <a:p>
            <a:pPr marL="0" indent="0">
              <a:buNone/>
            </a:pPr>
            <a:r>
              <a:rPr lang="en-GB" sz="2400" dirty="0"/>
              <a:t>    &lt;option value</a:t>
            </a:r>
            <a:r>
              <a:rPr lang="en-GB" sz="2400" dirty="0" smtClean="0"/>
              <a:t>=“social"&gt;Social Media Training&lt;/</a:t>
            </a:r>
            <a:r>
              <a:rPr lang="en-GB" sz="2400" dirty="0"/>
              <a:t>option&gt;</a:t>
            </a:r>
          </a:p>
          <a:p>
            <a:pPr marL="0" indent="0">
              <a:buNone/>
            </a:pPr>
            <a:r>
              <a:rPr lang="en-GB" sz="2400" dirty="0" smtClean="0"/>
              <a:t> &lt;/</a:t>
            </a:r>
            <a:r>
              <a:rPr lang="en-GB" sz="2400" dirty="0"/>
              <a:t>select&gt;</a:t>
            </a:r>
          </a:p>
        </p:txBody>
      </p:sp>
    </p:spTree>
    <p:extLst>
      <p:ext uri="{BB962C8B-B14F-4D97-AF65-F5344CB8AC3E}">
        <p14:creationId xmlns:p14="http://schemas.microsoft.com/office/powerpoint/2010/main" val="6351598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a:t>
            </a:r>
            <a:r>
              <a:rPr lang="en-US" sz="4000" b="1" dirty="0" smtClean="0"/>
              <a:t>&lt;select&gt;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85000" lnSpcReduction="20000"/>
          </a:bodyPr>
          <a:lstStyle/>
          <a:p>
            <a:pPr marL="0" indent="0">
              <a:buNone/>
            </a:pPr>
            <a:r>
              <a:rPr lang="en-GB" sz="2400" b="1" dirty="0" smtClean="0"/>
              <a:t>Multi Select Example</a:t>
            </a:r>
          </a:p>
          <a:p>
            <a:pPr marL="0" indent="0">
              <a:buNone/>
            </a:pPr>
            <a:r>
              <a:rPr lang="en-GB" sz="2400" dirty="0"/>
              <a:t> &lt;label for="course-option"&gt;Please choose one or more course: &lt;/label&gt;</a:t>
            </a:r>
          </a:p>
          <a:p>
            <a:pPr marL="0" indent="0">
              <a:buNone/>
            </a:pPr>
            <a:r>
              <a:rPr lang="en-GB" sz="2400" dirty="0"/>
              <a:t>            &lt;select name="pets" multiple size="4" id="course-option"&gt;</a:t>
            </a:r>
          </a:p>
          <a:p>
            <a:pPr marL="0" indent="0">
              <a:buNone/>
            </a:pPr>
            <a:r>
              <a:rPr lang="en-GB" sz="2400" dirty="0"/>
              <a:t>                &lt;</a:t>
            </a:r>
            <a:r>
              <a:rPr lang="en-GB" sz="2400" dirty="0" err="1"/>
              <a:t>optgroup</a:t>
            </a:r>
            <a:r>
              <a:rPr lang="en-GB" sz="2400" dirty="0"/>
              <a:t> label="Graphic Design Course"&gt;</a:t>
            </a:r>
          </a:p>
          <a:p>
            <a:pPr marL="0" indent="0">
              <a:buNone/>
            </a:pPr>
            <a:r>
              <a:rPr lang="en-GB" sz="2400" dirty="0"/>
              <a:t>                    &lt;option value="weekday"&gt;Weekday Option(Monday, Wednesday &amp; Friday)&lt;/option&gt;</a:t>
            </a:r>
          </a:p>
          <a:p>
            <a:pPr marL="0" indent="0">
              <a:buNone/>
            </a:pPr>
            <a:r>
              <a:rPr lang="en-GB" sz="2400" dirty="0"/>
              <a:t>                    &lt;option value="weekend"&gt;Weekend Option(Saturday Only)&lt;/option&gt;</a:t>
            </a:r>
          </a:p>
          <a:p>
            <a:pPr marL="0" indent="0">
              <a:buNone/>
            </a:pPr>
            <a:r>
              <a:rPr lang="en-GB" sz="2400" dirty="0"/>
              <a:t>                &lt;/</a:t>
            </a:r>
            <a:r>
              <a:rPr lang="en-GB" sz="2400" dirty="0" err="1"/>
              <a:t>optgroup</a:t>
            </a:r>
            <a:r>
              <a:rPr lang="en-GB" sz="2400" dirty="0"/>
              <a:t>&gt;</a:t>
            </a:r>
          </a:p>
          <a:p>
            <a:pPr marL="0" indent="0">
              <a:buNone/>
            </a:pPr>
            <a:r>
              <a:rPr lang="en-GB" sz="2400" dirty="0"/>
              <a:t>                &lt;</a:t>
            </a:r>
            <a:r>
              <a:rPr lang="en-GB" sz="2400" dirty="0" err="1"/>
              <a:t>optgroup</a:t>
            </a:r>
            <a:r>
              <a:rPr lang="en-GB" sz="2400" dirty="0"/>
              <a:t> label="Website </a:t>
            </a:r>
            <a:r>
              <a:rPr lang="en-GB" sz="2400" dirty="0" err="1"/>
              <a:t>Deisgn</a:t>
            </a:r>
            <a:r>
              <a:rPr lang="en-GB" sz="2400" dirty="0"/>
              <a:t> Course"&gt;</a:t>
            </a:r>
          </a:p>
          <a:p>
            <a:pPr marL="0" indent="0">
              <a:buNone/>
            </a:pPr>
            <a:r>
              <a:rPr lang="en-GB" sz="2400" dirty="0"/>
              <a:t>                    &lt;option value="weekday"&gt;Weekday Option(Monday, Wednesday &amp; Friday)&lt;/option&gt;</a:t>
            </a:r>
          </a:p>
          <a:p>
            <a:pPr marL="0" indent="0">
              <a:buNone/>
            </a:pPr>
            <a:r>
              <a:rPr lang="en-GB" sz="2400" dirty="0"/>
              <a:t>                    &lt;option value="weekend"&gt;Weekend Option(Saturday Only)&lt;/option&gt;</a:t>
            </a:r>
          </a:p>
          <a:p>
            <a:pPr marL="0" indent="0">
              <a:buNone/>
            </a:pPr>
            <a:r>
              <a:rPr lang="en-GB" sz="2400" dirty="0"/>
              <a:t>                &lt;/</a:t>
            </a:r>
            <a:r>
              <a:rPr lang="en-GB" sz="2400" dirty="0" err="1"/>
              <a:t>optgroup</a:t>
            </a:r>
            <a:r>
              <a:rPr lang="en-GB" sz="2400" dirty="0"/>
              <a:t>&gt;</a:t>
            </a:r>
          </a:p>
          <a:p>
            <a:pPr marL="0" indent="0">
              <a:buNone/>
            </a:pPr>
            <a:r>
              <a:rPr lang="en-GB" sz="2400" dirty="0"/>
              <a:t>            &lt;/select&gt;</a:t>
            </a:r>
          </a:p>
        </p:txBody>
      </p:sp>
    </p:spTree>
    <p:extLst>
      <p:ext uri="{BB962C8B-B14F-4D97-AF65-F5344CB8AC3E}">
        <p14:creationId xmlns:p14="http://schemas.microsoft.com/office/powerpoint/2010/main" val="10087356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a:t>
            </a:r>
            <a:r>
              <a:rPr lang="en-US" sz="4000" b="1" dirty="0" smtClean="0"/>
              <a:t>&lt;input&gt;</a:t>
            </a:r>
            <a:endParaRPr lang="en-US"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2400" b="1" dirty="0"/>
              <a:t>&lt;input</a:t>
            </a:r>
            <a:r>
              <a:rPr lang="en-GB" sz="2400" b="1" dirty="0" smtClean="0"/>
              <a:t>&gt; </a:t>
            </a:r>
            <a:r>
              <a:rPr lang="en-GB" sz="2400" b="1" dirty="0"/>
              <a:t>The Input (Form Input) </a:t>
            </a:r>
            <a:r>
              <a:rPr lang="en-GB" sz="2400" b="1" dirty="0" smtClean="0"/>
              <a:t>element</a:t>
            </a:r>
          </a:p>
          <a:p>
            <a:pPr marL="0" indent="0">
              <a:buNone/>
            </a:pPr>
            <a:r>
              <a:rPr lang="en-GB" sz="2400" dirty="0"/>
              <a:t>The HTML &lt;input&gt; element is used to create interactive controls for web-based forms in order to accept data from the user; a wide variety of types of input data and control widgets are available, depending on the device and user agent</a:t>
            </a:r>
            <a:r>
              <a:rPr lang="en-GB" sz="2400" dirty="0" smtClean="0"/>
              <a:t>.</a:t>
            </a:r>
          </a:p>
          <a:p>
            <a:pPr marL="0" indent="0">
              <a:buNone/>
            </a:pPr>
            <a:endParaRPr lang="en-GB" sz="2400" dirty="0"/>
          </a:p>
          <a:p>
            <a:pPr marL="0" indent="0">
              <a:buNone/>
            </a:pPr>
            <a:r>
              <a:rPr lang="en-GB" sz="2400" b="1" dirty="0"/>
              <a:t>Form &lt;input&gt; </a:t>
            </a:r>
            <a:r>
              <a:rPr lang="en-GB" sz="2400" b="1" dirty="0" smtClean="0"/>
              <a:t>types</a:t>
            </a:r>
            <a:endParaRPr lang="en-GB" sz="2400" b="1" dirty="0"/>
          </a:p>
          <a:p>
            <a:pPr marL="0" indent="0">
              <a:buNone/>
            </a:pPr>
            <a:r>
              <a:rPr lang="en-GB" sz="2400" dirty="0"/>
              <a:t>How an &lt;input&gt; works varies considerably depending on the value of its type attribute, hence the different types are covered in their own separate reference pages. If this attribute is not specified, the default type adopted is text.</a:t>
            </a:r>
          </a:p>
          <a:p>
            <a:pPr marL="0" indent="0">
              <a:buNone/>
            </a:pPr>
            <a:endParaRPr lang="en-GB" sz="2400" dirty="0"/>
          </a:p>
        </p:txBody>
      </p:sp>
    </p:spTree>
    <p:extLst>
      <p:ext uri="{BB962C8B-B14F-4D97-AF65-F5344CB8AC3E}">
        <p14:creationId xmlns:p14="http://schemas.microsoft.com/office/powerpoint/2010/main" val="17003679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a:t>
            </a:r>
            <a:r>
              <a:rPr lang="en-US" sz="4000" b="1" dirty="0" smtClean="0"/>
              <a:t>&lt;input&gt;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85000" lnSpcReduction="20000"/>
          </a:bodyPr>
          <a:lstStyle/>
          <a:p>
            <a:pPr marL="0" indent="0">
              <a:buNone/>
            </a:pPr>
            <a:r>
              <a:rPr lang="en-GB" sz="2400" dirty="0"/>
              <a:t>The available types are as follows:</a:t>
            </a:r>
          </a:p>
          <a:p>
            <a:pPr marL="0" indent="0">
              <a:buNone/>
            </a:pPr>
            <a:endParaRPr lang="en-GB" sz="2400" dirty="0"/>
          </a:p>
          <a:p>
            <a:pPr marL="0" indent="0">
              <a:buNone/>
            </a:pPr>
            <a:r>
              <a:rPr lang="en-GB" sz="2400" b="1" dirty="0"/>
              <a:t>Button &lt;input type="button"&gt;</a:t>
            </a:r>
            <a:r>
              <a:rPr lang="en-GB" sz="2400" dirty="0" smtClean="0"/>
              <a:t>: </a:t>
            </a:r>
            <a:r>
              <a:rPr lang="en-GB" sz="2400" dirty="0"/>
              <a:t>A push button with no default </a:t>
            </a:r>
            <a:r>
              <a:rPr lang="en-GB" sz="2400" dirty="0" err="1"/>
              <a:t>behavior</a:t>
            </a:r>
            <a:r>
              <a:rPr lang="en-GB" sz="2400" dirty="0"/>
              <a:t>.</a:t>
            </a:r>
          </a:p>
          <a:p>
            <a:pPr marL="0" indent="0">
              <a:buNone/>
            </a:pPr>
            <a:r>
              <a:rPr lang="en-GB" sz="2400" b="1" dirty="0"/>
              <a:t>Checkbox &lt;input type="checkbox"&gt;: </a:t>
            </a:r>
            <a:r>
              <a:rPr lang="en-GB" sz="2400" dirty="0"/>
              <a:t>A check box allowing single values to be selected/deselected.</a:t>
            </a:r>
          </a:p>
          <a:p>
            <a:pPr marL="0" indent="0">
              <a:buNone/>
            </a:pPr>
            <a:r>
              <a:rPr lang="en-GB" sz="2400" b="1" dirty="0" err="1"/>
              <a:t>C</a:t>
            </a:r>
            <a:r>
              <a:rPr lang="en-GB" sz="2400" b="1" dirty="0" err="1" smtClean="0"/>
              <a:t>olor</a:t>
            </a:r>
            <a:r>
              <a:rPr lang="en-GB" sz="2400" b="1" dirty="0" smtClean="0"/>
              <a:t> </a:t>
            </a:r>
            <a:r>
              <a:rPr lang="en-GB" sz="2400" b="1" dirty="0"/>
              <a:t>&lt;input type="</a:t>
            </a:r>
            <a:r>
              <a:rPr lang="en-GB" sz="2400" b="1" dirty="0" err="1"/>
              <a:t>color</a:t>
            </a:r>
            <a:r>
              <a:rPr lang="en-GB" sz="2400" b="1" dirty="0"/>
              <a:t>"&gt;:</a:t>
            </a:r>
            <a:r>
              <a:rPr lang="en-GB" sz="2400" dirty="0" smtClean="0"/>
              <a:t> A </a:t>
            </a:r>
            <a:r>
              <a:rPr lang="en-GB" sz="2400" dirty="0"/>
              <a:t>control for specifying a </a:t>
            </a:r>
            <a:r>
              <a:rPr lang="en-GB" sz="2400" dirty="0" err="1"/>
              <a:t>color</a:t>
            </a:r>
            <a:r>
              <a:rPr lang="en-GB" sz="2400" dirty="0"/>
              <a:t>. A </a:t>
            </a:r>
            <a:r>
              <a:rPr lang="en-GB" sz="2400" dirty="0" err="1"/>
              <a:t>color</a:t>
            </a:r>
            <a:r>
              <a:rPr lang="en-GB" sz="2400" dirty="0"/>
              <a:t> picker's UI has no required features other than accepting simple </a:t>
            </a:r>
            <a:r>
              <a:rPr lang="en-GB" sz="2400" dirty="0" err="1"/>
              <a:t>colors</a:t>
            </a:r>
            <a:r>
              <a:rPr lang="en-GB" sz="2400" dirty="0"/>
              <a:t> as text (more info).</a:t>
            </a:r>
          </a:p>
          <a:p>
            <a:pPr marL="0" indent="0">
              <a:buNone/>
            </a:pPr>
            <a:r>
              <a:rPr lang="en-GB" sz="2400" b="1" dirty="0"/>
              <a:t>Date &lt;input type="date"&gt;:</a:t>
            </a:r>
            <a:r>
              <a:rPr lang="en-GB" sz="2400" dirty="0" smtClean="0"/>
              <a:t> </a:t>
            </a:r>
            <a:r>
              <a:rPr lang="en-GB" sz="2400" dirty="0"/>
              <a:t>A control for entering a date (year, month, and day, with no time).</a:t>
            </a:r>
          </a:p>
          <a:p>
            <a:pPr marL="0" indent="0">
              <a:buNone/>
            </a:pPr>
            <a:r>
              <a:rPr lang="en-GB" sz="2400" b="1" dirty="0" err="1" smtClean="0"/>
              <a:t>datetime</a:t>
            </a:r>
            <a:r>
              <a:rPr lang="en-GB" sz="2400" b="1" dirty="0"/>
              <a:t>-local &lt;input type="</a:t>
            </a:r>
            <a:r>
              <a:rPr lang="en-GB" sz="2400" b="1" dirty="0" err="1"/>
              <a:t>datetime</a:t>
            </a:r>
            <a:r>
              <a:rPr lang="en-GB" sz="2400" b="1" dirty="0"/>
              <a:t>-local"&gt;: </a:t>
            </a:r>
            <a:r>
              <a:rPr lang="en-GB" sz="2400" dirty="0" smtClean="0"/>
              <a:t>A </a:t>
            </a:r>
            <a:r>
              <a:rPr lang="en-GB" sz="2400" dirty="0"/>
              <a:t>control for entering a date and time, with no time zone.</a:t>
            </a:r>
          </a:p>
          <a:p>
            <a:pPr marL="0" indent="0">
              <a:buNone/>
            </a:pPr>
            <a:r>
              <a:rPr lang="en-GB" sz="2400" b="1" dirty="0" smtClean="0"/>
              <a:t>Email &lt;</a:t>
            </a:r>
            <a:r>
              <a:rPr lang="en-GB" sz="2400" b="1" dirty="0"/>
              <a:t>input type="email</a:t>
            </a:r>
            <a:r>
              <a:rPr lang="en-GB" sz="2400" b="1" dirty="0" smtClean="0"/>
              <a:t>"&gt;:</a:t>
            </a:r>
            <a:r>
              <a:rPr lang="en-GB" sz="2400" dirty="0" smtClean="0"/>
              <a:t> </a:t>
            </a:r>
            <a:r>
              <a:rPr lang="en-GB" sz="2400" dirty="0"/>
              <a:t>A field for editing an e-mail address.</a:t>
            </a:r>
          </a:p>
          <a:p>
            <a:pPr marL="0" indent="0">
              <a:buNone/>
            </a:pPr>
            <a:r>
              <a:rPr lang="en-GB" sz="2400" b="1" dirty="0"/>
              <a:t>File &lt;input type="file"&gt;: </a:t>
            </a:r>
            <a:r>
              <a:rPr lang="en-GB" sz="2400" dirty="0"/>
              <a:t>A control that lets the user select a file. Use the accept attribute to define the types of files that the control can select.</a:t>
            </a:r>
          </a:p>
          <a:p>
            <a:pPr marL="0" indent="0">
              <a:buNone/>
            </a:pPr>
            <a:r>
              <a:rPr lang="en-GB" sz="2400" b="1" dirty="0" smtClean="0"/>
              <a:t>Hidden &lt;</a:t>
            </a:r>
            <a:r>
              <a:rPr lang="en-GB" sz="2400" b="1" dirty="0"/>
              <a:t>input type="hidden</a:t>
            </a:r>
            <a:r>
              <a:rPr lang="en-GB" sz="2400" b="1" dirty="0" smtClean="0"/>
              <a:t>"&gt;: </a:t>
            </a:r>
            <a:r>
              <a:rPr lang="en-GB" sz="2400" dirty="0"/>
              <a:t>A control that is not displayed but whose value is submitted to the server</a:t>
            </a:r>
            <a:r>
              <a:rPr lang="en-GB" sz="2400" dirty="0" smtClean="0"/>
              <a:t>.</a:t>
            </a:r>
            <a:endParaRPr lang="en-GB" sz="2400" dirty="0"/>
          </a:p>
        </p:txBody>
      </p:sp>
    </p:spTree>
    <p:extLst>
      <p:ext uri="{BB962C8B-B14F-4D97-AF65-F5344CB8AC3E}">
        <p14:creationId xmlns:p14="http://schemas.microsoft.com/office/powerpoint/2010/main" val="1064024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Tools</a:t>
            </a:r>
            <a:endParaRPr lang="en-US" b="1"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986" t="10516" r="-986" b="21128"/>
          <a:stretch/>
        </p:blipFill>
        <p:spPr>
          <a:xfrm>
            <a:off x="838200" y="2133600"/>
            <a:ext cx="7729008" cy="3962400"/>
          </a:xfrm>
        </p:spPr>
      </p:pic>
    </p:spTree>
    <p:extLst>
      <p:ext uri="{BB962C8B-B14F-4D97-AF65-F5344CB8AC3E}">
        <p14:creationId xmlns:p14="http://schemas.microsoft.com/office/powerpoint/2010/main" val="153943624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a:t>
            </a:r>
            <a:r>
              <a:rPr lang="en-US" sz="4000" b="1" dirty="0" smtClean="0"/>
              <a:t>&lt;input&gt;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92500" lnSpcReduction="20000"/>
          </a:bodyPr>
          <a:lstStyle/>
          <a:p>
            <a:pPr marL="0" indent="0">
              <a:buNone/>
            </a:pPr>
            <a:r>
              <a:rPr lang="en-GB" sz="2400" b="1" dirty="0" smtClean="0"/>
              <a:t>Image &lt;</a:t>
            </a:r>
            <a:r>
              <a:rPr lang="en-GB" sz="2400" b="1" dirty="0"/>
              <a:t>input type="image</a:t>
            </a:r>
            <a:r>
              <a:rPr lang="en-GB" sz="2400" b="1" dirty="0" smtClean="0"/>
              <a:t>"&gt;: </a:t>
            </a:r>
            <a:r>
              <a:rPr lang="en-GB" sz="2400" dirty="0"/>
              <a:t>A graphical submit button. You must use the </a:t>
            </a:r>
            <a:r>
              <a:rPr lang="en-GB" sz="2400" dirty="0" err="1"/>
              <a:t>src</a:t>
            </a:r>
            <a:r>
              <a:rPr lang="en-GB" sz="2400" dirty="0"/>
              <a:t> attribute to define the source of the image and the alt attribute to define alternative text. You can use the height and width attributes to define the size of the image in pixels.</a:t>
            </a:r>
          </a:p>
          <a:p>
            <a:pPr marL="0" indent="0">
              <a:buNone/>
            </a:pPr>
            <a:r>
              <a:rPr lang="en-GB" sz="2400" b="1" dirty="0" smtClean="0"/>
              <a:t>Month &lt;</a:t>
            </a:r>
            <a:r>
              <a:rPr lang="en-GB" sz="2400" b="1" dirty="0"/>
              <a:t>input type="month</a:t>
            </a:r>
            <a:r>
              <a:rPr lang="en-GB" sz="2400" b="1" dirty="0" smtClean="0"/>
              <a:t>"&gt;:</a:t>
            </a:r>
            <a:r>
              <a:rPr lang="en-GB" sz="2400" dirty="0" smtClean="0"/>
              <a:t> </a:t>
            </a:r>
            <a:r>
              <a:rPr lang="en-GB" sz="2400" dirty="0"/>
              <a:t>A control for entering a month and year, with no time zone.</a:t>
            </a:r>
          </a:p>
          <a:p>
            <a:pPr marL="0" indent="0">
              <a:buNone/>
            </a:pPr>
            <a:r>
              <a:rPr lang="en-GB" sz="2400" b="1" dirty="0"/>
              <a:t>Number &lt;input type="number"&gt;:</a:t>
            </a:r>
            <a:r>
              <a:rPr lang="en-GB" sz="2400" dirty="0" smtClean="0"/>
              <a:t> </a:t>
            </a:r>
            <a:r>
              <a:rPr lang="en-GB" sz="2400" dirty="0"/>
              <a:t>A control for entering a number.</a:t>
            </a:r>
          </a:p>
          <a:p>
            <a:pPr marL="0" indent="0">
              <a:buNone/>
            </a:pPr>
            <a:r>
              <a:rPr lang="en-GB" sz="2400" b="1" dirty="0"/>
              <a:t>Password &lt;input type="password"&gt;: </a:t>
            </a:r>
            <a:r>
              <a:rPr lang="en-GB" sz="2400" dirty="0"/>
              <a:t>A single-line text field whose value is obscured. Use the </a:t>
            </a:r>
            <a:r>
              <a:rPr lang="en-GB" sz="2400" dirty="0" err="1"/>
              <a:t>maxlength</a:t>
            </a:r>
            <a:r>
              <a:rPr lang="en-GB" sz="2400" dirty="0"/>
              <a:t> and </a:t>
            </a:r>
            <a:r>
              <a:rPr lang="en-GB" sz="2400" dirty="0" err="1"/>
              <a:t>minlength</a:t>
            </a:r>
            <a:r>
              <a:rPr lang="en-GB" sz="2400" dirty="0"/>
              <a:t> attributes to specify the maximum length of the value that can be entered.</a:t>
            </a:r>
          </a:p>
          <a:p>
            <a:pPr marL="0" indent="0">
              <a:buNone/>
            </a:pPr>
            <a:r>
              <a:rPr lang="en-GB" sz="2400" b="1" dirty="0"/>
              <a:t>Radio &lt;input type="radio"&gt;: </a:t>
            </a:r>
            <a:r>
              <a:rPr lang="en-GB" sz="2400" dirty="0"/>
              <a:t>A radio button, allowing a single value to be selected out of multiple choices</a:t>
            </a:r>
            <a:r>
              <a:rPr lang="en-GB" sz="2400" dirty="0" smtClean="0"/>
              <a:t>.</a:t>
            </a:r>
          </a:p>
          <a:p>
            <a:pPr marL="0" indent="0">
              <a:buNone/>
            </a:pPr>
            <a:r>
              <a:rPr lang="en-GB" sz="2400" b="1" dirty="0"/>
              <a:t>Range &lt;input type="range"&gt;:</a:t>
            </a:r>
            <a:r>
              <a:rPr lang="en-GB" sz="2400" dirty="0" smtClean="0"/>
              <a:t> </a:t>
            </a:r>
            <a:r>
              <a:rPr lang="en-GB" sz="2400" dirty="0"/>
              <a:t>A control for entering a number whose exact value is not important.</a:t>
            </a:r>
          </a:p>
          <a:p>
            <a:pPr marL="0" indent="0">
              <a:buNone/>
            </a:pPr>
            <a:r>
              <a:rPr lang="en-GB" sz="2400" b="1" dirty="0"/>
              <a:t>Reset &lt;input type="reset"&gt;: </a:t>
            </a:r>
            <a:r>
              <a:rPr lang="en-GB" sz="2400" dirty="0"/>
              <a:t>A button that resets the contents of the form to default values.</a:t>
            </a:r>
          </a:p>
          <a:p>
            <a:pPr marL="0" indent="0">
              <a:buNone/>
            </a:pPr>
            <a:endParaRPr lang="en-GB" sz="2400" dirty="0"/>
          </a:p>
        </p:txBody>
      </p:sp>
    </p:spTree>
    <p:extLst>
      <p:ext uri="{BB962C8B-B14F-4D97-AF65-F5344CB8AC3E}">
        <p14:creationId xmlns:p14="http://schemas.microsoft.com/office/powerpoint/2010/main" val="20556727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a:t>
            </a:r>
            <a:r>
              <a:rPr lang="en-US" sz="4000" b="1" dirty="0" smtClean="0"/>
              <a:t>&lt;input&gt;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92500"/>
          </a:bodyPr>
          <a:lstStyle/>
          <a:p>
            <a:pPr marL="0" indent="0">
              <a:buNone/>
            </a:pPr>
            <a:r>
              <a:rPr lang="en-GB" sz="2400" b="1" dirty="0"/>
              <a:t>Search &lt;input type="search"&gt;:</a:t>
            </a:r>
            <a:r>
              <a:rPr lang="en-GB" sz="2400" dirty="0" smtClean="0"/>
              <a:t> </a:t>
            </a:r>
            <a:r>
              <a:rPr lang="en-GB" sz="2400" dirty="0"/>
              <a:t>A single-line text field for entering search strings. Line-breaks are automatically removed from the input value.</a:t>
            </a:r>
          </a:p>
          <a:p>
            <a:pPr marL="0" indent="0">
              <a:buNone/>
            </a:pPr>
            <a:r>
              <a:rPr lang="en-GB" sz="2400" b="1" dirty="0"/>
              <a:t>Submit &lt;input type="submit"&gt;: </a:t>
            </a:r>
            <a:r>
              <a:rPr lang="en-GB" sz="2400" dirty="0"/>
              <a:t>A button that submits the form.</a:t>
            </a:r>
          </a:p>
          <a:p>
            <a:pPr marL="0" indent="0">
              <a:buNone/>
            </a:pPr>
            <a:r>
              <a:rPr lang="en-GB" sz="2400" b="1" dirty="0"/>
              <a:t>Tel &lt;input type="</a:t>
            </a:r>
            <a:r>
              <a:rPr lang="en-GB" sz="2400" b="1" dirty="0" err="1"/>
              <a:t>tel</a:t>
            </a:r>
            <a:r>
              <a:rPr lang="en-GB" sz="2400" b="1" dirty="0"/>
              <a:t>"&gt;:</a:t>
            </a:r>
            <a:r>
              <a:rPr lang="en-GB" sz="2400" dirty="0" smtClean="0"/>
              <a:t> </a:t>
            </a:r>
            <a:r>
              <a:rPr lang="en-GB" sz="2400" dirty="0"/>
              <a:t>A control for entering a telephone number.</a:t>
            </a:r>
          </a:p>
          <a:p>
            <a:pPr marL="0" indent="0">
              <a:buNone/>
            </a:pPr>
            <a:r>
              <a:rPr lang="en-GB" sz="2400" b="1" dirty="0"/>
              <a:t>Text &lt;input type="text"&gt;: </a:t>
            </a:r>
            <a:r>
              <a:rPr lang="en-GB" sz="2400" dirty="0"/>
              <a:t>A single-line text field. Line-breaks are automatically removed from the input value.</a:t>
            </a:r>
          </a:p>
          <a:p>
            <a:pPr marL="0" indent="0">
              <a:buNone/>
            </a:pPr>
            <a:r>
              <a:rPr lang="en-GB" sz="2400" b="1" dirty="0"/>
              <a:t>Time &lt;input type="time"&gt;:</a:t>
            </a:r>
            <a:r>
              <a:rPr lang="en-GB" sz="2400" dirty="0" smtClean="0"/>
              <a:t> </a:t>
            </a:r>
            <a:r>
              <a:rPr lang="en-GB" sz="2400" dirty="0"/>
              <a:t>A control for entering a time value with no time zone.</a:t>
            </a:r>
          </a:p>
          <a:p>
            <a:pPr marL="0" indent="0">
              <a:buNone/>
            </a:pPr>
            <a:r>
              <a:rPr lang="en-GB" sz="2400" b="1" dirty="0" err="1" smtClean="0"/>
              <a:t>url</a:t>
            </a:r>
            <a:r>
              <a:rPr lang="en-GB" sz="2400" b="1" dirty="0"/>
              <a:t> &lt;input type="</a:t>
            </a:r>
            <a:r>
              <a:rPr lang="en-GB" sz="2400" b="1" dirty="0" err="1"/>
              <a:t>url</a:t>
            </a:r>
            <a:r>
              <a:rPr lang="en-GB" sz="2400" b="1" dirty="0"/>
              <a:t>"&gt;: </a:t>
            </a:r>
            <a:r>
              <a:rPr lang="en-GB" sz="2400" dirty="0" smtClean="0"/>
              <a:t> </a:t>
            </a:r>
            <a:r>
              <a:rPr lang="en-GB" sz="2400" dirty="0"/>
              <a:t>A field for entering a URL.</a:t>
            </a:r>
          </a:p>
          <a:p>
            <a:pPr marL="0" indent="0">
              <a:buNone/>
            </a:pPr>
            <a:r>
              <a:rPr lang="en-GB" sz="2400" b="1" dirty="0"/>
              <a:t>Week &lt;input type="week"&gt;:</a:t>
            </a:r>
            <a:r>
              <a:rPr lang="en-GB" sz="2400" dirty="0" smtClean="0"/>
              <a:t> </a:t>
            </a:r>
            <a:r>
              <a:rPr lang="en-GB" sz="2400" dirty="0"/>
              <a:t>A control for entering a date consisting of a week-year number and a week number with no time zone.</a:t>
            </a:r>
          </a:p>
        </p:txBody>
      </p:sp>
    </p:spTree>
    <p:extLst>
      <p:ext uri="{BB962C8B-B14F-4D97-AF65-F5344CB8AC3E}">
        <p14:creationId xmlns:p14="http://schemas.microsoft.com/office/powerpoint/2010/main" val="38573006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Form Elements </a:t>
            </a:r>
            <a:r>
              <a:rPr lang="en-US" sz="4000" b="1" dirty="0" smtClean="0"/>
              <a:t>&lt;input&gt;</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GB" sz="2400" b="1" dirty="0" smtClean="0"/>
              <a:t>Some &lt;input&gt; Element Attributes</a:t>
            </a:r>
          </a:p>
          <a:p>
            <a:pPr marL="0" indent="0">
              <a:buNone/>
            </a:pPr>
            <a:r>
              <a:rPr lang="en-GB" sz="2400" b="1" dirty="0"/>
              <a:t>autocomplete</a:t>
            </a:r>
            <a:r>
              <a:rPr lang="en-GB" sz="2400" dirty="0"/>
              <a:t>	</a:t>
            </a:r>
            <a:endParaRPr lang="en-GB" sz="2400" dirty="0" smtClean="0"/>
          </a:p>
          <a:p>
            <a:pPr marL="0" indent="0">
              <a:buNone/>
            </a:pPr>
            <a:r>
              <a:rPr lang="en-GB" sz="2400" dirty="0" smtClean="0"/>
              <a:t>A </a:t>
            </a:r>
            <a:r>
              <a:rPr lang="en-GB" sz="2400" dirty="0"/>
              <a:t>string indicating the type of autocomplete functionality, if any, to allow on the input</a:t>
            </a:r>
          </a:p>
          <a:p>
            <a:pPr marL="0" indent="0">
              <a:buNone/>
            </a:pPr>
            <a:r>
              <a:rPr lang="en-GB" sz="2400" b="1" dirty="0" smtClean="0"/>
              <a:t>disabled</a:t>
            </a:r>
            <a:r>
              <a:rPr lang="en-GB" sz="2400" b="1" dirty="0"/>
              <a:t>	</a:t>
            </a:r>
            <a:endParaRPr lang="en-GB" sz="2400" b="1" dirty="0" smtClean="0"/>
          </a:p>
          <a:p>
            <a:pPr marL="0" indent="0">
              <a:buNone/>
            </a:pPr>
            <a:r>
              <a:rPr lang="en-GB" sz="2400" dirty="0" smtClean="0"/>
              <a:t>A </a:t>
            </a:r>
            <a:r>
              <a:rPr lang="en-GB" sz="2400" dirty="0"/>
              <a:t>Boolean attribute which is present if the input should be disabled</a:t>
            </a:r>
          </a:p>
          <a:p>
            <a:pPr marL="0" indent="0">
              <a:buNone/>
            </a:pPr>
            <a:r>
              <a:rPr lang="en-GB" sz="2400" b="1" dirty="0" smtClean="0"/>
              <a:t>list</a:t>
            </a:r>
            <a:r>
              <a:rPr lang="en-GB" sz="2400" dirty="0"/>
              <a:t>	</a:t>
            </a:r>
            <a:endParaRPr lang="en-GB" sz="2400" dirty="0" smtClean="0"/>
          </a:p>
          <a:p>
            <a:pPr marL="0" indent="0">
              <a:buNone/>
            </a:pPr>
            <a:r>
              <a:rPr lang="en-GB" sz="2400" dirty="0" smtClean="0"/>
              <a:t>The </a:t>
            </a:r>
            <a:r>
              <a:rPr lang="en-GB" sz="2400" dirty="0"/>
              <a:t>id of a &lt;</a:t>
            </a:r>
            <a:r>
              <a:rPr lang="en-GB" sz="2400" dirty="0" err="1"/>
              <a:t>datalist</a:t>
            </a:r>
            <a:r>
              <a:rPr lang="en-GB" sz="2400" dirty="0"/>
              <a:t>&gt; element that provides a list of suggested values for the input</a:t>
            </a:r>
          </a:p>
          <a:p>
            <a:pPr marL="0" indent="0">
              <a:buNone/>
            </a:pPr>
            <a:r>
              <a:rPr lang="en-GB" sz="2400" b="1" dirty="0" smtClean="0"/>
              <a:t>name</a:t>
            </a:r>
            <a:r>
              <a:rPr lang="en-GB" sz="2400" dirty="0" smtClean="0"/>
              <a:t>	</a:t>
            </a:r>
          </a:p>
          <a:p>
            <a:pPr marL="0" indent="0">
              <a:buNone/>
            </a:pPr>
            <a:r>
              <a:rPr lang="en-GB" sz="2400" dirty="0" smtClean="0"/>
              <a:t>The input's name, to identify the input in the data submitted with the form's data</a:t>
            </a:r>
          </a:p>
          <a:p>
            <a:pPr marL="0" indent="0">
              <a:buNone/>
            </a:pPr>
            <a:r>
              <a:rPr lang="en-GB" sz="2400" b="1" dirty="0" smtClean="0"/>
              <a:t>required</a:t>
            </a:r>
            <a:r>
              <a:rPr lang="en-GB" sz="2400" b="1" dirty="0"/>
              <a:t>	</a:t>
            </a:r>
            <a:endParaRPr lang="en-GB" sz="2400" b="1" dirty="0" smtClean="0"/>
          </a:p>
          <a:p>
            <a:pPr marL="0" indent="0">
              <a:buNone/>
            </a:pPr>
            <a:r>
              <a:rPr lang="en-GB" sz="2400" dirty="0" smtClean="0"/>
              <a:t>A </a:t>
            </a:r>
            <a:r>
              <a:rPr lang="en-GB" sz="2400" dirty="0"/>
              <a:t>Boolean which, if true, indicates that the input must have a value before the form can be submitted</a:t>
            </a:r>
          </a:p>
          <a:p>
            <a:pPr marL="0" indent="0">
              <a:buNone/>
            </a:pPr>
            <a:r>
              <a:rPr lang="en-GB" sz="2400" b="1" dirty="0" smtClean="0"/>
              <a:t>type</a:t>
            </a:r>
            <a:r>
              <a:rPr lang="en-GB" sz="2400" b="1" dirty="0"/>
              <a:t>	</a:t>
            </a:r>
            <a:endParaRPr lang="en-GB" sz="2400" b="1" dirty="0" smtClean="0"/>
          </a:p>
          <a:p>
            <a:pPr marL="0" indent="0">
              <a:buNone/>
            </a:pPr>
            <a:r>
              <a:rPr lang="en-GB" sz="2400" dirty="0" smtClean="0"/>
              <a:t>A </a:t>
            </a:r>
            <a:r>
              <a:rPr lang="en-GB" sz="2400" dirty="0"/>
              <a:t>string indicating which input type the &lt;input&gt; element represents</a:t>
            </a:r>
          </a:p>
          <a:p>
            <a:pPr marL="0" indent="0">
              <a:buNone/>
            </a:pPr>
            <a:r>
              <a:rPr lang="en-GB" sz="2400" b="1" dirty="0"/>
              <a:t>value</a:t>
            </a:r>
            <a:r>
              <a:rPr lang="en-GB" sz="2400" dirty="0"/>
              <a:t>	</a:t>
            </a:r>
            <a:endParaRPr lang="en-GB" sz="2400" dirty="0" smtClean="0"/>
          </a:p>
          <a:p>
            <a:pPr marL="0" indent="0">
              <a:buNone/>
            </a:pPr>
            <a:r>
              <a:rPr lang="en-GB" sz="2400" dirty="0" smtClean="0"/>
              <a:t>The </a:t>
            </a:r>
            <a:r>
              <a:rPr lang="en-GB" sz="2400" dirty="0"/>
              <a:t>input's current value</a:t>
            </a:r>
          </a:p>
        </p:txBody>
      </p:sp>
    </p:spTree>
    <p:extLst>
      <p:ext uri="{BB962C8B-B14F-4D97-AF65-F5344CB8AC3E}">
        <p14:creationId xmlns:p14="http://schemas.microsoft.com/office/powerpoint/2010/main" val="400942334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smtClean="0"/>
              <a:t>HTML </a:t>
            </a:r>
            <a:r>
              <a:rPr lang="en-US" sz="4000" b="1" dirty="0"/>
              <a:t>Elements </a:t>
            </a:r>
            <a:r>
              <a:rPr lang="en-US" sz="4000" b="1" dirty="0" smtClean="0"/>
              <a:t>&lt;video&gt;</a:t>
            </a:r>
            <a:endParaRPr lang="en-US" sz="4000" b="1" dirty="0"/>
          </a:p>
        </p:txBody>
      </p:sp>
      <p:sp>
        <p:nvSpPr>
          <p:cNvPr id="3" name="Content Placeholder 2"/>
          <p:cNvSpPr>
            <a:spLocks noGrp="1"/>
          </p:cNvSpPr>
          <p:nvPr>
            <p:ph idx="1"/>
          </p:nvPr>
        </p:nvSpPr>
        <p:spPr>
          <a:xfrm>
            <a:off x="381000" y="1600200"/>
            <a:ext cx="8229600" cy="5105400"/>
          </a:xfrm>
        </p:spPr>
        <p:txBody>
          <a:bodyPr>
            <a:normAutofit fontScale="77500" lnSpcReduction="20000"/>
          </a:bodyPr>
          <a:lstStyle/>
          <a:p>
            <a:pPr marL="0" indent="0">
              <a:buNone/>
            </a:pPr>
            <a:r>
              <a:rPr lang="en-GB" sz="2400" b="1" dirty="0"/>
              <a:t>&lt;video</a:t>
            </a:r>
            <a:r>
              <a:rPr lang="en-GB" sz="2400" b="1" dirty="0" smtClean="0"/>
              <a:t>&gt; </a:t>
            </a:r>
            <a:r>
              <a:rPr lang="en-GB" sz="2400" b="1" dirty="0"/>
              <a:t>The Video Embed element</a:t>
            </a:r>
          </a:p>
          <a:p>
            <a:pPr marL="0" indent="0">
              <a:buNone/>
            </a:pPr>
            <a:r>
              <a:rPr lang="en-GB" sz="2400" dirty="0"/>
              <a:t>The HTML Video element (&lt;video&gt;) embeds a media player which supports video playback into the document. You can use &lt;video&gt; for audio content as well, but the &lt;audio&gt; element may provide a more appropriate user experience</a:t>
            </a:r>
            <a:r>
              <a:rPr lang="en-GB" sz="2400" dirty="0" smtClean="0"/>
              <a:t>.</a:t>
            </a:r>
          </a:p>
          <a:p>
            <a:pPr marL="0" indent="0">
              <a:buNone/>
            </a:pPr>
            <a:endParaRPr lang="en-GB" sz="2400" dirty="0"/>
          </a:p>
          <a:p>
            <a:pPr marL="0" indent="0">
              <a:buNone/>
            </a:pPr>
            <a:r>
              <a:rPr lang="en-GB" sz="2400" b="1" dirty="0" smtClean="0"/>
              <a:t>Example</a:t>
            </a:r>
          </a:p>
          <a:p>
            <a:pPr marL="0" indent="0">
              <a:buNone/>
            </a:pPr>
            <a:r>
              <a:rPr lang="en-GB" sz="2400" dirty="0"/>
              <a:t> &lt;video controls&gt;</a:t>
            </a:r>
          </a:p>
          <a:p>
            <a:pPr marL="0" indent="0">
              <a:buNone/>
            </a:pPr>
            <a:r>
              <a:rPr lang="en-GB" sz="2400" dirty="0"/>
              <a:t>            &lt;source </a:t>
            </a:r>
            <a:r>
              <a:rPr lang="en-GB" sz="2400" dirty="0" err="1"/>
              <a:t>src</a:t>
            </a:r>
            <a:r>
              <a:rPr lang="en-GB" sz="2400" dirty="0" smtClean="0"/>
              <a:t>=“awesomevideo.mp4</a:t>
            </a:r>
            <a:r>
              <a:rPr lang="en-GB" sz="2400" dirty="0"/>
              <a:t>" type="video/mp4"&gt;</a:t>
            </a:r>
          </a:p>
          <a:p>
            <a:pPr marL="0" indent="0">
              <a:buNone/>
            </a:pPr>
            <a:r>
              <a:rPr lang="en-GB" sz="2400" dirty="0"/>
              <a:t>            &lt;source </a:t>
            </a:r>
            <a:r>
              <a:rPr lang="en-GB" sz="2400" dirty="0" err="1"/>
              <a:t>src</a:t>
            </a:r>
            <a:r>
              <a:rPr lang="en-GB" sz="2400" dirty="0" smtClean="0"/>
              <a:t>=“</a:t>
            </a:r>
            <a:r>
              <a:rPr lang="en-GB" sz="2400" dirty="0" err="1" smtClean="0"/>
              <a:t>awesomevideo.webm</a:t>
            </a:r>
            <a:r>
              <a:rPr lang="en-GB" sz="2400" dirty="0"/>
              <a:t>" type="video/</a:t>
            </a:r>
            <a:r>
              <a:rPr lang="en-GB" sz="2400" dirty="0" err="1"/>
              <a:t>webm</a:t>
            </a:r>
            <a:r>
              <a:rPr lang="en-GB" sz="2400" dirty="0"/>
              <a:t>"&gt;</a:t>
            </a:r>
          </a:p>
          <a:p>
            <a:pPr marL="0" indent="0">
              <a:buNone/>
            </a:pPr>
            <a:r>
              <a:rPr lang="en-GB" sz="2400" dirty="0"/>
              <a:t>            &lt;p&gt;Your browser doesn't support HTML5 video.&lt;/p</a:t>
            </a:r>
            <a:r>
              <a:rPr lang="en-GB" sz="2400" dirty="0" smtClean="0"/>
              <a:t>&gt; </a:t>
            </a:r>
          </a:p>
          <a:p>
            <a:pPr marL="0" indent="0">
              <a:buNone/>
            </a:pPr>
            <a:r>
              <a:rPr lang="en-GB" sz="2400" dirty="0" smtClean="0"/>
              <a:t>&lt;/</a:t>
            </a:r>
            <a:r>
              <a:rPr lang="en-GB" sz="2400" dirty="0"/>
              <a:t>video</a:t>
            </a:r>
            <a:r>
              <a:rPr lang="en-GB" sz="2400" dirty="0" smtClean="0"/>
              <a:t>&gt;</a:t>
            </a:r>
          </a:p>
          <a:p>
            <a:pPr marL="0" indent="0">
              <a:buNone/>
            </a:pPr>
            <a:endParaRPr lang="en-GB" sz="2400" dirty="0"/>
          </a:p>
          <a:p>
            <a:pPr marL="0" indent="0">
              <a:buNone/>
            </a:pPr>
            <a:r>
              <a:rPr lang="en-GB" sz="2400" dirty="0"/>
              <a:t>The content inside the opening and closing &lt;video&gt;&lt;/video&gt; tags is shown as a </a:t>
            </a:r>
            <a:r>
              <a:rPr lang="en-GB" sz="2400" dirty="0" err="1"/>
              <a:t>fallback</a:t>
            </a:r>
            <a:r>
              <a:rPr lang="en-GB" sz="2400" dirty="0"/>
              <a:t> in browsers that don't support the element.</a:t>
            </a:r>
          </a:p>
          <a:p>
            <a:pPr marL="0" indent="0">
              <a:buNone/>
            </a:pPr>
            <a:endParaRPr lang="en-GB" sz="2400" dirty="0"/>
          </a:p>
          <a:p>
            <a:pPr marL="0" indent="0">
              <a:buNone/>
            </a:pPr>
            <a:r>
              <a:rPr lang="en-GB" sz="2400" dirty="0"/>
              <a:t>Browsers don't all support the same video formats; you can provide multiple sources inside nested &lt;source&gt; elements, and the browser will then use the first one it </a:t>
            </a:r>
            <a:r>
              <a:rPr lang="en-GB" sz="2400" dirty="0" smtClean="0"/>
              <a:t>understands.</a:t>
            </a:r>
            <a:endParaRPr lang="en-GB" sz="2400" dirty="0"/>
          </a:p>
        </p:txBody>
      </p:sp>
    </p:spTree>
    <p:extLst>
      <p:ext uri="{BB962C8B-B14F-4D97-AF65-F5344CB8AC3E}">
        <p14:creationId xmlns:p14="http://schemas.microsoft.com/office/powerpoint/2010/main" val="312387562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b="1" dirty="0"/>
              <a:t>HTML Elements </a:t>
            </a:r>
            <a:r>
              <a:rPr lang="en-US" sz="4000" b="1" dirty="0" smtClean="0"/>
              <a:t>&lt;video&gt; Attributes</a:t>
            </a:r>
            <a:endParaRPr lang="en-US" sz="4000" b="1" dirty="0"/>
          </a:p>
        </p:txBody>
      </p:sp>
      <p:sp>
        <p:nvSpPr>
          <p:cNvPr id="3" name="Content Placeholder 2"/>
          <p:cNvSpPr>
            <a:spLocks noGrp="1"/>
          </p:cNvSpPr>
          <p:nvPr>
            <p:ph idx="1"/>
          </p:nvPr>
        </p:nvSpPr>
        <p:spPr>
          <a:xfrm>
            <a:off x="381000" y="1600200"/>
            <a:ext cx="8229600" cy="5105400"/>
          </a:xfrm>
        </p:spPr>
        <p:txBody>
          <a:bodyPr>
            <a:normAutofit fontScale="77500" lnSpcReduction="20000"/>
          </a:bodyPr>
          <a:lstStyle/>
          <a:p>
            <a:pPr marL="0" indent="0">
              <a:buNone/>
            </a:pPr>
            <a:r>
              <a:rPr lang="en-GB" sz="2400" b="1" dirty="0" err="1"/>
              <a:t>autoplay</a:t>
            </a:r>
            <a:endParaRPr lang="en-GB" sz="2400" b="1" dirty="0"/>
          </a:p>
          <a:p>
            <a:pPr marL="0" indent="0">
              <a:buNone/>
            </a:pPr>
            <a:r>
              <a:rPr lang="en-GB" sz="2400" dirty="0"/>
              <a:t>A Boolean attribute; if specified, the video automatically begins to play back as soon as it can do so without stopping to finish loading the data.</a:t>
            </a:r>
          </a:p>
          <a:p>
            <a:pPr marL="0" indent="0">
              <a:buNone/>
            </a:pPr>
            <a:r>
              <a:rPr lang="en-GB" sz="2400" dirty="0" smtClean="0"/>
              <a:t>Note: To </a:t>
            </a:r>
            <a:r>
              <a:rPr lang="en-GB" sz="2400" dirty="0"/>
              <a:t>disable video </a:t>
            </a:r>
            <a:r>
              <a:rPr lang="en-GB" sz="2400" dirty="0" err="1"/>
              <a:t>autoplay</a:t>
            </a:r>
            <a:r>
              <a:rPr lang="en-GB" sz="2400" dirty="0"/>
              <a:t>, </a:t>
            </a:r>
            <a:r>
              <a:rPr lang="en-GB" sz="2400" dirty="0" err="1"/>
              <a:t>autoplay</a:t>
            </a:r>
            <a:r>
              <a:rPr lang="en-GB" sz="2400" dirty="0"/>
              <a:t>="false" will not work; the video will </a:t>
            </a:r>
            <a:r>
              <a:rPr lang="en-GB" sz="2400" dirty="0" err="1"/>
              <a:t>autoplay</a:t>
            </a:r>
            <a:r>
              <a:rPr lang="en-GB" sz="2400" dirty="0"/>
              <a:t> if the attribute is there in the &lt;video&gt; tag at all. To remove </a:t>
            </a:r>
            <a:r>
              <a:rPr lang="en-GB" sz="2400" dirty="0" err="1"/>
              <a:t>autoplay</a:t>
            </a:r>
            <a:r>
              <a:rPr lang="en-GB" sz="2400" dirty="0"/>
              <a:t> the attribute needs to be removed altogether.</a:t>
            </a:r>
          </a:p>
          <a:p>
            <a:pPr marL="0" indent="0">
              <a:buNone/>
            </a:pPr>
            <a:endParaRPr lang="en-GB" sz="2400" dirty="0"/>
          </a:p>
          <a:p>
            <a:pPr marL="0" indent="0">
              <a:buNone/>
            </a:pPr>
            <a:r>
              <a:rPr lang="en-GB" sz="2400" b="1" dirty="0" smtClean="0"/>
              <a:t>controls</a:t>
            </a:r>
            <a:endParaRPr lang="en-GB" sz="2400" b="1" dirty="0"/>
          </a:p>
          <a:p>
            <a:pPr marL="0" indent="0">
              <a:buNone/>
            </a:pPr>
            <a:r>
              <a:rPr lang="en-GB" sz="2400" dirty="0"/>
              <a:t>If this attribute is present, the browser will offer controls to allow the user to control video playback, including volume, seeking, and pause/resume playback</a:t>
            </a:r>
            <a:r>
              <a:rPr lang="en-GB" sz="2400" dirty="0" smtClean="0"/>
              <a:t>.</a:t>
            </a:r>
          </a:p>
          <a:p>
            <a:pPr marL="0" indent="0">
              <a:buNone/>
            </a:pPr>
            <a:endParaRPr lang="en-GB" sz="2400" dirty="0"/>
          </a:p>
          <a:p>
            <a:pPr marL="0" indent="0">
              <a:buNone/>
            </a:pPr>
            <a:r>
              <a:rPr lang="en-GB" sz="2400" b="1" dirty="0"/>
              <a:t>height</a:t>
            </a:r>
          </a:p>
          <a:p>
            <a:pPr marL="0" indent="0">
              <a:buNone/>
            </a:pPr>
            <a:r>
              <a:rPr lang="en-GB" sz="2400" dirty="0"/>
              <a:t>The height of the video's display area, in CSS pixels (absolute values only; no percentages</a:t>
            </a:r>
            <a:r>
              <a:rPr lang="en-GB" sz="2400" dirty="0" smtClean="0"/>
              <a:t>.)</a:t>
            </a:r>
          </a:p>
          <a:p>
            <a:pPr marL="0" indent="0">
              <a:buNone/>
            </a:pPr>
            <a:endParaRPr lang="en-GB" sz="2400" dirty="0"/>
          </a:p>
          <a:p>
            <a:pPr marL="0" indent="0">
              <a:buNone/>
            </a:pPr>
            <a:r>
              <a:rPr lang="en-GB" sz="2400" b="1" dirty="0" smtClean="0"/>
              <a:t>loop</a:t>
            </a:r>
            <a:endParaRPr lang="en-GB" sz="2400" b="1" dirty="0"/>
          </a:p>
          <a:p>
            <a:pPr marL="0" indent="0">
              <a:buNone/>
            </a:pPr>
            <a:r>
              <a:rPr lang="en-GB" sz="2400" dirty="0"/>
              <a:t>A Boolean attribute; if specified, the browser will automatically seek back to the start upon reaching the end of the video.</a:t>
            </a:r>
          </a:p>
        </p:txBody>
      </p:sp>
    </p:spTree>
    <p:extLst>
      <p:ext uri="{BB962C8B-B14F-4D97-AF65-F5344CB8AC3E}">
        <p14:creationId xmlns:p14="http://schemas.microsoft.com/office/powerpoint/2010/main" val="25540639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b="1" dirty="0"/>
              <a:t>HTML Elements </a:t>
            </a:r>
            <a:r>
              <a:rPr lang="en-US" sz="4000" b="1" dirty="0" smtClean="0"/>
              <a:t>&lt;video&gt; Attributes</a:t>
            </a:r>
            <a:endParaRPr lang="en-US" sz="4000" b="1" dirty="0"/>
          </a:p>
        </p:txBody>
      </p:sp>
      <p:sp>
        <p:nvSpPr>
          <p:cNvPr id="3" name="Content Placeholder 2"/>
          <p:cNvSpPr>
            <a:spLocks noGrp="1"/>
          </p:cNvSpPr>
          <p:nvPr>
            <p:ph idx="1"/>
          </p:nvPr>
        </p:nvSpPr>
        <p:spPr>
          <a:xfrm>
            <a:off x="152400" y="1600200"/>
            <a:ext cx="8839200" cy="5486400"/>
          </a:xfrm>
        </p:spPr>
        <p:txBody>
          <a:bodyPr>
            <a:normAutofit fontScale="70000" lnSpcReduction="20000"/>
          </a:bodyPr>
          <a:lstStyle/>
          <a:p>
            <a:pPr marL="0" indent="0">
              <a:buNone/>
            </a:pPr>
            <a:r>
              <a:rPr lang="en-GB" sz="2400" b="1" dirty="0"/>
              <a:t>muted</a:t>
            </a:r>
          </a:p>
          <a:p>
            <a:pPr marL="0" indent="0">
              <a:buNone/>
            </a:pPr>
            <a:r>
              <a:rPr lang="en-GB" sz="2400" dirty="0"/>
              <a:t>A Boolean attribute that indicates the default setting of the audio contained in the video. If set, the audio will be initially silenced. Its default value is false, meaning that the audio will be played when the video is played.</a:t>
            </a:r>
          </a:p>
          <a:p>
            <a:pPr marL="0" indent="0">
              <a:buNone/>
            </a:pPr>
            <a:r>
              <a:rPr lang="en-GB" sz="2400" dirty="0" smtClean="0"/>
              <a:t> </a:t>
            </a:r>
            <a:endParaRPr lang="en-GB" sz="2400" dirty="0"/>
          </a:p>
          <a:p>
            <a:pPr marL="0" indent="0">
              <a:buNone/>
            </a:pPr>
            <a:r>
              <a:rPr lang="en-GB" sz="2400" b="1" dirty="0" smtClean="0"/>
              <a:t>poster</a:t>
            </a:r>
            <a:endParaRPr lang="en-GB" sz="2400" b="1" dirty="0"/>
          </a:p>
          <a:p>
            <a:pPr marL="0" indent="0">
              <a:buNone/>
            </a:pPr>
            <a:r>
              <a:rPr lang="en-GB" sz="2400" dirty="0"/>
              <a:t>A URL for an image to be shown while the video is downloading. If this attribute isn't specified, nothing is displayed until the first frame is available, then the first frame is shown as the poster frame</a:t>
            </a:r>
            <a:r>
              <a:rPr lang="en-GB" sz="2400" dirty="0" smtClean="0"/>
              <a:t>.</a:t>
            </a:r>
          </a:p>
          <a:p>
            <a:pPr marL="0" indent="0">
              <a:buNone/>
            </a:pPr>
            <a:endParaRPr lang="en-GB" sz="2400" dirty="0"/>
          </a:p>
          <a:p>
            <a:pPr marL="0" indent="0">
              <a:buNone/>
            </a:pPr>
            <a:r>
              <a:rPr lang="en-GB" sz="2400" b="1" dirty="0" err="1"/>
              <a:t>src</a:t>
            </a:r>
            <a:endParaRPr lang="en-GB" sz="2400" b="1" dirty="0"/>
          </a:p>
          <a:p>
            <a:pPr marL="0" indent="0">
              <a:buNone/>
            </a:pPr>
            <a:r>
              <a:rPr lang="en-GB" sz="2400" dirty="0"/>
              <a:t>The URL of the video to embed. This is optional; you may instead use the &lt;source&gt; element within the video block to specify the video to embed</a:t>
            </a:r>
            <a:r>
              <a:rPr lang="en-GB" sz="2400" dirty="0" smtClean="0"/>
              <a:t>.</a:t>
            </a:r>
          </a:p>
          <a:p>
            <a:pPr marL="0" indent="0">
              <a:buNone/>
            </a:pPr>
            <a:r>
              <a:rPr lang="en-GB" sz="2400" dirty="0"/>
              <a:t>&lt;video controls</a:t>
            </a:r>
          </a:p>
          <a:p>
            <a:pPr marL="0" indent="0">
              <a:buNone/>
            </a:pPr>
            <a:r>
              <a:rPr lang="en-GB" sz="2400" dirty="0"/>
              <a:t>    </a:t>
            </a:r>
            <a:r>
              <a:rPr lang="en-GB" sz="2400" dirty="0" err="1" smtClean="0"/>
              <a:t>src</a:t>
            </a:r>
            <a:r>
              <a:rPr lang="en-GB" sz="2400" dirty="0" smtClean="0"/>
              <a:t>=“greatsurroundvideo.mp4</a:t>
            </a:r>
            <a:r>
              <a:rPr lang="en-GB" sz="2400" dirty="0"/>
              <a:t>"</a:t>
            </a:r>
          </a:p>
          <a:p>
            <a:pPr marL="0" indent="0">
              <a:buNone/>
            </a:pPr>
            <a:r>
              <a:rPr lang="en-GB" sz="2400" dirty="0"/>
              <a:t>    poster</a:t>
            </a:r>
            <a:r>
              <a:rPr lang="en-GB" sz="2400" dirty="0" smtClean="0"/>
              <a:t>=“videoimage.jpg"&gt;</a:t>
            </a:r>
            <a:endParaRPr lang="en-GB" sz="2400" dirty="0"/>
          </a:p>
          <a:p>
            <a:pPr marL="0" indent="0">
              <a:buNone/>
            </a:pPr>
            <a:r>
              <a:rPr lang="en-GB" sz="2400" dirty="0" smtClean="0"/>
              <a:t>    Sorry</a:t>
            </a:r>
            <a:r>
              <a:rPr lang="en-GB" sz="2400" dirty="0"/>
              <a:t>, your browser doesn't support embedded </a:t>
            </a:r>
            <a:r>
              <a:rPr lang="en-GB" sz="2400" dirty="0" smtClean="0"/>
              <a:t>videos</a:t>
            </a:r>
            <a:endParaRPr lang="en-GB" sz="2400" dirty="0"/>
          </a:p>
          <a:p>
            <a:pPr marL="0" indent="0">
              <a:buNone/>
            </a:pPr>
            <a:r>
              <a:rPr lang="en-GB" sz="2400" dirty="0"/>
              <a:t>&lt;/video&gt;</a:t>
            </a:r>
            <a:endParaRPr lang="en-GB" sz="2400" dirty="0" smtClean="0"/>
          </a:p>
          <a:p>
            <a:pPr marL="0" indent="0">
              <a:buNone/>
            </a:pPr>
            <a:endParaRPr lang="en-GB" sz="2400" dirty="0"/>
          </a:p>
          <a:p>
            <a:pPr marL="0" indent="0">
              <a:buNone/>
            </a:pPr>
            <a:r>
              <a:rPr lang="en-GB" sz="2400" b="1" dirty="0"/>
              <a:t>width</a:t>
            </a:r>
          </a:p>
          <a:p>
            <a:pPr marL="0" indent="0">
              <a:buNone/>
            </a:pPr>
            <a:r>
              <a:rPr lang="en-GB" sz="2400" dirty="0"/>
              <a:t>The width of the video's display area, in CSS pixels (absolute values only; no percentages).</a:t>
            </a:r>
          </a:p>
        </p:txBody>
      </p:sp>
    </p:spTree>
    <p:extLst>
      <p:ext uri="{BB962C8B-B14F-4D97-AF65-F5344CB8AC3E}">
        <p14:creationId xmlns:p14="http://schemas.microsoft.com/office/powerpoint/2010/main" val="6334813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b="1" dirty="0"/>
              <a:t>HTML Elements </a:t>
            </a:r>
            <a:r>
              <a:rPr lang="en-US" sz="4000" b="1" dirty="0" smtClean="0"/>
              <a:t>&lt;audio&gt;</a:t>
            </a:r>
            <a:endParaRPr lang="en-US" sz="4000" b="1" dirty="0"/>
          </a:p>
        </p:txBody>
      </p:sp>
      <p:sp>
        <p:nvSpPr>
          <p:cNvPr id="3" name="Content Placeholder 2"/>
          <p:cNvSpPr>
            <a:spLocks noGrp="1"/>
          </p:cNvSpPr>
          <p:nvPr>
            <p:ph idx="1"/>
          </p:nvPr>
        </p:nvSpPr>
        <p:spPr>
          <a:xfrm>
            <a:off x="152400" y="1600200"/>
            <a:ext cx="8839200" cy="5486400"/>
          </a:xfrm>
        </p:spPr>
        <p:txBody>
          <a:bodyPr>
            <a:normAutofit/>
          </a:bodyPr>
          <a:lstStyle/>
          <a:p>
            <a:pPr marL="0" indent="0">
              <a:buNone/>
            </a:pPr>
            <a:r>
              <a:rPr lang="en-GB" sz="2400" b="1" dirty="0"/>
              <a:t>&lt;audio</a:t>
            </a:r>
            <a:r>
              <a:rPr lang="en-GB" sz="2400" b="1" dirty="0" smtClean="0"/>
              <a:t>&gt; </a:t>
            </a:r>
            <a:r>
              <a:rPr lang="en-GB" sz="2400" b="1" dirty="0"/>
              <a:t>The Embed Audio </a:t>
            </a:r>
            <a:r>
              <a:rPr lang="en-GB" sz="2400" b="1" dirty="0" smtClean="0"/>
              <a:t>element</a:t>
            </a:r>
          </a:p>
          <a:p>
            <a:pPr marL="0" indent="0">
              <a:buNone/>
            </a:pPr>
            <a:r>
              <a:rPr lang="en-GB" sz="2400" dirty="0"/>
              <a:t>The </a:t>
            </a:r>
            <a:r>
              <a:rPr lang="en-GB" sz="2400" b="1" dirty="0"/>
              <a:t>HTML &lt;audio&gt; element </a:t>
            </a:r>
            <a:r>
              <a:rPr lang="en-GB" sz="2400" dirty="0"/>
              <a:t>is used to embed sound content in documents. It may contain one or more audio sources, represented using the </a:t>
            </a:r>
            <a:r>
              <a:rPr lang="en-GB" sz="2400" dirty="0" err="1"/>
              <a:t>src</a:t>
            </a:r>
            <a:r>
              <a:rPr lang="en-GB" sz="2400" dirty="0"/>
              <a:t> attribute or the &lt;source&gt; element: the browser will choose the most suitable one. </a:t>
            </a:r>
            <a:endParaRPr lang="en-GB" sz="2400" dirty="0" smtClean="0"/>
          </a:p>
          <a:p>
            <a:pPr marL="0" indent="0">
              <a:buNone/>
            </a:pPr>
            <a:endParaRPr lang="en-GB" sz="2400" dirty="0"/>
          </a:p>
          <a:p>
            <a:pPr marL="0" indent="0">
              <a:buNone/>
            </a:pPr>
            <a:r>
              <a:rPr lang="en-GB" sz="2400" b="1" dirty="0" smtClean="0"/>
              <a:t>Example</a:t>
            </a:r>
          </a:p>
          <a:p>
            <a:pPr marL="0" indent="0">
              <a:buNone/>
            </a:pPr>
            <a:r>
              <a:rPr lang="en-GB" sz="2400" dirty="0"/>
              <a:t>&lt;audio controls&gt;</a:t>
            </a:r>
          </a:p>
          <a:p>
            <a:pPr marL="0" indent="0">
              <a:buNone/>
            </a:pPr>
            <a:r>
              <a:rPr lang="en-GB" sz="2400" dirty="0"/>
              <a:t>  &lt;source </a:t>
            </a:r>
            <a:r>
              <a:rPr lang="en-GB" sz="2400" dirty="0" err="1"/>
              <a:t>src</a:t>
            </a:r>
            <a:r>
              <a:rPr lang="en-GB" sz="2400" dirty="0" smtClean="0"/>
              <a:t>=“smoothaudio.mp3</a:t>
            </a:r>
            <a:r>
              <a:rPr lang="en-GB" sz="2400" dirty="0"/>
              <a:t>" type="audio/mpeg"&gt;</a:t>
            </a:r>
          </a:p>
          <a:p>
            <a:pPr marL="0" indent="0">
              <a:buNone/>
            </a:pPr>
            <a:r>
              <a:rPr lang="en-GB" sz="2400" dirty="0"/>
              <a:t>  &lt;source </a:t>
            </a:r>
            <a:r>
              <a:rPr lang="en-GB" sz="2400" dirty="0" err="1"/>
              <a:t>src</a:t>
            </a:r>
            <a:r>
              <a:rPr lang="en-GB" sz="2400" dirty="0" smtClean="0"/>
              <a:t>=“smoothaudio.ogg</a:t>
            </a:r>
            <a:r>
              <a:rPr lang="en-GB" sz="2400" dirty="0"/>
              <a:t>" type="audio/</a:t>
            </a:r>
            <a:r>
              <a:rPr lang="en-GB" sz="2400" dirty="0" err="1"/>
              <a:t>ogg</a:t>
            </a:r>
            <a:r>
              <a:rPr lang="en-GB" sz="2400" dirty="0"/>
              <a:t>"&gt;</a:t>
            </a:r>
          </a:p>
          <a:p>
            <a:pPr marL="0" indent="0">
              <a:buNone/>
            </a:pPr>
            <a:r>
              <a:rPr lang="en-GB" sz="2400" dirty="0"/>
              <a:t>  &lt;p&gt;Your browser doesn't support HTML5 audio</a:t>
            </a:r>
            <a:r>
              <a:rPr lang="en-GB" sz="2400" dirty="0" smtClean="0"/>
              <a:t>.&lt;/</a:t>
            </a:r>
            <a:r>
              <a:rPr lang="en-GB" sz="2400" dirty="0"/>
              <a:t>p&gt;</a:t>
            </a:r>
          </a:p>
          <a:p>
            <a:pPr marL="0" indent="0">
              <a:buNone/>
            </a:pPr>
            <a:r>
              <a:rPr lang="en-GB" sz="2400" dirty="0"/>
              <a:t>&lt;/audio&gt;</a:t>
            </a:r>
          </a:p>
        </p:txBody>
      </p:sp>
    </p:spTree>
    <p:extLst>
      <p:ext uri="{BB962C8B-B14F-4D97-AF65-F5344CB8AC3E}">
        <p14:creationId xmlns:p14="http://schemas.microsoft.com/office/powerpoint/2010/main" val="312221727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b="1" dirty="0"/>
              <a:t>HTML Elements </a:t>
            </a:r>
            <a:r>
              <a:rPr lang="en-US" sz="4000" b="1" dirty="0" smtClean="0"/>
              <a:t>&lt;audio&gt; Attributes</a:t>
            </a:r>
            <a:endParaRPr lang="en-US" sz="4000" b="1" dirty="0"/>
          </a:p>
        </p:txBody>
      </p:sp>
      <p:sp>
        <p:nvSpPr>
          <p:cNvPr id="3" name="Content Placeholder 2"/>
          <p:cNvSpPr>
            <a:spLocks noGrp="1"/>
          </p:cNvSpPr>
          <p:nvPr>
            <p:ph idx="1"/>
          </p:nvPr>
        </p:nvSpPr>
        <p:spPr>
          <a:xfrm>
            <a:off x="152400" y="1600200"/>
            <a:ext cx="8839200" cy="5410200"/>
          </a:xfrm>
        </p:spPr>
        <p:txBody>
          <a:bodyPr>
            <a:normAutofit fontScale="70000" lnSpcReduction="20000"/>
          </a:bodyPr>
          <a:lstStyle/>
          <a:p>
            <a:pPr marL="0" indent="0">
              <a:buNone/>
            </a:pPr>
            <a:r>
              <a:rPr lang="en-GB" sz="2400" b="1" dirty="0" err="1"/>
              <a:t>autoplay</a:t>
            </a:r>
            <a:endParaRPr lang="en-GB" sz="2400" b="1" dirty="0"/>
          </a:p>
          <a:p>
            <a:pPr marL="0" indent="0">
              <a:buNone/>
            </a:pPr>
            <a:r>
              <a:rPr lang="en-GB" sz="2400" dirty="0"/>
              <a:t>A Boolean attribute: if specified, the audio will automatically begin playback as soon as it can do so, without waiting for the entire audio file to finish downloading</a:t>
            </a:r>
            <a:r>
              <a:rPr lang="en-GB" sz="2400" dirty="0" smtClean="0"/>
              <a:t>.</a:t>
            </a:r>
          </a:p>
          <a:p>
            <a:pPr marL="0" indent="0">
              <a:buNone/>
            </a:pPr>
            <a:endParaRPr lang="en-GB" sz="2400" dirty="0"/>
          </a:p>
          <a:p>
            <a:pPr marL="0" indent="0">
              <a:buNone/>
            </a:pPr>
            <a:r>
              <a:rPr lang="en-GB" sz="2400" b="1" dirty="0" smtClean="0"/>
              <a:t>controls</a:t>
            </a:r>
            <a:endParaRPr lang="en-GB" sz="2400" b="1" dirty="0"/>
          </a:p>
          <a:p>
            <a:pPr marL="0" indent="0">
              <a:buNone/>
            </a:pPr>
            <a:r>
              <a:rPr lang="en-GB" sz="2400" dirty="0"/>
              <a:t>If this attribute is present, the browser will offer controls to allow the user to control audio playback, including volume, seeking, and pause/resume playback</a:t>
            </a:r>
            <a:r>
              <a:rPr lang="en-GB" sz="2400" dirty="0" smtClean="0"/>
              <a:t>.</a:t>
            </a:r>
          </a:p>
          <a:p>
            <a:pPr marL="0" indent="0">
              <a:buNone/>
            </a:pPr>
            <a:endParaRPr lang="en-GB" sz="2400" dirty="0"/>
          </a:p>
          <a:p>
            <a:pPr marL="0" indent="0">
              <a:buNone/>
            </a:pPr>
            <a:r>
              <a:rPr lang="en-GB" sz="2400" b="1" dirty="0" smtClean="0"/>
              <a:t>loop</a:t>
            </a:r>
            <a:endParaRPr lang="en-GB" sz="2400" b="1" dirty="0"/>
          </a:p>
          <a:p>
            <a:pPr marL="0" indent="0">
              <a:buNone/>
            </a:pPr>
            <a:r>
              <a:rPr lang="en-GB" sz="2400" dirty="0"/>
              <a:t>A Boolean attribute: if specified, the audio player will automatically seek back to the start upon reaching the end of the audio</a:t>
            </a:r>
            <a:r>
              <a:rPr lang="en-GB" sz="2400" dirty="0" smtClean="0"/>
              <a:t>.</a:t>
            </a:r>
          </a:p>
          <a:p>
            <a:pPr marL="0" indent="0">
              <a:buNone/>
            </a:pPr>
            <a:endParaRPr lang="en-GB" sz="2400" dirty="0"/>
          </a:p>
          <a:p>
            <a:pPr marL="0" indent="0">
              <a:buNone/>
            </a:pPr>
            <a:r>
              <a:rPr lang="en-GB" sz="2400" b="1" dirty="0"/>
              <a:t>muted</a:t>
            </a:r>
          </a:p>
          <a:p>
            <a:pPr marL="0" indent="0">
              <a:buNone/>
            </a:pPr>
            <a:r>
              <a:rPr lang="en-GB" sz="2400" dirty="0"/>
              <a:t>A Boolean attribute that indicates whether the audio will be initially silenced. Its default value is false</a:t>
            </a:r>
            <a:r>
              <a:rPr lang="en-GB" sz="2400" dirty="0" smtClean="0"/>
              <a:t>.</a:t>
            </a:r>
          </a:p>
          <a:p>
            <a:pPr marL="0" indent="0">
              <a:buNone/>
            </a:pPr>
            <a:endParaRPr lang="en-GB" sz="2400" dirty="0"/>
          </a:p>
          <a:p>
            <a:pPr marL="0" indent="0">
              <a:buNone/>
            </a:pPr>
            <a:r>
              <a:rPr lang="en-GB" sz="2400" b="1" dirty="0" err="1" smtClean="0"/>
              <a:t>src</a:t>
            </a:r>
            <a:endParaRPr lang="en-GB" sz="2400" b="1" dirty="0"/>
          </a:p>
          <a:p>
            <a:pPr marL="0" indent="0">
              <a:buNone/>
            </a:pPr>
            <a:r>
              <a:rPr lang="en-GB" sz="2400" dirty="0"/>
              <a:t>The URL of the audio to embed. This is subject to HTTP access controls. This is optional; you may instead use the &lt;source&gt; element within the audio block to specify the audio to embed.</a:t>
            </a:r>
          </a:p>
        </p:txBody>
      </p:sp>
    </p:spTree>
    <p:extLst>
      <p:ext uri="{BB962C8B-B14F-4D97-AF65-F5344CB8AC3E}">
        <p14:creationId xmlns:p14="http://schemas.microsoft.com/office/powerpoint/2010/main" val="4455810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Types of Elements</a:t>
            </a:r>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US" dirty="0" smtClean="0"/>
              <a:t>In </a:t>
            </a:r>
            <a:r>
              <a:rPr lang="en-US" dirty="0"/>
              <a:t>HTML, most elements are defined as </a:t>
            </a:r>
            <a:r>
              <a:rPr lang="en-US" b="1" dirty="0"/>
              <a:t>block level</a:t>
            </a:r>
            <a:r>
              <a:rPr lang="en-US" dirty="0"/>
              <a:t> or </a:t>
            </a:r>
            <a:r>
              <a:rPr lang="en-US" b="1" dirty="0"/>
              <a:t>inline </a:t>
            </a:r>
            <a:r>
              <a:rPr lang="en-US" dirty="0"/>
              <a:t>elements.</a:t>
            </a:r>
            <a:br>
              <a:rPr lang="en-US" dirty="0"/>
            </a:br>
            <a:r>
              <a:rPr lang="en-US" dirty="0"/>
              <a:t>Block level elements start from a new line. </a:t>
            </a:r>
            <a:br>
              <a:rPr lang="en-US" dirty="0"/>
            </a:br>
            <a:r>
              <a:rPr lang="en-US" b="1" dirty="0"/>
              <a:t>For example</a:t>
            </a:r>
            <a:r>
              <a:rPr lang="en-US" dirty="0"/>
              <a:t>: &lt;h1&gt;, &lt;form&gt;, &lt;li&gt;, &lt;</a:t>
            </a:r>
            <a:r>
              <a:rPr lang="en-US" dirty="0" err="1"/>
              <a:t>ol</a:t>
            </a:r>
            <a:r>
              <a:rPr lang="en-US" dirty="0"/>
              <a:t>&gt;, &lt;</a:t>
            </a:r>
            <a:r>
              <a:rPr lang="en-US" dirty="0" err="1"/>
              <a:t>ul</a:t>
            </a:r>
            <a:r>
              <a:rPr lang="en-US" dirty="0"/>
              <a:t>&gt;, &lt;p&gt;, &lt;pre&gt;, &lt;table&gt;, &lt;div&gt;, etc.</a:t>
            </a:r>
            <a:br>
              <a:rPr lang="en-US" dirty="0"/>
            </a:br>
            <a:r>
              <a:rPr lang="en-US" dirty="0"/>
              <a:t/>
            </a:r>
            <a:br>
              <a:rPr lang="en-US" dirty="0"/>
            </a:br>
            <a:r>
              <a:rPr lang="en-US" dirty="0"/>
              <a:t>Inline elements are normally displayed without line breaks. </a:t>
            </a:r>
            <a:br>
              <a:rPr lang="en-US" dirty="0"/>
            </a:br>
            <a:r>
              <a:rPr lang="en-US" b="1" dirty="0"/>
              <a:t>For example</a:t>
            </a:r>
            <a:r>
              <a:rPr lang="en-US" dirty="0"/>
              <a:t>: &lt;b&gt;, &lt;a&gt;, &lt;strong&gt;, &lt;</a:t>
            </a:r>
            <a:r>
              <a:rPr lang="en-US" dirty="0" err="1"/>
              <a:t>img</a:t>
            </a:r>
            <a:r>
              <a:rPr lang="en-US" dirty="0"/>
              <a:t>&gt;, &lt;input&gt;, &lt;</a:t>
            </a:r>
            <a:r>
              <a:rPr lang="en-US" dirty="0" err="1"/>
              <a:t>em</a:t>
            </a:r>
            <a:r>
              <a:rPr lang="en-US" dirty="0"/>
              <a:t>&gt;, &lt;span&gt;, etc.</a:t>
            </a:r>
            <a:br>
              <a:rPr lang="en-US" dirty="0"/>
            </a:br>
            <a:r>
              <a:rPr lang="en-US" dirty="0"/>
              <a:t/>
            </a:r>
            <a:br>
              <a:rPr lang="en-US" dirty="0"/>
            </a:br>
            <a:r>
              <a:rPr lang="en-US" dirty="0"/>
              <a:t>The </a:t>
            </a:r>
            <a:r>
              <a:rPr lang="en-US" b="1" dirty="0"/>
              <a:t>&lt;div&gt;</a:t>
            </a:r>
            <a:r>
              <a:rPr lang="en-US" dirty="0"/>
              <a:t> element is a block-level element that is often used as a</a:t>
            </a:r>
            <a:r>
              <a:rPr lang="en-US" b="1" dirty="0"/>
              <a:t> container for other HTML elements</a:t>
            </a:r>
            <a:r>
              <a:rPr lang="en-US" dirty="0"/>
              <a:t>.</a:t>
            </a:r>
            <a:br>
              <a:rPr lang="en-US" dirty="0"/>
            </a:br>
            <a:r>
              <a:rPr lang="en-US" dirty="0"/>
              <a:t>When used together with some CSS styling, the &lt;div&gt; element can be used to style blocks of content:&lt;html&gt;</a:t>
            </a:r>
            <a:br>
              <a:rPr lang="en-US" dirty="0"/>
            </a:br>
            <a:endParaRPr lang="en-US" dirty="0"/>
          </a:p>
        </p:txBody>
      </p:sp>
    </p:spTree>
    <p:extLst>
      <p:ext uri="{BB962C8B-B14F-4D97-AF65-F5344CB8AC3E}">
        <p14:creationId xmlns:p14="http://schemas.microsoft.com/office/powerpoint/2010/main" val="17522308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Types of Elements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dirty="0"/>
              <a:t>Similarly, the </a:t>
            </a:r>
            <a:r>
              <a:rPr lang="en-US" b="1" dirty="0"/>
              <a:t>&lt;span&gt;</a:t>
            </a:r>
            <a:r>
              <a:rPr lang="en-US" dirty="0"/>
              <a:t> element is an inline element that is often used as a container for some text.</a:t>
            </a:r>
            <a:br>
              <a:rPr lang="en-US" dirty="0"/>
            </a:br>
            <a:r>
              <a:rPr lang="en-US" dirty="0"/>
              <a:t>When used together with CSS, the &lt;span&gt; element can be used to style </a:t>
            </a:r>
            <a:r>
              <a:rPr lang="en-US" b="1" dirty="0"/>
              <a:t>parts of the text</a:t>
            </a:r>
            <a:r>
              <a:rPr lang="en-US" dirty="0" smtClean="0"/>
              <a:t>:</a:t>
            </a:r>
          </a:p>
          <a:p>
            <a:pPr marL="0" indent="0">
              <a:buNone/>
            </a:pPr>
            <a:r>
              <a:rPr lang="en-US" dirty="0" smtClean="0"/>
              <a:t/>
            </a:r>
            <a:br>
              <a:rPr lang="en-US" dirty="0" smtClean="0"/>
            </a:br>
            <a:r>
              <a:rPr lang="en-US" sz="2400" dirty="0" smtClean="0"/>
              <a:t>&lt;h2&gt;</a:t>
            </a:r>
          </a:p>
          <a:p>
            <a:pPr marL="0" indent="0">
              <a:buNone/>
            </a:pPr>
            <a:r>
              <a:rPr lang="en-US" sz="2400" dirty="0" smtClean="0"/>
              <a:t>Some </a:t>
            </a:r>
            <a:r>
              <a:rPr lang="en-US" sz="2400" b="1" dirty="0" smtClean="0"/>
              <a:t>&lt;span style</a:t>
            </a:r>
            <a:r>
              <a:rPr lang="en-US" sz="2400" b="1" dirty="0"/>
              <a:t>="</a:t>
            </a:r>
            <a:r>
              <a:rPr lang="en-US" sz="2400" b="1" dirty="0" err="1"/>
              <a:t>color:red</a:t>
            </a:r>
            <a:r>
              <a:rPr lang="en-US" sz="2400" b="1" dirty="0"/>
              <a:t>"&gt;</a:t>
            </a:r>
            <a:r>
              <a:rPr lang="en-US" sz="2400" dirty="0"/>
              <a:t>Important</a:t>
            </a:r>
            <a:r>
              <a:rPr lang="en-US" sz="2400" b="1" dirty="0"/>
              <a:t>&lt;/</a:t>
            </a:r>
            <a:r>
              <a:rPr lang="en-US" sz="2400" b="1" dirty="0" smtClean="0"/>
              <a:t>span&gt;</a:t>
            </a:r>
            <a:r>
              <a:rPr lang="en-US" sz="2400" dirty="0" smtClean="0"/>
              <a:t>Message</a:t>
            </a:r>
          </a:p>
          <a:p>
            <a:pPr marL="0" indent="0">
              <a:buNone/>
            </a:pPr>
            <a:r>
              <a:rPr lang="en-US" sz="2400" dirty="0" smtClean="0"/>
              <a:t>&lt;/</a:t>
            </a:r>
            <a:r>
              <a:rPr lang="en-US" sz="2400" dirty="0"/>
              <a:t>h2&gt;</a:t>
            </a:r>
            <a:r>
              <a:rPr lang="en-US" dirty="0"/>
              <a:t/>
            </a:r>
            <a:br>
              <a:rPr lang="en-US" dirty="0"/>
            </a:br>
            <a:endParaRPr lang="en-US" dirty="0"/>
          </a:p>
        </p:txBody>
      </p:sp>
    </p:spTree>
    <p:extLst>
      <p:ext uri="{BB962C8B-B14F-4D97-AF65-F5344CB8AC3E}">
        <p14:creationId xmlns:p14="http://schemas.microsoft.com/office/powerpoint/2010/main" val="577086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Terminology</a:t>
            </a:r>
            <a:endParaRPr lang="en-US" b="1" dirty="0"/>
          </a:p>
        </p:txBody>
      </p:sp>
      <p:sp>
        <p:nvSpPr>
          <p:cNvPr id="3" name="Content Placeholder 2"/>
          <p:cNvSpPr>
            <a:spLocks noGrp="1"/>
          </p:cNvSpPr>
          <p:nvPr>
            <p:ph idx="1"/>
          </p:nvPr>
        </p:nvSpPr>
        <p:spPr/>
        <p:txBody>
          <a:bodyPr>
            <a:normAutofit/>
          </a:bodyPr>
          <a:lstStyle/>
          <a:p>
            <a:r>
              <a:rPr lang="en-US" sz="4000" b="1" dirty="0"/>
              <a:t>Content </a:t>
            </a:r>
            <a:r>
              <a:rPr lang="en-US" sz="4000" b="1" dirty="0" smtClean="0"/>
              <a:t>Layer </a:t>
            </a:r>
            <a:r>
              <a:rPr lang="en-US" sz="4000" dirty="0" smtClean="0"/>
              <a:t>: </a:t>
            </a:r>
            <a:r>
              <a:rPr lang="en-US" sz="4000" dirty="0"/>
              <a:t>HTML (Hyper Text Markup Language)</a:t>
            </a:r>
          </a:p>
          <a:p>
            <a:r>
              <a:rPr lang="en-US" sz="4000" b="1" dirty="0"/>
              <a:t>Presentation Layer </a:t>
            </a:r>
            <a:r>
              <a:rPr lang="en-US" sz="4000" dirty="0"/>
              <a:t>- CSS (</a:t>
            </a:r>
            <a:r>
              <a:rPr lang="en-US" sz="4000" dirty="0" err="1"/>
              <a:t>Casscading</a:t>
            </a:r>
            <a:r>
              <a:rPr lang="en-US" sz="4000" dirty="0"/>
              <a:t> Style Sheets)</a:t>
            </a:r>
          </a:p>
          <a:p>
            <a:r>
              <a:rPr lang="en-US" sz="4000" b="1" dirty="0" smtClean="0"/>
              <a:t>Behavior </a:t>
            </a:r>
            <a:r>
              <a:rPr lang="en-US" sz="4000" b="1" dirty="0"/>
              <a:t>Layer </a:t>
            </a:r>
            <a:r>
              <a:rPr lang="en-US" sz="4000" dirty="0"/>
              <a:t>- </a:t>
            </a:r>
            <a:r>
              <a:rPr lang="en-US" sz="4000" dirty="0" err="1"/>
              <a:t>Javascript</a:t>
            </a:r>
            <a:endParaRPr lang="en-US" sz="4000" dirty="0"/>
          </a:p>
        </p:txBody>
      </p:sp>
    </p:spTree>
    <p:extLst>
      <p:ext uri="{BB962C8B-B14F-4D97-AF65-F5344CB8AC3E}">
        <p14:creationId xmlns:p14="http://schemas.microsoft.com/office/powerpoint/2010/main" val="362653001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Types of Elements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b="1" dirty="0" smtClean="0"/>
              <a:t>Summary</a:t>
            </a:r>
          </a:p>
          <a:p>
            <a:r>
              <a:rPr lang="en-US" dirty="0" smtClean="0"/>
              <a:t>The</a:t>
            </a:r>
            <a:r>
              <a:rPr lang="en-US" dirty="0"/>
              <a:t> </a:t>
            </a:r>
            <a:r>
              <a:rPr lang="en-US" u="sng" dirty="0"/>
              <a:t>&lt;div&gt;</a:t>
            </a:r>
            <a:r>
              <a:rPr lang="en-US" dirty="0"/>
              <a:t> element defines a </a:t>
            </a:r>
            <a:r>
              <a:rPr lang="en-US" b="1" dirty="0"/>
              <a:t>block-level</a:t>
            </a:r>
            <a:r>
              <a:rPr lang="en-US" dirty="0"/>
              <a:t> section in a document</a:t>
            </a:r>
            <a:r>
              <a:rPr lang="en-US" dirty="0" smtClean="0"/>
              <a:t>.</a:t>
            </a:r>
          </a:p>
          <a:p>
            <a:r>
              <a:rPr lang="en-US" dirty="0" smtClean="0"/>
              <a:t>The </a:t>
            </a:r>
            <a:r>
              <a:rPr lang="en-US" dirty="0"/>
              <a:t>&lt;span&gt; element defines an </a:t>
            </a:r>
            <a:r>
              <a:rPr lang="en-US" b="1" dirty="0"/>
              <a:t>inline </a:t>
            </a:r>
            <a:r>
              <a:rPr lang="en-US" dirty="0"/>
              <a:t>section in a document.</a:t>
            </a:r>
          </a:p>
        </p:txBody>
      </p:sp>
    </p:spTree>
    <p:extLst>
      <p:ext uri="{BB962C8B-B14F-4D97-AF65-F5344CB8AC3E}">
        <p14:creationId xmlns:p14="http://schemas.microsoft.com/office/powerpoint/2010/main" val="7771560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HTML Attributes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Attributes </a:t>
            </a:r>
            <a:r>
              <a:rPr lang="en-US" dirty="0"/>
              <a:t>provide </a:t>
            </a:r>
            <a:r>
              <a:rPr lang="en-US" b="1" dirty="0"/>
              <a:t>additional information</a:t>
            </a:r>
            <a:r>
              <a:rPr lang="en-US" dirty="0"/>
              <a:t> about an element or a tag, while also </a:t>
            </a:r>
            <a:r>
              <a:rPr lang="en-US" b="1" dirty="0"/>
              <a:t>modifying </a:t>
            </a:r>
            <a:r>
              <a:rPr lang="en-US" dirty="0"/>
              <a:t>them</a:t>
            </a:r>
            <a:r>
              <a:rPr lang="en-US" dirty="0" smtClean="0"/>
              <a:t>.</a:t>
            </a:r>
          </a:p>
          <a:p>
            <a:pPr marL="0" indent="0">
              <a:buNone/>
            </a:pPr>
            <a:r>
              <a:rPr lang="en-US" dirty="0" smtClean="0"/>
              <a:t>Most </a:t>
            </a:r>
            <a:r>
              <a:rPr lang="en-US" dirty="0"/>
              <a:t>attributes have a value; the value modifies the attribute</a:t>
            </a:r>
            <a:r>
              <a:rPr lang="en-US" dirty="0" smtClean="0"/>
              <a:t>.</a:t>
            </a:r>
          </a:p>
          <a:p>
            <a:pPr marL="0" indent="0">
              <a:buNone/>
            </a:pPr>
            <a:endParaRPr lang="en-US" u="sng" dirty="0" smtClean="0"/>
          </a:p>
          <a:p>
            <a:pPr marL="0" indent="0">
              <a:buNone/>
            </a:pPr>
            <a:r>
              <a:rPr lang="en-GB" b="1" dirty="0"/>
              <a:t>i</a:t>
            </a:r>
            <a:r>
              <a:rPr lang="en-GB" b="1" dirty="0" smtClean="0"/>
              <a:t>d: </a:t>
            </a:r>
            <a:r>
              <a:rPr lang="en-GB" dirty="0" smtClean="0"/>
              <a:t>Often </a:t>
            </a:r>
            <a:r>
              <a:rPr lang="en-GB" dirty="0"/>
              <a:t>used with CSS to style a specific element. The value of this attribute must be unique</a:t>
            </a:r>
            <a:r>
              <a:rPr lang="en-GB" dirty="0" smtClean="0"/>
              <a:t>.</a:t>
            </a:r>
          </a:p>
          <a:p>
            <a:pPr marL="0" indent="0">
              <a:buNone/>
            </a:pPr>
            <a:endParaRPr lang="en-GB" dirty="0" smtClean="0"/>
          </a:p>
          <a:p>
            <a:pPr marL="0" indent="0">
              <a:buNone/>
            </a:pPr>
            <a:r>
              <a:rPr lang="en-GB" b="1" dirty="0" smtClean="0"/>
              <a:t>class: </a:t>
            </a:r>
            <a:r>
              <a:rPr lang="en-GB" dirty="0" smtClean="0"/>
              <a:t>Often </a:t>
            </a:r>
            <a:r>
              <a:rPr lang="en-GB" dirty="0"/>
              <a:t>used with CSS to style elements with common properties</a:t>
            </a:r>
            <a:r>
              <a:rPr lang="en-GB" dirty="0" smtClean="0"/>
              <a:t>.</a:t>
            </a:r>
          </a:p>
          <a:p>
            <a:pPr marL="0" indent="0">
              <a:buNone/>
            </a:pPr>
            <a:endParaRPr lang="en-GB" dirty="0" smtClean="0"/>
          </a:p>
          <a:p>
            <a:pPr marL="0" indent="0">
              <a:buNone/>
            </a:pPr>
            <a:r>
              <a:rPr lang="en-GB" b="1" dirty="0" smtClean="0"/>
              <a:t>style: </a:t>
            </a:r>
            <a:r>
              <a:rPr lang="en-GB" dirty="0" smtClean="0"/>
              <a:t>Contains </a:t>
            </a:r>
            <a:r>
              <a:rPr lang="en-GB" dirty="0"/>
              <a:t>CSS styling declarations to be applied to the element. Note that it is recommended for styles to be defined in a separate file or </a:t>
            </a:r>
            <a:r>
              <a:rPr lang="en-GB" dirty="0" smtClean="0"/>
              <a:t>files</a:t>
            </a:r>
          </a:p>
          <a:p>
            <a:pPr marL="0" indent="0">
              <a:buNone/>
            </a:pPr>
            <a:endParaRPr lang="en-GB" dirty="0"/>
          </a:p>
          <a:p>
            <a:pPr marL="0" indent="0">
              <a:buNone/>
            </a:pPr>
            <a:r>
              <a:rPr lang="en-GB" b="1" dirty="0" err="1" smtClean="0"/>
              <a:t>rel</a:t>
            </a:r>
            <a:r>
              <a:rPr lang="en-GB" b="1" dirty="0" smtClean="0"/>
              <a:t>:</a:t>
            </a:r>
            <a:r>
              <a:rPr lang="en-GB" dirty="0" smtClean="0"/>
              <a:t> Specifies </a:t>
            </a:r>
            <a:r>
              <a:rPr lang="en-GB" dirty="0"/>
              <a:t>the relationship of the target object to the link object</a:t>
            </a:r>
            <a:r>
              <a:rPr lang="en-GB" dirty="0" smtClean="0"/>
              <a:t>. </a:t>
            </a:r>
            <a:r>
              <a:rPr lang="en-GB" dirty="0"/>
              <a:t>Used in &lt;a&gt;, &lt;area&gt;, &lt;link&gt;</a:t>
            </a:r>
            <a:endParaRPr lang="en-US" dirty="0"/>
          </a:p>
        </p:txBody>
      </p:sp>
    </p:spTree>
    <p:extLst>
      <p:ext uri="{BB962C8B-B14F-4D97-AF65-F5344CB8AC3E}">
        <p14:creationId xmlns:p14="http://schemas.microsoft.com/office/powerpoint/2010/main" val="240607242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END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362200"/>
            <a:ext cx="4572000" cy="3048000"/>
          </a:xfrm>
        </p:spPr>
      </p:pic>
    </p:spTree>
    <p:extLst>
      <p:ext uri="{BB962C8B-B14F-4D97-AF65-F5344CB8AC3E}">
        <p14:creationId xmlns:p14="http://schemas.microsoft.com/office/powerpoint/2010/main" val="3693753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Domain Names &amp; Hosting</a:t>
            </a:r>
            <a:endParaRPr lang="en-US" sz="4000" dirty="0"/>
          </a:p>
        </p:txBody>
      </p:sp>
      <p:pic>
        <p:nvPicPr>
          <p:cNvPr id="614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848600" cy="521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5656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7562</TotalTime>
  <Words>5290</Words>
  <Application>Microsoft Office PowerPoint</Application>
  <PresentationFormat>On-screen Show (4:3)</PresentationFormat>
  <Paragraphs>665</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Book Antiqua</vt:lpstr>
      <vt:lpstr>Calibri</vt:lpstr>
      <vt:lpstr>Consolas</vt:lpstr>
      <vt:lpstr>Office Theme</vt:lpstr>
      <vt:lpstr>PowerPoint Presentation</vt:lpstr>
      <vt:lpstr>AGENDA</vt:lpstr>
      <vt:lpstr>Website – What is it?</vt:lpstr>
      <vt:lpstr>Why Web Design</vt:lpstr>
      <vt:lpstr>Website vs Web App</vt:lpstr>
      <vt:lpstr>Terminology</vt:lpstr>
      <vt:lpstr>Tools</vt:lpstr>
      <vt:lpstr>Terminology</vt:lpstr>
      <vt:lpstr>Domain Names &amp; Hosting</vt:lpstr>
      <vt:lpstr>HTML</vt:lpstr>
      <vt:lpstr>HTML Versions</vt:lpstr>
      <vt:lpstr>HTML</vt:lpstr>
      <vt:lpstr>A Simple HTML Document</vt:lpstr>
      <vt:lpstr>HTML</vt:lpstr>
      <vt:lpstr>HTML</vt:lpstr>
      <vt:lpstr>HTML - &lt;head&gt;</vt:lpstr>
      <vt:lpstr>HTML</vt:lpstr>
      <vt:lpstr>HTML 5-Content Sectioning</vt:lpstr>
      <vt:lpstr>HTML 5-Content Sectioning</vt:lpstr>
      <vt:lpstr>HTML 5</vt:lpstr>
      <vt:lpstr>HTML Headings</vt:lpstr>
      <vt:lpstr>HTML Headings</vt:lpstr>
      <vt:lpstr>HTML Headings</vt:lpstr>
      <vt:lpstr>HTML Elements</vt:lpstr>
      <vt:lpstr>HTML Elements</vt:lpstr>
      <vt:lpstr>HTML Elements</vt:lpstr>
      <vt:lpstr>HTML Elements</vt:lpstr>
      <vt:lpstr>HTML Elements</vt:lpstr>
      <vt:lpstr>HTML Elements</vt:lpstr>
      <vt:lpstr>HTML Elements</vt:lpstr>
      <vt:lpstr>Creating Your First Link</vt:lpstr>
      <vt:lpstr>Creating Your First Link</vt:lpstr>
      <vt:lpstr>The target Attribute</vt:lpstr>
      <vt:lpstr>Comments</vt:lpstr>
      <vt:lpstr>HTML Elements</vt:lpstr>
      <vt:lpstr>HTML Elements</vt:lpstr>
      <vt:lpstr>HTML Elements</vt:lpstr>
      <vt:lpstr>HTML Elements</vt:lpstr>
      <vt:lpstr>HTML Elements</vt:lpstr>
      <vt:lpstr>HTML Elements</vt:lpstr>
      <vt:lpstr>HTML &lt;img&gt; Element</vt:lpstr>
      <vt:lpstr>The &lt;img&gt; Tag</vt:lpstr>
      <vt:lpstr>Image Resizing</vt:lpstr>
      <vt:lpstr>The &lt;img&gt; Tag</vt:lpstr>
      <vt:lpstr>The &lt;img&gt; Tag</vt:lpstr>
      <vt:lpstr>The &lt;figure&gt; Element</vt:lpstr>
      <vt:lpstr>The &lt;figure&gt; Element</vt:lpstr>
      <vt:lpstr>HTML Table Element</vt:lpstr>
      <vt:lpstr>Creating a Table</vt:lpstr>
      <vt:lpstr>Creating a Table</vt:lpstr>
      <vt:lpstr>Creating a Table</vt:lpstr>
      <vt:lpstr>The &lt;form&gt; Element</vt:lpstr>
      <vt:lpstr>Sample Form</vt:lpstr>
      <vt:lpstr>Form Attributes</vt:lpstr>
      <vt:lpstr>Form Attributes</vt:lpstr>
      <vt:lpstr>Form Elements &lt;button&gt;</vt:lpstr>
      <vt:lpstr>Form Elements &lt;label&gt;</vt:lpstr>
      <vt:lpstr>Form Elements &lt;textarea&gt;</vt:lpstr>
      <vt:lpstr>Form Elements &lt;textarea&gt;</vt:lpstr>
      <vt:lpstr>Form Elements &lt;textarea&gt;</vt:lpstr>
      <vt:lpstr>&lt;fieldset&gt; &amp; &lt;legend&gt;</vt:lpstr>
      <vt:lpstr>&lt;optgroup&gt; &amp; &lt;option&gt;</vt:lpstr>
      <vt:lpstr>&lt;optgroup&gt; &amp; &lt;option&gt;</vt:lpstr>
      <vt:lpstr>Form Elements &lt;select&gt;</vt:lpstr>
      <vt:lpstr>Form Elements &lt;select&gt;</vt:lpstr>
      <vt:lpstr>Form Elements &lt;select&gt;</vt:lpstr>
      <vt:lpstr>Form Elements &lt;select&gt;</vt:lpstr>
      <vt:lpstr>Form Elements &lt;input&gt;</vt:lpstr>
      <vt:lpstr>Form Elements &lt;input&gt;</vt:lpstr>
      <vt:lpstr>Form Elements &lt;input&gt;</vt:lpstr>
      <vt:lpstr>Form Elements &lt;input&gt;</vt:lpstr>
      <vt:lpstr>Form Elements &lt;input&gt;</vt:lpstr>
      <vt:lpstr>HTML Elements &lt;video&gt;</vt:lpstr>
      <vt:lpstr>HTML Elements &lt;video&gt; Attributes</vt:lpstr>
      <vt:lpstr>HTML Elements &lt;video&gt; Attributes</vt:lpstr>
      <vt:lpstr>HTML Elements &lt;audio&gt;</vt:lpstr>
      <vt:lpstr>HTML Elements &lt;audio&gt; Attributes</vt:lpstr>
      <vt:lpstr>Types of Elements</vt:lpstr>
      <vt:lpstr>Types of Elements</vt:lpstr>
      <vt:lpstr>Types of Elements</vt:lpstr>
      <vt:lpstr>HTML Attributes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Mr. Demola</cp:lastModifiedBy>
  <cp:revision>134</cp:revision>
  <dcterms:created xsi:type="dcterms:W3CDTF">2015-03-25T14:26:33Z</dcterms:created>
  <dcterms:modified xsi:type="dcterms:W3CDTF">2019-10-17T12:50:24Z</dcterms:modified>
</cp:coreProperties>
</file>