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72" r:id="rId3"/>
    <p:sldId id="257" r:id="rId4"/>
    <p:sldId id="258" r:id="rId5"/>
    <p:sldId id="259" r:id="rId6"/>
    <p:sldId id="262" r:id="rId7"/>
    <p:sldId id="291" r:id="rId8"/>
    <p:sldId id="275" r:id="rId9"/>
    <p:sldId id="261" r:id="rId10"/>
    <p:sldId id="263" r:id="rId11"/>
    <p:sldId id="384" r:id="rId12"/>
    <p:sldId id="294" r:id="rId13"/>
    <p:sldId id="292" r:id="rId14"/>
    <p:sldId id="385" r:id="rId15"/>
    <p:sldId id="386" r:id="rId16"/>
    <p:sldId id="490" r:id="rId17"/>
    <p:sldId id="491" r:id="rId18"/>
    <p:sldId id="492" r:id="rId19"/>
    <p:sldId id="387" r:id="rId20"/>
    <p:sldId id="388" r:id="rId21"/>
    <p:sldId id="327" r:id="rId22"/>
    <p:sldId id="296" r:id="rId23"/>
    <p:sldId id="297" r:id="rId24"/>
    <p:sldId id="298" r:id="rId25"/>
    <p:sldId id="3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312" r:id="rId40"/>
    <p:sldId id="313" r:id="rId41"/>
    <p:sldId id="314" r:id="rId42"/>
    <p:sldId id="315" r:id="rId43"/>
    <p:sldId id="316" r:id="rId44"/>
    <p:sldId id="317" r:id="rId45"/>
    <p:sldId id="318" r:id="rId46"/>
    <p:sldId id="319" r:id="rId47"/>
    <p:sldId id="320" r:id="rId48"/>
    <p:sldId id="321" r:id="rId49"/>
    <p:sldId id="322" r:id="rId50"/>
    <p:sldId id="323" r:id="rId51"/>
    <p:sldId id="324" r:id="rId52"/>
    <p:sldId id="325" r:id="rId53"/>
    <p:sldId id="326" r:id="rId54"/>
    <p:sldId id="328" r:id="rId55"/>
    <p:sldId id="329" r:id="rId56"/>
    <p:sldId id="295" r:id="rId57"/>
    <p:sldId id="389" r:id="rId58"/>
    <p:sldId id="390" r:id="rId59"/>
    <p:sldId id="391" r:id="rId60"/>
    <p:sldId id="392" r:id="rId61"/>
    <p:sldId id="393" r:id="rId62"/>
    <p:sldId id="394" r:id="rId63"/>
    <p:sldId id="395" r:id="rId64"/>
    <p:sldId id="396" r:id="rId65"/>
    <p:sldId id="331" r:id="rId66"/>
    <p:sldId id="330" r:id="rId67"/>
    <p:sldId id="332" r:id="rId68"/>
    <p:sldId id="333" r:id="rId69"/>
    <p:sldId id="363" r:id="rId70"/>
    <p:sldId id="334" r:id="rId71"/>
    <p:sldId id="407" r:id="rId72"/>
    <p:sldId id="408" r:id="rId73"/>
    <p:sldId id="406" r:id="rId74"/>
    <p:sldId id="400" r:id="rId75"/>
    <p:sldId id="401" r:id="rId76"/>
    <p:sldId id="402" r:id="rId77"/>
    <p:sldId id="403" r:id="rId78"/>
    <p:sldId id="404" r:id="rId79"/>
    <p:sldId id="405" r:id="rId80"/>
    <p:sldId id="397" r:id="rId81"/>
    <p:sldId id="399"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410" r:id="rId109"/>
    <p:sldId id="411" r:id="rId110"/>
    <p:sldId id="412" r:id="rId111"/>
    <p:sldId id="413" r:id="rId112"/>
    <p:sldId id="415" r:id="rId113"/>
    <p:sldId id="416" r:id="rId114"/>
    <p:sldId id="417" r:id="rId115"/>
    <p:sldId id="418" r:id="rId116"/>
    <p:sldId id="419" r:id="rId117"/>
    <p:sldId id="420" r:id="rId118"/>
    <p:sldId id="421" r:id="rId119"/>
    <p:sldId id="422" r:id="rId120"/>
    <p:sldId id="423" r:id="rId121"/>
    <p:sldId id="424" r:id="rId122"/>
    <p:sldId id="425" r:id="rId123"/>
    <p:sldId id="426" r:id="rId124"/>
    <p:sldId id="362" r:id="rId125"/>
    <p:sldId id="428" r:id="rId126"/>
    <p:sldId id="427" r:id="rId127"/>
    <p:sldId id="429" r:id="rId128"/>
    <p:sldId id="409" r:id="rId129"/>
    <p:sldId id="361" r:id="rId130"/>
    <p:sldId id="364" r:id="rId131"/>
    <p:sldId id="365" r:id="rId132"/>
    <p:sldId id="366" r:id="rId133"/>
    <p:sldId id="367" r:id="rId134"/>
    <p:sldId id="380" r:id="rId135"/>
    <p:sldId id="368" r:id="rId136"/>
    <p:sldId id="369" r:id="rId137"/>
    <p:sldId id="370" r:id="rId138"/>
    <p:sldId id="371" r:id="rId139"/>
    <p:sldId id="372" r:id="rId140"/>
    <p:sldId id="373" r:id="rId141"/>
    <p:sldId id="374" r:id="rId142"/>
    <p:sldId id="375" r:id="rId143"/>
    <p:sldId id="381" r:id="rId144"/>
    <p:sldId id="382" r:id="rId145"/>
    <p:sldId id="383" r:id="rId146"/>
    <p:sldId id="430" r:id="rId147"/>
    <p:sldId id="431" r:id="rId148"/>
    <p:sldId id="432" r:id="rId149"/>
    <p:sldId id="433" r:id="rId150"/>
    <p:sldId id="434" r:id="rId151"/>
    <p:sldId id="435" r:id="rId152"/>
    <p:sldId id="436" r:id="rId153"/>
    <p:sldId id="437" r:id="rId154"/>
    <p:sldId id="438" r:id="rId155"/>
    <p:sldId id="439" r:id="rId156"/>
    <p:sldId id="440" r:id="rId157"/>
    <p:sldId id="441" r:id="rId158"/>
    <p:sldId id="442" r:id="rId159"/>
    <p:sldId id="443" r:id="rId160"/>
    <p:sldId id="444" r:id="rId161"/>
    <p:sldId id="445" r:id="rId162"/>
    <p:sldId id="446" r:id="rId163"/>
    <p:sldId id="447" r:id="rId164"/>
    <p:sldId id="448" r:id="rId165"/>
    <p:sldId id="449" r:id="rId166"/>
    <p:sldId id="450" r:id="rId167"/>
    <p:sldId id="451" r:id="rId168"/>
    <p:sldId id="452" r:id="rId169"/>
    <p:sldId id="453" r:id="rId170"/>
    <p:sldId id="454" r:id="rId171"/>
    <p:sldId id="455" r:id="rId172"/>
    <p:sldId id="456" r:id="rId173"/>
    <p:sldId id="457" r:id="rId174"/>
    <p:sldId id="458" r:id="rId175"/>
    <p:sldId id="459" r:id="rId176"/>
    <p:sldId id="460" r:id="rId177"/>
    <p:sldId id="461" r:id="rId178"/>
    <p:sldId id="474" r:id="rId179"/>
    <p:sldId id="462" r:id="rId180"/>
    <p:sldId id="463" r:id="rId181"/>
    <p:sldId id="464" r:id="rId182"/>
    <p:sldId id="465" r:id="rId183"/>
    <p:sldId id="466" r:id="rId184"/>
    <p:sldId id="467" r:id="rId185"/>
    <p:sldId id="473" r:id="rId186"/>
    <p:sldId id="472" r:id="rId187"/>
    <p:sldId id="468" r:id="rId188"/>
    <p:sldId id="469" r:id="rId189"/>
    <p:sldId id="470" r:id="rId190"/>
    <p:sldId id="471" r:id="rId191"/>
    <p:sldId id="475" r:id="rId192"/>
    <p:sldId id="476" r:id="rId193"/>
    <p:sldId id="477" r:id="rId194"/>
    <p:sldId id="478" r:id="rId195"/>
    <p:sldId id="479" r:id="rId196"/>
    <p:sldId id="480" r:id="rId197"/>
    <p:sldId id="481" r:id="rId198"/>
    <p:sldId id="482" r:id="rId199"/>
    <p:sldId id="483" r:id="rId200"/>
    <p:sldId id="484" r:id="rId201"/>
    <p:sldId id="485" r:id="rId202"/>
    <p:sldId id="486" r:id="rId203"/>
    <p:sldId id="487" r:id="rId204"/>
    <p:sldId id="488" r:id="rId205"/>
    <p:sldId id="489" r:id="rId206"/>
    <p:sldId id="271" r:id="rId20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164" y="4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extBox 9"/>
          <p:cNvSpPr txBox="1"/>
          <p:nvPr userDrawn="1"/>
        </p:nvSpPr>
        <p:spPr>
          <a:xfrm>
            <a:off x="4038600" y="5791200"/>
            <a:ext cx="2108269" cy="923330"/>
          </a:xfrm>
          <a:prstGeom prst="rect">
            <a:avLst/>
          </a:prstGeom>
          <a:noFill/>
        </p:spPr>
        <p:txBody>
          <a:bodyPr wrap="none" rtlCol="0">
            <a:spAutoFit/>
          </a:bodyPr>
          <a:lstStyle/>
          <a:p>
            <a:pPr algn="ctr"/>
            <a:r>
              <a:rPr lang="en-US" b="1" i="1" dirty="0" smtClean="0">
                <a:latin typeface="Book Antiqua" pitchFamily="18" charset="0"/>
              </a:rPr>
              <a:t>Presented</a:t>
            </a:r>
            <a:r>
              <a:rPr lang="en-US" b="1" i="1" baseline="0" dirty="0" smtClean="0">
                <a:latin typeface="Book Antiqua" pitchFamily="18" charset="0"/>
              </a:rPr>
              <a:t> by</a:t>
            </a:r>
          </a:p>
          <a:p>
            <a:pPr algn="ctr"/>
            <a:endParaRPr lang="en-US" b="1" i="1" baseline="0" dirty="0" smtClean="0">
              <a:latin typeface="Book Antiqua" pitchFamily="18" charset="0"/>
            </a:endParaRPr>
          </a:p>
          <a:p>
            <a:pPr algn="ctr"/>
            <a:r>
              <a:rPr lang="en-US" b="1" i="1" dirty="0" smtClean="0">
                <a:latin typeface="Book Antiqua" pitchFamily="18" charset="0"/>
              </a:rPr>
              <a:t> ‘Demola Akinpelu</a:t>
            </a:r>
            <a:endParaRPr lang="en-US" b="1" i="1" dirty="0">
              <a:latin typeface="Book Antiqua" pitchFamily="18" charset="0"/>
            </a:endParaRPr>
          </a:p>
        </p:txBody>
      </p:sp>
    </p:spTree>
    <p:extLst>
      <p:ext uri="{BB962C8B-B14F-4D97-AF65-F5344CB8AC3E}">
        <p14:creationId xmlns:p14="http://schemas.microsoft.com/office/powerpoint/2010/main" val="1425670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2A805-CB8F-4006-8611-F39BC04C413B}"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20324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52A805-CB8F-4006-8611-F39BC04C413B}"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161323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76200" y="76200"/>
            <a:ext cx="8229600" cy="1143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44500" y="1600200"/>
            <a:ext cx="8229600" cy="45259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26322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852A805-CB8F-4006-8611-F39BC04C413B}" type="datetimeFigureOut">
              <a:rPr lang="en-US" smtClean="0"/>
              <a:t>10/31/2019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1699127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852A805-CB8F-4006-8611-F39BC04C413B}"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123935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852A805-CB8F-4006-8611-F39BC04C413B}" type="datetimeFigureOut">
              <a:rPr lang="en-US" smtClean="0"/>
              <a:t>10/31/2019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3166339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852A805-CB8F-4006-8611-F39BC04C413B}" type="datetimeFigureOut">
              <a:rPr lang="en-US" smtClean="0"/>
              <a:t>10/31/2019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2468805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2A805-CB8F-4006-8611-F39BC04C413B}" type="datetimeFigureOut">
              <a:rPr lang="en-US" smtClean="0"/>
              <a:t>10/31/2019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1047803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2A805-CB8F-4006-8611-F39BC04C413B}"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221044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2A805-CB8F-4006-8611-F39BC04C413B}" type="datetimeFigureOut">
              <a:rPr lang="en-US" smtClean="0"/>
              <a:t>10/31/2019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24C3B5-CAF8-467C-BBB8-525E1F67AF49}" type="slidenum">
              <a:rPr lang="en-US" smtClean="0"/>
              <a:t>‹#›</a:t>
            </a:fld>
            <a:endParaRPr lang="en-US"/>
          </a:p>
        </p:txBody>
      </p:sp>
    </p:spTree>
    <p:extLst>
      <p:ext uri="{BB962C8B-B14F-4D97-AF65-F5344CB8AC3E}">
        <p14:creationId xmlns:p14="http://schemas.microsoft.com/office/powerpoint/2010/main" val="632745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2A805-CB8F-4006-8611-F39BC04C413B}" type="datetimeFigureOut">
              <a:rPr lang="en-US" smtClean="0"/>
              <a:t>10/31/2019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4C3B5-CAF8-467C-BBB8-525E1F67AF49}" type="slidenum">
              <a:rPr lang="en-US" smtClean="0"/>
              <a:t>‹#›</a:t>
            </a:fld>
            <a:endParaRPr lang="en-US"/>
          </a:p>
        </p:txBody>
      </p:sp>
    </p:spTree>
    <p:extLst>
      <p:ext uri="{BB962C8B-B14F-4D97-AF65-F5344CB8AC3E}">
        <p14:creationId xmlns:p14="http://schemas.microsoft.com/office/powerpoint/2010/main" val="3387173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pic>
        <p:nvPicPr>
          <p:cNvPr id="1026" name="Picture 2" descr="C:\Users\user\Desktop\Training_FVO\Web Design\fvo powerpoint wd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824"/>
            <a:ext cx="9143999" cy="687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2651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CSS Syntax</a:t>
            </a:r>
          </a:p>
        </p:txBody>
      </p:sp>
      <p:sp>
        <p:nvSpPr>
          <p:cNvPr id="3" name="Content Placeholder 2"/>
          <p:cNvSpPr>
            <a:spLocks noGrp="1"/>
          </p:cNvSpPr>
          <p:nvPr>
            <p:ph idx="1"/>
          </p:nvPr>
        </p:nvSpPr>
        <p:spPr/>
        <p:txBody>
          <a:bodyPr>
            <a:normAutofit fontScale="62500" lnSpcReduction="20000"/>
          </a:bodyPr>
          <a:lstStyle/>
          <a:p>
            <a:pPr marL="0" indent="0">
              <a:buNone/>
            </a:pPr>
            <a:r>
              <a:rPr lang="en-GB" b="1" dirty="0"/>
              <a:t>Selector</a:t>
            </a:r>
          </a:p>
          <a:p>
            <a:pPr marL="0" indent="0">
              <a:buNone/>
            </a:pPr>
            <a:r>
              <a:rPr lang="en-GB" dirty="0"/>
              <a:t>The HTML element name at the start of the rule set. It selects the element(s) to be </a:t>
            </a:r>
            <a:r>
              <a:rPr lang="en-GB" dirty="0" smtClean="0"/>
              <a:t>styled. To </a:t>
            </a:r>
            <a:r>
              <a:rPr lang="en-GB" dirty="0"/>
              <a:t>style a different element, just change the selector</a:t>
            </a:r>
            <a:r>
              <a:rPr lang="en-GB" dirty="0" smtClean="0"/>
              <a:t>.</a:t>
            </a:r>
          </a:p>
          <a:p>
            <a:pPr marL="0" indent="0">
              <a:buNone/>
            </a:pPr>
            <a:endParaRPr lang="en-GB" dirty="0"/>
          </a:p>
          <a:p>
            <a:pPr marL="0" indent="0">
              <a:buNone/>
            </a:pPr>
            <a:r>
              <a:rPr lang="en-GB" b="1" dirty="0"/>
              <a:t>Declaration</a:t>
            </a:r>
          </a:p>
          <a:p>
            <a:pPr marL="0" indent="0">
              <a:buNone/>
            </a:pPr>
            <a:r>
              <a:rPr lang="en-GB" dirty="0"/>
              <a:t>A single rule like </a:t>
            </a:r>
            <a:r>
              <a:rPr lang="en-GB" dirty="0" err="1"/>
              <a:t>color</a:t>
            </a:r>
            <a:r>
              <a:rPr lang="en-GB" dirty="0"/>
              <a:t>: red; specifying which of the element's properties you want to style</a:t>
            </a:r>
            <a:r>
              <a:rPr lang="en-GB" dirty="0" smtClean="0"/>
              <a:t>.</a:t>
            </a:r>
          </a:p>
          <a:p>
            <a:pPr marL="0" indent="0">
              <a:buNone/>
            </a:pPr>
            <a:endParaRPr lang="en-GB" dirty="0"/>
          </a:p>
          <a:p>
            <a:pPr marL="0" indent="0">
              <a:buNone/>
            </a:pPr>
            <a:r>
              <a:rPr lang="en-GB" b="1" dirty="0"/>
              <a:t>Properties</a:t>
            </a:r>
          </a:p>
          <a:p>
            <a:pPr marL="0" indent="0">
              <a:buNone/>
            </a:pPr>
            <a:r>
              <a:rPr lang="en-GB" dirty="0"/>
              <a:t>Ways in which you can style a given HTML element. </a:t>
            </a:r>
            <a:r>
              <a:rPr lang="en-GB" dirty="0" smtClean="0"/>
              <a:t>In </a:t>
            </a:r>
            <a:r>
              <a:rPr lang="en-GB" dirty="0"/>
              <a:t>CSS, you choose which properties you want to affect in your rule</a:t>
            </a:r>
            <a:r>
              <a:rPr lang="en-GB" dirty="0" smtClean="0"/>
              <a:t>.</a:t>
            </a:r>
          </a:p>
          <a:p>
            <a:pPr marL="0" indent="0">
              <a:buNone/>
            </a:pPr>
            <a:endParaRPr lang="en-GB" dirty="0"/>
          </a:p>
          <a:p>
            <a:pPr marL="0" indent="0">
              <a:buNone/>
            </a:pPr>
            <a:r>
              <a:rPr lang="en-GB" b="1" dirty="0"/>
              <a:t>Property value</a:t>
            </a:r>
          </a:p>
          <a:p>
            <a:pPr marL="0" indent="0">
              <a:buNone/>
            </a:pPr>
            <a:r>
              <a:rPr lang="en-GB" dirty="0"/>
              <a:t>To the right of the property after the colon, we have the property value, which chooses one out of many possible appearances for a given property </a:t>
            </a:r>
            <a:r>
              <a:rPr lang="en-GB" dirty="0" smtClean="0"/>
              <a:t>.</a:t>
            </a:r>
            <a:endParaRPr lang="en-US" dirty="0"/>
          </a:p>
        </p:txBody>
      </p:sp>
    </p:spTree>
    <p:extLst>
      <p:ext uri="{BB962C8B-B14F-4D97-AF65-F5344CB8AC3E}">
        <p14:creationId xmlns:p14="http://schemas.microsoft.com/office/powerpoint/2010/main" val="350167144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Setting the Mouse Cursor Style</a:t>
            </a:r>
          </a:p>
        </p:txBody>
      </p:sp>
      <p:sp>
        <p:nvSpPr>
          <p:cNvPr id="3" name="Content Placeholder 2"/>
          <p:cNvSpPr>
            <a:spLocks noGrp="1"/>
          </p:cNvSpPr>
          <p:nvPr>
            <p:ph idx="1"/>
          </p:nvPr>
        </p:nvSpPr>
        <p:spPr>
          <a:xfrm>
            <a:off x="444500" y="1600200"/>
            <a:ext cx="8229600" cy="5105400"/>
          </a:xfrm>
        </p:spPr>
        <p:txBody>
          <a:bodyPr>
            <a:normAutofit fontScale="92500" lnSpcReduction="10000"/>
          </a:bodyPr>
          <a:lstStyle/>
          <a:p>
            <a:pPr marL="0" indent="0">
              <a:buNone/>
            </a:pPr>
            <a:r>
              <a:rPr lang="en-US" sz="1800" dirty="0" smtClean="0"/>
              <a:t>CSS </a:t>
            </a:r>
            <a:r>
              <a:rPr lang="en-US" sz="1800" dirty="0"/>
              <a:t>allows you to set your desired cursor style when you mouse over an element. For example, you can change your cursor into a hand icon, help icon, and much more, rather than using the default pointer. </a:t>
            </a:r>
            <a:br>
              <a:rPr lang="en-US" sz="1800" dirty="0"/>
            </a:br>
            <a:r>
              <a:rPr lang="en-US" sz="1800" dirty="0"/>
              <a:t/>
            </a:r>
            <a:br>
              <a:rPr lang="en-US" sz="1800" dirty="0"/>
            </a:br>
            <a:r>
              <a:rPr lang="en-US" sz="1800" dirty="0"/>
              <a:t>In the example below, the mouse pointer is set to a help icon when we mouse over the span element</a:t>
            </a:r>
            <a:r>
              <a:rPr lang="en-US" sz="1800" dirty="0" smtClean="0"/>
              <a:t>:</a:t>
            </a:r>
          </a:p>
          <a:p>
            <a:pPr marL="0" indent="0">
              <a:buNone/>
            </a:pPr>
            <a:r>
              <a:rPr lang="en-US" sz="1800" dirty="0" smtClean="0"/>
              <a:t>&lt;</a:t>
            </a:r>
            <a:r>
              <a:rPr lang="en-US" sz="1800" dirty="0"/>
              <a:t>span style="</a:t>
            </a:r>
            <a:r>
              <a:rPr lang="en-US" sz="1800" dirty="0" err="1"/>
              <a:t>cursor:help</a:t>
            </a:r>
            <a:r>
              <a:rPr lang="en-US" sz="1800" dirty="0"/>
              <a:t>;"&gt;</a:t>
            </a:r>
            <a:br>
              <a:rPr lang="en-US" sz="1800" dirty="0"/>
            </a:br>
            <a:r>
              <a:rPr lang="en-US" sz="1800" dirty="0"/>
              <a:t>Do you need help?</a:t>
            </a:r>
            <a:br>
              <a:rPr lang="en-US" sz="1800" dirty="0"/>
            </a:br>
            <a:r>
              <a:rPr lang="en-US" sz="1800" dirty="0"/>
              <a:t>&lt;/span</a:t>
            </a:r>
            <a:r>
              <a:rPr lang="en-US" sz="1800" dirty="0" smtClean="0"/>
              <a:t>&gt;</a:t>
            </a:r>
          </a:p>
          <a:p>
            <a:pPr marL="0" indent="0">
              <a:buNone/>
            </a:pPr>
            <a:r>
              <a:rPr lang="en-US" sz="2400" dirty="0"/>
              <a:t/>
            </a:r>
            <a:br>
              <a:rPr lang="en-US" sz="2400" dirty="0"/>
            </a:br>
            <a:r>
              <a:rPr lang="en-US" sz="2400" dirty="0"/>
              <a:t>There are numerous other possible values for the </a:t>
            </a:r>
            <a:r>
              <a:rPr lang="en-US" sz="2400" b="1" dirty="0"/>
              <a:t>cursor </a:t>
            </a:r>
            <a:r>
              <a:rPr lang="en-US" sz="2400" dirty="0"/>
              <a:t>property, such as:</a:t>
            </a:r>
            <a:br>
              <a:rPr lang="en-US" sz="2400" dirty="0"/>
            </a:br>
            <a:r>
              <a:rPr lang="en-US" sz="2400" b="1" dirty="0"/>
              <a:t>default </a:t>
            </a:r>
            <a:r>
              <a:rPr lang="en-US" sz="2400" dirty="0"/>
              <a:t>- default cursor</a:t>
            </a:r>
            <a:br>
              <a:rPr lang="en-US" sz="2400" dirty="0"/>
            </a:br>
            <a:r>
              <a:rPr lang="en-US" sz="2400" b="1" dirty="0"/>
              <a:t>crosshair </a:t>
            </a:r>
            <a:r>
              <a:rPr lang="en-US" sz="2400" dirty="0"/>
              <a:t>- cursor displays as crosshair</a:t>
            </a:r>
            <a:br>
              <a:rPr lang="en-US" sz="2400" dirty="0"/>
            </a:br>
            <a:r>
              <a:rPr lang="en-US" sz="2400" b="1" dirty="0"/>
              <a:t>pointer </a:t>
            </a:r>
            <a:r>
              <a:rPr lang="en-US" sz="2400" dirty="0"/>
              <a:t>- cursor displays hand icon</a:t>
            </a:r>
            <a:br>
              <a:rPr lang="en-US" sz="2400" dirty="0"/>
            </a:br>
            <a:r>
              <a:rPr lang="en-US" sz="2400" dirty="0"/>
              <a:t>The list of possible values is quite long. The image below demonstrates the various available styles:</a:t>
            </a:r>
          </a:p>
        </p:txBody>
      </p:sp>
    </p:spTree>
    <p:extLst>
      <p:ext uri="{BB962C8B-B14F-4D97-AF65-F5344CB8AC3E}">
        <p14:creationId xmlns:p14="http://schemas.microsoft.com/office/powerpoint/2010/main" val="210014374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Setting the Mouse Cursor Style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1762" y="1957387"/>
            <a:ext cx="6315075"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566628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CSS3</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2400" dirty="0" smtClean="0"/>
              <a:t>CSS3 </a:t>
            </a:r>
            <a:r>
              <a:rPr lang="en-US" sz="2400" dirty="0"/>
              <a:t>is the latest standard for CSS.</a:t>
            </a:r>
            <a:br>
              <a:rPr lang="en-US" sz="2400" dirty="0"/>
            </a:br>
            <a:r>
              <a:rPr lang="en-US" sz="2400" dirty="0"/>
              <a:t>CSS3 is completely backwards-compatible with earlier CSS versions.</a:t>
            </a:r>
            <a:br>
              <a:rPr lang="en-US" sz="2400" dirty="0"/>
            </a:br>
            <a:r>
              <a:rPr lang="en-US" sz="2400" dirty="0"/>
              <a:t/>
            </a:r>
            <a:br>
              <a:rPr lang="en-US" sz="2400" dirty="0"/>
            </a:br>
            <a:r>
              <a:rPr lang="en-US" sz="2400" dirty="0"/>
              <a:t>Some of the most significant new features are:</a:t>
            </a:r>
            <a:br>
              <a:rPr lang="en-US" sz="2400" dirty="0"/>
            </a:br>
            <a:r>
              <a:rPr lang="en-US" sz="2400" b="1" dirty="0"/>
              <a:t>Border radius</a:t>
            </a:r>
            <a:r>
              <a:rPr lang="en-US" sz="2400" dirty="0"/>
              <a:t> - allows us to create rounded corners for elements.</a:t>
            </a:r>
            <a:br>
              <a:rPr lang="en-US" sz="2400" dirty="0"/>
            </a:br>
            <a:r>
              <a:rPr lang="en-US" sz="2400" b="1" dirty="0"/>
              <a:t>Border images</a:t>
            </a:r>
            <a:r>
              <a:rPr lang="en-US" sz="2400" dirty="0"/>
              <a:t> - allows us to specify an image as the border around an element.</a:t>
            </a:r>
            <a:br>
              <a:rPr lang="en-US" sz="2400" dirty="0"/>
            </a:br>
            <a:r>
              <a:rPr lang="en-US" sz="2400" b="1" dirty="0"/>
              <a:t>Multiple backgrounds </a:t>
            </a:r>
            <a:r>
              <a:rPr lang="en-US" sz="2400" dirty="0"/>
              <a:t>- applies multiple backgrounds to elements.</a:t>
            </a:r>
            <a:br>
              <a:rPr lang="en-US" sz="2400" dirty="0"/>
            </a:br>
            <a:r>
              <a:rPr lang="en-US" sz="2400" b="1" dirty="0"/>
              <a:t>Animations and effects</a:t>
            </a:r>
            <a:r>
              <a:rPr lang="en-US" sz="2400" dirty="0"/>
              <a:t>, and much more! </a:t>
            </a:r>
          </a:p>
        </p:txBody>
      </p:sp>
    </p:spTree>
    <p:extLst>
      <p:ext uri="{BB962C8B-B14F-4D97-AF65-F5344CB8AC3E}">
        <p14:creationId xmlns:p14="http://schemas.microsoft.com/office/powerpoint/2010/main" val="365375530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CSS3: New Features</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To </a:t>
            </a:r>
            <a:r>
              <a:rPr lang="en-US" sz="1800" dirty="0"/>
              <a:t>make web development easier and faster, CSS3 introduces additional new features, including the following:</a:t>
            </a:r>
            <a:br>
              <a:rPr lang="en-US" sz="1800" dirty="0"/>
            </a:br>
            <a:r>
              <a:rPr lang="en-US" sz="1800" dirty="0"/>
              <a:t/>
            </a:r>
            <a:br>
              <a:rPr lang="en-US" sz="1800" dirty="0"/>
            </a:br>
            <a:r>
              <a:rPr lang="en-US" sz="1800" b="1" dirty="0"/>
              <a:t>Box Shadow</a:t>
            </a:r>
            <a:r>
              <a:rPr lang="en-US" sz="1800" dirty="0"/>
              <a:t/>
            </a:r>
            <a:br>
              <a:rPr lang="en-US" sz="1800" dirty="0"/>
            </a:br>
            <a:r>
              <a:rPr lang="en-US" sz="1800" dirty="0"/>
              <a:t>With the </a:t>
            </a:r>
            <a:r>
              <a:rPr lang="en-US" sz="1800" b="1" dirty="0"/>
              <a:t>box-shadow</a:t>
            </a:r>
            <a:r>
              <a:rPr lang="en-US" sz="1800" dirty="0"/>
              <a:t> property, you can attach one or more shadows to an element by specifying values for color, size, blur, and offset.</a:t>
            </a:r>
            <a:br>
              <a:rPr lang="en-US" sz="1800" dirty="0"/>
            </a:br>
            <a:r>
              <a:rPr lang="en-US" sz="1800" dirty="0"/>
              <a:t/>
            </a:r>
            <a:br>
              <a:rPr lang="en-US" sz="1800" dirty="0"/>
            </a:br>
            <a:r>
              <a:rPr lang="en-US" sz="1800" b="1" dirty="0"/>
              <a:t>Gradients </a:t>
            </a:r>
            <a:r>
              <a:rPr lang="en-US" sz="1800" dirty="0"/>
              <a:t/>
            </a:r>
            <a:br>
              <a:rPr lang="en-US" sz="1800" dirty="0"/>
            </a:br>
            <a:r>
              <a:rPr lang="en-US" sz="1800" dirty="0"/>
              <a:t>CSS3 gradients allow us to set the background color of the element to a gradient. Two types of gradients are available: </a:t>
            </a:r>
            <a:r>
              <a:rPr lang="en-US" sz="1800" b="1" dirty="0"/>
              <a:t>Linear </a:t>
            </a:r>
            <a:r>
              <a:rPr lang="en-US" sz="1800" dirty="0"/>
              <a:t>and </a:t>
            </a:r>
            <a:r>
              <a:rPr lang="en-US" sz="1800" b="1" dirty="0"/>
              <a:t>Radial</a:t>
            </a:r>
            <a:r>
              <a:rPr lang="en-US" sz="1800" dirty="0"/>
              <a:t>.</a:t>
            </a:r>
            <a:endParaRPr lang="en-US" sz="2400" dirty="0"/>
          </a:p>
        </p:txBody>
      </p:sp>
    </p:spTree>
    <p:extLst>
      <p:ext uri="{BB962C8B-B14F-4D97-AF65-F5344CB8AC3E}">
        <p14:creationId xmlns:p14="http://schemas.microsoft.com/office/powerpoint/2010/main" val="36403644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CSS3: New Features</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a:t/>
            </a:r>
            <a:br>
              <a:rPr lang="en-US" sz="1800" dirty="0"/>
            </a:br>
            <a:r>
              <a:rPr lang="en-US" sz="1800" b="1" dirty="0"/>
              <a:t>Transforms </a:t>
            </a:r>
            <a:r>
              <a:rPr lang="en-US" sz="1800" dirty="0"/>
              <a:t>allow you to </a:t>
            </a:r>
            <a:r>
              <a:rPr lang="en-US" sz="1800" b="1" dirty="0"/>
              <a:t>rotate</a:t>
            </a:r>
            <a:r>
              <a:rPr lang="en-US" sz="1800" dirty="0"/>
              <a:t>, </a:t>
            </a:r>
            <a:r>
              <a:rPr lang="en-US" sz="1800" b="1" dirty="0"/>
              <a:t>scale</a:t>
            </a:r>
            <a:r>
              <a:rPr lang="en-US" sz="1800" dirty="0"/>
              <a:t>, </a:t>
            </a:r>
            <a:r>
              <a:rPr lang="en-US" sz="1800" b="1" dirty="0"/>
              <a:t>move</a:t>
            </a:r>
            <a:r>
              <a:rPr lang="en-US" sz="1800" dirty="0"/>
              <a:t>, and </a:t>
            </a:r>
            <a:r>
              <a:rPr lang="en-US" sz="1800" b="1" dirty="0"/>
              <a:t>skew </a:t>
            </a:r>
            <a:r>
              <a:rPr lang="en-US" sz="1800" dirty="0"/>
              <a:t>elements. </a:t>
            </a:r>
            <a:br>
              <a:rPr lang="en-US" sz="1800" dirty="0"/>
            </a:br>
            <a:r>
              <a:rPr lang="en-US" sz="1800" dirty="0"/>
              <a:t/>
            </a:r>
            <a:br>
              <a:rPr lang="en-US" sz="1800" dirty="0"/>
            </a:br>
            <a:r>
              <a:rPr lang="en-US" sz="1800" dirty="0"/>
              <a:t>Another popular feature is </a:t>
            </a:r>
            <a:r>
              <a:rPr lang="en-US" sz="1800" b="1" dirty="0"/>
              <a:t>Transitions </a:t>
            </a:r>
            <a:r>
              <a:rPr lang="en-US" sz="1800" dirty="0"/>
              <a:t>which allows you to animate from one CSS property value to another. You can combine it with transforms and animate the element's position, rotation, or scale.</a:t>
            </a:r>
            <a:br>
              <a:rPr lang="en-US" sz="1800" dirty="0"/>
            </a:br>
            <a:r>
              <a:rPr lang="en-US" sz="1800" dirty="0"/>
              <a:t/>
            </a:r>
            <a:br>
              <a:rPr lang="en-US" sz="1800" dirty="0"/>
            </a:br>
            <a:r>
              <a:rPr lang="en-US" sz="1800" dirty="0"/>
              <a:t>The property attracting the most attention is </a:t>
            </a:r>
            <a:r>
              <a:rPr lang="en-US" sz="1800" b="1" dirty="0"/>
              <a:t>Animations</a:t>
            </a:r>
            <a:r>
              <a:rPr lang="en-US" sz="1800" dirty="0"/>
              <a:t>. </a:t>
            </a:r>
            <a:br>
              <a:rPr lang="en-US" sz="1800" dirty="0"/>
            </a:br>
            <a:r>
              <a:rPr lang="en-US" sz="1800" dirty="0"/>
              <a:t>CSS Animations have their own specifications, and they allow you to create </a:t>
            </a:r>
            <a:r>
              <a:rPr lang="en-US" sz="1800" b="1" dirty="0" err="1"/>
              <a:t>keyframes</a:t>
            </a:r>
            <a:r>
              <a:rPr lang="en-US" sz="1800" dirty="0"/>
              <a:t>, set duration, easing, and more.</a:t>
            </a:r>
            <a:endParaRPr lang="en-US" sz="2400" dirty="0"/>
          </a:p>
        </p:txBody>
      </p:sp>
    </p:spTree>
    <p:extLst>
      <p:ext uri="{BB962C8B-B14F-4D97-AF65-F5344CB8AC3E}">
        <p14:creationId xmlns:p14="http://schemas.microsoft.com/office/powerpoint/2010/main" val="81595509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CSS Vendor Prefixes</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CSS </a:t>
            </a:r>
            <a:r>
              <a:rPr lang="en-US" sz="1800" dirty="0"/>
              <a:t>vendor prefixes or CSS browser prefixes are a way for browser makers to add support for new CSS features during periods of testing and experimentation. Browser prefixes are used to add new features that may not be part of the final and formal CSS specification. </a:t>
            </a:r>
            <a:br>
              <a:rPr lang="en-US" sz="1800" dirty="0"/>
            </a:br>
            <a:r>
              <a:rPr lang="en-US" sz="1800" dirty="0"/>
              <a:t/>
            </a:r>
            <a:br>
              <a:rPr lang="en-US" sz="1800" dirty="0"/>
            </a:br>
            <a:r>
              <a:rPr lang="en-US" sz="1800" dirty="0"/>
              <a:t>For example, the prefix for Safari and Chrome is </a:t>
            </a:r>
            <a:r>
              <a:rPr lang="en-US" sz="1800" b="1" dirty="0"/>
              <a:t>-</a:t>
            </a:r>
            <a:r>
              <a:rPr lang="en-US" sz="1800" b="1" dirty="0" err="1"/>
              <a:t>webkit</a:t>
            </a:r>
            <a:r>
              <a:rPr lang="en-US" sz="1800" dirty="0"/>
              <a:t>. The </a:t>
            </a:r>
            <a:r>
              <a:rPr lang="en-US" sz="1800" b="1" dirty="0"/>
              <a:t>border-radius</a:t>
            </a:r>
            <a:r>
              <a:rPr lang="en-US" sz="1800" dirty="0"/>
              <a:t> property is currently supported in Chrome, Safari, and Mozilla, as long as it is accompanied by the browser prefix.</a:t>
            </a:r>
            <a:br>
              <a:rPr lang="en-US" sz="1800" dirty="0"/>
            </a:br>
            <a:r>
              <a:rPr lang="en-US" sz="1800" dirty="0"/>
              <a:t>To specify the </a:t>
            </a:r>
            <a:r>
              <a:rPr lang="en-US" sz="1800" b="1" dirty="0"/>
              <a:t>border-radius</a:t>
            </a:r>
            <a:r>
              <a:rPr lang="en-US" sz="1800" dirty="0"/>
              <a:t> in Chrome and Safari, the following syntax is used:</a:t>
            </a:r>
            <a:r>
              <a:rPr lang="en-US" sz="1800" b="1" dirty="0"/>
              <a:t>-</a:t>
            </a:r>
            <a:r>
              <a:rPr lang="en-US" sz="1800" b="1" dirty="0" err="1"/>
              <a:t>webkit</a:t>
            </a:r>
            <a:r>
              <a:rPr lang="en-US" sz="1800" dirty="0"/>
              <a:t>-</a:t>
            </a:r>
            <a:r>
              <a:rPr lang="en-US" sz="1800" u="sng" dirty="0"/>
              <a:t>border-radius:</a:t>
            </a:r>
            <a:r>
              <a:rPr lang="en-US" sz="1800" dirty="0"/>
              <a:t> 24px</a:t>
            </a:r>
            <a:r>
              <a:rPr lang="en-US" sz="1800" dirty="0" smtClean="0"/>
              <a:t>;</a:t>
            </a:r>
          </a:p>
          <a:p>
            <a:pPr marL="0" indent="0">
              <a:buNone/>
            </a:pPr>
            <a:endParaRPr lang="en-US" sz="1800" dirty="0"/>
          </a:p>
          <a:p>
            <a:pPr marL="0" indent="0">
              <a:buNone/>
            </a:pPr>
            <a:r>
              <a:rPr lang="en-US" sz="1800" dirty="0"/>
              <a:t>The prefix is added to the property to make it work in the unsupported browsers. So, you might end up with multiple definitions of the same property, each with the specific browser prefix.</a:t>
            </a:r>
          </a:p>
        </p:txBody>
      </p:sp>
    </p:spTree>
    <p:extLst>
      <p:ext uri="{BB962C8B-B14F-4D97-AF65-F5344CB8AC3E}">
        <p14:creationId xmlns:p14="http://schemas.microsoft.com/office/powerpoint/2010/main" val="110375466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CSS Vendor Prefixes</a:t>
            </a:r>
          </a:p>
        </p:txBody>
      </p:sp>
      <p:pic>
        <p:nvPicPr>
          <p:cNvPr id="2052"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3175" y="2105819"/>
            <a:ext cx="6572250" cy="351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11015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B</a:t>
            </a:r>
            <a:r>
              <a:rPr lang="en-GB" sz="4000" b="1" dirty="0" smtClean="0"/>
              <a:t>ackground </a:t>
            </a:r>
            <a:r>
              <a:rPr lang="en-GB" sz="4000" b="1" dirty="0"/>
              <a:t>S</a:t>
            </a:r>
            <a:r>
              <a:rPr lang="en-GB" sz="4000" b="1" dirty="0" smtClean="0"/>
              <a:t>tyles</a:t>
            </a:r>
            <a:endParaRPr lang="en-GB" sz="4000" b="1" dirty="0"/>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sz="1800" dirty="0"/>
              <a:t>The background of an element is the area that sits underneath an element's content, padding, and border. </a:t>
            </a:r>
            <a:r>
              <a:rPr lang="en-GB" sz="1800" dirty="0" smtClean="0"/>
              <a:t> The </a:t>
            </a:r>
            <a:r>
              <a:rPr lang="en-GB" sz="1800" dirty="0"/>
              <a:t>background doesn't sit underneath the margin — the margin doesn't count as part of the element's area, but rather the area outside the element</a:t>
            </a:r>
            <a:r>
              <a:rPr lang="en-GB" sz="1800" dirty="0" smtClean="0"/>
              <a:t>.</a:t>
            </a:r>
          </a:p>
          <a:p>
            <a:pPr marL="0" indent="0">
              <a:buNone/>
            </a:pPr>
            <a:endParaRPr lang="en-GB" sz="1800" dirty="0"/>
          </a:p>
          <a:p>
            <a:pPr marL="0" indent="0">
              <a:buNone/>
            </a:pPr>
            <a:r>
              <a:rPr lang="en-GB" sz="1800" b="1" dirty="0"/>
              <a:t>background-</a:t>
            </a:r>
            <a:r>
              <a:rPr lang="en-GB" sz="1800" b="1" dirty="0" err="1"/>
              <a:t>color</a:t>
            </a:r>
            <a:r>
              <a:rPr lang="en-GB" sz="1800" dirty="0"/>
              <a:t>: Sets a solid </a:t>
            </a:r>
            <a:r>
              <a:rPr lang="en-GB" sz="1800" dirty="0" err="1"/>
              <a:t>color</a:t>
            </a:r>
            <a:r>
              <a:rPr lang="en-GB" sz="1800" dirty="0"/>
              <a:t> for the background.</a:t>
            </a:r>
          </a:p>
          <a:p>
            <a:pPr marL="0" indent="0">
              <a:buNone/>
            </a:pPr>
            <a:r>
              <a:rPr lang="en-GB" sz="1800" b="1" dirty="0"/>
              <a:t>background-image</a:t>
            </a:r>
            <a:r>
              <a:rPr lang="en-GB" sz="1800" dirty="0"/>
              <a:t>: Specifies a background image to appear in the background of the element. This can be a static file, or a generated gradient.</a:t>
            </a:r>
          </a:p>
          <a:p>
            <a:pPr marL="0" indent="0">
              <a:buNone/>
            </a:pPr>
            <a:r>
              <a:rPr lang="en-GB" sz="1800" b="1" dirty="0"/>
              <a:t>background-position</a:t>
            </a:r>
            <a:r>
              <a:rPr lang="en-GB" sz="1800" dirty="0"/>
              <a:t>: Specifies the position that the background should appear inside the element background.</a:t>
            </a:r>
          </a:p>
          <a:p>
            <a:pPr marL="0" indent="0">
              <a:buNone/>
            </a:pPr>
            <a:r>
              <a:rPr lang="en-GB" sz="1800" b="1" dirty="0"/>
              <a:t>background-repeat</a:t>
            </a:r>
            <a:r>
              <a:rPr lang="en-GB" sz="1800" dirty="0"/>
              <a:t>: Specifies whether the background should be repeated (tiled) or not.</a:t>
            </a:r>
          </a:p>
          <a:p>
            <a:pPr marL="0" indent="0">
              <a:buNone/>
            </a:pPr>
            <a:r>
              <a:rPr lang="en-GB" sz="1800" b="1" dirty="0"/>
              <a:t>background-attachment</a:t>
            </a:r>
            <a:r>
              <a:rPr lang="en-GB" sz="1800" dirty="0"/>
              <a:t>: Specifies the behaviour of an element's background when its content scrolls, e.g. does it scroll with the content, or is it fixed?</a:t>
            </a:r>
          </a:p>
          <a:p>
            <a:pPr marL="0" indent="0">
              <a:buNone/>
            </a:pPr>
            <a:r>
              <a:rPr lang="en-GB" sz="1800" b="1" dirty="0"/>
              <a:t>background</a:t>
            </a:r>
            <a:r>
              <a:rPr lang="en-GB" sz="1800" dirty="0"/>
              <a:t>: Shorthand for specifying the above five properties on one line.</a:t>
            </a:r>
          </a:p>
          <a:p>
            <a:pPr marL="0" indent="0">
              <a:buNone/>
            </a:pPr>
            <a:r>
              <a:rPr lang="en-GB" sz="1800" b="1" dirty="0"/>
              <a:t>background-size</a:t>
            </a:r>
            <a:r>
              <a:rPr lang="en-GB" sz="1800" dirty="0"/>
              <a:t>: Allows a background image to be resized dynamically</a:t>
            </a:r>
            <a:endParaRPr lang="en-US" sz="1800" dirty="0"/>
          </a:p>
        </p:txBody>
      </p:sp>
    </p:spTree>
    <p:extLst>
      <p:ext uri="{BB962C8B-B14F-4D97-AF65-F5344CB8AC3E}">
        <p14:creationId xmlns:p14="http://schemas.microsoft.com/office/powerpoint/2010/main" val="58125250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B</a:t>
            </a:r>
            <a:r>
              <a:rPr lang="en-GB" sz="4000" b="1" dirty="0" smtClean="0"/>
              <a:t>ackground </a:t>
            </a:r>
            <a:r>
              <a:rPr lang="en-GB" sz="4000" b="1" dirty="0" err="1" smtClean="0"/>
              <a:t>Color</a:t>
            </a:r>
            <a:endParaRPr lang="en-GB" sz="4000" b="1" dirty="0"/>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sz="1800" dirty="0"/>
              <a:t>Background </a:t>
            </a:r>
            <a:r>
              <a:rPr lang="en-GB" sz="1800" dirty="0" err="1" smtClean="0"/>
              <a:t>color</a:t>
            </a:r>
            <a:endParaRPr lang="en-GB" sz="1800" dirty="0"/>
          </a:p>
          <a:p>
            <a:pPr marL="0" indent="0">
              <a:buNone/>
            </a:pPr>
            <a:r>
              <a:rPr lang="en-GB" sz="1800" dirty="0" smtClean="0"/>
              <a:t>The default </a:t>
            </a:r>
            <a:r>
              <a:rPr lang="en-GB" sz="1800" dirty="0"/>
              <a:t>background </a:t>
            </a:r>
            <a:r>
              <a:rPr lang="en-GB" sz="1800" dirty="0" err="1"/>
              <a:t>color</a:t>
            </a:r>
            <a:r>
              <a:rPr lang="en-GB" sz="1800" dirty="0"/>
              <a:t> of most elements is not white </a:t>
            </a:r>
            <a:r>
              <a:rPr lang="en-GB" sz="1800" dirty="0" smtClean="0"/>
              <a:t>but </a:t>
            </a:r>
            <a:r>
              <a:rPr lang="en-GB" sz="1800" dirty="0"/>
              <a:t>transparent — therefore if you set an element's background </a:t>
            </a:r>
            <a:r>
              <a:rPr lang="en-GB" sz="1800" dirty="0" err="1"/>
              <a:t>color</a:t>
            </a:r>
            <a:r>
              <a:rPr lang="en-GB" sz="1800" dirty="0"/>
              <a:t> to something interesting, but want its child elements to be white, you'll have to set that explicitly</a:t>
            </a:r>
            <a:r>
              <a:rPr lang="en-GB" sz="1800" dirty="0" smtClean="0"/>
              <a:t>.</a:t>
            </a:r>
          </a:p>
          <a:p>
            <a:pPr marL="0" indent="0">
              <a:buNone/>
            </a:pPr>
            <a:endParaRPr lang="en-GB" sz="1800" dirty="0"/>
          </a:p>
          <a:p>
            <a:pPr marL="0" indent="0">
              <a:buNone/>
            </a:pPr>
            <a:r>
              <a:rPr lang="en-GB" sz="1800" dirty="0" smtClean="0"/>
              <a:t>It </a:t>
            </a:r>
            <a:r>
              <a:rPr lang="en-GB" sz="1800" dirty="0"/>
              <a:t>is important to set a background </a:t>
            </a:r>
            <a:r>
              <a:rPr lang="en-GB" sz="1800" dirty="0" err="1"/>
              <a:t>color</a:t>
            </a:r>
            <a:r>
              <a:rPr lang="en-GB" sz="1800" dirty="0"/>
              <a:t> as a </a:t>
            </a:r>
            <a:r>
              <a:rPr lang="en-GB" sz="1800" dirty="0" err="1"/>
              <a:t>fallback</a:t>
            </a:r>
            <a:r>
              <a:rPr lang="en-GB" sz="1800" dirty="0"/>
              <a:t>. Background </a:t>
            </a:r>
            <a:r>
              <a:rPr lang="en-GB" sz="1800" dirty="0" err="1"/>
              <a:t>colors</a:t>
            </a:r>
            <a:r>
              <a:rPr lang="en-GB" sz="1800" dirty="0"/>
              <a:t> are supported pretty much everywhere, whereas more exotic features such as background gradients are supported only in newer browsers, plus a background image might fail to load for some reason. It is therefore a good idea to set a basic background </a:t>
            </a:r>
            <a:r>
              <a:rPr lang="en-GB" sz="1800" dirty="0" err="1"/>
              <a:t>color</a:t>
            </a:r>
            <a:r>
              <a:rPr lang="en-GB" sz="1800" dirty="0"/>
              <a:t> as well as specifying such features, so the element's content is readable no matter what</a:t>
            </a:r>
            <a:r>
              <a:rPr lang="en-GB" sz="1800" dirty="0" smtClean="0"/>
              <a:t>.</a:t>
            </a:r>
          </a:p>
          <a:p>
            <a:pPr marL="0" indent="0">
              <a:buNone/>
            </a:pPr>
            <a:endParaRPr lang="en-GB" sz="1800" dirty="0" smtClean="0"/>
          </a:p>
          <a:p>
            <a:pPr marL="0" indent="0">
              <a:buNone/>
            </a:pPr>
            <a:r>
              <a:rPr lang="en-GB" sz="1800" dirty="0"/>
              <a:t>.</a:t>
            </a:r>
            <a:r>
              <a:rPr lang="en-GB" sz="1800" dirty="0" smtClean="0"/>
              <a:t>cool-div </a:t>
            </a:r>
            <a:r>
              <a:rPr lang="en-GB" sz="1800" dirty="0"/>
              <a:t>{</a:t>
            </a:r>
          </a:p>
          <a:p>
            <a:pPr marL="0" indent="0">
              <a:buNone/>
            </a:pPr>
            <a:r>
              <a:rPr lang="en-GB" sz="1800" dirty="0"/>
              <a:t>Height: 100px;</a:t>
            </a:r>
          </a:p>
          <a:p>
            <a:pPr marL="0" indent="0">
              <a:buNone/>
            </a:pPr>
            <a:r>
              <a:rPr lang="en-US" sz="1800" dirty="0"/>
              <a:t>background-color: orange;</a:t>
            </a:r>
          </a:p>
          <a:p>
            <a:pPr marL="0" indent="0">
              <a:buNone/>
            </a:pPr>
            <a:r>
              <a:rPr lang="en-US" sz="1800" dirty="0"/>
              <a:t>}</a:t>
            </a:r>
          </a:p>
        </p:txBody>
      </p:sp>
    </p:spTree>
    <p:extLst>
      <p:ext uri="{BB962C8B-B14F-4D97-AF65-F5344CB8AC3E}">
        <p14:creationId xmlns:p14="http://schemas.microsoft.com/office/powerpoint/2010/main" val="217472524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B</a:t>
            </a:r>
            <a:r>
              <a:rPr lang="en-GB" sz="4000" b="1" dirty="0" smtClean="0"/>
              <a:t>ackground image</a:t>
            </a:r>
            <a:endParaRPr lang="en-GB" sz="4000" b="1" dirty="0"/>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sz="1800" dirty="0"/>
              <a:t>Background </a:t>
            </a:r>
            <a:r>
              <a:rPr lang="en-GB" sz="1800" dirty="0" smtClean="0"/>
              <a:t>image</a:t>
            </a:r>
            <a:endParaRPr lang="en-GB" sz="1800" dirty="0"/>
          </a:p>
          <a:p>
            <a:pPr marL="0" indent="0">
              <a:buNone/>
            </a:pPr>
            <a:r>
              <a:rPr lang="en-GB" sz="1800" dirty="0"/>
              <a:t>The background-image property specifies a background image to display in the background of an element. The simplest usage of this property involves using the </a:t>
            </a:r>
            <a:r>
              <a:rPr lang="en-GB" sz="1800" dirty="0" err="1"/>
              <a:t>url</a:t>
            </a:r>
            <a:r>
              <a:rPr lang="en-GB" sz="1800" dirty="0"/>
              <a:t>() function — which takes the path to an image as a parameter — to fetch a static image file to insert</a:t>
            </a:r>
            <a:r>
              <a:rPr lang="en-GB" sz="1800" dirty="0" smtClean="0"/>
              <a:t>.</a:t>
            </a:r>
          </a:p>
          <a:p>
            <a:pPr marL="0" indent="0">
              <a:buNone/>
            </a:pPr>
            <a:endParaRPr lang="en-GB" sz="1800" dirty="0" smtClean="0"/>
          </a:p>
          <a:p>
            <a:pPr marL="0" indent="0">
              <a:buNone/>
            </a:pPr>
            <a:r>
              <a:rPr lang="en-GB" sz="1800" dirty="0" smtClean="0"/>
              <a:t>.cool div {</a:t>
            </a:r>
          </a:p>
          <a:p>
            <a:pPr marL="0" indent="0">
              <a:buNone/>
            </a:pPr>
            <a:r>
              <a:rPr lang="en-GB" sz="1800" dirty="0" smtClean="0"/>
              <a:t>Height: 100px;</a:t>
            </a:r>
          </a:p>
          <a:p>
            <a:pPr marL="0" indent="0">
              <a:buNone/>
            </a:pPr>
            <a:r>
              <a:rPr lang="en-US" sz="1800" dirty="0" smtClean="0"/>
              <a:t>background-color: orange;</a:t>
            </a:r>
          </a:p>
          <a:p>
            <a:pPr marL="0" indent="0">
              <a:buNone/>
            </a:pPr>
            <a:r>
              <a:rPr lang="en-US" sz="1800" dirty="0"/>
              <a:t>background-image: </a:t>
            </a:r>
            <a:r>
              <a:rPr lang="en-US" sz="1800" dirty="0" err="1" smtClean="0"/>
              <a:t>url</a:t>
            </a:r>
            <a:r>
              <a:rPr lang="en-US" sz="1800" dirty="0" smtClean="0"/>
              <a:t>(dancing-image.png);</a:t>
            </a:r>
          </a:p>
          <a:p>
            <a:pPr marL="0" indent="0">
              <a:buNone/>
            </a:pPr>
            <a:r>
              <a:rPr lang="en-US" sz="1800" dirty="0" smtClean="0"/>
              <a:t>}</a:t>
            </a:r>
            <a:endParaRPr lang="en-US" sz="1800" dirty="0"/>
          </a:p>
        </p:txBody>
      </p:sp>
    </p:spTree>
    <p:extLst>
      <p:ext uri="{BB962C8B-B14F-4D97-AF65-F5344CB8AC3E}">
        <p14:creationId xmlns:p14="http://schemas.microsoft.com/office/powerpoint/2010/main" val="634947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CSS Syntax</a:t>
            </a: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The </a:t>
            </a:r>
            <a:r>
              <a:rPr lang="en-US" dirty="0"/>
              <a:t>selector points to the HTML element you want to style</a:t>
            </a:r>
            <a:r>
              <a:rPr lang="en-US" dirty="0" smtClean="0"/>
              <a:t>.</a:t>
            </a:r>
          </a:p>
          <a:p>
            <a:pPr marL="0" indent="0">
              <a:buNone/>
            </a:pPr>
            <a:r>
              <a:rPr lang="en-US" dirty="0"/>
              <a:t/>
            </a:r>
            <a:br>
              <a:rPr lang="en-US" dirty="0"/>
            </a:br>
            <a:r>
              <a:rPr lang="en-US" dirty="0"/>
              <a:t>The declaration block contains one or more declarations, separated by semicolons.</a:t>
            </a:r>
            <a:br>
              <a:rPr lang="en-US" dirty="0"/>
            </a:br>
            <a:r>
              <a:rPr lang="en-US" dirty="0"/>
              <a:t>Each declaration includes a property name and a value, separated by a colon.</a:t>
            </a:r>
          </a:p>
        </p:txBody>
      </p:sp>
    </p:spTree>
    <p:extLst>
      <p:ext uri="{BB962C8B-B14F-4D97-AF65-F5344CB8AC3E}">
        <p14:creationId xmlns:p14="http://schemas.microsoft.com/office/powerpoint/2010/main" val="294340634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B</a:t>
            </a:r>
            <a:r>
              <a:rPr lang="en-GB" sz="4000" b="1" dirty="0" smtClean="0"/>
              <a:t>ackground repeat</a:t>
            </a:r>
            <a:endParaRPr lang="en-GB" sz="4000" b="1" dirty="0"/>
          </a:p>
        </p:txBody>
      </p:sp>
      <p:sp>
        <p:nvSpPr>
          <p:cNvPr id="3" name="Content Placeholder 2"/>
          <p:cNvSpPr>
            <a:spLocks noGrp="1"/>
          </p:cNvSpPr>
          <p:nvPr>
            <p:ph idx="1"/>
          </p:nvPr>
        </p:nvSpPr>
        <p:spPr>
          <a:xfrm>
            <a:off x="444500" y="1600200"/>
            <a:ext cx="8229600" cy="5105400"/>
          </a:xfrm>
        </p:spPr>
        <p:txBody>
          <a:bodyPr>
            <a:normAutofit lnSpcReduction="10000"/>
          </a:bodyPr>
          <a:lstStyle/>
          <a:p>
            <a:pPr marL="0" indent="0">
              <a:buNone/>
            </a:pPr>
            <a:r>
              <a:rPr lang="en-GB" sz="1800" dirty="0"/>
              <a:t>Background </a:t>
            </a:r>
            <a:r>
              <a:rPr lang="en-GB" sz="1800" dirty="0" smtClean="0"/>
              <a:t>repeat</a:t>
            </a:r>
            <a:endParaRPr lang="en-GB" sz="1800" dirty="0"/>
          </a:p>
          <a:p>
            <a:pPr marL="0" indent="0">
              <a:buNone/>
            </a:pPr>
            <a:r>
              <a:rPr lang="en-GB" sz="1800" b="1" dirty="0"/>
              <a:t>background-repeat</a:t>
            </a:r>
            <a:r>
              <a:rPr lang="en-GB" sz="1800" dirty="0"/>
              <a:t> allows you to specify how the background image is repeated. The default value is repeat </a:t>
            </a:r>
            <a:r>
              <a:rPr lang="en-GB" sz="1800" dirty="0" smtClean="0"/>
              <a:t>which </a:t>
            </a:r>
            <a:r>
              <a:rPr lang="en-GB" sz="1800" dirty="0"/>
              <a:t>makes the image keep repeating until the whole element background is filled. </a:t>
            </a:r>
            <a:endParaRPr lang="en-GB" sz="1800" dirty="0" smtClean="0"/>
          </a:p>
          <a:p>
            <a:pPr marL="0" indent="0">
              <a:buNone/>
            </a:pPr>
            <a:endParaRPr lang="en-GB" sz="1800" dirty="0"/>
          </a:p>
          <a:p>
            <a:pPr marL="0" indent="0">
              <a:buNone/>
            </a:pPr>
            <a:r>
              <a:rPr lang="en-GB" sz="1800" b="1" dirty="0"/>
              <a:t>no-repeat: </a:t>
            </a:r>
            <a:r>
              <a:rPr lang="en-GB" sz="1800" dirty="0"/>
              <a:t>The image will not repeat at all: it will only be shown once.</a:t>
            </a:r>
          </a:p>
          <a:p>
            <a:pPr marL="0" indent="0">
              <a:buNone/>
            </a:pPr>
            <a:r>
              <a:rPr lang="en-GB" sz="1800" b="1" dirty="0"/>
              <a:t>repeat-x: </a:t>
            </a:r>
            <a:r>
              <a:rPr lang="en-GB" sz="1800" dirty="0"/>
              <a:t>The image will repeat horizontally all the way across the background.</a:t>
            </a:r>
          </a:p>
          <a:p>
            <a:pPr marL="0" indent="0">
              <a:buNone/>
            </a:pPr>
            <a:r>
              <a:rPr lang="en-GB" sz="1800" b="1" dirty="0"/>
              <a:t>repeat-y:</a:t>
            </a:r>
            <a:r>
              <a:rPr lang="en-GB" sz="1800" dirty="0"/>
              <a:t> The image will repeat vertically all the way down the background.</a:t>
            </a:r>
          </a:p>
          <a:p>
            <a:pPr marL="0" indent="0">
              <a:buNone/>
            </a:pPr>
            <a:r>
              <a:rPr lang="en-GB" sz="1800" b="1" dirty="0"/>
              <a:t>repeat: </a:t>
            </a:r>
            <a:r>
              <a:rPr lang="en-GB" sz="1800" dirty="0"/>
              <a:t>The image will repeat both vertically and horizontally</a:t>
            </a:r>
            <a:r>
              <a:rPr lang="en-GB" sz="1800" dirty="0" smtClean="0"/>
              <a:t>.</a:t>
            </a:r>
          </a:p>
          <a:p>
            <a:pPr marL="0" indent="0">
              <a:buNone/>
            </a:pPr>
            <a:endParaRPr lang="en-GB" sz="1800" dirty="0" smtClean="0"/>
          </a:p>
          <a:p>
            <a:pPr marL="0" indent="0">
              <a:buNone/>
            </a:pPr>
            <a:r>
              <a:rPr lang="en-GB" sz="1800" dirty="0" smtClean="0"/>
              <a:t>.cool div {</a:t>
            </a:r>
          </a:p>
          <a:p>
            <a:pPr marL="0" indent="0">
              <a:buNone/>
            </a:pPr>
            <a:r>
              <a:rPr lang="en-GB" sz="1800" dirty="0" smtClean="0"/>
              <a:t>Height: 100px;</a:t>
            </a:r>
          </a:p>
          <a:p>
            <a:pPr marL="0" indent="0">
              <a:buNone/>
            </a:pPr>
            <a:r>
              <a:rPr lang="en-US" sz="1800" dirty="0" smtClean="0"/>
              <a:t>background-color: orange;</a:t>
            </a:r>
          </a:p>
          <a:p>
            <a:pPr marL="0" indent="0">
              <a:buNone/>
            </a:pPr>
            <a:r>
              <a:rPr lang="en-US" sz="1800" dirty="0"/>
              <a:t>background-image: </a:t>
            </a:r>
            <a:r>
              <a:rPr lang="en-US" sz="1800" dirty="0" err="1" smtClean="0"/>
              <a:t>url</a:t>
            </a:r>
            <a:r>
              <a:rPr lang="en-US" sz="1800" dirty="0" smtClean="0"/>
              <a:t>(dancing-image.png);</a:t>
            </a:r>
          </a:p>
          <a:p>
            <a:pPr marL="0" indent="0">
              <a:buNone/>
            </a:pPr>
            <a:r>
              <a:rPr lang="en-US" sz="1800" dirty="0" smtClean="0"/>
              <a:t>background-repeat</a:t>
            </a:r>
            <a:r>
              <a:rPr lang="en-US" sz="1800" dirty="0"/>
              <a:t>: no-repeat;</a:t>
            </a:r>
            <a:endParaRPr lang="en-US" sz="1800" dirty="0" smtClean="0"/>
          </a:p>
          <a:p>
            <a:pPr marL="0" indent="0">
              <a:buNone/>
            </a:pPr>
            <a:r>
              <a:rPr lang="en-US" sz="1800" dirty="0" smtClean="0"/>
              <a:t>}</a:t>
            </a:r>
            <a:endParaRPr lang="en-US" sz="1800" dirty="0"/>
          </a:p>
        </p:txBody>
      </p:sp>
    </p:spTree>
    <p:extLst>
      <p:ext uri="{BB962C8B-B14F-4D97-AF65-F5344CB8AC3E}">
        <p14:creationId xmlns:p14="http://schemas.microsoft.com/office/powerpoint/2010/main" val="426167354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B</a:t>
            </a:r>
            <a:r>
              <a:rPr lang="en-GB" sz="4000" b="1" dirty="0" smtClean="0"/>
              <a:t>ackground position</a:t>
            </a:r>
            <a:endParaRPr lang="en-GB" sz="4000" b="1" dirty="0"/>
          </a:p>
        </p:txBody>
      </p:sp>
      <p:sp>
        <p:nvSpPr>
          <p:cNvPr id="3" name="Content Placeholder 2"/>
          <p:cNvSpPr>
            <a:spLocks noGrp="1"/>
          </p:cNvSpPr>
          <p:nvPr>
            <p:ph idx="1"/>
          </p:nvPr>
        </p:nvSpPr>
        <p:spPr>
          <a:xfrm>
            <a:off x="444500" y="1600200"/>
            <a:ext cx="8229600" cy="5105400"/>
          </a:xfrm>
        </p:spPr>
        <p:txBody>
          <a:bodyPr>
            <a:normAutofit fontScale="92500" lnSpcReduction="10000"/>
          </a:bodyPr>
          <a:lstStyle/>
          <a:p>
            <a:pPr marL="0" indent="0">
              <a:buNone/>
            </a:pPr>
            <a:r>
              <a:rPr lang="en-GB" sz="1800" b="1" dirty="0"/>
              <a:t>Background </a:t>
            </a:r>
            <a:r>
              <a:rPr lang="en-GB" sz="1800" b="1" dirty="0" smtClean="0"/>
              <a:t>position</a:t>
            </a:r>
            <a:endParaRPr lang="en-GB" sz="1800" b="1" dirty="0"/>
          </a:p>
          <a:p>
            <a:pPr marL="0" indent="0">
              <a:buNone/>
            </a:pPr>
            <a:r>
              <a:rPr lang="en-GB" sz="1800" dirty="0"/>
              <a:t>background-position allows you to position your background image wherever you want inside the background. Generally the property will take two values separated by a space, which specify the horizontal (x) and vertical (y) coordinates of the image. The top left corner of the image is the origin — (0,0). Think of the background as a graph, with the x coordinate going across from left to right, and the y coordinate going from top to bottom.</a:t>
            </a:r>
          </a:p>
          <a:p>
            <a:pPr marL="0" indent="0">
              <a:buNone/>
            </a:pPr>
            <a:endParaRPr lang="en-GB" sz="1800" dirty="0"/>
          </a:p>
          <a:p>
            <a:pPr marL="0" indent="0">
              <a:buNone/>
            </a:pPr>
            <a:r>
              <a:rPr lang="en-GB" sz="1800" dirty="0"/>
              <a:t>The property can accept many different value types; the most common ones you'll use are:</a:t>
            </a:r>
          </a:p>
          <a:p>
            <a:pPr marL="0" indent="0">
              <a:buNone/>
            </a:pPr>
            <a:endParaRPr lang="en-GB" sz="1800" dirty="0"/>
          </a:p>
          <a:p>
            <a:pPr marL="0" indent="0">
              <a:buNone/>
            </a:pPr>
            <a:r>
              <a:rPr lang="en-GB" sz="1800" b="1" dirty="0"/>
              <a:t>Absolute values </a:t>
            </a:r>
            <a:r>
              <a:rPr lang="en-GB" sz="1800" dirty="0"/>
              <a:t>like pixels — for example background-position: 200px 25px.</a:t>
            </a:r>
          </a:p>
          <a:p>
            <a:pPr marL="0" indent="0">
              <a:buNone/>
            </a:pPr>
            <a:r>
              <a:rPr lang="en-GB" sz="1800" b="1" dirty="0"/>
              <a:t>Relative values </a:t>
            </a:r>
            <a:r>
              <a:rPr lang="en-GB" sz="1800" dirty="0"/>
              <a:t>like </a:t>
            </a:r>
            <a:r>
              <a:rPr lang="en-GB" sz="1800" dirty="0" err="1"/>
              <a:t>rems</a:t>
            </a:r>
            <a:r>
              <a:rPr lang="en-GB" sz="1800" dirty="0"/>
              <a:t> — for example background-position: 20rem 2.5rem.</a:t>
            </a:r>
          </a:p>
          <a:p>
            <a:pPr marL="0" indent="0">
              <a:buNone/>
            </a:pPr>
            <a:r>
              <a:rPr lang="en-GB" sz="1800" b="1" dirty="0"/>
              <a:t>Percentages</a:t>
            </a:r>
            <a:r>
              <a:rPr lang="en-GB" sz="1800" dirty="0"/>
              <a:t> — for example background-position: 90% 25%.</a:t>
            </a:r>
          </a:p>
          <a:p>
            <a:pPr marL="0" indent="0">
              <a:buNone/>
            </a:pPr>
            <a:r>
              <a:rPr lang="en-GB" sz="1800" b="1" dirty="0"/>
              <a:t>Keywords</a:t>
            </a:r>
            <a:r>
              <a:rPr lang="en-GB" sz="1800" dirty="0"/>
              <a:t> — for example background-position: right </a:t>
            </a:r>
            <a:r>
              <a:rPr lang="en-GB" sz="1800" dirty="0" err="1"/>
              <a:t>center</a:t>
            </a:r>
            <a:r>
              <a:rPr lang="en-GB" sz="1800" dirty="0"/>
              <a:t>. These two values are intuitive, and can take values of left, </a:t>
            </a:r>
            <a:r>
              <a:rPr lang="en-GB" sz="1800" dirty="0" err="1"/>
              <a:t>center</a:t>
            </a:r>
            <a:r>
              <a:rPr lang="en-GB" sz="1800" dirty="0"/>
              <a:t>, right, and top, </a:t>
            </a:r>
            <a:r>
              <a:rPr lang="en-GB" sz="1800" dirty="0" err="1"/>
              <a:t>center</a:t>
            </a:r>
            <a:r>
              <a:rPr lang="en-GB" sz="1800" dirty="0"/>
              <a:t>, bottom, respectively</a:t>
            </a:r>
            <a:r>
              <a:rPr lang="en-GB" sz="1800" dirty="0" smtClean="0"/>
              <a:t>.</a:t>
            </a:r>
          </a:p>
          <a:p>
            <a:pPr marL="0" indent="0">
              <a:buNone/>
            </a:pPr>
            <a:endParaRPr lang="en-GB" sz="1800" dirty="0"/>
          </a:p>
          <a:p>
            <a:pPr marL="0" indent="0">
              <a:buNone/>
            </a:pPr>
            <a:r>
              <a:rPr lang="en-GB" sz="1800" dirty="0"/>
              <a:t>You should note that you can mix and match these values, for example background-position: 99% </a:t>
            </a:r>
            <a:r>
              <a:rPr lang="en-GB" sz="1800" dirty="0" err="1"/>
              <a:t>center</a:t>
            </a:r>
            <a:r>
              <a:rPr lang="en-GB" sz="1800" dirty="0"/>
              <a:t>. Also note that if you only specify one value, that value will be assumed to be the horizontal value, and the vertical value will default to </a:t>
            </a:r>
            <a:r>
              <a:rPr lang="en-GB" sz="1800" dirty="0" err="1"/>
              <a:t>center</a:t>
            </a:r>
            <a:r>
              <a:rPr lang="en-GB" sz="1800" dirty="0"/>
              <a:t>.</a:t>
            </a:r>
            <a:endParaRPr lang="en-US" sz="1800" dirty="0"/>
          </a:p>
        </p:txBody>
      </p:sp>
    </p:spTree>
    <p:extLst>
      <p:ext uri="{BB962C8B-B14F-4D97-AF65-F5344CB8AC3E}">
        <p14:creationId xmlns:p14="http://schemas.microsoft.com/office/powerpoint/2010/main" val="94808593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B</a:t>
            </a:r>
            <a:r>
              <a:rPr lang="en-GB" sz="4000" b="1" dirty="0" smtClean="0"/>
              <a:t>ackground position</a:t>
            </a:r>
            <a:endParaRPr lang="en-GB" sz="4000" b="1" dirty="0"/>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sz="1800" dirty="0"/>
              <a:t>.cool div {</a:t>
            </a:r>
          </a:p>
          <a:p>
            <a:pPr marL="0" indent="0">
              <a:buNone/>
            </a:pPr>
            <a:r>
              <a:rPr lang="en-GB" sz="1800" dirty="0"/>
              <a:t>Height: 100px;</a:t>
            </a:r>
          </a:p>
          <a:p>
            <a:pPr marL="0" indent="0">
              <a:buNone/>
            </a:pPr>
            <a:r>
              <a:rPr lang="en-US" sz="1800" dirty="0"/>
              <a:t>background-color: orange;</a:t>
            </a:r>
          </a:p>
          <a:p>
            <a:pPr marL="0" indent="0">
              <a:buNone/>
            </a:pPr>
            <a:r>
              <a:rPr lang="en-US" sz="1800" dirty="0"/>
              <a:t>background-image: </a:t>
            </a:r>
            <a:r>
              <a:rPr lang="en-US" sz="1800" dirty="0" err="1"/>
              <a:t>url</a:t>
            </a:r>
            <a:r>
              <a:rPr lang="en-US" sz="1800" dirty="0"/>
              <a:t>(dancing-image.png);</a:t>
            </a:r>
          </a:p>
          <a:p>
            <a:pPr marL="0" indent="0">
              <a:buNone/>
            </a:pPr>
            <a:r>
              <a:rPr lang="en-US" sz="1800" dirty="0"/>
              <a:t>background-repeat: no-repeat</a:t>
            </a:r>
            <a:r>
              <a:rPr lang="en-US" sz="1800" dirty="0" smtClean="0"/>
              <a:t>;</a:t>
            </a:r>
          </a:p>
          <a:p>
            <a:pPr marL="0" indent="0">
              <a:buNone/>
            </a:pPr>
            <a:r>
              <a:rPr lang="en-US" sz="1800" dirty="0"/>
              <a:t>background-position</a:t>
            </a:r>
            <a:r>
              <a:rPr lang="en-US" sz="1800" dirty="0" smtClean="0"/>
              <a:t>: bottom </a:t>
            </a:r>
            <a:r>
              <a:rPr lang="en-US" sz="1800" dirty="0"/>
              <a:t>center;</a:t>
            </a:r>
            <a:endParaRPr lang="en-US" sz="1800" dirty="0" smtClean="0"/>
          </a:p>
          <a:p>
            <a:pPr marL="0" indent="0">
              <a:buNone/>
            </a:pPr>
            <a:r>
              <a:rPr lang="en-US" sz="1800" dirty="0" smtClean="0"/>
              <a:t>}</a:t>
            </a:r>
            <a:endParaRPr lang="en-US" sz="1800" dirty="0"/>
          </a:p>
          <a:p>
            <a:pPr marL="0" indent="0">
              <a:buNone/>
            </a:pPr>
            <a:endParaRPr lang="en-US" sz="1800" dirty="0"/>
          </a:p>
        </p:txBody>
      </p:sp>
    </p:spTree>
    <p:extLst>
      <p:ext uri="{BB962C8B-B14F-4D97-AF65-F5344CB8AC3E}">
        <p14:creationId xmlns:p14="http://schemas.microsoft.com/office/powerpoint/2010/main" val="266218757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Background image: gradients</a:t>
            </a:r>
          </a:p>
        </p:txBody>
      </p:sp>
      <p:sp>
        <p:nvSpPr>
          <p:cNvPr id="3" name="Content Placeholder 2"/>
          <p:cNvSpPr>
            <a:spLocks noGrp="1"/>
          </p:cNvSpPr>
          <p:nvPr>
            <p:ph idx="1"/>
          </p:nvPr>
        </p:nvSpPr>
        <p:spPr>
          <a:xfrm>
            <a:off x="444500" y="1600200"/>
            <a:ext cx="8229600" cy="5105400"/>
          </a:xfrm>
        </p:spPr>
        <p:txBody>
          <a:bodyPr>
            <a:normAutofit fontScale="92500"/>
          </a:bodyPr>
          <a:lstStyle/>
          <a:p>
            <a:pPr marL="0" indent="0">
              <a:buNone/>
            </a:pPr>
            <a:r>
              <a:rPr lang="en-GB" sz="1800" b="1" dirty="0"/>
              <a:t>Background image: </a:t>
            </a:r>
            <a:r>
              <a:rPr lang="en-GB" sz="1800" b="1" dirty="0" smtClean="0"/>
              <a:t>gradients</a:t>
            </a:r>
            <a:endParaRPr lang="en-GB" sz="1800" b="1" dirty="0"/>
          </a:p>
          <a:p>
            <a:pPr marL="0" indent="0">
              <a:buNone/>
            </a:pPr>
            <a:r>
              <a:rPr lang="en-GB" sz="1800" dirty="0"/>
              <a:t>There are another set of available values for background-image — </a:t>
            </a:r>
            <a:r>
              <a:rPr lang="en-GB" sz="1800" dirty="0" err="1"/>
              <a:t>color</a:t>
            </a:r>
            <a:r>
              <a:rPr lang="en-GB" sz="1800" dirty="0"/>
              <a:t> gradients, which are smooth </a:t>
            </a:r>
            <a:r>
              <a:rPr lang="en-GB" sz="1800" dirty="0" err="1"/>
              <a:t>color</a:t>
            </a:r>
            <a:r>
              <a:rPr lang="en-GB" sz="1800" dirty="0"/>
              <a:t> transitions across a background. </a:t>
            </a:r>
          </a:p>
          <a:p>
            <a:pPr marL="0" indent="0">
              <a:buNone/>
            </a:pPr>
            <a:r>
              <a:rPr lang="en-GB" sz="1800" dirty="0"/>
              <a:t>A linear gradient is created by passing in a linear-gradient() function as the value of a background-image property. At a minimum, the function needs to take three parameters separated by commas </a:t>
            </a:r>
            <a:r>
              <a:rPr lang="en-GB" sz="1800" b="1" dirty="0"/>
              <a:t>— the direction the gradient should be going in across the background</a:t>
            </a:r>
            <a:r>
              <a:rPr lang="en-GB" sz="1800" dirty="0"/>
              <a:t>, the </a:t>
            </a:r>
            <a:r>
              <a:rPr lang="en-GB" sz="1800" b="1" dirty="0" err="1"/>
              <a:t>color</a:t>
            </a:r>
            <a:r>
              <a:rPr lang="en-GB" sz="1800" b="1" dirty="0"/>
              <a:t> at the beginning</a:t>
            </a:r>
            <a:r>
              <a:rPr lang="en-GB" sz="1800" dirty="0"/>
              <a:t>, and the </a:t>
            </a:r>
            <a:r>
              <a:rPr lang="en-GB" sz="1800" b="1" dirty="0" err="1"/>
              <a:t>color</a:t>
            </a:r>
            <a:r>
              <a:rPr lang="en-GB" sz="1800" b="1" dirty="0"/>
              <a:t> at the end</a:t>
            </a:r>
            <a:r>
              <a:rPr lang="en-GB" sz="1800" dirty="0"/>
              <a:t>. For example:</a:t>
            </a:r>
          </a:p>
          <a:p>
            <a:pPr marL="0" indent="0">
              <a:buNone/>
            </a:pPr>
            <a:endParaRPr lang="en-GB" sz="1800" dirty="0" smtClean="0"/>
          </a:p>
          <a:p>
            <a:pPr marL="0" indent="0">
              <a:buNone/>
            </a:pPr>
            <a:r>
              <a:rPr lang="en-GB" sz="1800" dirty="0" smtClean="0"/>
              <a:t>Background-image: </a:t>
            </a:r>
            <a:r>
              <a:rPr lang="en-GB" sz="1800" dirty="0"/>
              <a:t>linear-gradient(</a:t>
            </a:r>
            <a:r>
              <a:rPr lang="en-GB" sz="1800" dirty="0" err="1"/>
              <a:t>gradient_direction</a:t>
            </a:r>
            <a:r>
              <a:rPr lang="en-GB" sz="1800" dirty="0"/>
              <a:t>, </a:t>
            </a:r>
            <a:r>
              <a:rPr lang="en-GB" sz="1800" dirty="0" err="1"/>
              <a:t>color</a:t>
            </a:r>
            <a:r>
              <a:rPr lang="en-GB" sz="1800" dirty="0"/>
              <a:t> 1, </a:t>
            </a:r>
            <a:r>
              <a:rPr lang="en-GB" sz="1800" dirty="0" err="1"/>
              <a:t>color</a:t>
            </a:r>
            <a:r>
              <a:rPr lang="en-GB" sz="1800" dirty="0"/>
              <a:t> 2, </a:t>
            </a:r>
            <a:r>
              <a:rPr lang="en-GB" sz="1800" dirty="0" err="1"/>
              <a:t>color</a:t>
            </a:r>
            <a:r>
              <a:rPr lang="en-GB" sz="1800" dirty="0"/>
              <a:t> 3, ...);</a:t>
            </a:r>
          </a:p>
          <a:p>
            <a:pPr marL="0" indent="0">
              <a:buNone/>
            </a:pPr>
            <a:endParaRPr lang="en-GB" sz="1800" dirty="0"/>
          </a:p>
          <a:p>
            <a:pPr marL="0" indent="0">
              <a:buNone/>
            </a:pPr>
            <a:r>
              <a:rPr lang="en-GB" sz="1800" dirty="0"/>
              <a:t>background-image: linear-gradient(to bottom, orange, yellow</a:t>
            </a:r>
            <a:r>
              <a:rPr lang="en-GB" sz="1800" dirty="0" smtClean="0"/>
              <a:t>);</a:t>
            </a:r>
          </a:p>
          <a:p>
            <a:pPr marL="0" indent="0">
              <a:buNone/>
            </a:pPr>
            <a:endParaRPr lang="en-GB" sz="1800" dirty="0" smtClean="0"/>
          </a:p>
          <a:p>
            <a:pPr marL="0" indent="0">
              <a:buNone/>
            </a:pPr>
            <a:r>
              <a:rPr lang="en-GB" sz="1800" dirty="0"/>
              <a:t>background-image: </a:t>
            </a:r>
            <a:r>
              <a:rPr lang="en-GB" sz="1800" dirty="0" smtClean="0"/>
              <a:t>repeating-linear-gradient(45deg, yellow 0, yellow 30px</a:t>
            </a:r>
            <a:r>
              <a:rPr lang="en-GB" sz="1800" dirty="0"/>
              <a:t>, </a:t>
            </a:r>
            <a:r>
              <a:rPr lang="en-GB" sz="1800" dirty="0" smtClean="0"/>
              <a:t>black 30px, black 60px);</a:t>
            </a:r>
            <a:endParaRPr lang="en-GB" sz="1800" dirty="0"/>
          </a:p>
          <a:p>
            <a:pPr marL="0" indent="0">
              <a:buNone/>
            </a:pPr>
            <a:endParaRPr lang="en-GB" sz="1800" dirty="0" smtClean="0"/>
          </a:p>
          <a:p>
            <a:pPr marL="0" indent="0">
              <a:buNone/>
            </a:pPr>
            <a:endParaRPr lang="en-GB" sz="1800" dirty="0" smtClean="0"/>
          </a:p>
          <a:p>
            <a:pPr marL="0" indent="0">
              <a:buNone/>
            </a:pPr>
            <a:r>
              <a:rPr lang="en-GB" sz="1800" dirty="0"/>
              <a:t>https://</a:t>
            </a:r>
            <a:r>
              <a:rPr lang="en-GB" sz="1800" dirty="0" smtClean="0"/>
              <a:t>cssgradient.io</a:t>
            </a:r>
            <a:endParaRPr lang="en-GB" sz="1800" dirty="0"/>
          </a:p>
          <a:p>
            <a:pPr marL="0" indent="0">
              <a:buNone/>
            </a:pPr>
            <a:endParaRPr lang="en-US" sz="1800" dirty="0"/>
          </a:p>
        </p:txBody>
      </p:sp>
    </p:spTree>
    <p:extLst>
      <p:ext uri="{BB962C8B-B14F-4D97-AF65-F5344CB8AC3E}">
        <p14:creationId xmlns:p14="http://schemas.microsoft.com/office/powerpoint/2010/main" val="2078591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smtClean="0"/>
              <a:t>Multiple Backgrounds</a:t>
            </a:r>
            <a:endParaRPr lang="en-GB" sz="4000" b="1" dirty="0"/>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sz="1800" dirty="0"/>
              <a:t>Multiple </a:t>
            </a:r>
            <a:r>
              <a:rPr lang="en-GB" sz="1800" dirty="0" smtClean="0"/>
              <a:t>backgrounds</a:t>
            </a:r>
            <a:endParaRPr lang="en-GB" sz="1800" dirty="0"/>
          </a:p>
          <a:p>
            <a:pPr marL="0" indent="0">
              <a:buNone/>
            </a:pPr>
            <a:r>
              <a:rPr lang="en-GB" sz="1800" dirty="0" smtClean="0"/>
              <a:t>We can </a:t>
            </a:r>
            <a:r>
              <a:rPr lang="en-GB" sz="1800" dirty="0"/>
              <a:t>attach multiple backgrounds to a single element. This is a good thing, as multiple backgrounds are very useful. You separate your different background definitions with </a:t>
            </a:r>
            <a:r>
              <a:rPr lang="en-GB" sz="1800" dirty="0" smtClean="0"/>
              <a:t>commas. The </a:t>
            </a:r>
            <a:r>
              <a:rPr lang="en-GB" sz="1800" dirty="0"/>
              <a:t>backgrounds are stacked on top of one another with the first appearing at the top, then the second below it, then the third, </a:t>
            </a:r>
            <a:r>
              <a:rPr lang="en-GB" sz="1800" dirty="0" err="1" smtClean="0"/>
              <a:t>etc</a:t>
            </a:r>
            <a:endParaRPr lang="en-GB" sz="1800" dirty="0" smtClean="0"/>
          </a:p>
          <a:p>
            <a:pPr marL="0" indent="0">
              <a:buNone/>
            </a:pPr>
            <a:endParaRPr lang="en-GB" sz="1800" dirty="0"/>
          </a:p>
          <a:p>
            <a:pPr marL="0" indent="0">
              <a:buNone/>
            </a:pPr>
            <a:r>
              <a:rPr lang="en-GB" sz="1800" dirty="0" smtClean="0"/>
              <a:t>background</a:t>
            </a:r>
            <a:r>
              <a:rPr lang="en-GB" sz="1800" dirty="0"/>
              <a:t>: </a:t>
            </a:r>
            <a:r>
              <a:rPr lang="en-GB" sz="1800" dirty="0" err="1"/>
              <a:t>url</a:t>
            </a:r>
            <a:r>
              <a:rPr lang="en-GB" sz="1800" dirty="0"/>
              <a:t>(image.png) no-repeat 99% </a:t>
            </a:r>
            <a:r>
              <a:rPr lang="en-GB" sz="1800" dirty="0" err="1" smtClean="0"/>
              <a:t>center</a:t>
            </a:r>
            <a:r>
              <a:rPr lang="en-GB" sz="1800" dirty="0" smtClean="0"/>
              <a:t>, linear-gradient(to </a:t>
            </a:r>
            <a:r>
              <a:rPr lang="en-GB" sz="1800" dirty="0"/>
              <a:t>bottom, yellow, #dddd00 50%, orange);</a:t>
            </a:r>
          </a:p>
          <a:p>
            <a:pPr marL="0" indent="0">
              <a:buNone/>
            </a:pPr>
            <a:r>
              <a:rPr lang="en-GB" sz="1800" dirty="0"/>
              <a:t>background-</a:t>
            </a:r>
            <a:r>
              <a:rPr lang="en-GB" sz="1800" dirty="0" err="1"/>
              <a:t>color</a:t>
            </a:r>
            <a:r>
              <a:rPr lang="en-GB" sz="1800" dirty="0"/>
              <a:t>: </a:t>
            </a:r>
            <a:r>
              <a:rPr lang="en-GB" sz="1800" dirty="0" smtClean="0"/>
              <a:t>orange;</a:t>
            </a:r>
          </a:p>
          <a:p>
            <a:pPr marL="0" indent="0">
              <a:buNone/>
            </a:pPr>
            <a:endParaRPr lang="en-GB" sz="1800" dirty="0"/>
          </a:p>
          <a:p>
            <a:pPr marL="0" indent="0">
              <a:buNone/>
            </a:pPr>
            <a:endParaRPr lang="en-GB" sz="1800" dirty="0" smtClean="0"/>
          </a:p>
          <a:p>
            <a:pPr marL="0" indent="0">
              <a:buNone/>
            </a:pPr>
            <a:endParaRPr lang="en-US" sz="1800" dirty="0"/>
          </a:p>
        </p:txBody>
      </p:sp>
    </p:spTree>
    <p:extLst>
      <p:ext uri="{BB962C8B-B14F-4D97-AF65-F5344CB8AC3E}">
        <p14:creationId xmlns:p14="http://schemas.microsoft.com/office/powerpoint/2010/main" val="381879942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smtClean="0"/>
              <a:t>Backgrounds size</a:t>
            </a:r>
            <a:endParaRPr lang="en-GB" sz="4000" b="1" dirty="0"/>
          </a:p>
        </p:txBody>
      </p:sp>
      <p:sp>
        <p:nvSpPr>
          <p:cNvPr id="3" name="Content Placeholder 2"/>
          <p:cNvSpPr>
            <a:spLocks noGrp="1"/>
          </p:cNvSpPr>
          <p:nvPr>
            <p:ph idx="1"/>
          </p:nvPr>
        </p:nvSpPr>
        <p:spPr>
          <a:xfrm>
            <a:off x="444500" y="1600200"/>
            <a:ext cx="8229600" cy="5105400"/>
          </a:xfrm>
        </p:spPr>
        <p:txBody>
          <a:bodyPr>
            <a:normAutofit fontScale="85000" lnSpcReduction="10000"/>
          </a:bodyPr>
          <a:lstStyle/>
          <a:p>
            <a:pPr marL="0" indent="0">
              <a:buNone/>
            </a:pPr>
            <a:r>
              <a:rPr lang="en-GB" sz="1800" dirty="0" smtClean="0"/>
              <a:t>The </a:t>
            </a:r>
            <a:r>
              <a:rPr lang="en-GB" sz="1800" dirty="0"/>
              <a:t>background-size CSS property sets the size of the element's background image. The image can be left to its natural size, stretched, or constrained to fit the available space</a:t>
            </a:r>
            <a:r>
              <a:rPr lang="en-GB" sz="1800" dirty="0" smtClean="0"/>
              <a:t>. </a:t>
            </a:r>
          </a:p>
          <a:p>
            <a:pPr marL="0" indent="0">
              <a:buNone/>
            </a:pPr>
            <a:endParaRPr lang="en-GB" sz="1800" dirty="0"/>
          </a:p>
          <a:p>
            <a:pPr marL="0" indent="0">
              <a:buNone/>
            </a:pPr>
            <a:r>
              <a:rPr lang="en-GB" sz="1800" dirty="0"/>
              <a:t>Spaces not covered by a background image are filled with the background-</a:t>
            </a:r>
            <a:r>
              <a:rPr lang="en-GB" sz="1800" dirty="0" err="1"/>
              <a:t>color</a:t>
            </a:r>
            <a:r>
              <a:rPr lang="en-GB" sz="1800" dirty="0"/>
              <a:t> property, and the background </a:t>
            </a:r>
            <a:r>
              <a:rPr lang="en-GB" sz="1800" dirty="0" err="1"/>
              <a:t>color</a:t>
            </a:r>
            <a:r>
              <a:rPr lang="en-GB" sz="1800" dirty="0"/>
              <a:t> will be visible behind background images that have transparency/translucency</a:t>
            </a:r>
            <a:r>
              <a:rPr lang="en-GB" sz="1800" dirty="0" smtClean="0"/>
              <a:t>.</a:t>
            </a:r>
          </a:p>
          <a:p>
            <a:pPr marL="0" indent="0">
              <a:buNone/>
            </a:pPr>
            <a:endParaRPr lang="en-GB" sz="1800" dirty="0" smtClean="0"/>
          </a:p>
          <a:p>
            <a:pPr marL="0" indent="0">
              <a:buNone/>
            </a:pPr>
            <a:r>
              <a:rPr lang="en-GB" sz="1800" b="1" dirty="0" smtClean="0"/>
              <a:t>Contain: </a:t>
            </a:r>
            <a:r>
              <a:rPr lang="en-GB" sz="1800" dirty="0" smtClean="0"/>
              <a:t>Scales </a:t>
            </a:r>
            <a:r>
              <a:rPr lang="en-GB" sz="1800" dirty="0"/>
              <a:t>the image as large as possible without cropping or stretching the image.</a:t>
            </a:r>
          </a:p>
          <a:p>
            <a:pPr marL="0" indent="0">
              <a:buNone/>
            </a:pPr>
            <a:r>
              <a:rPr lang="en-GB" sz="1800" b="1" dirty="0" smtClean="0"/>
              <a:t>Cover: </a:t>
            </a:r>
            <a:r>
              <a:rPr lang="en-GB" sz="1800" dirty="0" smtClean="0"/>
              <a:t>Scales </a:t>
            </a:r>
            <a:r>
              <a:rPr lang="en-GB" sz="1800" dirty="0"/>
              <a:t>the image as large as possible without stretching the image. If the proportions of the image differ from the element, it is cropped either vertically or horizontally so that no empty space remains.</a:t>
            </a:r>
          </a:p>
          <a:p>
            <a:pPr marL="0" indent="0">
              <a:buNone/>
            </a:pPr>
            <a:r>
              <a:rPr lang="en-GB" sz="1800" b="1" dirty="0" smtClean="0"/>
              <a:t>Auto: </a:t>
            </a:r>
            <a:r>
              <a:rPr lang="en-GB" sz="1800" dirty="0" smtClean="0"/>
              <a:t>Scales </a:t>
            </a:r>
            <a:r>
              <a:rPr lang="en-GB" sz="1800" dirty="0"/>
              <a:t>the background image in the corresponding direction such that its intrinsic proportions are maintained.</a:t>
            </a:r>
          </a:p>
          <a:p>
            <a:pPr marL="0" indent="0">
              <a:buNone/>
            </a:pPr>
            <a:r>
              <a:rPr lang="en-GB" sz="1800" b="1" dirty="0"/>
              <a:t>&lt;length</a:t>
            </a:r>
            <a:r>
              <a:rPr lang="en-GB" sz="1800" b="1" dirty="0" smtClean="0"/>
              <a:t>&gt;: </a:t>
            </a:r>
            <a:r>
              <a:rPr lang="en-GB" sz="1800" dirty="0" smtClean="0"/>
              <a:t>Stretches </a:t>
            </a:r>
            <a:r>
              <a:rPr lang="en-GB" sz="1800" dirty="0"/>
              <a:t>the image in the corresponding dimension to the specified length. Negative values are not allowed.</a:t>
            </a:r>
          </a:p>
          <a:p>
            <a:pPr marL="0" indent="0">
              <a:buNone/>
            </a:pPr>
            <a:r>
              <a:rPr lang="en-GB" sz="1800" b="1" dirty="0"/>
              <a:t>&lt;percentage</a:t>
            </a:r>
            <a:r>
              <a:rPr lang="en-GB" sz="1800" b="1" dirty="0" smtClean="0"/>
              <a:t>&gt;: </a:t>
            </a:r>
            <a:r>
              <a:rPr lang="en-GB" sz="1800" dirty="0" smtClean="0"/>
              <a:t>Stretches </a:t>
            </a:r>
            <a:r>
              <a:rPr lang="en-GB" sz="1800" dirty="0"/>
              <a:t>the image in the corresponding dimension to the specified percentage of the background positioning area. The background positioning area is determined by the value of background-origin (by default, the padding box). However, if the background's background-attachment value is fixed, the positioning area is instead the entire viewport. Negative values are not allowed</a:t>
            </a:r>
            <a:r>
              <a:rPr lang="en-GB" sz="1800" dirty="0" smtClean="0"/>
              <a:t>.</a:t>
            </a:r>
          </a:p>
          <a:p>
            <a:pPr marL="0" indent="0">
              <a:buNone/>
            </a:pPr>
            <a:endParaRPr lang="en-GB" sz="1800" dirty="0"/>
          </a:p>
          <a:p>
            <a:pPr marL="0" indent="0">
              <a:buNone/>
            </a:pPr>
            <a:r>
              <a:rPr lang="en-US" sz="1800" dirty="0"/>
              <a:t>background-size: cover;</a:t>
            </a:r>
          </a:p>
        </p:txBody>
      </p:sp>
    </p:spTree>
    <p:extLst>
      <p:ext uri="{BB962C8B-B14F-4D97-AF65-F5344CB8AC3E}">
        <p14:creationId xmlns:p14="http://schemas.microsoft.com/office/powerpoint/2010/main" val="88122288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Positioning </a:t>
            </a:r>
            <a:r>
              <a:rPr lang="en-GB" sz="4000" b="1" dirty="0" smtClean="0"/>
              <a:t>techniques</a:t>
            </a:r>
            <a:endParaRPr lang="en-GB" sz="4000" b="1" dirty="0"/>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sz="2400" dirty="0"/>
              <a:t>Positioning allows you to move an element from where it would be placed when in normal flow to another location. Positioning isn’t a method for creating your main page layouts, it is more about managing and fine-tuning the position of specific items on the page.</a:t>
            </a:r>
          </a:p>
          <a:p>
            <a:pPr marL="0" indent="0">
              <a:buNone/>
            </a:pPr>
            <a:endParaRPr lang="en-GB" sz="2400" dirty="0"/>
          </a:p>
          <a:p>
            <a:pPr marL="0" indent="0">
              <a:buNone/>
            </a:pPr>
            <a:r>
              <a:rPr lang="en-GB" sz="2400" dirty="0"/>
              <a:t>There are however useful techniques for certain layout patterns that rely on the position property. Understanding positioning also helps in understanding normal flow, and what it is to move an item out of normal flow.</a:t>
            </a:r>
          </a:p>
          <a:p>
            <a:pPr marL="0" indent="0">
              <a:buNone/>
            </a:pPr>
            <a:endParaRPr lang="en-GB" sz="1800" dirty="0"/>
          </a:p>
        </p:txBody>
      </p:sp>
    </p:spTree>
    <p:extLst>
      <p:ext uri="{BB962C8B-B14F-4D97-AF65-F5344CB8AC3E}">
        <p14:creationId xmlns:p14="http://schemas.microsoft.com/office/powerpoint/2010/main" val="363308290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Positioning </a:t>
            </a:r>
            <a:r>
              <a:rPr lang="en-GB" sz="4000" b="1" dirty="0" smtClean="0"/>
              <a:t>techniques</a:t>
            </a:r>
            <a:endParaRPr lang="en-GB" sz="4000" b="1" dirty="0"/>
          </a:p>
        </p:txBody>
      </p:sp>
      <p:sp>
        <p:nvSpPr>
          <p:cNvPr id="3" name="Content Placeholder 2"/>
          <p:cNvSpPr>
            <a:spLocks noGrp="1"/>
          </p:cNvSpPr>
          <p:nvPr>
            <p:ph idx="1"/>
          </p:nvPr>
        </p:nvSpPr>
        <p:spPr>
          <a:xfrm>
            <a:off x="444500" y="1600200"/>
            <a:ext cx="8229600" cy="5105400"/>
          </a:xfrm>
        </p:spPr>
        <p:txBody>
          <a:bodyPr>
            <a:normAutofit fontScale="85000" lnSpcReduction="10000"/>
          </a:bodyPr>
          <a:lstStyle/>
          <a:p>
            <a:pPr marL="0" indent="0">
              <a:buNone/>
            </a:pPr>
            <a:r>
              <a:rPr lang="en-GB" sz="1800" dirty="0"/>
              <a:t>There are five types of positioning you should know about:</a:t>
            </a:r>
          </a:p>
          <a:p>
            <a:pPr marL="0" indent="0">
              <a:buNone/>
            </a:pPr>
            <a:endParaRPr lang="en-GB" sz="1800" dirty="0"/>
          </a:p>
          <a:p>
            <a:pPr marL="0" indent="0">
              <a:buNone/>
            </a:pPr>
            <a:r>
              <a:rPr lang="en-GB" sz="1800" b="1" dirty="0"/>
              <a:t>Static positioning </a:t>
            </a:r>
            <a:r>
              <a:rPr lang="en-GB" sz="1800" dirty="0"/>
              <a:t>is the default that every element gets — it just means "put the element into its normal position in the document layout flow — nothing special to see here</a:t>
            </a:r>
            <a:r>
              <a:rPr lang="en-GB" sz="1800" dirty="0" smtClean="0"/>
              <a:t>".</a:t>
            </a:r>
          </a:p>
          <a:p>
            <a:pPr marL="0" indent="0">
              <a:buNone/>
            </a:pPr>
            <a:endParaRPr lang="en-GB" sz="1800" dirty="0"/>
          </a:p>
          <a:p>
            <a:pPr marL="0" indent="0">
              <a:buNone/>
            </a:pPr>
            <a:r>
              <a:rPr lang="en-GB" sz="1800" b="1" dirty="0"/>
              <a:t>Relative positioning </a:t>
            </a:r>
            <a:r>
              <a:rPr lang="en-GB" sz="1800" dirty="0"/>
              <a:t>allows you to modify an element's position on the page, moving it relative to its position in normal flow — including making it overlap other elements on the page</a:t>
            </a:r>
            <a:r>
              <a:rPr lang="en-GB" sz="1800" dirty="0" smtClean="0"/>
              <a:t>.</a:t>
            </a:r>
          </a:p>
          <a:p>
            <a:pPr marL="0" indent="0">
              <a:buNone/>
            </a:pPr>
            <a:endParaRPr lang="en-GB" sz="1800" dirty="0"/>
          </a:p>
          <a:p>
            <a:pPr marL="0" indent="0">
              <a:buNone/>
            </a:pPr>
            <a:r>
              <a:rPr lang="en-GB" sz="1800" b="1" dirty="0"/>
              <a:t>Absolute positioning </a:t>
            </a:r>
            <a:r>
              <a:rPr lang="en-GB" sz="1800" dirty="0"/>
              <a:t>moves an element completely out of the page's normal layout flow, like it is sitting on its own separate layer. From there, you can fix it in a position relative to the edges of the page's &lt;html&gt; element (or its nearest positioned ancestor element). This is useful for creating complex layout effects such as tabbed boxes where different content panels sit on top of one another and are shown and hidden as desired, or information panels that sit off screen by default, but can be made to slide on screen using a control button</a:t>
            </a:r>
            <a:r>
              <a:rPr lang="en-GB" sz="1800" dirty="0" smtClean="0"/>
              <a:t>.</a:t>
            </a:r>
          </a:p>
          <a:p>
            <a:pPr marL="0" indent="0">
              <a:buNone/>
            </a:pPr>
            <a:endParaRPr lang="en-GB" sz="1800" dirty="0"/>
          </a:p>
          <a:p>
            <a:pPr marL="0" indent="0">
              <a:buNone/>
            </a:pPr>
            <a:r>
              <a:rPr lang="en-GB" sz="1800" b="1" dirty="0"/>
              <a:t>Fixed positioning </a:t>
            </a:r>
            <a:r>
              <a:rPr lang="en-GB" sz="1800" dirty="0"/>
              <a:t>is very similar to absolute positioning, except that it fixes an element relative to the browser viewport, not another element. This is useful for creating effects such as a persistent navigation menu that always stays in the same place on the screen as the rest of the content scrolls</a:t>
            </a:r>
            <a:r>
              <a:rPr lang="en-GB" sz="1800" dirty="0" smtClean="0"/>
              <a:t>.</a:t>
            </a:r>
          </a:p>
          <a:p>
            <a:pPr marL="0" indent="0">
              <a:buNone/>
            </a:pPr>
            <a:endParaRPr lang="en-GB" sz="1800" dirty="0"/>
          </a:p>
          <a:p>
            <a:pPr marL="0" indent="0">
              <a:buNone/>
            </a:pPr>
            <a:r>
              <a:rPr lang="en-GB" sz="1800" b="1" dirty="0"/>
              <a:t>Sticky positioning </a:t>
            </a:r>
            <a:r>
              <a:rPr lang="en-GB" sz="1800" dirty="0"/>
              <a:t>is a newer positioning method which makes an element act like position: static until it hits a defined offset from the viewport, at which point it acts like position: fixed.</a:t>
            </a:r>
            <a:endParaRPr lang="en-US" sz="1800" dirty="0"/>
          </a:p>
          <a:p>
            <a:pPr marL="0" indent="0">
              <a:buNone/>
            </a:pPr>
            <a:endParaRPr lang="en-GB" sz="1800" dirty="0"/>
          </a:p>
        </p:txBody>
      </p:sp>
    </p:spTree>
    <p:extLst>
      <p:ext uri="{BB962C8B-B14F-4D97-AF65-F5344CB8AC3E}">
        <p14:creationId xmlns:p14="http://schemas.microsoft.com/office/powerpoint/2010/main" val="1590341291"/>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Positioning </a:t>
            </a:r>
            <a:r>
              <a:rPr lang="en-GB" sz="4000" b="1" dirty="0" smtClean="0"/>
              <a:t>techniques</a:t>
            </a:r>
            <a:endParaRPr lang="en-GB" sz="4000" b="1" dirty="0"/>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sz="1800" b="1" dirty="0" smtClean="0"/>
              <a:t>Static </a:t>
            </a:r>
            <a:r>
              <a:rPr lang="en-GB" sz="1800" b="1" dirty="0"/>
              <a:t>positioning </a:t>
            </a:r>
            <a:r>
              <a:rPr lang="en-GB" sz="1800" dirty="0"/>
              <a:t>is the default that every element gets — it just means "put the element into its normal position in the document layout flow — nothing special to see here</a:t>
            </a:r>
            <a:r>
              <a:rPr lang="en-GB" sz="1800" dirty="0" smtClean="0"/>
              <a:t>".</a:t>
            </a:r>
          </a:p>
          <a:p>
            <a:pPr marL="0" indent="0">
              <a:buNone/>
            </a:pPr>
            <a:r>
              <a:rPr lang="en-GB" sz="1800" dirty="0" smtClean="0"/>
              <a:t>HTML </a:t>
            </a:r>
            <a:r>
              <a:rPr lang="en-GB" sz="1800" dirty="0"/>
              <a:t>elements are positioned static by </a:t>
            </a:r>
            <a:r>
              <a:rPr lang="en-GB" sz="1800" dirty="0" smtClean="0"/>
              <a:t>default. Static </a:t>
            </a:r>
            <a:r>
              <a:rPr lang="en-GB" sz="1800" dirty="0"/>
              <a:t>positioned elements are not affected by the top, bottom, left, and right properties.</a:t>
            </a:r>
          </a:p>
          <a:p>
            <a:pPr marL="0" indent="0">
              <a:buNone/>
            </a:pPr>
            <a:endParaRPr lang="en-GB" sz="1800" dirty="0"/>
          </a:p>
          <a:p>
            <a:pPr marL="0" indent="0">
              <a:buNone/>
            </a:pPr>
            <a:r>
              <a:rPr lang="en-GB" sz="1800" dirty="0"/>
              <a:t>An element with position: static; is not positioned in any special way; it is always positioned according to the normal flow of the </a:t>
            </a:r>
            <a:r>
              <a:rPr lang="en-GB" sz="1800" dirty="0" smtClean="0"/>
              <a:t>page</a:t>
            </a:r>
          </a:p>
          <a:p>
            <a:pPr marL="0" indent="0">
              <a:buNone/>
            </a:pPr>
            <a:endParaRPr lang="en-GB" sz="1800" dirty="0"/>
          </a:p>
          <a:p>
            <a:pPr marL="0" indent="0">
              <a:buNone/>
            </a:pPr>
            <a:r>
              <a:rPr lang="en-GB" sz="1800" dirty="0" smtClean="0"/>
              <a:t>.cool-position </a:t>
            </a:r>
            <a:r>
              <a:rPr lang="en-GB" sz="1800" dirty="0"/>
              <a:t>{</a:t>
            </a:r>
          </a:p>
          <a:p>
            <a:pPr marL="0" indent="0">
              <a:buNone/>
            </a:pPr>
            <a:r>
              <a:rPr lang="en-GB" sz="1800" dirty="0"/>
              <a:t>  position: static;</a:t>
            </a:r>
          </a:p>
          <a:p>
            <a:pPr marL="0" indent="0">
              <a:buNone/>
            </a:pPr>
            <a:r>
              <a:rPr lang="en-GB" sz="1800" dirty="0"/>
              <a:t>  border: </a:t>
            </a:r>
            <a:r>
              <a:rPr lang="en-GB" sz="1800" dirty="0" smtClean="0"/>
              <a:t>5px </a:t>
            </a:r>
            <a:r>
              <a:rPr lang="en-GB" sz="1800" dirty="0"/>
              <a:t>solid </a:t>
            </a:r>
            <a:r>
              <a:rPr lang="en-GB" sz="1800" dirty="0" smtClean="0"/>
              <a:t>blue;</a:t>
            </a:r>
            <a:endParaRPr lang="en-GB" sz="1800" dirty="0"/>
          </a:p>
          <a:p>
            <a:pPr marL="0" indent="0">
              <a:buNone/>
            </a:pPr>
            <a:r>
              <a:rPr lang="en-GB" sz="1800" dirty="0"/>
              <a:t>}</a:t>
            </a:r>
          </a:p>
        </p:txBody>
      </p:sp>
    </p:spTree>
    <p:extLst>
      <p:ext uri="{BB962C8B-B14F-4D97-AF65-F5344CB8AC3E}">
        <p14:creationId xmlns:p14="http://schemas.microsoft.com/office/powerpoint/2010/main" val="332186775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Positioning </a:t>
            </a:r>
            <a:r>
              <a:rPr lang="en-GB" sz="4000" b="1" dirty="0" smtClean="0"/>
              <a:t>techniques</a:t>
            </a:r>
            <a:endParaRPr lang="en-GB" sz="4000" b="1" dirty="0"/>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sz="1800" b="1" dirty="0"/>
              <a:t>Relative positioning </a:t>
            </a:r>
            <a:r>
              <a:rPr lang="en-GB" sz="1800" dirty="0"/>
              <a:t>allows you to modify an element's position on the page, moving it relative to its position in normal flow — including making it overlap other elements on the page</a:t>
            </a:r>
            <a:r>
              <a:rPr lang="en-GB" sz="1800" dirty="0" smtClean="0"/>
              <a:t>.</a:t>
            </a:r>
          </a:p>
          <a:p>
            <a:pPr marL="0" indent="0">
              <a:buNone/>
            </a:pPr>
            <a:endParaRPr lang="en-GB" sz="1800" dirty="0" smtClean="0"/>
          </a:p>
          <a:p>
            <a:pPr marL="0" indent="0">
              <a:buNone/>
            </a:pPr>
            <a:r>
              <a:rPr lang="en-GB" sz="1800" dirty="0"/>
              <a:t>An element with position: relative; is positioned relative to its normal position.</a:t>
            </a:r>
          </a:p>
          <a:p>
            <a:pPr marL="0" indent="0">
              <a:buNone/>
            </a:pPr>
            <a:endParaRPr lang="en-GB" sz="1800" dirty="0" smtClean="0"/>
          </a:p>
          <a:p>
            <a:pPr marL="0" indent="0">
              <a:buNone/>
            </a:pPr>
            <a:r>
              <a:rPr lang="en-GB" sz="1800" dirty="0" smtClean="0"/>
              <a:t>Setting </a:t>
            </a:r>
            <a:r>
              <a:rPr lang="en-GB" sz="1800" dirty="0"/>
              <a:t>the top, right, bottom, and left properties of a relatively-positioned element will cause it to be adjusted away from its normal position. Other content will not be adjusted to fit into any gap left by the element</a:t>
            </a:r>
            <a:r>
              <a:rPr lang="en-GB" sz="1800" dirty="0" smtClean="0"/>
              <a:t>.</a:t>
            </a:r>
          </a:p>
          <a:p>
            <a:pPr marL="0" indent="0">
              <a:buNone/>
            </a:pPr>
            <a:endParaRPr lang="en-GB" sz="1800" dirty="0"/>
          </a:p>
          <a:p>
            <a:pPr marL="0" indent="0">
              <a:buNone/>
            </a:pPr>
            <a:r>
              <a:rPr lang="en-GB" sz="1800" dirty="0"/>
              <a:t>.cool-position {</a:t>
            </a:r>
          </a:p>
          <a:p>
            <a:pPr marL="0" indent="0">
              <a:buNone/>
            </a:pPr>
            <a:r>
              <a:rPr lang="en-GB" sz="1800" dirty="0"/>
              <a:t>  position: </a:t>
            </a:r>
            <a:r>
              <a:rPr lang="en-GB" sz="1800" dirty="0" smtClean="0"/>
              <a:t>relative;</a:t>
            </a:r>
            <a:endParaRPr lang="en-GB" sz="1800" dirty="0"/>
          </a:p>
          <a:p>
            <a:pPr marL="0" indent="0">
              <a:buNone/>
            </a:pPr>
            <a:r>
              <a:rPr lang="en-GB" sz="1800" dirty="0"/>
              <a:t>  border: 5px solid blue</a:t>
            </a:r>
            <a:r>
              <a:rPr lang="en-GB" sz="1800" dirty="0" smtClean="0"/>
              <a:t>;</a:t>
            </a:r>
          </a:p>
          <a:p>
            <a:pPr marL="0" indent="0">
              <a:buNone/>
            </a:pPr>
            <a:r>
              <a:rPr lang="en-GB" sz="1800" dirty="0"/>
              <a:t> </a:t>
            </a:r>
            <a:r>
              <a:rPr lang="en-GB" sz="1800" dirty="0" smtClean="0"/>
              <a:t> top: 0;</a:t>
            </a:r>
            <a:endParaRPr lang="en-GB" sz="1800" dirty="0"/>
          </a:p>
          <a:p>
            <a:pPr marL="0" indent="0">
              <a:buNone/>
            </a:pPr>
            <a:r>
              <a:rPr lang="en-GB" sz="1800" dirty="0"/>
              <a:t>}</a:t>
            </a:r>
          </a:p>
          <a:p>
            <a:pPr marL="0" indent="0">
              <a:buNone/>
            </a:pPr>
            <a:endParaRPr lang="en-GB" sz="1800" dirty="0"/>
          </a:p>
          <a:p>
            <a:pPr marL="0" indent="0">
              <a:buNone/>
            </a:pPr>
            <a:endParaRPr lang="en-GB" sz="1800" dirty="0"/>
          </a:p>
        </p:txBody>
      </p:sp>
    </p:spTree>
    <p:extLst>
      <p:ext uri="{BB962C8B-B14F-4D97-AF65-F5344CB8AC3E}">
        <p14:creationId xmlns:p14="http://schemas.microsoft.com/office/powerpoint/2010/main" val="1787349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Cascade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
            </a:r>
            <a:br>
              <a:rPr lang="en-US" dirty="0"/>
            </a:br>
            <a:r>
              <a:rPr lang="en-US" dirty="0"/>
              <a:t>The final appearance of a web page is a result of different styling rules. </a:t>
            </a:r>
            <a:br>
              <a:rPr lang="en-US" dirty="0"/>
            </a:br>
            <a:r>
              <a:rPr lang="en-US" dirty="0"/>
              <a:t/>
            </a:r>
            <a:br>
              <a:rPr lang="en-US" dirty="0"/>
            </a:br>
            <a:r>
              <a:rPr lang="en-US" dirty="0"/>
              <a:t>The three main sources of style information that form a cascade are:</a:t>
            </a:r>
            <a:br>
              <a:rPr lang="en-US" dirty="0"/>
            </a:br>
            <a:r>
              <a:rPr lang="en-US" dirty="0"/>
              <a:t/>
            </a:r>
            <a:br>
              <a:rPr lang="en-US" dirty="0"/>
            </a:br>
            <a:r>
              <a:rPr lang="en-US" dirty="0"/>
              <a:t>- The </a:t>
            </a:r>
            <a:r>
              <a:rPr lang="en-US" dirty="0" err="1"/>
              <a:t>stylesheet</a:t>
            </a:r>
            <a:r>
              <a:rPr lang="en-US" dirty="0"/>
              <a:t> created by the </a:t>
            </a:r>
            <a:r>
              <a:rPr lang="en-US" b="1" dirty="0"/>
              <a:t>author of the page</a:t>
            </a:r>
            <a:r>
              <a:rPr lang="en-US" dirty="0"/>
              <a:t/>
            </a:r>
            <a:br>
              <a:rPr lang="en-US" dirty="0"/>
            </a:br>
            <a:r>
              <a:rPr lang="en-US" dirty="0"/>
              <a:t>- The </a:t>
            </a:r>
            <a:r>
              <a:rPr lang="en-US" b="1" dirty="0"/>
              <a:t>browser's default styles</a:t>
            </a:r>
            <a:r>
              <a:rPr lang="en-US" dirty="0"/>
              <a:t/>
            </a:r>
            <a:br>
              <a:rPr lang="en-US" dirty="0"/>
            </a:br>
            <a:r>
              <a:rPr lang="en-US" dirty="0"/>
              <a:t>- Styles specified </a:t>
            </a:r>
            <a:r>
              <a:rPr lang="en-US" b="1" dirty="0"/>
              <a:t>by the user</a:t>
            </a:r>
            <a:endParaRPr lang="en-US" dirty="0"/>
          </a:p>
        </p:txBody>
      </p:sp>
    </p:spTree>
    <p:extLst>
      <p:ext uri="{BB962C8B-B14F-4D97-AF65-F5344CB8AC3E}">
        <p14:creationId xmlns:p14="http://schemas.microsoft.com/office/powerpoint/2010/main" val="331603103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Positioning </a:t>
            </a:r>
            <a:r>
              <a:rPr lang="en-GB" sz="4000" b="1" dirty="0" smtClean="0"/>
              <a:t>techniques</a:t>
            </a:r>
            <a:endParaRPr lang="en-GB" sz="4000" b="1" dirty="0"/>
          </a:p>
        </p:txBody>
      </p:sp>
      <p:sp>
        <p:nvSpPr>
          <p:cNvPr id="3" name="Content Placeholder 2"/>
          <p:cNvSpPr>
            <a:spLocks noGrp="1"/>
          </p:cNvSpPr>
          <p:nvPr>
            <p:ph idx="1"/>
          </p:nvPr>
        </p:nvSpPr>
        <p:spPr>
          <a:xfrm>
            <a:off x="444500" y="1600200"/>
            <a:ext cx="8229600" cy="5105400"/>
          </a:xfrm>
        </p:spPr>
        <p:txBody>
          <a:bodyPr>
            <a:normAutofit fontScale="70000" lnSpcReduction="20000"/>
          </a:bodyPr>
          <a:lstStyle/>
          <a:p>
            <a:pPr marL="0" indent="0">
              <a:buNone/>
            </a:pPr>
            <a:r>
              <a:rPr lang="en-GB" sz="1800" b="1" dirty="0" smtClean="0"/>
              <a:t>Absolute </a:t>
            </a:r>
            <a:r>
              <a:rPr lang="en-GB" sz="1800" b="1" dirty="0"/>
              <a:t>positioning </a:t>
            </a:r>
            <a:r>
              <a:rPr lang="en-GB" sz="1800" dirty="0"/>
              <a:t>moves an element completely out of the page's normal layout flow, like it is sitting on its own separate layer. From there, you can fix it in a position relative to the edges of the page's &lt;html&gt; element (or its nearest positioned ancestor element). </a:t>
            </a:r>
            <a:endParaRPr lang="en-GB" sz="1800" dirty="0" smtClean="0"/>
          </a:p>
          <a:p>
            <a:pPr marL="0" indent="0">
              <a:buNone/>
            </a:pPr>
            <a:endParaRPr lang="en-GB" sz="1800" dirty="0"/>
          </a:p>
          <a:p>
            <a:pPr marL="0" indent="0">
              <a:buNone/>
            </a:pPr>
            <a:r>
              <a:rPr lang="en-GB" sz="1800" dirty="0"/>
              <a:t>An element with position: absolute; is positioned relative to the nearest positioned ancestor (instead of positioned relative to the viewport, like fixed).</a:t>
            </a:r>
          </a:p>
          <a:p>
            <a:pPr marL="0" indent="0">
              <a:buNone/>
            </a:pPr>
            <a:endParaRPr lang="en-GB" sz="1800" dirty="0"/>
          </a:p>
          <a:p>
            <a:pPr marL="0" indent="0">
              <a:buNone/>
            </a:pPr>
            <a:r>
              <a:rPr lang="en-GB" sz="1800" dirty="0"/>
              <a:t>However; if an absolute positioned element has no positioned ancestors, it uses the document body, and moves along with page scrolling</a:t>
            </a:r>
            <a:r>
              <a:rPr lang="en-GB" sz="1800" dirty="0" smtClean="0"/>
              <a:t>.</a:t>
            </a:r>
          </a:p>
          <a:p>
            <a:pPr marL="0" indent="0">
              <a:buNone/>
            </a:pPr>
            <a:endParaRPr lang="en-GB" sz="1800" dirty="0"/>
          </a:p>
          <a:p>
            <a:pPr marL="0" indent="0">
              <a:buNone/>
            </a:pPr>
            <a:r>
              <a:rPr lang="en-GB" sz="1800" dirty="0" smtClean="0"/>
              <a:t>.cool-relative </a:t>
            </a:r>
            <a:r>
              <a:rPr lang="en-GB" sz="1800" dirty="0"/>
              <a:t>{</a:t>
            </a:r>
          </a:p>
          <a:p>
            <a:pPr marL="0" indent="0">
              <a:buNone/>
            </a:pPr>
            <a:r>
              <a:rPr lang="en-GB" sz="1800" dirty="0"/>
              <a:t>  position: relative;</a:t>
            </a:r>
          </a:p>
          <a:p>
            <a:pPr marL="0" indent="0">
              <a:buNone/>
            </a:pPr>
            <a:r>
              <a:rPr lang="en-GB" sz="1800" dirty="0"/>
              <a:t>  width: 400px;</a:t>
            </a:r>
          </a:p>
          <a:p>
            <a:pPr marL="0" indent="0">
              <a:buNone/>
            </a:pPr>
            <a:r>
              <a:rPr lang="en-GB" sz="1800" dirty="0"/>
              <a:t>  height: 200px;</a:t>
            </a:r>
          </a:p>
          <a:p>
            <a:pPr marL="0" indent="0">
              <a:buNone/>
            </a:pPr>
            <a:r>
              <a:rPr lang="en-GB" sz="1800" dirty="0"/>
              <a:t>  border: </a:t>
            </a:r>
            <a:r>
              <a:rPr lang="en-GB" sz="1800" dirty="0" smtClean="0"/>
              <a:t>2px </a:t>
            </a:r>
            <a:r>
              <a:rPr lang="en-GB" sz="1800" dirty="0"/>
              <a:t>solid </a:t>
            </a:r>
            <a:r>
              <a:rPr lang="en-GB" sz="1800" dirty="0" smtClean="0"/>
              <a:t>blue;</a:t>
            </a:r>
            <a:endParaRPr lang="en-GB" sz="1800" dirty="0"/>
          </a:p>
          <a:p>
            <a:pPr marL="0" indent="0">
              <a:buNone/>
            </a:pPr>
            <a:r>
              <a:rPr lang="en-GB" sz="1800" dirty="0"/>
              <a:t>} </a:t>
            </a:r>
          </a:p>
          <a:p>
            <a:pPr marL="0" indent="0">
              <a:buNone/>
            </a:pPr>
            <a:endParaRPr lang="en-GB" sz="1800" dirty="0"/>
          </a:p>
          <a:p>
            <a:pPr marL="0" indent="0">
              <a:buNone/>
            </a:pPr>
            <a:r>
              <a:rPr lang="en-GB" sz="1800" dirty="0" smtClean="0"/>
              <a:t>.cool-absolute </a:t>
            </a:r>
            <a:r>
              <a:rPr lang="en-GB" sz="1800" dirty="0"/>
              <a:t>{</a:t>
            </a:r>
          </a:p>
          <a:p>
            <a:pPr marL="0" indent="0">
              <a:buNone/>
            </a:pPr>
            <a:r>
              <a:rPr lang="en-GB" sz="1800" dirty="0"/>
              <a:t>  position: absolute;</a:t>
            </a:r>
          </a:p>
          <a:p>
            <a:pPr marL="0" indent="0">
              <a:buNone/>
            </a:pPr>
            <a:r>
              <a:rPr lang="en-GB" sz="1800" dirty="0"/>
              <a:t>  top: 80px;</a:t>
            </a:r>
          </a:p>
          <a:p>
            <a:pPr marL="0" indent="0">
              <a:buNone/>
            </a:pPr>
            <a:r>
              <a:rPr lang="en-GB" sz="1800" dirty="0"/>
              <a:t>  right: 0;</a:t>
            </a:r>
          </a:p>
          <a:p>
            <a:pPr marL="0" indent="0">
              <a:buNone/>
            </a:pPr>
            <a:r>
              <a:rPr lang="en-GB" sz="1800" dirty="0"/>
              <a:t>  width: 200px;</a:t>
            </a:r>
          </a:p>
          <a:p>
            <a:pPr marL="0" indent="0">
              <a:buNone/>
            </a:pPr>
            <a:r>
              <a:rPr lang="en-GB" sz="1800" dirty="0"/>
              <a:t>  height: 100px;</a:t>
            </a:r>
          </a:p>
          <a:p>
            <a:pPr marL="0" indent="0">
              <a:buNone/>
            </a:pPr>
            <a:r>
              <a:rPr lang="en-GB" sz="1800" dirty="0"/>
              <a:t>  border: </a:t>
            </a:r>
            <a:r>
              <a:rPr lang="en-GB" sz="1800" dirty="0" smtClean="0"/>
              <a:t>2px </a:t>
            </a:r>
            <a:r>
              <a:rPr lang="en-GB" sz="1800" dirty="0"/>
              <a:t>solid </a:t>
            </a:r>
            <a:r>
              <a:rPr lang="en-GB" sz="1800" dirty="0" smtClean="0"/>
              <a:t>green;</a:t>
            </a:r>
            <a:endParaRPr lang="en-GB" sz="1800" dirty="0"/>
          </a:p>
          <a:p>
            <a:pPr marL="0" indent="0">
              <a:buNone/>
            </a:pPr>
            <a:r>
              <a:rPr lang="en-GB" sz="1800" dirty="0"/>
              <a:t>}</a:t>
            </a:r>
          </a:p>
        </p:txBody>
      </p:sp>
    </p:spTree>
    <p:extLst>
      <p:ext uri="{BB962C8B-B14F-4D97-AF65-F5344CB8AC3E}">
        <p14:creationId xmlns:p14="http://schemas.microsoft.com/office/powerpoint/2010/main" val="32415574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Positioning </a:t>
            </a:r>
            <a:r>
              <a:rPr lang="en-GB" sz="4000" b="1" dirty="0" smtClean="0"/>
              <a:t>techniques</a:t>
            </a:r>
            <a:endParaRPr lang="en-GB" sz="4000" b="1" dirty="0"/>
          </a:p>
        </p:txBody>
      </p:sp>
      <p:sp>
        <p:nvSpPr>
          <p:cNvPr id="3" name="Content Placeholder 2"/>
          <p:cNvSpPr>
            <a:spLocks noGrp="1"/>
          </p:cNvSpPr>
          <p:nvPr>
            <p:ph idx="1"/>
          </p:nvPr>
        </p:nvSpPr>
        <p:spPr>
          <a:xfrm>
            <a:off x="444500" y="1600200"/>
            <a:ext cx="8229600" cy="5105400"/>
          </a:xfrm>
        </p:spPr>
        <p:txBody>
          <a:bodyPr>
            <a:normAutofit fontScale="92500" lnSpcReduction="20000"/>
          </a:bodyPr>
          <a:lstStyle/>
          <a:p>
            <a:pPr marL="0" indent="0">
              <a:buNone/>
            </a:pPr>
            <a:r>
              <a:rPr lang="en-GB" sz="1800" b="1" dirty="0"/>
              <a:t>Fixed positioning</a:t>
            </a:r>
            <a:r>
              <a:rPr lang="en-GB" sz="1800" dirty="0"/>
              <a:t> </a:t>
            </a:r>
            <a:r>
              <a:rPr lang="en-GB" sz="1800" dirty="0" smtClean="0"/>
              <a:t>is </a:t>
            </a:r>
            <a:r>
              <a:rPr lang="en-GB" sz="1800" dirty="0"/>
              <a:t>very similar to absolute positioning, except that it fixes an element relative to the browser viewport, not another element. This is useful for creating effects such as a persistent navigation menu that always stays in the same place on the screen as the rest of the content scrolls.</a:t>
            </a:r>
          </a:p>
          <a:p>
            <a:pPr marL="0" indent="0">
              <a:buNone/>
            </a:pPr>
            <a:endParaRPr lang="en-GB" sz="1800" dirty="0" smtClean="0"/>
          </a:p>
          <a:p>
            <a:pPr marL="0" indent="0">
              <a:buNone/>
            </a:pPr>
            <a:r>
              <a:rPr lang="en-GB" sz="1800" dirty="0"/>
              <a:t>An element with position: fixed; is positioned relative to the viewport, which means it always stays in the same place even if the page is scrolled. The top, right, bottom, and left properties are used to position the element.</a:t>
            </a:r>
          </a:p>
          <a:p>
            <a:pPr marL="0" indent="0">
              <a:buNone/>
            </a:pPr>
            <a:endParaRPr lang="en-GB" sz="1800" dirty="0"/>
          </a:p>
          <a:p>
            <a:pPr marL="0" indent="0">
              <a:buNone/>
            </a:pPr>
            <a:r>
              <a:rPr lang="en-GB" sz="1800" dirty="0"/>
              <a:t>A fixed element does not leave a gap in the page where it would normally have been located</a:t>
            </a:r>
            <a:r>
              <a:rPr lang="en-GB" sz="1800" dirty="0" smtClean="0"/>
              <a:t>.</a:t>
            </a:r>
          </a:p>
          <a:p>
            <a:pPr marL="0" indent="0">
              <a:buNone/>
            </a:pPr>
            <a:endParaRPr lang="en-GB" sz="1800" dirty="0"/>
          </a:p>
          <a:p>
            <a:pPr marL="0" indent="0">
              <a:buNone/>
            </a:pPr>
            <a:r>
              <a:rPr lang="en-GB" sz="1800" dirty="0" smtClean="0"/>
              <a:t>.cool-position{</a:t>
            </a:r>
            <a:endParaRPr lang="en-GB" sz="1800" dirty="0"/>
          </a:p>
          <a:p>
            <a:pPr marL="0" indent="0">
              <a:buNone/>
            </a:pPr>
            <a:r>
              <a:rPr lang="en-GB" sz="1800" dirty="0"/>
              <a:t>  position: fixed;</a:t>
            </a:r>
          </a:p>
          <a:p>
            <a:pPr marL="0" indent="0">
              <a:buNone/>
            </a:pPr>
            <a:r>
              <a:rPr lang="en-GB" sz="1800" dirty="0"/>
              <a:t>  bottom: 0;</a:t>
            </a:r>
          </a:p>
          <a:p>
            <a:pPr marL="0" indent="0">
              <a:buNone/>
            </a:pPr>
            <a:r>
              <a:rPr lang="en-GB" sz="1800" dirty="0"/>
              <a:t>  right: 0;</a:t>
            </a:r>
          </a:p>
          <a:p>
            <a:pPr marL="0" indent="0">
              <a:buNone/>
            </a:pPr>
            <a:r>
              <a:rPr lang="en-GB" sz="1800" dirty="0"/>
              <a:t>  width: 300px</a:t>
            </a:r>
            <a:r>
              <a:rPr lang="en-GB" sz="1800" dirty="0" smtClean="0"/>
              <a:t>;</a:t>
            </a:r>
          </a:p>
          <a:p>
            <a:pPr marL="0" indent="0">
              <a:buNone/>
            </a:pPr>
            <a:r>
              <a:rPr lang="en-GB" sz="1800" dirty="0" smtClean="0"/>
              <a:t>  height: 100px</a:t>
            </a:r>
            <a:endParaRPr lang="en-GB" sz="1800" dirty="0"/>
          </a:p>
          <a:p>
            <a:pPr marL="0" indent="0">
              <a:buNone/>
            </a:pPr>
            <a:r>
              <a:rPr lang="en-GB" sz="1800" dirty="0"/>
              <a:t>  border: 3px solid #73AD21;</a:t>
            </a:r>
          </a:p>
          <a:p>
            <a:pPr marL="0" indent="0">
              <a:buNone/>
            </a:pPr>
            <a:r>
              <a:rPr lang="en-GB" sz="1800" dirty="0"/>
              <a:t>}</a:t>
            </a:r>
          </a:p>
        </p:txBody>
      </p:sp>
    </p:spTree>
    <p:extLst>
      <p:ext uri="{BB962C8B-B14F-4D97-AF65-F5344CB8AC3E}">
        <p14:creationId xmlns:p14="http://schemas.microsoft.com/office/powerpoint/2010/main" val="415491643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Positioning </a:t>
            </a:r>
            <a:r>
              <a:rPr lang="en-GB" sz="4000" b="1" dirty="0" smtClean="0"/>
              <a:t>techniques</a:t>
            </a:r>
            <a:endParaRPr lang="en-GB" sz="4000" b="1" dirty="0"/>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sz="1800" b="1" dirty="0"/>
              <a:t>Sticky positioning </a:t>
            </a:r>
            <a:r>
              <a:rPr lang="en-GB" sz="1800" dirty="0"/>
              <a:t>is a newer positioning method which makes an element act like </a:t>
            </a:r>
            <a:r>
              <a:rPr lang="en-GB" sz="1800" b="1" dirty="0"/>
              <a:t>position: static </a:t>
            </a:r>
            <a:r>
              <a:rPr lang="en-GB" sz="1800" dirty="0"/>
              <a:t>until it hits a defined offset from the viewport, at which point it acts like </a:t>
            </a:r>
            <a:r>
              <a:rPr lang="en-GB" sz="1800" b="1" dirty="0"/>
              <a:t>position: fixed</a:t>
            </a:r>
            <a:r>
              <a:rPr lang="en-GB" sz="1800" dirty="0" smtClean="0"/>
              <a:t>.</a:t>
            </a:r>
          </a:p>
          <a:p>
            <a:pPr marL="0" indent="0">
              <a:buNone/>
            </a:pPr>
            <a:endParaRPr lang="en-GB" sz="1800" dirty="0"/>
          </a:p>
          <a:p>
            <a:pPr marL="0" indent="0">
              <a:buNone/>
            </a:pPr>
            <a:r>
              <a:rPr lang="en-GB" sz="1800" dirty="0"/>
              <a:t>A sticky element toggles between relative and fixed, depending on the scroll position. It is positioned relative until a given offset position is met in the viewport - then it "sticks" in place (like </a:t>
            </a:r>
            <a:r>
              <a:rPr lang="en-GB" sz="1800" dirty="0" err="1"/>
              <a:t>position:fixed</a:t>
            </a:r>
            <a:r>
              <a:rPr lang="en-GB" sz="1800" dirty="0" smtClean="0"/>
              <a:t>).</a:t>
            </a:r>
          </a:p>
          <a:p>
            <a:pPr marL="0" indent="0">
              <a:buNone/>
            </a:pPr>
            <a:endParaRPr lang="en-GB" sz="1800" dirty="0"/>
          </a:p>
          <a:p>
            <a:pPr marL="0" indent="0">
              <a:buNone/>
            </a:pPr>
            <a:r>
              <a:rPr lang="en-GB" sz="1800" dirty="0" smtClean="0"/>
              <a:t>.hey-sticky </a:t>
            </a:r>
            <a:r>
              <a:rPr lang="en-GB" sz="1800" dirty="0"/>
              <a:t>{</a:t>
            </a:r>
          </a:p>
          <a:p>
            <a:pPr marL="0" indent="0">
              <a:buNone/>
            </a:pPr>
            <a:r>
              <a:rPr lang="en-GB" sz="1800" dirty="0" smtClean="0"/>
              <a:t>  position</a:t>
            </a:r>
            <a:r>
              <a:rPr lang="en-GB" sz="1800" dirty="0"/>
              <a:t>: sticky;</a:t>
            </a:r>
          </a:p>
          <a:p>
            <a:pPr marL="0" indent="0">
              <a:buNone/>
            </a:pPr>
            <a:r>
              <a:rPr lang="en-GB" sz="1800" dirty="0"/>
              <a:t>  top: 0;</a:t>
            </a:r>
          </a:p>
          <a:p>
            <a:pPr marL="0" indent="0">
              <a:buNone/>
            </a:pPr>
            <a:r>
              <a:rPr lang="en-GB" sz="1800" dirty="0"/>
              <a:t>  background-</a:t>
            </a:r>
            <a:r>
              <a:rPr lang="en-GB" sz="1800" dirty="0" err="1"/>
              <a:t>color</a:t>
            </a:r>
            <a:r>
              <a:rPr lang="en-GB" sz="1800" dirty="0"/>
              <a:t>: green;</a:t>
            </a:r>
          </a:p>
          <a:p>
            <a:pPr marL="0" indent="0">
              <a:buNone/>
            </a:pPr>
            <a:r>
              <a:rPr lang="en-GB" sz="1800" dirty="0"/>
              <a:t>  border: 2px solid #4CAF50;</a:t>
            </a:r>
          </a:p>
          <a:p>
            <a:pPr marL="0" indent="0">
              <a:buNone/>
            </a:pPr>
            <a:r>
              <a:rPr lang="en-GB" sz="1800" dirty="0"/>
              <a:t>}</a:t>
            </a:r>
          </a:p>
        </p:txBody>
      </p:sp>
    </p:spTree>
    <p:extLst>
      <p:ext uri="{BB962C8B-B14F-4D97-AF65-F5344CB8AC3E}">
        <p14:creationId xmlns:p14="http://schemas.microsoft.com/office/powerpoint/2010/main" val="416321409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Positioning </a:t>
            </a:r>
            <a:r>
              <a:rPr lang="en-GB" sz="4000" b="1" dirty="0" smtClean="0"/>
              <a:t>techniques</a:t>
            </a:r>
            <a:endParaRPr lang="en-GB" sz="4000" b="1" dirty="0"/>
          </a:p>
        </p:txBody>
      </p:sp>
      <p:sp>
        <p:nvSpPr>
          <p:cNvPr id="3" name="Content Placeholder 2"/>
          <p:cNvSpPr>
            <a:spLocks noGrp="1"/>
          </p:cNvSpPr>
          <p:nvPr>
            <p:ph idx="1"/>
          </p:nvPr>
        </p:nvSpPr>
        <p:spPr>
          <a:xfrm>
            <a:off x="444500" y="1600200"/>
            <a:ext cx="8229600" cy="5105400"/>
          </a:xfrm>
        </p:spPr>
        <p:txBody>
          <a:bodyPr>
            <a:normAutofit fontScale="92500" lnSpcReduction="10000"/>
          </a:bodyPr>
          <a:lstStyle/>
          <a:p>
            <a:pPr marL="0" indent="0">
              <a:buNone/>
            </a:pPr>
            <a:r>
              <a:rPr lang="en-GB" sz="1800" b="1" dirty="0"/>
              <a:t>Overlapping Elements</a:t>
            </a:r>
          </a:p>
          <a:p>
            <a:pPr marL="0" indent="0">
              <a:buNone/>
            </a:pPr>
            <a:r>
              <a:rPr lang="en-GB" sz="1800" dirty="0"/>
              <a:t>When elements are positioned, they can overlap other </a:t>
            </a:r>
            <a:r>
              <a:rPr lang="en-GB" sz="1800" dirty="0" smtClean="0"/>
              <a:t>elements. The </a:t>
            </a:r>
            <a:r>
              <a:rPr lang="en-GB" sz="1800" dirty="0"/>
              <a:t>z-index property specifies the stack order of an element (which element should be placed in front of, or behind, the others).</a:t>
            </a:r>
          </a:p>
          <a:p>
            <a:pPr marL="0" indent="0">
              <a:buNone/>
            </a:pPr>
            <a:endParaRPr lang="en-GB" sz="1800" dirty="0"/>
          </a:p>
          <a:p>
            <a:pPr marL="0" indent="0">
              <a:buNone/>
            </a:pPr>
            <a:r>
              <a:rPr lang="en-GB" sz="1800" dirty="0"/>
              <a:t>An element can have a positive or negative stack order. An element with greater stack order is always in front of an element with a lower stack order</a:t>
            </a:r>
            <a:r>
              <a:rPr lang="en-GB" sz="1800" dirty="0" smtClean="0"/>
              <a:t>.</a:t>
            </a:r>
          </a:p>
          <a:p>
            <a:pPr marL="0" indent="0">
              <a:buNone/>
            </a:pPr>
            <a:endParaRPr lang="en-GB" sz="1800" dirty="0"/>
          </a:p>
          <a:p>
            <a:pPr marL="0" indent="0">
              <a:buNone/>
            </a:pPr>
            <a:r>
              <a:rPr lang="en-GB" sz="1800" dirty="0"/>
              <a:t>&lt;h1&gt;This is a heading&lt;/h1&gt;</a:t>
            </a:r>
          </a:p>
          <a:p>
            <a:pPr marL="0" indent="0">
              <a:buNone/>
            </a:pPr>
            <a:r>
              <a:rPr lang="en-GB" sz="1800" dirty="0"/>
              <a:t>&lt;</a:t>
            </a:r>
            <a:r>
              <a:rPr lang="en-GB" sz="1800" dirty="0" err="1"/>
              <a:t>img</a:t>
            </a:r>
            <a:r>
              <a:rPr lang="en-GB" sz="1800" dirty="0"/>
              <a:t> </a:t>
            </a:r>
            <a:r>
              <a:rPr lang="en-GB" sz="1800" dirty="0" err="1"/>
              <a:t>src</a:t>
            </a:r>
            <a:r>
              <a:rPr lang="en-GB" sz="1800" dirty="0"/>
              <a:t>="</a:t>
            </a:r>
            <a:r>
              <a:rPr lang="en-GB" sz="1800" dirty="0" smtClean="0"/>
              <a:t>w3css.gif“&gt;</a:t>
            </a:r>
            <a:endParaRPr lang="en-GB" sz="1800" dirty="0"/>
          </a:p>
          <a:p>
            <a:pPr marL="0" indent="0">
              <a:buNone/>
            </a:pPr>
            <a:r>
              <a:rPr lang="en-GB" sz="1800" dirty="0"/>
              <a:t>&lt;p&gt;Because the </a:t>
            </a:r>
            <a:r>
              <a:rPr lang="en-GB" sz="1800" dirty="0" smtClean="0"/>
              <a:t>image </a:t>
            </a:r>
            <a:r>
              <a:rPr lang="en-GB" sz="1800" dirty="0"/>
              <a:t>has a z-index of -1, it will be placed behind the text.&lt;/p</a:t>
            </a:r>
            <a:r>
              <a:rPr lang="en-GB" sz="1800" dirty="0" smtClean="0"/>
              <a:t>&gt;</a:t>
            </a:r>
          </a:p>
          <a:p>
            <a:pPr marL="0" indent="0">
              <a:buNone/>
            </a:pPr>
            <a:endParaRPr lang="en-GB" sz="1800" dirty="0"/>
          </a:p>
          <a:p>
            <a:pPr marL="0" indent="0">
              <a:buNone/>
            </a:pPr>
            <a:r>
              <a:rPr lang="en-GB" sz="1800" dirty="0" err="1"/>
              <a:t>img</a:t>
            </a:r>
            <a:r>
              <a:rPr lang="en-GB" sz="1800" dirty="0"/>
              <a:t> {</a:t>
            </a:r>
          </a:p>
          <a:p>
            <a:pPr marL="0" indent="0">
              <a:buNone/>
            </a:pPr>
            <a:r>
              <a:rPr lang="en-GB" sz="1800" dirty="0"/>
              <a:t>  position: absolute;</a:t>
            </a:r>
          </a:p>
          <a:p>
            <a:pPr marL="0" indent="0">
              <a:buNone/>
            </a:pPr>
            <a:r>
              <a:rPr lang="en-GB" sz="1800" dirty="0"/>
              <a:t>  left: 0px;</a:t>
            </a:r>
          </a:p>
          <a:p>
            <a:pPr marL="0" indent="0">
              <a:buNone/>
            </a:pPr>
            <a:r>
              <a:rPr lang="en-GB" sz="1800" dirty="0"/>
              <a:t>  top: 0px;</a:t>
            </a:r>
          </a:p>
          <a:p>
            <a:pPr marL="0" indent="0">
              <a:buNone/>
            </a:pPr>
            <a:r>
              <a:rPr lang="en-GB" sz="1800" dirty="0"/>
              <a:t>  z-index: -1;</a:t>
            </a:r>
          </a:p>
          <a:p>
            <a:pPr marL="0" indent="0">
              <a:buNone/>
            </a:pPr>
            <a:r>
              <a:rPr lang="en-GB" sz="1800" dirty="0"/>
              <a:t>}</a:t>
            </a:r>
          </a:p>
        </p:txBody>
      </p:sp>
    </p:spTree>
    <p:extLst>
      <p:ext uri="{BB962C8B-B14F-4D97-AF65-F5344CB8AC3E}">
        <p14:creationId xmlns:p14="http://schemas.microsoft.com/office/powerpoint/2010/main" val="148277139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box-shadow Property</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a:t/>
            </a:r>
            <a:br>
              <a:rPr lang="en-US" sz="1800" dirty="0"/>
            </a:br>
            <a:r>
              <a:rPr lang="en-GB" sz="1800" dirty="0"/>
              <a:t>The box-shadow CSS property adds shadow effects around an element's frame. You can set multiple effects separated by commas. A box shadow is described by X and Y offsets relative to the element, blur and spread radii, and </a:t>
            </a:r>
            <a:r>
              <a:rPr lang="en-GB" sz="1800" dirty="0" err="1"/>
              <a:t>color</a:t>
            </a:r>
            <a:r>
              <a:rPr lang="en-GB" sz="1800" dirty="0"/>
              <a:t>.</a:t>
            </a:r>
            <a:endParaRPr lang="en-US" sz="1800" dirty="0"/>
          </a:p>
          <a:p>
            <a:pPr marL="0" indent="0">
              <a:buNone/>
            </a:pPr>
            <a:r>
              <a:rPr lang="en-US" sz="1800" dirty="0"/>
              <a:t/>
            </a:r>
            <a:br>
              <a:rPr lang="en-US" sz="1800" dirty="0"/>
            </a:br>
            <a:r>
              <a:rPr lang="en-US" sz="1800" dirty="0"/>
              <a:t>Components of the box-shadow property are decoded by browsers in the following manner:</a:t>
            </a:r>
            <a:br>
              <a:rPr lang="en-US" sz="1800" dirty="0"/>
            </a:br>
            <a:r>
              <a:rPr lang="en-US" sz="1800" dirty="0"/>
              <a:t>- The first length for the </a:t>
            </a:r>
            <a:r>
              <a:rPr lang="en-US" sz="1800" b="1" dirty="0"/>
              <a:t>horizontal offset</a:t>
            </a:r>
            <a:r>
              <a:rPr lang="en-US" sz="1800" dirty="0"/>
              <a:t> will cast the shadow to the right of the box (required)</a:t>
            </a:r>
            <a:br>
              <a:rPr lang="en-US" sz="1800" dirty="0"/>
            </a:br>
            <a:r>
              <a:rPr lang="en-US" sz="1800" dirty="0"/>
              <a:t>- The second length is for the </a:t>
            </a:r>
            <a:r>
              <a:rPr lang="en-US" sz="1800" b="1" dirty="0"/>
              <a:t>vertical offset</a:t>
            </a:r>
            <a:r>
              <a:rPr lang="en-US" sz="1800" dirty="0"/>
              <a:t> that will cast the shadow to below the box (required)</a:t>
            </a:r>
            <a:br>
              <a:rPr lang="en-US" sz="1800" dirty="0"/>
            </a:br>
            <a:r>
              <a:rPr lang="en-US" sz="1800" dirty="0"/>
              <a:t>- The </a:t>
            </a:r>
            <a:r>
              <a:rPr lang="en-US" sz="1800" b="1" dirty="0"/>
              <a:t>color</a:t>
            </a:r>
            <a:r>
              <a:rPr lang="en-US" sz="1800" dirty="0"/>
              <a:t> of the shadow (optional</a:t>
            </a:r>
            <a:r>
              <a:rPr lang="en-US" sz="1800" dirty="0" smtClean="0"/>
              <a:t>)</a:t>
            </a:r>
          </a:p>
          <a:p>
            <a:pPr marL="0" indent="0">
              <a:buNone/>
            </a:pPr>
            <a:endParaRPr lang="en-US" sz="1800" dirty="0" smtClean="0"/>
          </a:p>
          <a:p>
            <a:pPr marL="0" indent="0">
              <a:buNone/>
            </a:pPr>
            <a:r>
              <a:rPr lang="en-GB" sz="1800" dirty="0"/>
              <a:t>The box-shadow property enables you to cast a drop shadow from the frame of almost any element. If a border-radius is specified on the element with a box shadow, the box shadow takes on the same rounded corners.</a:t>
            </a:r>
            <a:endParaRPr lang="en-US" sz="1800" dirty="0"/>
          </a:p>
        </p:txBody>
      </p:sp>
    </p:spTree>
    <p:extLst>
      <p:ext uri="{BB962C8B-B14F-4D97-AF65-F5344CB8AC3E}">
        <p14:creationId xmlns:p14="http://schemas.microsoft.com/office/powerpoint/2010/main" val="389615837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box-shadow Property</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sz="1800" dirty="0"/>
              <a:t>Specify a single box-shadow using:</a:t>
            </a:r>
          </a:p>
          <a:p>
            <a:pPr marL="0" indent="0">
              <a:buNone/>
            </a:pPr>
            <a:endParaRPr lang="en-GB" sz="1800" dirty="0"/>
          </a:p>
          <a:p>
            <a:pPr marL="0" indent="0">
              <a:buNone/>
            </a:pPr>
            <a:r>
              <a:rPr lang="en-GB" sz="1800" b="1" dirty="0" smtClean="0"/>
              <a:t>1. Two</a:t>
            </a:r>
            <a:r>
              <a:rPr lang="en-GB" sz="1800" b="1" dirty="0"/>
              <a:t>, three, or four &lt;length&gt; values.</a:t>
            </a:r>
          </a:p>
          <a:p>
            <a:pPr>
              <a:buFont typeface="Wingdings" panose="05000000000000000000" pitchFamily="2" charset="2"/>
              <a:buChar char="ü"/>
            </a:pPr>
            <a:r>
              <a:rPr lang="en-GB" sz="1800" dirty="0"/>
              <a:t>If only two values are given, they are interpreted as &lt;offset-x&gt;&lt;offset-y&gt; values.</a:t>
            </a:r>
          </a:p>
          <a:p>
            <a:pPr>
              <a:buFont typeface="Wingdings" panose="05000000000000000000" pitchFamily="2" charset="2"/>
              <a:buChar char="ü"/>
            </a:pPr>
            <a:r>
              <a:rPr lang="en-GB" sz="1800" dirty="0"/>
              <a:t>If a third value is given, it is interpreted as a &lt;blur-radius&gt;.</a:t>
            </a:r>
          </a:p>
          <a:p>
            <a:pPr>
              <a:buFont typeface="Wingdings" panose="05000000000000000000" pitchFamily="2" charset="2"/>
              <a:buChar char="ü"/>
            </a:pPr>
            <a:r>
              <a:rPr lang="en-GB" sz="1800" dirty="0"/>
              <a:t>If a fourth value is given, it is interpreted as a &lt;spread-radius&gt;.</a:t>
            </a:r>
          </a:p>
          <a:p>
            <a:pPr marL="0" indent="0">
              <a:buNone/>
            </a:pPr>
            <a:r>
              <a:rPr lang="en-GB" sz="1800" b="1" dirty="0" smtClean="0"/>
              <a:t>2. Optionally</a:t>
            </a:r>
            <a:r>
              <a:rPr lang="en-GB" sz="1800" b="1" dirty="0"/>
              <a:t>, the inset keyword.</a:t>
            </a:r>
          </a:p>
          <a:p>
            <a:pPr marL="0" indent="0">
              <a:buNone/>
            </a:pPr>
            <a:r>
              <a:rPr lang="en-GB" sz="1800" b="1" dirty="0" smtClean="0"/>
              <a:t>3. Optionally</a:t>
            </a:r>
            <a:r>
              <a:rPr lang="en-GB" sz="1800" b="1" dirty="0"/>
              <a:t>, a &lt;</a:t>
            </a:r>
            <a:r>
              <a:rPr lang="en-GB" sz="1800" b="1" dirty="0" err="1"/>
              <a:t>color</a:t>
            </a:r>
            <a:r>
              <a:rPr lang="en-GB" sz="1800" b="1" dirty="0"/>
              <a:t>&gt; value</a:t>
            </a:r>
            <a:r>
              <a:rPr lang="en-GB" sz="1800" b="1" dirty="0" smtClean="0"/>
              <a:t>.</a:t>
            </a:r>
          </a:p>
          <a:p>
            <a:pPr marL="0" indent="0">
              <a:buNone/>
            </a:pPr>
            <a:endParaRPr lang="en-GB" sz="1800" b="1" dirty="0"/>
          </a:p>
          <a:p>
            <a:pPr marL="0" indent="0">
              <a:buNone/>
            </a:pPr>
            <a:r>
              <a:rPr lang="en-GB" sz="1800" dirty="0"/>
              <a:t>To specify multiple shadows, provide a comma-separated list of shadows</a:t>
            </a:r>
            <a:r>
              <a:rPr lang="en-GB" sz="1800" dirty="0" smtClean="0"/>
              <a:t>.</a:t>
            </a:r>
          </a:p>
          <a:p>
            <a:pPr marL="0" indent="0">
              <a:buNone/>
            </a:pPr>
            <a:endParaRPr lang="en-GB" sz="1800" dirty="0"/>
          </a:p>
          <a:p>
            <a:pPr marL="0" indent="0">
              <a:buNone/>
            </a:pPr>
            <a:r>
              <a:rPr lang="en-GB" sz="1800" dirty="0"/>
              <a:t>https://cssgenerator.org/box-shadow-css-generator.html</a:t>
            </a:r>
            <a:endParaRPr lang="en-GB" sz="1800" dirty="0" smtClean="0"/>
          </a:p>
          <a:p>
            <a:pPr marL="0" indent="0">
              <a:buNone/>
            </a:pPr>
            <a:endParaRPr lang="en-GB" sz="1800" dirty="0" smtClean="0"/>
          </a:p>
          <a:p>
            <a:pPr marL="0" indent="0">
              <a:buNone/>
            </a:pPr>
            <a:endParaRPr lang="en-US" sz="1800" dirty="0"/>
          </a:p>
        </p:txBody>
      </p:sp>
    </p:spTree>
    <p:extLst>
      <p:ext uri="{BB962C8B-B14F-4D97-AF65-F5344CB8AC3E}">
        <p14:creationId xmlns:p14="http://schemas.microsoft.com/office/powerpoint/2010/main" val="391894643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box-shadow Property</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a:t/>
            </a:r>
            <a:br>
              <a:rPr lang="en-US" sz="1800" dirty="0"/>
            </a:br>
            <a:r>
              <a:rPr lang="en-US" sz="1800" dirty="0"/>
              <a:t>/* offset-x | offset-y | color */</a:t>
            </a:r>
          </a:p>
          <a:p>
            <a:pPr marL="0" indent="0">
              <a:buNone/>
            </a:pPr>
            <a:r>
              <a:rPr lang="en-US" sz="1800" dirty="0"/>
              <a:t>box-shadow: 60px -16px teal;</a:t>
            </a:r>
          </a:p>
          <a:p>
            <a:pPr marL="0" indent="0">
              <a:buNone/>
            </a:pPr>
            <a:endParaRPr lang="en-US" sz="1800" dirty="0"/>
          </a:p>
          <a:p>
            <a:pPr marL="0" indent="0">
              <a:buNone/>
            </a:pPr>
            <a:r>
              <a:rPr lang="en-US" sz="1800" dirty="0"/>
              <a:t>/* offset-x | offset-y | blur-radius | color */</a:t>
            </a:r>
          </a:p>
          <a:p>
            <a:pPr marL="0" indent="0">
              <a:buNone/>
            </a:pPr>
            <a:r>
              <a:rPr lang="en-US" sz="1800" dirty="0"/>
              <a:t>box-shadow: 10px 5px </a:t>
            </a:r>
            <a:r>
              <a:rPr lang="en-US" sz="1800" dirty="0" err="1"/>
              <a:t>5px</a:t>
            </a:r>
            <a:r>
              <a:rPr lang="en-US" sz="1800" dirty="0"/>
              <a:t> black;</a:t>
            </a:r>
          </a:p>
          <a:p>
            <a:pPr marL="0" indent="0">
              <a:buNone/>
            </a:pPr>
            <a:endParaRPr lang="en-US" sz="1800" dirty="0"/>
          </a:p>
          <a:p>
            <a:pPr marL="0" indent="0">
              <a:buNone/>
            </a:pPr>
            <a:r>
              <a:rPr lang="en-US" sz="1800" dirty="0"/>
              <a:t>/* offset-x | offset-y | blur-radius | spread-radius | color */</a:t>
            </a:r>
          </a:p>
          <a:p>
            <a:pPr marL="0" indent="0">
              <a:buNone/>
            </a:pPr>
            <a:r>
              <a:rPr lang="en-US" sz="1800" dirty="0"/>
              <a:t>box-shadow: 2px </a:t>
            </a:r>
            <a:r>
              <a:rPr lang="en-US" sz="1800" dirty="0" err="1"/>
              <a:t>2px</a:t>
            </a:r>
            <a:r>
              <a:rPr lang="en-US" sz="1800" dirty="0"/>
              <a:t> </a:t>
            </a:r>
            <a:r>
              <a:rPr lang="en-US" sz="1800" dirty="0" err="1"/>
              <a:t>2px</a:t>
            </a:r>
            <a:r>
              <a:rPr lang="en-US" sz="1800" dirty="0"/>
              <a:t> 1px </a:t>
            </a:r>
            <a:r>
              <a:rPr lang="en-US" sz="1800" dirty="0" err="1"/>
              <a:t>rgba</a:t>
            </a:r>
            <a:r>
              <a:rPr lang="en-US" sz="1800" dirty="0"/>
              <a:t>(0, 0, 0, 0.2);</a:t>
            </a:r>
          </a:p>
          <a:p>
            <a:pPr marL="0" indent="0">
              <a:buNone/>
            </a:pPr>
            <a:endParaRPr lang="en-US" sz="1800" dirty="0"/>
          </a:p>
          <a:p>
            <a:pPr marL="0" indent="0">
              <a:buNone/>
            </a:pPr>
            <a:r>
              <a:rPr lang="en-US" sz="1800" dirty="0"/>
              <a:t>/* inset | offset-x | offset-y | color */</a:t>
            </a:r>
          </a:p>
          <a:p>
            <a:pPr marL="0" indent="0">
              <a:buNone/>
            </a:pPr>
            <a:r>
              <a:rPr lang="en-US" sz="1800" dirty="0"/>
              <a:t>box-shadow: inset 5em 1em gold;</a:t>
            </a:r>
          </a:p>
          <a:p>
            <a:pPr marL="0" indent="0">
              <a:buNone/>
            </a:pPr>
            <a:endParaRPr lang="en-US" sz="1800" dirty="0"/>
          </a:p>
          <a:p>
            <a:pPr marL="0" indent="0">
              <a:buNone/>
            </a:pPr>
            <a:r>
              <a:rPr lang="en-US" sz="1800" dirty="0"/>
              <a:t>/* Any number of shadows, separated by commas */</a:t>
            </a:r>
          </a:p>
          <a:p>
            <a:pPr marL="0" indent="0">
              <a:buNone/>
            </a:pPr>
            <a:r>
              <a:rPr lang="en-US" sz="1800" dirty="0"/>
              <a:t>box-shadow: 3px </a:t>
            </a:r>
            <a:r>
              <a:rPr lang="en-US" sz="1800" dirty="0" err="1"/>
              <a:t>3px</a:t>
            </a:r>
            <a:r>
              <a:rPr lang="en-US" sz="1800" dirty="0"/>
              <a:t> red, -1em 0 0.4em olive;</a:t>
            </a:r>
          </a:p>
        </p:txBody>
      </p:sp>
    </p:spTree>
    <p:extLst>
      <p:ext uri="{BB962C8B-B14F-4D97-AF65-F5344CB8AC3E}">
        <p14:creationId xmlns:p14="http://schemas.microsoft.com/office/powerpoint/2010/main" val="106086571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Styling </a:t>
            </a:r>
            <a:r>
              <a:rPr lang="en-GB" sz="4000" b="1" dirty="0" smtClean="0"/>
              <a:t>tables</a:t>
            </a:r>
            <a:endParaRPr lang="en-US" sz="4000" b="1" dirty="0"/>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a:t/>
            </a:r>
            <a:br>
              <a:rPr lang="en-US" sz="1800" dirty="0"/>
            </a:br>
            <a:r>
              <a:rPr lang="en-US" sz="1800" b="1" dirty="0" smtClean="0"/>
              <a:t>See Lab</a:t>
            </a:r>
          </a:p>
          <a:p>
            <a:pPr marL="0" indent="0">
              <a:buNone/>
            </a:pPr>
            <a:endParaRPr lang="en-US" sz="1800" dirty="0"/>
          </a:p>
          <a:p>
            <a:pPr marL="0" indent="0">
              <a:buNone/>
            </a:pPr>
            <a:r>
              <a:rPr lang="en-US" sz="1800" dirty="0"/>
              <a:t>table {</a:t>
            </a:r>
          </a:p>
          <a:p>
            <a:pPr marL="0" indent="0">
              <a:buNone/>
            </a:pPr>
            <a:r>
              <a:rPr lang="en-US" sz="1800" dirty="0"/>
              <a:t>    border-collapse: collapse;</a:t>
            </a:r>
          </a:p>
          <a:p>
            <a:pPr marL="0" indent="0">
              <a:buNone/>
            </a:pPr>
            <a:r>
              <a:rPr lang="en-US" sz="1800" dirty="0"/>
              <a:t>    width: 100%;</a:t>
            </a:r>
          </a:p>
          <a:p>
            <a:pPr marL="0" indent="0">
              <a:buNone/>
            </a:pPr>
            <a:r>
              <a:rPr lang="en-US" sz="1800" dirty="0"/>
              <a:t>    white-space: </a:t>
            </a:r>
            <a:r>
              <a:rPr lang="en-US" sz="1800" dirty="0" err="1"/>
              <a:t>nowrap</a:t>
            </a:r>
            <a:r>
              <a:rPr lang="en-US" sz="1800" dirty="0"/>
              <a:t>;</a:t>
            </a:r>
          </a:p>
          <a:p>
            <a:pPr marL="0" indent="0">
              <a:buNone/>
            </a:pPr>
            <a:r>
              <a:rPr lang="en-US" sz="1800" dirty="0"/>
              <a:t>}</a:t>
            </a:r>
          </a:p>
          <a:p>
            <a:pPr marL="0" indent="0">
              <a:buNone/>
            </a:pPr>
            <a:endParaRPr lang="en-US" sz="1800" dirty="0"/>
          </a:p>
          <a:p>
            <a:pPr marL="0" indent="0">
              <a:buNone/>
            </a:pPr>
            <a:r>
              <a:rPr lang="en-US" sz="1800" dirty="0" smtClean="0"/>
              <a:t>.parent-div{</a:t>
            </a:r>
            <a:endParaRPr lang="en-US" sz="1800" dirty="0"/>
          </a:p>
          <a:p>
            <a:pPr marL="0" indent="0">
              <a:buNone/>
            </a:pPr>
            <a:r>
              <a:rPr lang="en-US" sz="1800" dirty="0"/>
              <a:t>    </a:t>
            </a:r>
            <a:r>
              <a:rPr lang="en-US" sz="1800" dirty="0" err="1"/>
              <a:t>overflow-x:auto</a:t>
            </a:r>
            <a:r>
              <a:rPr lang="en-US" sz="1800" dirty="0"/>
              <a:t>;</a:t>
            </a:r>
          </a:p>
          <a:p>
            <a:pPr marL="0" indent="0">
              <a:buNone/>
            </a:pPr>
            <a:r>
              <a:rPr lang="en-US" sz="1800" dirty="0"/>
              <a:t>}</a:t>
            </a:r>
            <a:endParaRPr lang="en-US" sz="1800" dirty="0" smtClean="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6113114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border-radius Property</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With </a:t>
            </a:r>
            <a:r>
              <a:rPr lang="en-US" sz="1800" dirty="0"/>
              <a:t>CSS3, you can give any element "rounded corners" by using the </a:t>
            </a:r>
            <a:r>
              <a:rPr lang="en-US" sz="1800" b="1" dirty="0"/>
              <a:t>border-radius</a:t>
            </a:r>
            <a:r>
              <a:rPr lang="en-US" sz="1800" dirty="0"/>
              <a:t> property.</a:t>
            </a:r>
            <a:br>
              <a:rPr lang="en-US" sz="1800" dirty="0"/>
            </a:br>
            <a:r>
              <a:rPr lang="en-US" sz="1800" dirty="0"/>
              <a:t/>
            </a:r>
            <a:br>
              <a:rPr lang="en-US" sz="1800" dirty="0"/>
            </a:br>
            <a:r>
              <a:rPr lang="en-US" sz="1800" b="1" dirty="0"/>
              <a:t>The </a:t>
            </a:r>
            <a:r>
              <a:rPr lang="en-US" sz="1800" b="1" dirty="0" err="1"/>
              <a:t>CSS:border-radius</a:t>
            </a:r>
            <a:r>
              <a:rPr lang="en-US" sz="1800" dirty="0"/>
              <a:t>: 20px;</a:t>
            </a:r>
            <a:br>
              <a:rPr lang="en-US" sz="1800" dirty="0"/>
            </a:br>
            <a:r>
              <a:rPr lang="en-US" sz="1800" u="sng" dirty="0"/>
              <a:t>background-color:</a:t>
            </a:r>
            <a:r>
              <a:rPr lang="en-US" sz="1800" dirty="0"/>
              <a:t> green;</a:t>
            </a:r>
            <a:br>
              <a:rPr lang="en-US" sz="1800" dirty="0"/>
            </a:br>
            <a:r>
              <a:rPr lang="en-US" sz="1800" dirty="0"/>
              <a:t>color: white</a:t>
            </a:r>
            <a:r>
              <a:rPr lang="en-US" sz="1800" dirty="0" smtClean="0"/>
              <a:t>;</a:t>
            </a:r>
          </a:p>
          <a:p>
            <a:pPr marL="0" indent="0">
              <a:buNone/>
            </a:pPr>
            <a:endParaRPr lang="en-US" sz="1800" dirty="0"/>
          </a:p>
          <a:p>
            <a:pPr marL="0" indent="0">
              <a:buNone/>
            </a:pPr>
            <a:r>
              <a:rPr lang="en-US" sz="1800" dirty="0"/>
              <a:t>Specific border radius values can be applied for the border-radius property in the following order: </a:t>
            </a:r>
            <a:endParaRPr lang="en-US" sz="1800" dirty="0" smtClean="0"/>
          </a:p>
          <a:p>
            <a:pPr marL="0" indent="0">
              <a:buNone/>
            </a:pPr>
            <a:r>
              <a:rPr lang="en-US" sz="1800" b="1" dirty="0" smtClean="0"/>
              <a:t>top-left</a:t>
            </a:r>
            <a:r>
              <a:rPr lang="en-US" sz="1800" dirty="0"/>
              <a:t>, </a:t>
            </a:r>
            <a:r>
              <a:rPr lang="en-US" sz="1800" b="1" dirty="0"/>
              <a:t>top-right</a:t>
            </a:r>
            <a:r>
              <a:rPr lang="en-US" sz="1800" dirty="0"/>
              <a:t>, </a:t>
            </a:r>
            <a:r>
              <a:rPr lang="en-US" sz="1800" b="1" dirty="0"/>
              <a:t>bottom-right</a:t>
            </a:r>
            <a:r>
              <a:rPr lang="en-US" sz="1800" dirty="0"/>
              <a:t>, </a:t>
            </a:r>
            <a:r>
              <a:rPr lang="en-US" sz="1800" b="1" dirty="0" smtClean="0"/>
              <a:t>bottom-left</a:t>
            </a:r>
          </a:p>
          <a:p>
            <a:pPr marL="0" indent="0">
              <a:buNone/>
            </a:pPr>
            <a:endParaRPr lang="en-US" sz="1800" b="1" dirty="0"/>
          </a:p>
          <a:p>
            <a:pPr marL="0" indent="0">
              <a:buNone/>
            </a:pPr>
            <a:r>
              <a:rPr lang="en-US" sz="1800" dirty="0" smtClean="0"/>
              <a:t>.</a:t>
            </a:r>
            <a:r>
              <a:rPr lang="en-US" sz="1800" u="sng" dirty="0"/>
              <a:t>border-radius:</a:t>
            </a:r>
            <a:r>
              <a:rPr lang="en-US" sz="1800" dirty="0"/>
              <a:t> </a:t>
            </a:r>
            <a:r>
              <a:rPr lang="en-US" sz="1800" b="1" dirty="0"/>
              <a:t>0 0 20px </a:t>
            </a:r>
            <a:r>
              <a:rPr lang="en-US" sz="1800" b="1" dirty="0" err="1"/>
              <a:t>20px</a:t>
            </a:r>
            <a:r>
              <a:rPr lang="en-US" sz="1800" b="1" dirty="0"/>
              <a:t>;</a:t>
            </a:r>
            <a:endParaRPr lang="en-US" sz="1800" dirty="0"/>
          </a:p>
          <a:p>
            <a:pPr marL="0" indent="0">
              <a:buNone/>
            </a:pPr>
            <a:endParaRPr lang="en-US" sz="1800" dirty="0"/>
          </a:p>
        </p:txBody>
      </p:sp>
    </p:spTree>
    <p:extLst>
      <p:ext uri="{BB962C8B-B14F-4D97-AF65-F5344CB8AC3E}">
        <p14:creationId xmlns:p14="http://schemas.microsoft.com/office/powerpoint/2010/main" val="218333608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Creating a Circle</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A </a:t>
            </a:r>
            <a:r>
              <a:rPr lang="en-US" sz="1800" dirty="0"/>
              <a:t>rectangle can be turned into a circle using only CSS. </a:t>
            </a:r>
            <a:br>
              <a:rPr lang="en-US" sz="1800" dirty="0"/>
            </a:br>
            <a:r>
              <a:rPr lang="en-US" sz="1800" dirty="0"/>
              <a:t>To create a circle, the border radius should be half of the height and the width. </a:t>
            </a:r>
            <a:br>
              <a:rPr lang="en-US" sz="1800" dirty="0"/>
            </a:br>
            <a:r>
              <a:rPr lang="en-US" sz="1800" dirty="0"/>
              <a:t/>
            </a:r>
            <a:br>
              <a:rPr lang="en-US" sz="1800" dirty="0"/>
            </a:br>
            <a:r>
              <a:rPr lang="en-US" sz="1800" dirty="0"/>
              <a:t>The rectangle in the example below has a width and height of 200px. By setting the border radius to </a:t>
            </a:r>
            <a:r>
              <a:rPr lang="en-US" sz="1800" b="1" dirty="0"/>
              <a:t>100px</a:t>
            </a:r>
            <a:r>
              <a:rPr lang="en-US" sz="1800" dirty="0"/>
              <a:t>, the corners will be rounded to form a circle</a:t>
            </a:r>
            <a:r>
              <a:rPr lang="en-US" sz="1800" dirty="0" smtClean="0"/>
              <a:t>:</a:t>
            </a:r>
          </a:p>
          <a:p>
            <a:pPr marL="0" indent="0">
              <a:buNone/>
            </a:pPr>
            <a:endParaRPr lang="en-US" sz="1800" dirty="0"/>
          </a:p>
          <a:p>
            <a:pPr marL="0" indent="0">
              <a:buNone/>
            </a:pPr>
            <a:r>
              <a:rPr lang="en-US" sz="1800" dirty="0" smtClean="0"/>
              <a:t>div </a:t>
            </a:r>
            <a:r>
              <a:rPr lang="en-US" sz="1800" dirty="0"/>
              <a:t>{</a:t>
            </a:r>
            <a:br>
              <a:rPr lang="en-US" sz="1800" dirty="0"/>
            </a:br>
            <a:r>
              <a:rPr lang="en-US" sz="1800" dirty="0"/>
              <a:t>width: </a:t>
            </a:r>
            <a:r>
              <a:rPr lang="en-US" sz="1800" b="1" dirty="0"/>
              <a:t>200px</a:t>
            </a:r>
            <a:r>
              <a:rPr lang="en-US" sz="1800" dirty="0"/>
              <a:t>;</a:t>
            </a:r>
            <a:br>
              <a:rPr lang="en-US" sz="1800" dirty="0"/>
            </a:br>
            <a:r>
              <a:rPr lang="en-US" sz="1800" dirty="0"/>
              <a:t>height: </a:t>
            </a:r>
            <a:r>
              <a:rPr lang="en-US" sz="1800" b="1" dirty="0"/>
              <a:t>200px</a:t>
            </a:r>
            <a:r>
              <a:rPr lang="en-US" sz="1800" dirty="0"/>
              <a:t>;</a:t>
            </a:r>
            <a:br>
              <a:rPr lang="en-US" sz="1800" dirty="0"/>
            </a:br>
            <a:r>
              <a:rPr lang="en-US" sz="1800" b="1" u="sng" dirty="0"/>
              <a:t>border-radius:</a:t>
            </a:r>
            <a:r>
              <a:rPr lang="en-US" sz="1800" b="1" dirty="0"/>
              <a:t> 100px;</a:t>
            </a:r>
            <a:br>
              <a:rPr lang="en-US" sz="1800" b="1" dirty="0"/>
            </a:br>
            <a:r>
              <a:rPr lang="en-US" sz="1800" u="sng" dirty="0"/>
              <a:t>background-color:</a:t>
            </a:r>
            <a:r>
              <a:rPr lang="en-US" sz="1800" dirty="0"/>
              <a:t> green;</a:t>
            </a:r>
            <a:br>
              <a:rPr lang="en-US" sz="1800" dirty="0"/>
            </a:br>
            <a:r>
              <a:rPr lang="en-US" sz="1800" dirty="0"/>
              <a:t>color: white;</a:t>
            </a:r>
            <a:br>
              <a:rPr lang="en-US" sz="1800" dirty="0"/>
            </a:br>
            <a:r>
              <a:rPr lang="en-US" sz="1800" dirty="0"/>
              <a:t>}</a:t>
            </a:r>
          </a:p>
        </p:txBody>
      </p:sp>
    </p:spTree>
    <p:extLst>
      <p:ext uri="{BB962C8B-B14F-4D97-AF65-F5344CB8AC3E}">
        <p14:creationId xmlns:p14="http://schemas.microsoft.com/office/powerpoint/2010/main" val="40947002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smtClean="0"/>
              <a:t>Selectors</a:t>
            </a:r>
            <a:endParaRPr lang="en-US" sz="4000" b="1" dirty="0"/>
          </a:p>
        </p:txBody>
      </p:sp>
      <p:sp>
        <p:nvSpPr>
          <p:cNvPr id="3" name="Content Placeholder 2"/>
          <p:cNvSpPr>
            <a:spLocks noGrp="1"/>
          </p:cNvSpPr>
          <p:nvPr>
            <p:ph idx="1"/>
          </p:nvPr>
        </p:nvSpPr>
        <p:spPr>
          <a:xfrm>
            <a:off x="444500" y="1600200"/>
            <a:ext cx="8229600" cy="5257800"/>
          </a:xfrm>
        </p:spPr>
        <p:txBody>
          <a:bodyPr>
            <a:noAutofit/>
          </a:bodyPr>
          <a:lstStyle/>
          <a:p>
            <a:pPr marL="0" indent="0">
              <a:buNone/>
            </a:pPr>
            <a:r>
              <a:rPr lang="en-GB" sz="1600" b="1" dirty="0" smtClean="0"/>
              <a:t>Simple </a:t>
            </a:r>
            <a:r>
              <a:rPr lang="en-GB" sz="1600" b="1" dirty="0"/>
              <a:t>selectors</a:t>
            </a:r>
            <a:r>
              <a:rPr lang="en-GB" sz="1600" dirty="0"/>
              <a:t>: Match one or more elements based on element type, class, or id</a:t>
            </a:r>
            <a:r>
              <a:rPr lang="en-GB" sz="1600" dirty="0" smtClean="0"/>
              <a:t>.</a:t>
            </a:r>
          </a:p>
          <a:p>
            <a:pPr marL="0" indent="0">
              <a:buNone/>
            </a:pPr>
            <a:endParaRPr lang="en-GB" sz="1600" dirty="0"/>
          </a:p>
          <a:p>
            <a:pPr marL="0" indent="0">
              <a:buNone/>
            </a:pPr>
            <a:r>
              <a:rPr lang="en-GB" sz="1600" b="1" dirty="0"/>
              <a:t>Attribute selectors</a:t>
            </a:r>
            <a:r>
              <a:rPr lang="en-GB" sz="1600" dirty="0"/>
              <a:t>: Match one or more elements based on their attributes/attribute values</a:t>
            </a:r>
            <a:r>
              <a:rPr lang="en-GB" sz="1600" dirty="0" smtClean="0"/>
              <a:t>.</a:t>
            </a:r>
          </a:p>
          <a:p>
            <a:pPr marL="0" indent="0">
              <a:buNone/>
            </a:pPr>
            <a:endParaRPr lang="en-GB" sz="1600" dirty="0"/>
          </a:p>
          <a:p>
            <a:pPr marL="0" indent="0">
              <a:buNone/>
            </a:pPr>
            <a:r>
              <a:rPr lang="en-GB" sz="1600" b="1" dirty="0"/>
              <a:t>Pseudo-classes: </a:t>
            </a:r>
            <a:r>
              <a:rPr lang="en-GB" sz="1600" dirty="0"/>
              <a:t>Match one or more elements that exist in a certain state, such as an element that is being hovered over by the mouse pointer, or a checkbox that is currently disabled or checked, or an element that is the first child of its parent in the DOM tree</a:t>
            </a:r>
            <a:r>
              <a:rPr lang="en-GB" sz="1600" dirty="0" smtClean="0"/>
              <a:t>.</a:t>
            </a:r>
          </a:p>
          <a:p>
            <a:pPr marL="0" indent="0">
              <a:buNone/>
            </a:pPr>
            <a:endParaRPr lang="en-GB" sz="1600" dirty="0"/>
          </a:p>
          <a:p>
            <a:pPr marL="0" indent="0">
              <a:buNone/>
            </a:pPr>
            <a:r>
              <a:rPr lang="en-GB" sz="1600" b="1" dirty="0"/>
              <a:t>Pseudo-elements: </a:t>
            </a:r>
            <a:r>
              <a:rPr lang="en-GB" sz="1600" dirty="0"/>
              <a:t>Match one or more parts of content that are in a certain position in relation to an element, for example the first word of each paragraph, or generated content appearing just before an element</a:t>
            </a:r>
            <a:r>
              <a:rPr lang="en-GB" sz="1600" dirty="0" smtClean="0"/>
              <a:t>.</a:t>
            </a:r>
          </a:p>
          <a:p>
            <a:pPr marL="0" indent="0">
              <a:buNone/>
            </a:pPr>
            <a:endParaRPr lang="en-GB" sz="1600" dirty="0"/>
          </a:p>
          <a:p>
            <a:pPr marL="0" indent="0">
              <a:buNone/>
            </a:pPr>
            <a:r>
              <a:rPr lang="en-GB" sz="1600" b="1" dirty="0" err="1"/>
              <a:t>Combinators</a:t>
            </a:r>
            <a:r>
              <a:rPr lang="en-GB" sz="1600" b="1" dirty="0"/>
              <a:t>: </a:t>
            </a:r>
            <a:r>
              <a:rPr lang="en-GB" sz="1600" dirty="0"/>
              <a:t>These are not exactly selectors themselves, but ways of combining two or more selectors in useful ways for very specific selections. So for example, you could select only paragraphs that are direct descendants of </a:t>
            </a:r>
            <a:r>
              <a:rPr lang="en-GB" sz="1600" dirty="0" err="1"/>
              <a:t>divs</a:t>
            </a:r>
            <a:r>
              <a:rPr lang="en-GB" sz="1600" dirty="0"/>
              <a:t>, or paragraphs that come directly after headings</a:t>
            </a:r>
            <a:r>
              <a:rPr lang="en-GB" sz="1600" dirty="0" smtClean="0"/>
              <a:t>.</a:t>
            </a:r>
          </a:p>
          <a:p>
            <a:pPr marL="0" indent="0">
              <a:buNone/>
            </a:pPr>
            <a:endParaRPr lang="en-GB" sz="1600" dirty="0"/>
          </a:p>
          <a:p>
            <a:pPr marL="0" indent="0">
              <a:buNone/>
            </a:pPr>
            <a:r>
              <a:rPr lang="en-GB" sz="1600" b="1" dirty="0"/>
              <a:t>Multiple selectors: </a:t>
            </a:r>
            <a:r>
              <a:rPr lang="en-GB" sz="1600" dirty="0"/>
              <a:t>Again, these are not separate selectors; the idea is that you can put multiple selectors on the same CSS rule, separated by commas, to apply a single set of declarations to all the elements selected by those selectors.</a:t>
            </a:r>
            <a:endParaRPr lang="en-US" sz="1600" dirty="0"/>
          </a:p>
        </p:txBody>
      </p:sp>
    </p:spTree>
    <p:extLst>
      <p:ext uri="{BB962C8B-B14F-4D97-AF65-F5344CB8AC3E}">
        <p14:creationId xmlns:p14="http://schemas.microsoft.com/office/powerpoint/2010/main" val="234348158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Blur and Spread</a:t>
            </a:r>
          </a:p>
        </p:txBody>
      </p:sp>
      <p:sp>
        <p:nvSpPr>
          <p:cNvPr id="3" name="Content Placeholder 2"/>
          <p:cNvSpPr>
            <a:spLocks noGrp="1"/>
          </p:cNvSpPr>
          <p:nvPr>
            <p:ph idx="1"/>
          </p:nvPr>
        </p:nvSpPr>
        <p:spPr>
          <a:xfrm>
            <a:off x="444500" y="1600200"/>
            <a:ext cx="8229600" cy="5105400"/>
          </a:xfrm>
        </p:spPr>
        <p:txBody>
          <a:bodyPr>
            <a:normAutofit lnSpcReduction="10000"/>
          </a:bodyPr>
          <a:lstStyle/>
          <a:p>
            <a:pPr marL="0" indent="0">
              <a:buNone/>
            </a:pPr>
            <a:r>
              <a:rPr lang="en-US" sz="2400" dirty="0" smtClean="0"/>
              <a:t>Besides </a:t>
            </a:r>
            <a:r>
              <a:rPr lang="en-US" sz="2400" dirty="0"/>
              <a:t>color, there are also two optional values for the box-shadow element, which are </a:t>
            </a:r>
            <a:r>
              <a:rPr lang="en-US" sz="2400" b="1" dirty="0"/>
              <a:t>blur </a:t>
            </a:r>
            <a:r>
              <a:rPr lang="en-US" sz="2400" dirty="0"/>
              <a:t>and </a:t>
            </a:r>
            <a:r>
              <a:rPr lang="en-US" sz="2400" b="1" dirty="0"/>
              <a:t>spread</a:t>
            </a:r>
            <a:r>
              <a:rPr lang="en-US" sz="2400" dirty="0"/>
              <a:t>. </a:t>
            </a:r>
            <a:br>
              <a:rPr lang="en-US" sz="2400" dirty="0"/>
            </a:br>
            <a:r>
              <a:rPr lang="en-US" sz="2400" dirty="0"/>
              <a:t>The blur and spread values should be used before the color value.</a:t>
            </a:r>
            <a:br>
              <a:rPr lang="en-US" sz="2400" dirty="0"/>
            </a:br>
            <a:r>
              <a:rPr lang="en-US" sz="2400" u="sng" dirty="0"/>
              <a:t>box-shadow:</a:t>
            </a:r>
            <a:r>
              <a:rPr lang="en-US" sz="2400" dirty="0"/>
              <a:t> 10px </a:t>
            </a:r>
            <a:r>
              <a:rPr lang="en-US" sz="2400" dirty="0" err="1" smtClean="0"/>
              <a:t>10px</a:t>
            </a:r>
            <a:r>
              <a:rPr lang="en-US" sz="2400" dirty="0" smtClean="0"/>
              <a:t> </a:t>
            </a:r>
            <a:r>
              <a:rPr lang="en-US" sz="2400" dirty="0"/>
              <a:t>5px </a:t>
            </a:r>
            <a:r>
              <a:rPr lang="en-US" sz="2400" dirty="0" err="1"/>
              <a:t>5px</a:t>
            </a:r>
            <a:r>
              <a:rPr lang="en-US" sz="2400" dirty="0"/>
              <a:t> #888888</a:t>
            </a:r>
            <a:r>
              <a:rPr lang="en-US" sz="2400" dirty="0" smtClean="0"/>
              <a:t>;</a:t>
            </a:r>
          </a:p>
          <a:p>
            <a:pPr marL="0" indent="0">
              <a:buNone/>
            </a:pPr>
            <a:r>
              <a:rPr lang="en-US" sz="2400" b="1" dirty="0" smtClean="0"/>
              <a:t>Negative </a:t>
            </a:r>
            <a:r>
              <a:rPr lang="en-US" sz="2400" b="1" dirty="0"/>
              <a:t>values</a:t>
            </a:r>
            <a:r>
              <a:rPr lang="en-US" sz="2400" dirty="0"/>
              <a:t> can also be used for the box-shadow property.</a:t>
            </a:r>
            <a:br>
              <a:rPr lang="en-US" sz="2400" dirty="0"/>
            </a:br>
            <a:r>
              <a:rPr lang="en-US" sz="2400" dirty="0"/>
              <a:t/>
            </a:r>
            <a:br>
              <a:rPr lang="en-US" sz="2400" dirty="0"/>
            </a:br>
            <a:r>
              <a:rPr lang="en-US" sz="2400" b="1" dirty="0"/>
              <a:t>horizontal offset</a:t>
            </a:r>
            <a:r>
              <a:rPr lang="en-US" sz="2400" dirty="0"/>
              <a:t> - the shadow will be to the </a:t>
            </a:r>
            <a:r>
              <a:rPr lang="en-US" sz="2400" b="1" dirty="0"/>
              <a:t>left </a:t>
            </a:r>
            <a:r>
              <a:rPr lang="en-US" sz="2400" dirty="0"/>
              <a:t>of the box</a:t>
            </a:r>
            <a:br>
              <a:rPr lang="en-US" sz="2400" dirty="0"/>
            </a:br>
            <a:r>
              <a:rPr lang="en-US" sz="2400" b="1" dirty="0"/>
              <a:t>vertical offset</a:t>
            </a:r>
            <a:r>
              <a:rPr lang="en-US" sz="2400" dirty="0"/>
              <a:t> - the shadow will be </a:t>
            </a:r>
            <a:r>
              <a:rPr lang="en-US" sz="2400" b="1" dirty="0"/>
              <a:t>above </a:t>
            </a:r>
            <a:r>
              <a:rPr lang="en-US" sz="2400" dirty="0"/>
              <a:t>the box</a:t>
            </a:r>
            <a:br>
              <a:rPr lang="en-US" sz="2400" dirty="0"/>
            </a:br>
            <a:r>
              <a:rPr lang="en-US" sz="2400" b="1" dirty="0"/>
              <a:t>blur radius</a:t>
            </a:r>
            <a:r>
              <a:rPr lang="en-US" sz="2400" dirty="0"/>
              <a:t> - negative values are </a:t>
            </a:r>
            <a:r>
              <a:rPr lang="en-US" sz="2400" b="1" dirty="0"/>
              <a:t>not allowed</a:t>
            </a:r>
            <a:r>
              <a:rPr lang="en-US" sz="2400" dirty="0"/>
              <a:t/>
            </a:r>
            <a:br>
              <a:rPr lang="en-US" sz="2400" dirty="0"/>
            </a:br>
            <a:r>
              <a:rPr lang="en-US" sz="2400" b="1" dirty="0"/>
              <a:t>spread radius</a:t>
            </a:r>
            <a:r>
              <a:rPr lang="en-US" sz="2400" dirty="0"/>
              <a:t> - negative values will cause the shadow to </a:t>
            </a:r>
            <a:r>
              <a:rPr lang="en-US" sz="2400" b="1" dirty="0"/>
              <a:t>shrink</a:t>
            </a:r>
            <a:r>
              <a:rPr lang="en-US" sz="2400" dirty="0"/>
              <a:t/>
            </a:r>
            <a:br>
              <a:rPr lang="en-US" sz="2400" dirty="0"/>
            </a:br>
            <a:r>
              <a:rPr lang="en-US" sz="2400" dirty="0"/>
              <a:t/>
            </a:r>
            <a:br>
              <a:rPr lang="en-US" sz="2400" dirty="0"/>
            </a:br>
            <a:r>
              <a:rPr lang="en-US" sz="2400" b="1" dirty="0"/>
              <a:t>For example</a:t>
            </a:r>
            <a:r>
              <a:rPr lang="en-US" sz="2400" b="1" dirty="0" smtClean="0"/>
              <a:t>:</a:t>
            </a:r>
          </a:p>
          <a:p>
            <a:pPr marL="0" indent="0">
              <a:buNone/>
            </a:pPr>
            <a:r>
              <a:rPr lang="en-US" sz="2400" u="sng" dirty="0" smtClean="0"/>
              <a:t>box-shadow</a:t>
            </a:r>
            <a:r>
              <a:rPr lang="en-US" sz="2400" u="sng" dirty="0"/>
              <a:t>:</a:t>
            </a:r>
            <a:r>
              <a:rPr lang="en-US" sz="2400" dirty="0"/>
              <a:t> </a:t>
            </a:r>
            <a:r>
              <a:rPr lang="en-US" sz="2400" b="1" dirty="0"/>
              <a:t>-10px</a:t>
            </a:r>
            <a:r>
              <a:rPr lang="en-US" sz="2400" dirty="0"/>
              <a:t> </a:t>
            </a:r>
            <a:r>
              <a:rPr lang="en-US" sz="2400" b="1" dirty="0"/>
              <a:t>-10px</a:t>
            </a:r>
            <a:r>
              <a:rPr lang="en-US" sz="2400" dirty="0"/>
              <a:t> 5px </a:t>
            </a:r>
            <a:r>
              <a:rPr lang="en-US" sz="2400" b="1" dirty="0"/>
              <a:t>-5px</a:t>
            </a:r>
            <a:r>
              <a:rPr lang="en-US" sz="2400" dirty="0"/>
              <a:t> #888888;</a:t>
            </a:r>
          </a:p>
          <a:p>
            <a:pPr marL="0" indent="0">
              <a:buNone/>
            </a:pPr>
            <a:endParaRPr lang="en-US" sz="2400" dirty="0"/>
          </a:p>
        </p:txBody>
      </p:sp>
    </p:spTree>
    <p:extLst>
      <p:ext uri="{BB962C8B-B14F-4D97-AF65-F5344CB8AC3E}">
        <p14:creationId xmlns:p14="http://schemas.microsoft.com/office/powerpoint/2010/main" val="37410851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Creating an Inner Shadow</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2400" dirty="0" smtClean="0"/>
              <a:t>The </a:t>
            </a:r>
            <a:r>
              <a:rPr lang="en-US" sz="2400" dirty="0"/>
              <a:t>"</a:t>
            </a:r>
            <a:r>
              <a:rPr lang="en-US" sz="2400" b="1" dirty="0"/>
              <a:t>inset"</a:t>
            </a:r>
            <a:r>
              <a:rPr lang="en-US" sz="2400" dirty="0"/>
              <a:t> keyword allows to draw an inner shadow in the box. To show an inset shadow, just add the inset keyword</a:t>
            </a:r>
            <a:r>
              <a:rPr lang="en-US" sz="2400" dirty="0" smtClean="0"/>
              <a:t>:</a:t>
            </a:r>
          </a:p>
          <a:p>
            <a:pPr marL="0" indent="0">
              <a:buNone/>
            </a:pPr>
            <a:endParaRPr lang="en-US" sz="2400" u="sng" dirty="0"/>
          </a:p>
          <a:p>
            <a:pPr marL="0" indent="0">
              <a:buNone/>
            </a:pPr>
            <a:r>
              <a:rPr lang="en-US" sz="2400" u="sng" dirty="0" smtClean="0"/>
              <a:t>box-shadow</a:t>
            </a:r>
            <a:r>
              <a:rPr lang="en-US" sz="2400" u="sng" dirty="0"/>
              <a:t>:</a:t>
            </a:r>
            <a:r>
              <a:rPr lang="en-US" sz="2400" dirty="0"/>
              <a:t> </a:t>
            </a:r>
            <a:r>
              <a:rPr lang="en-US" sz="2400" b="1" dirty="0"/>
              <a:t>inset </a:t>
            </a:r>
            <a:r>
              <a:rPr lang="en-US" sz="2400" dirty="0"/>
              <a:t>10px </a:t>
            </a:r>
            <a:r>
              <a:rPr lang="en-US" sz="2400" dirty="0" err="1"/>
              <a:t>10px</a:t>
            </a:r>
            <a:r>
              <a:rPr lang="en-US" sz="2400" dirty="0"/>
              <a:t> 5px #888888;</a:t>
            </a:r>
          </a:p>
        </p:txBody>
      </p:sp>
    </p:spTree>
    <p:extLst>
      <p:ext uri="{BB962C8B-B14F-4D97-AF65-F5344CB8AC3E}">
        <p14:creationId xmlns:p14="http://schemas.microsoft.com/office/powerpoint/2010/main" val="60702784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Transparency Effect</a:t>
            </a:r>
          </a:p>
        </p:txBody>
      </p:sp>
      <p:sp>
        <p:nvSpPr>
          <p:cNvPr id="3" name="Content Placeholder 2"/>
          <p:cNvSpPr>
            <a:spLocks noGrp="1"/>
          </p:cNvSpPr>
          <p:nvPr>
            <p:ph idx="1"/>
          </p:nvPr>
        </p:nvSpPr>
        <p:spPr>
          <a:xfrm>
            <a:off x="444500" y="1600200"/>
            <a:ext cx="8229600" cy="5105400"/>
          </a:xfrm>
        </p:spPr>
        <p:txBody>
          <a:bodyPr>
            <a:normAutofit fontScale="92500" lnSpcReduction="10000"/>
          </a:bodyPr>
          <a:lstStyle/>
          <a:p>
            <a:pPr marL="0" indent="0">
              <a:buNone/>
            </a:pPr>
            <a:r>
              <a:rPr lang="en-US" sz="1800" dirty="0" smtClean="0"/>
              <a:t>Before </a:t>
            </a:r>
            <a:r>
              <a:rPr lang="en-US" sz="1800" dirty="0"/>
              <a:t>CSS3, transparent background images were used to create transparency effects. The new features of CSS3 now make it easier to create transparency effects.</a:t>
            </a:r>
            <a:br>
              <a:rPr lang="en-US" sz="1800" dirty="0"/>
            </a:br>
            <a:r>
              <a:rPr lang="en-US" sz="1800" dirty="0"/>
              <a:t/>
            </a:r>
            <a:br>
              <a:rPr lang="en-US" sz="1800" dirty="0"/>
            </a:br>
            <a:r>
              <a:rPr lang="en-US" sz="1800" dirty="0"/>
              <a:t>CSS supports color names, hexadecimal, and RGB colors.</a:t>
            </a:r>
            <a:br>
              <a:rPr lang="en-US" sz="1800" dirty="0"/>
            </a:br>
            <a:r>
              <a:rPr lang="en-US" sz="1800" dirty="0"/>
              <a:t>In addition, CSS3 introduces the following:</a:t>
            </a:r>
            <a:br>
              <a:rPr lang="en-US" sz="1800" dirty="0"/>
            </a:br>
            <a:r>
              <a:rPr lang="en-US" sz="1800" dirty="0"/>
              <a:t/>
            </a:r>
            <a:br>
              <a:rPr lang="en-US" sz="1800" dirty="0"/>
            </a:br>
            <a:r>
              <a:rPr lang="en-US" sz="1800" b="1" dirty="0"/>
              <a:t>RGBA Colors</a:t>
            </a:r>
            <a:r>
              <a:rPr lang="en-US" sz="1800" dirty="0"/>
              <a:t/>
            </a:r>
            <a:br>
              <a:rPr lang="en-US" sz="1800" dirty="0"/>
            </a:br>
            <a:r>
              <a:rPr lang="en-US" sz="1800" dirty="0"/>
              <a:t>RGBA color values are an extension of RGB color values with an alpha channel, which specifies the opacity for a color.</a:t>
            </a:r>
            <a:br>
              <a:rPr lang="en-US" sz="1800" dirty="0"/>
            </a:br>
            <a:r>
              <a:rPr lang="en-US" sz="1800" dirty="0"/>
              <a:t>An RGBA color value is specified with: </a:t>
            </a:r>
            <a:r>
              <a:rPr lang="en-US" sz="1800" b="1" dirty="0" err="1"/>
              <a:t>rgba</a:t>
            </a:r>
            <a:r>
              <a:rPr lang="en-US" sz="1800" b="1" dirty="0"/>
              <a:t>(red, green, blue, alpha)</a:t>
            </a:r>
            <a:r>
              <a:rPr lang="en-US" sz="1800" dirty="0"/>
              <a:t>. The alpha parameter is a number between 0.0 (fully transparent) and 1.0 (fully opaque).</a:t>
            </a:r>
            <a:br>
              <a:rPr lang="en-US" sz="1800" dirty="0"/>
            </a:br>
            <a:r>
              <a:rPr lang="en-US" sz="1800" dirty="0"/>
              <a:t/>
            </a:r>
            <a:br>
              <a:rPr lang="en-US" sz="1800" dirty="0"/>
            </a:br>
            <a:r>
              <a:rPr lang="en-US" sz="1800" b="1" dirty="0"/>
              <a:t>HSL (Hue, Saturation, Lightness) Colors</a:t>
            </a:r>
            <a:r>
              <a:rPr lang="en-US" sz="1800" dirty="0"/>
              <a:t/>
            </a:r>
            <a:br>
              <a:rPr lang="en-US" sz="1800" dirty="0"/>
            </a:br>
            <a:r>
              <a:rPr lang="en-US" sz="1800" dirty="0"/>
              <a:t>An HSL color value is specified with:</a:t>
            </a:r>
            <a:r>
              <a:rPr lang="en-US" sz="1800" b="1" dirty="0"/>
              <a:t> </a:t>
            </a:r>
            <a:r>
              <a:rPr lang="en-US" sz="1800" b="1" dirty="0" err="1"/>
              <a:t>hsl</a:t>
            </a:r>
            <a:r>
              <a:rPr lang="en-US" sz="1800" b="1" dirty="0"/>
              <a:t>(hue, saturation, lightness)</a:t>
            </a:r>
            <a:r>
              <a:rPr lang="en-US" sz="1800" dirty="0"/>
              <a:t>.</a:t>
            </a:r>
            <a:br>
              <a:rPr lang="en-US" sz="1800" dirty="0"/>
            </a:br>
            <a:r>
              <a:rPr lang="en-US" sz="1800" dirty="0"/>
              <a:t>Hue is a degree on the color wheel ranging from 0 to 360</a:t>
            </a:r>
            <a:br>
              <a:rPr lang="en-US" sz="1800" dirty="0"/>
            </a:br>
            <a:r>
              <a:rPr lang="en-US" sz="1800" dirty="0"/>
              <a:t>0 (or 360) is red, 120 is green, 240 is blue.</a:t>
            </a:r>
            <a:br>
              <a:rPr lang="en-US" sz="1800" dirty="0"/>
            </a:br>
            <a:r>
              <a:rPr lang="en-US" sz="1800" dirty="0"/>
              <a:t>Saturation is a percentage value: 100% is the full color.</a:t>
            </a:r>
            <a:br>
              <a:rPr lang="en-US" sz="1800" dirty="0"/>
            </a:br>
            <a:r>
              <a:rPr lang="en-US" sz="1800" dirty="0"/>
              <a:t>Lightness is also a percentage; 0% is dark (black) and 100% is white. </a:t>
            </a:r>
            <a:r>
              <a:rPr lang="en-US" sz="1800" b="1" dirty="0"/>
              <a:t>HSLA </a:t>
            </a:r>
            <a:r>
              <a:rPr lang="en-US" sz="1800" dirty="0"/>
              <a:t>color values are an extension of HSL color values with an alpha channel - which specifies the opacity for a color (just like RGBA).</a:t>
            </a:r>
            <a:br>
              <a:rPr lang="en-US" sz="1800" dirty="0"/>
            </a:br>
            <a:endParaRPr lang="en-US" sz="1800" dirty="0"/>
          </a:p>
        </p:txBody>
      </p:sp>
    </p:spTree>
    <p:extLst>
      <p:ext uri="{BB962C8B-B14F-4D97-AF65-F5344CB8AC3E}">
        <p14:creationId xmlns:p14="http://schemas.microsoft.com/office/powerpoint/2010/main" val="146988178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box-shadow Property</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a:t>In the HTML file, a &lt;</a:t>
            </a:r>
            <a:r>
              <a:rPr lang="en-US" sz="1800" dirty="0" err="1"/>
              <a:t>nav</a:t>
            </a:r>
            <a:r>
              <a:rPr lang="en-US" sz="1800" dirty="0"/>
              <a:t>&gt; tag containing an &lt;</a:t>
            </a:r>
            <a:r>
              <a:rPr lang="en-US" sz="1800" dirty="0" err="1"/>
              <a:t>ul</a:t>
            </a:r>
            <a:r>
              <a:rPr lang="en-US" sz="1800" dirty="0"/>
              <a:t>&gt; list with links has been added</a:t>
            </a:r>
            <a:r>
              <a:rPr lang="en-US" sz="1800" dirty="0" smtClean="0"/>
              <a:t>:</a:t>
            </a:r>
          </a:p>
          <a:p>
            <a:pPr marL="0" indent="0">
              <a:buNone/>
            </a:pPr>
            <a:r>
              <a:rPr lang="en-US" sz="1800" dirty="0" smtClean="0"/>
              <a:t>&lt;</a:t>
            </a:r>
            <a:r>
              <a:rPr lang="en-US" sz="1800" dirty="0" err="1"/>
              <a:t>nav</a:t>
            </a:r>
            <a:r>
              <a:rPr lang="en-US" sz="1800" dirty="0" smtClean="0"/>
              <a:t>&gt;</a:t>
            </a:r>
            <a:br>
              <a:rPr lang="en-US" sz="1800" dirty="0" smtClean="0"/>
            </a:br>
            <a:r>
              <a:rPr lang="en-US" sz="1800" dirty="0" smtClean="0"/>
              <a:t>&lt;</a:t>
            </a:r>
            <a:r>
              <a:rPr lang="en-US" sz="1800" dirty="0" err="1"/>
              <a:t>ul</a:t>
            </a:r>
            <a:r>
              <a:rPr lang="en-US" sz="1800" dirty="0"/>
              <a:t>&gt;</a:t>
            </a:r>
            <a:br>
              <a:rPr lang="en-US" sz="1800" dirty="0"/>
            </a:br>
            <a:r>
              <a:rPr lang="en-US" sz="1800" dirty="0"/>
              <a:t>&lt;li&gt;&lt;a </a:t>
            </a:r>
            <a:r>
              <a:rPr lang="en-US" sz="1800" dirty="0" err="1"/>
              <a:t>href</a:t>
            </a:r>
            <a:r>
              <a:rPr lang="en-US" sz="1800" dirty="0"/>
              <a:t>="#"&gt;COURSES&lt;/a&gt;&lt;/li&gt;</a:t>
            </a:r>
            <a:br>
              <a:rPr lang="en-US" sz="1800" dirty="0"/>
            </a:br>
            <a:r>
              <a:rPr lang="en-US" sz="1800" dirty="0"/>
              <a:t>&lt;li&gt;&lt;a </a:t>
            </a:r>
            <a:r>
              <a:rPr lang="en-US" sz="1800" dirty="0" err="1"/>
              <a:t>href</a:t>
            </a:r>
            <a:r>
              <a:rPr lang="en-US" sz="1800" dirty="0"/>
              <a:t>="#"&gt;DISCUSS&lt;/a&gt;&lt;/li&gt;</a:t>
            </a:r>
            <a:br>
              <a:rPr lang="en-US" sz="1800" dirty="0"/>
            </a:br>
            <a:r>
              <a:rPr lang="en-US" sz="1800" dirty="0"/>
              <a:t>&lt;li&gt;&lt;a </a:t>
            </a:r>
            <a:r>
              <a:rPr lang="en-US" sz="1800" dirty="0" err="1"/>
              <a:t>href</a:t>
            </a:r>
            <a:r>
              <a:rPr lang="en-US" sz="1800" dirty="0"/>
              <a:t>="#"&gt;TOP LEARNERS&lt;/a&gt;&lt;/li&gt;</a:t>
            </a:r>
            <a:br>
              <a:rPr lang="en-US" sz="1800" dirty="0"/>
            </a:br>
            <a:r>
              <a:rPr lang="en-US" sz="1800" dirty="0"/>
              <a:t>&lt;li&gt;&lt;a </a:t>
            </a:r>
            <a:r>
              <a:rPr lang="en-US" sz="1800" dirty="0" err="1"/>
              <a:t>href</a:t>
            </a:r>
            <a:r>
              <a:rPr lang="en-US" sz="1800" dirty="0"/>
              <a:t>="#"&gt;BLOG&lt;/a&gt;&lt;/li&gt;</a:t>
            </a:r>
            <a:br>
              <a:rPr lang="en-US" sz="1800" dirty="0"/>
            </a:br>
            <a:r>
              <a:rPr lang="en-US" sz="1800" dirty="0"/>
              <a:t>&lt;/</a:t>
            </a:r>
            <a:r>
              <a:rPr lang="en-US" sz="1800" dirty="0" err="1"/>
              <a:t>ul</a:t>
            </a:r>
            <a:r>
              <a:rPr lang="en-US" sz="1800" dirty="0"/>
              <a:t>&gt;</a:t>
            </a:r>
            <a:br>
              <a:rPr lang="en-US" sz="1800" dirty="0"/>
            </a:br>
            <a:r>
              <a:rPr lang="en-US" sz="1800" dirty="0"/>
              <a:t>&lt;/</a:t>
            </a:r>
            <a:r>
              <a:rPr lang="en-US" sz="1800" dirty="0" err="1"/>
              <a:t>nav</a:t>
            </a:r>
            <a:r>
              <a:rPr lang="en-US" sz="1800" dirty="0"/>
              <a:t>&gt;</a:t>
            </a:r>
            <a:br>
              <a:rPr lang="en-US" sz="1800" dirty="0"/>
            </a:br>
            <a:endParaRPr lang="en-US" sz="1800" dirty="0"/>
          </a:p>
        </p:txBody>
      </p:sp>
    </p:spTree>
    <p:extLst>
      <p:ext uri="{BB962C8B-B14F-4D97-AF65-F5344CB8AC3E}">
        <p14:creationId xmlns:p14="http://schemas.microsoft.com/office/powerpoint/2010/main" val="367992695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box-shadow Property</a:t>
            </a:r>
          </a:p>
        </p:txBody>
      </p:sp>
      <p:sp>
        <p:nvSpPr>
          <p:cNvPr id="3" name="Content Placeholder 2"/>
          <p:cNvSpPr>
            <a:spLocks noGrp="1"/>
          </p:cNvSpPr>
          <p:nvPr>
            <p:ph idx="1"/>
          </p:nvPr>
        </p:nvSpPr>
        <p:spPr>
          <a:xfrm>
            <a:off x="444500" y="1600200"/>
            <a:ext cx="8229600" cy="5105400"/>
          </a:xfrm>
        </p:spPr>
        <p:txBody>
          <a:bodyPr>
            <a:normAutofit fontScale="77500" lnSpcReduction="20000"/>
          </a:bodyPr>
          <a:lstStyle/>
          <a:p>
            <a:pPr marL="0" indent="0">
              <a:buNone/>
            </a:pPr>
            <a:r>
              <a:rPr lang="en-US" sz="1800" dirty="0"/>
              <a:t>A number of CSS3 features are used to create the effects</a:t>
            </a:r>
            <a:r>
              <a:rPr lang="en-US" sz="1800" dirty="0" smtClean="0"/>
              <a:t>:</a:t>
            </a:r>
          </a:p>
          <a:p>
            <a:pPr marL="0" indent="0">
              <a:buNone/>
            </a:pPr>
            <a:r>
              <a:rPr lang="en-US" sz="1800" dirty="0" smtClean="0"/>
              <a:t>body </a:t>
            </a:r>
            <a:r>
              <a:rPr lang="en-US" sz="1800" dirty="0"/>
              <a:t>{</a:t>
            </a:r>
            <a:br>
              <a:rPr lang="en-US" sz="1800" dirty="0"/>
            </a:br>
            <a:r>
              <a:rPr lang="en-US" sz="1800" dirty="0" err="1"/>
              <a:t>background:url</a:t>
            </a:r>
            <a:r>
              <a:rPr lang="en-US" sz="1800" dirty="0"/>
              <a:t>("bg.jpg");</a:t>
            </a:r>
            <a:br>
              <a:rPr lang="en-US" sz="1800" dirty="0"/>
            </a:br>
            <a:r>
              <a:rPr lang="en-US" sz="1800" dirty="0"/>
              <a:t>}</a:t>
            </a:r>
            <a:br>
              <a:rPr lang="en-US" sz="1800" dirty="0"/>
            </a:br>
            <a:r>
              <a:rPr lang="en-US" sz="1800" dirty="0" err="1"/>
              <a:t>nav</a:t>
            </a:r>
            <a:r>
              <a:rPr lang="en-US" sz="1800" dirty="0"/>
              <a:t> {</a:t>
            </a:r>
            <a:br>
              <a:rPr lang="en-US" sz="1800" dirty="0"/>
            </a:br>
            <a:r>
              <a:rPr lang="en-US" sz="1800" u="sng" dirty="0"/>
              <a:t>padding:</a:t>
            </a:r>
            <a:r>
              <a:rPr lang="en-US" sz="1800" dirty="0"/>
              <a:t> 50px 0;</a:t>
            </a:r>
            <a:br>
              <a:rPr lang="en-US" sz="1800" dirty="0"/>
            </a:br>
            <a:r>
              <a:rPr lang="en-US" sz="1800" u="sng" dirty="0"/>
              <a:t>min-width:</a:t>
            </a:r>
            <a:r>
              <a:rPr lang="en-US" sz="1800" dirty="0"/>
              <a:t> 500px; </a:t>
            </a:r>
            <a:br>
              <a:rPr lang="en-US" sz="1800" dirty="0"/>
            </a:br>
            <a:r>
              <a:rPr lang="en-US" sz="1800" dirty="0"/>
              <a:t>}</a:t>
            </a:r>
            <a:br>
              <a:rPr lang="en-US" sz="1800" dirty="0"/>
            </a:br>
            <a:r>
              <a:rPr lang="en-US" sz="1800" dirty="0" err="1"/>
              <a:t>nav</a:t>
            </a:r>
            <a:r>
              <a:rPr lang="en-US" sz="1800" dirty="0"/>
              <a:t> </a:t>
            </a:r>
            <a:r>
              <a:rPr lang="en-US" sz="1800" dirty="0" err="1"/>
              <a:t>ul</a:t>
            </a:r>
            <a:r>
              <a:rPr lang="en-US" sz="1800" dirty="0"/>
              <a:t> {</a:t>
            </a:r>
            <a:br>
              <a:rPr lang="en-US" sz="1800" dirty="0"/>
            </a:br>
            <a:r>
              <a:rPr lang="en-US" sz="1800" dirty="0"/>
              <a:t>background: linear-gradient(90deg, </a:t>
            </a:r>
            <a:br>
              <a:rPr lang="en-US" sz="1800" dirty="0"/>
            </a:br>
            <a:r>
              <a:rPr lang="en-US" sz="1800" dirty="0" err="1"/>
              <a:t>rgba</a:t>
            </a:r>
            <a:r>
              <a:rPr lang="en-US" sz="1800" dirty="0"/>
              <a:t>(255, 255, 255, 0) 0%, </a:t>
            </a:r>
            <a:br>
              <a:rPr lang="en-US" sz="1800" dirty="0"/>
            </a:br>
            <a:r>
              <a:rPr lang="en-US" sz="1800" dirty="0" err="1"/>
              <a:t>rgba</a:t>
            </a:r>
            <a:r>
              <a:rPr lang="en-US" sz="1800" dirty="0"/>
              <a:t>(255, 255, 255, 0.2) 25%, </a:t>
            </a:r>
            <a:br>
              <a:rPr lang="en-US" sz="1800" dirty="0"/>
            </a:br>
            <a:r>
              <a:rPr lang="en-US" sz="1800" dirty="0" err="1"/>
              <a:t>rgba</a:t>
            </a:r>
            <a:r>
              <a:rPr lang="en-US" sz="1800" dirty="0"/>
              <a:t>(255, 255, 255, 0.2) 75%, </a:t>
            </a:r>
            <a:br>
              <a:rPr lang="en-US" sz="1800" dirty="0"/>
            </a:br>
            <a:r>
              <a:rPr lang="en-US" sz="1800" dirty="0" err="1"/>
              <a:t>rgba</a:t>
            </a:r>
            <a:r>
              <a:rPr lang="en-US" sz="1800" dirty="0"/>
              <a:t>(255, 255, 255, 0) 100%);</a:t>
            </a:r>
            <a:br>
              <a:rPr lang="en-US" sz="1800" dirty="0"/>
            </a:br>
            <a:r>
              <a:rPr lang="en-US" sz="1800" u="sng" dirty="0"/>
              <a:t>box-shadow:</a:t>
            </a:r>
            <a:r>
              <a:rPr lang="en-US" sz="1800" dirty="0"/>
              <a:t> 0 0 25px </a:t>
            </a:r>
            <a:r>
              <a:rPr lang="en-US" sz="1800" dirty="0" err="1"/>
              <a:t>rgba</a:t>
            </a:r>
            <a:r>
              <a:rPr lang="en-US" sz="1800" dirty="0"/>
              <a:t>(0, 0, 0, 0.1),</a:t>
            </a:r>
            <a:br>
              <a:rPr lang="en-US" sz="1800" dirty="0"/>
            </a:br>
            <a:r>
              <a:rPr lang="en-US" sz="1800" dirty="0"/>
              <a:t>inset 0 0 1px </a:t>
            </a:r>
            <a:r>
              <a:rPr lang="en-US" sz="1800" dirty="0" err="1"/>
              <a:t>rgba</a:t>
            </a:r>
            <a:r>
              <a:rPr lang="en-US" sz="1800" dirty="0"/>
              <a:t>(255, 255, 255, 0.6);</a:t>
            </a:r>
            <a:br>
              <a:rPr lang="en-US" sz="1800" dirty="0"/>
            </a:br>
            <a:r>
              <a:rPr lang="en-US" sz="1800" dirty="0"/>
              <a:t>}</a:t>
            </a:r>
            <a:br>
              <a:rPr lang="en-US" sz="1800" dirty="0"/>
            </a:br>
            <a:r>
              <a:rPr lang="en-US" sz="1800" dirty="0" err="1"/>
              <a:t>nav</a:t>
            </a:r>
            <a:r>
              <a:rPr lang="en-US" sz="1800" dirty="0"/>
              <a:t> </a:t>
            </a:r>
            <a:r>
              <a:rPr lang="en-US" sz="1800" dirty="0" err="1"/>
              <a:t>ul</a:t>
            </a:r>
            <a:r>
              <a:rPr lang="en-US" sz="1800" dirty="0"/>
              <a:t> li {</a:t>
            </a:r>
            <a:br>
              <a:rPr lang="en-US" sz="1800" dirty="0"/>
            </a:br>
            <a:r>
              <a:rPr lang="en-US" sz="1800" u="sng" dirty="0"/>
              <a:t>display:</a:t>
            </a:r>
            <a:r>
              <a:rPr lang="en-US" sz="1800" dirty="0"/>
              <a:t> inline-block;</a:t>
            </a:r>
            <a:br>
              <a:rPr lang="en-US" sz="1800" dirty="0"/>
            </a:br>
            <a:r>
              <a:rPr lang="en-US" sz="1800" dirty="0"/>
              <a:t>}</a:t>
            </a:r>
            <a:br>
              <a:rPr lang="en-US" sz="1800" dirty="0"/>
            </a:br>
            <a:r>
              <a:rPr lang="en-US" sz="1800" dirty="0" err="1"/>
              <a:t>nav</a:t>
            </a:r>
            <a:r>
              <a:rPr lang="en-US" sz="1800" dirty="0"/>
              <a:t> </a:t>
            </a:r>
            <a:r>
              <a:rPr lang="en-US" sz="1800" dirty="0" err="1"/>
              <a:t>ul</a:t>
            </a:r>
            <a:r>
              <a:rPr lang="en-US" sz="1800" dirty="0"/>
              <a:t> li a {</a:t>
            </a:r>
            <a:br>
              <a:rPr lang="en-US" sz="1800" dirty="0"/>
            </a:br>
            <a:r>
              <a:rPr lang="en-US" sz="1800" u="sng" dirty="0"/>
              <a:t>padding:</a:t>
            </a:r>
            <a:r>
              <a:rPr lang="en-US" sz="1800" dirty="0"/>
              <a:t> 10px; </a:t>
            </a:r>
            <a:br>
              <a:rPr lang="en-US" sz="1800" dirty="0"/>
            </a:br>
            <a:r>
              <a:rPr lang="en-US" sz="1800" dirty="0"/>
              <a:t>color: #FFFFFF;</a:t>
            </a:r>
            <a:br>
              <a:rPr lang="en-US" sz="1800" dirty="0"/>
            </a:br>
            <a:r>
              <a:rPr lang="en-US" sz="1800" u="sng" dirty="0"/>
              <a:t>font-size:</a:t>
            </a:r>
            <a:r>
              <a:rPr lang="en-US" sz="1800" dirty="0"/>
              <a:t> 18px;</a:t>
            </a:r>
            <a:br>
              <a:rPr lang="en-US" sz="1800" dirty="0"/>
            </a:br>
            <a:r>
              <a:rPr lang="en-US" sz="1800" u="sng" dirty="0"/>
              <a:t>font-family:</a:t>
            </a:r>
            <a:r>
              <a:rPr lang="en-US" sz="1800" dirty="0"/>
              <a:t> Arial;</a:t>
            </a:r>
            <a:br>
              <a:rPr lang="en-US" sz="1800" dirty="0"/>
            </a:br>
            <a:r>
              <a:rPr lang="en-US" sz="1800" u="sng" dirty="0"/>
              <a:t>text-decoration:</a:t>
            </a:r>
            <a:r>
              <a:rPr lang="en-US" sz="1800" dirty="0"/>
              <a:t> none;</a:t>
            </a:r>
            <a:br>
              <a:rPr lang="en-US" sz="1800" dirty="0"/>
            </a:br>
            <a:r>
              <a:rPr lang="en-US" sz="1800" u="sng" dirty="0"/>
              <a:t>display:</a:t>
            </a:r>
            <a:r>
              <a:rPr lang="en-US" sz="1800" dirty="0"/>
              <a:t> block;</a:t>
            </a:r>
            <a:br>
              <a:rPr lang="en-US" sz="1800" dirty="0"/>
            </a:br>
            <a:r>
              <a:rPr lang="en-US" sz="1800" dirty="0"/>
              <a:t>}</a:t>
            </a:r>
          </a:p>
        </p:txBody>
      </p:sp>
    </p:spTree>
    <p:extLst>
      <p:ext uri="{BB962C8B-B14F-4D97-AF65-F5344CB8AC3E}">
        <p14:creationId xmlns:p14="http://schemas.microsoft.com/office/powerpoint/2010/main" val="357611417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text-shadow Property</a:t>
            </a:r>
          </a:p>
        </p:txBody>
      </p:sp>
      <p:sp>
        <p:nvSpPr>
          <p:cNvPr id="3" name="Content Placeholder 2"/>
          <p:cNvSpPr>
            <a:spLocks noGrp="1"/>
          </p:cNvSpPr>
          <p:nvPr>
            <p:ph idx="1"/>
          </p:nvPr>
        </p:nvSpPr>
        <p:spPr>
          <a:xfrm>
            <a:off x="444500" y="1600200"/>
            <a:ext cx="8229600" cy="5105400"/>
          </a:xfrm>
        </p:spPr>
        <p:txBody>
          <a:bodyPr>
            <a:normAutofit lnSpcReduction="10000"/>
          </a:bodyPr>
          <a:lstStyle/>
          <a:p>
            <a:pPr marL="0" indent="0">
              <a:buNone/>
            </a:pPr>
            <a:r>
              <a:rPr lang="en-US" sz="1800" dirty="0" smtClean="0"/>
              <a:t>The</a:t>
            </a:r>
            <a:r>
              <a:rPr lang="en-US" sz="1800" b="1" dirty="0"/>
              <a:t> text-shadow</a:t>
            </a:r>
            <a:r>
              <a:rPr lang="en-US" sz="1800" dirty="0"/>
              <a:t> property defines one or more comma-separated shadow effects, to be applied to the text content of the current element.</a:t>
            </a:r>
            <a:br>
              <a:rPr lang="en-US" sz="1800" dirty="0"/>
            </a:br>
            <a:r>
              <a:rPr lang="en-US" sz="1800" dirty="0"/>
              <a:t/>
            </a:r>
            <a:br>
              <a:rPr lang="en-US" sz="1800" dirty="0"/>
            </a:br>
            <a:r>
              <a:rPr lang="en-US" sz="1800" dirty="0"/>
              <a:t>The image below shows how the </a:t>
            </a:r>
            <a:r>
              <a:rPr lang="en-US" sz="1800" dirty="0" smtClean="0"/>
              <a:t>text-shadow </a:t>
            </a:r>
            <a:r>
              <a:rPr lang="en-US" sz="1800" dirty="0"/>
              <a:t>property is applied</a:t>
            </a:r>
            <a:r>
              <a:rPr lang="en-US" sz="1800" dirty="0" smtClean="0"/>
              <a:t>:</a:t>
            </a:r>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endParaRPr lang="en-US" sz="1800" dirty="0" smtClean="0"/>
          </a:p>
          <a:p>
            <a:pPr>
              <a:buFontTx/>
              <a:buChar char="-"/>
            </a:pPr>
            <a:r>
              <a:rPr lang="en-US" sz="1800" dirty="0" smtClean="0"/>
              <a:t>The</a:t>
            </a:r>
            <a:r>
              <a:rPr lang="en-US" sz="1800" dirty="0"/>
              <a:t> </a:t>
            </a:r>
            <a:r>
              <a:rPr lang="en-US" sz="1800" b="1" dirty="0"/>
              <a:t>offset-x</a:t>
            </a:r>
            <a:r>
              <a:rPr lang="en-US" sz="1800" dirty="0"/>
              <a:t> and </a:t>
            </a:r>
            <a:r>
              <a:rPr lang="en-US" sz="1800" b="1" dirty="0"/>
              <a:t>offset-y</a:t>
            </a:r>
            <a:r>
              <a:rPr lang="en-US" sz="1800" dirty="0"/>
              <a:t> values are required for the CSS text-shadow property.</a:t>
            </a:r>
            <a:br>
              <a:rPr lang="en-US" sz="1800" dirty="0"/>
            </a:br>
            <a:r>
              <a:rPr lang="en-US" sz="1800" dirty="0"/>
              <a:t>- The </a:t>
            </a:r>
            <a:r>
              <a:rPr lang="en-US" sz="1800" b="1" dirty="0"/>
              <a:t>color</a:t>
            </a:r>
            <a:r>
              <a:rPr lang="en-US" sz="1800" dirty="0"/>
              <a:t> value is not required, but since the default for the text-shadow is transparent, the text-shadow will not appear unless you specify a color value</a:t>
            </a:r>
            <a:r>
              <a:rPr lang="en-US" sz="1800" dirty="0" smtClean="0"/>
              <a:t>.</a:t>
            </a:r>
          </a:p>
          <a:p>
            <a:pPr>
              <a:buFontTx/>
              <a:buChar char="-"/>
            </a:pPr>
            <a:r>
              <a:rPr lang="en-US" sz="1800" dirty="0"/>
              <a:t>To remove a text-shadow, set the text-shadow property to </a:t>
            </a:r>
            <a:r>
              <a:rPr lang="en-US" sz="1800" b="1" dirty="0"/>
              <a:t>none;</a:t>
            </a:r>
            <a:r>
              <a:rPr lang="en-US" sz="1800" dirty="0"/>
              <a:t> no shadows will be associated with that element.</a:t>
            </a:r>
            <a:endParaRPr lang="en-US" sz="1800" dirty="0" smtClean="0"/>
          </a:p>
          <a:p>
            <a:pPr marL="0" indent="0">
              <a:buNone/>
            </a:pPr>
            <a:endParaRPr lang="en-US" sz="1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971800"/>
            <a:ext cx="6162675"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75605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Working with Pseudo-Classes</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The </a:t>
            </a:r>
            <a:r>
              <a:rPr lang="en-US" sz="1800" dirty="0"/>
              <a:t>CSS pseudo-classes allow us to style elements, or parts of elements, that exist in the document tree without using JavaScript or any other scripts. A pseudo-class starts with a "</a:t>
            </a:r>
            <a:r>
              <a:rPr lang="en-US" sz="1800" b="1" dirty="0"/>
              <a:t>:</a:t>
            </a:r>
            <a:r>
              <a:rPr lang="en-US" sz="1800" dirty="0"/>
              <a:t>" (colon).</a:t>
            </a:r>
            <a:br>
              <a:rPr lang="en-US" sz="1800" dirty="0"/>
            </a:br>
            <a:r>
              <a:rPr lang="en-US" sz="1800" dirty="0"/>
              <a:t>The most commonly used pseudo-classes are </a:t>
            </a:r>
            <a:r>
              <a:rPr lang="en-US" sz="1800" b="1" dirty="0"/>
              <a:t>:first-child</a:t>
            </a:r>
            <a:r>
              <a:rPr lang="en-US" sz="1800" dirty="0"/>
              <a:t> and </a:t>
            </a:r>
            <a:r>
              <a:rPr lang="en-US" sz="1800" b="1" dirty="0"/>
              <a:t>:last-child</a:t>
            </a:r>
            <a:r>
              <a:rPr lang="en-US" sz="1800" dirty="0"/>
              <a:t>. </a:t>
            </a:r>
            <a:br>
              <a:rPr lang="en-US" sz="1800" dirty="0"/>
            </a:br>
            <a:r>
              <a:rPr lang="en-US" sz="1800" dirty="0"/>
              <a:t/>
            </a:r>
            <a:br>
              <a:rPr lang="en-US" sz="1800" dirty="0"/>
            </a:br>
            <a:r>
              <a:rPr lang="en-US" sz="1800" dirty="0"/>
              <a:t>The </a:t>
            </a:r>
            <a:r>
              <a:rPr lang="en-US" sz="1800" b="1" dirty="0"/>
              <a:t>:first-child</a:t>
            </a:r>
            <a:r>
              <a:rPr lang="en-US" sz="1800" dirty="0"/>
              <a:t> pseudo-class matches an element that is the first child element of some other element. </a:t>
            </a:r>
            <a:br>
              <a:rPr lang="en-US" sz="1800" dirty="0"/>
            </a:br>
            <a:r>
              <a:rPr lang="en-US" sz="1800" dirty="0"/>
              <a:t>In the following example, the selector matches any &lt;p&gt; element that is the first child of the div element:</a:t>
            </a:r>
          </a:p>
        </p:txBody>
      </p:sp>
    </p:spTree>
    <p:extLst>
      <p:ext uri="{BB962C8B-B14F-4D97-AF65-F5344CB8AC3E}">
        <p14:creationId xmlns:p14="http://schemas.microsoft.com/office/powerpoint/2010/main" val="330440788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Working with Pseudo-Classes</a:t>
            </a:r>
          </a:p>
        </p:txBody>
      </p:sp>
      <p:sp>
        <p:nvSpPr>
          <p:cNvPr id="3" name="Content Placeholder 2"/>
          <p:cNvSpPr>
            <a:spLocks noGrp="1"/>
          </p:cNvSpPr>
          <p:nvPr>
            <p:ph idx="1"/>
          </p:nvPr>
        </p:nvSpPr>
        <p:spPr>
          <a:xfrm>
            <a:off x="444500" y="1600200"/>
            <a:ext cx="8229600" cy="5105400"/>
          </a:xfrm>
        </p:spPr>
        <p:txBody>
          <a:bodyPr>
            <a:normAutofit fontScale="92500" lnSpcReduction="20000"/>
          </a:bodyPr>
          <a:lstStyle/>
          <a:p>
            <a:pPr marL="0" indent="0">
              <a:buNone/>
            </a:pPr>
            <a:r>
              <a:rPr lang="en-US" sz="1800" b="1" dirty="0"/>
              <a:t>The HTML</a:t>
            </a:r>
            <a:r>
              <a:rPr lang="en-US" sz="1800" b="1" dirty="0" smtClean="0"/>
              <a:t>:</a:t>
            </a:r>
          </a:p>
          <a:p>
            <a:pPr marL="0" indent="0">
              <a:buNone/>
            </a:pPr>
            <a:r>
              <a:rPr lang="en-US" sz="1800" dirty="0" smtClean="0"/>
              <a:t>&lt;</a:t>
            </a:r>
            <a:r>
              <a:rPr lang="en-US" sz="1800" dirty="0"/>
              <a:t>div id="parent"&gt;</a:t>
            </a:r>
            <a:br>
              <a:rPr lang="en-US" sz="1800" dirty="0"/>
            </a:br>
            <a:r>
              <a:rPr lang="en-US" sz="1800" dirty="0"/>
              <a:t>&lt;p&gt;First paragraph&lt;/p&gt;</a:t>
            </a:r>
            <a:br>
              <a:rPr lang="en-US" sz="1800" dirty="0"/>
            </a:br>
            <a:r>
              <a:rPr lang="en-US" sz="1800" dirty="0"/>
              <a:t>&lt;p&gt;Second paragraph&lt;/p&gt;</a:t>
            </a:r>
            <a:br>
              <a:rPr lang="en-US" sz="1800" dirty="0"/>
            </a:br>
            <a:r>
              <a:rPr lang="en-US" sz="1800" dirty="0"/>
              <a:t>&lt;p&gt;Third paragraph&lt;/p&gt;</a:t>
            </a:r>
            <a:br>
              <a:rPr lang="en-US" sz="1800" dirty="0"/>
            </a:br>
            <a:r>
              <a:rPr lang="en-US" sz="1800" dirty="0"/>
              <a:t>&lt;p&gt;Fourth paragraph&lt;/p&gt;</a:t>
            </a:r>
            <a:br>
              <a:rPr lang="en-US" sz="1800" dirty="0"/>
            </a:br>
            <a:r>
              <a:rPr lang="en-US" sz="1800" dirty="0"/>
              <a:t>&lt;/div&gt;</a:t>
            </a:r>
            <a:br>
              <a:rPr lang="en-US" sz="1800" dirty="0"/>
            </a:br>
            <a:r>
              <a:rPr lang="en-US" sz="1800" b="1" dirty="0"/>
              <a:t>The CSS</a:t>
            </a:r>
            <a:r>
              <a:rPr lang="en-US" sz="1800" b="1" dirty="0" smtClean="0"/>
              <a:t>:</a:t>
            </a:r>
          </a:p>
          <a:p>
            <a:pPr marL="0" indent="0">
              <a:buNone/>
            </a:pPr>
            <a:r>
              <a:rPr lang="en-US" sz="1800" dirty="0" smtClean="0"/>
              <a:t>#</a:t>
            </a:r>
            <a:r>
              <a:rPr lang="en-US" sz="1800" dirty="0"/>
              <a:t>parent p:</a:t>
            </a:r>
            <a:r>
              <a:rPr lang="en-US" sz="1800" b="1" dirty="0"/>
              <a:t>first-child</a:t>
            </a:r>
            <a:r>
              <a:rPr lang="en-US" sz="1800" dirty="0"/>
              <a:t> {</a:t>
            </a:r>
            <a:br>
              <a:rPr lang="en-US" sz="1800" dirty="0"/>
            </a:br>
            <a:r>
              <a:rPr lang="en-US" sz="1800" dirty="0"/>
              <a:t>color: green;</a:t>
            </a:r>
            <a:br>
              <a:rPr lang="en-US" sz="1800" dirty="0"/>
            </a:br>
            <a:r>
              <a:rPr lang="en-US" sz="1800" u="sng" dirty="0"/>
              <a:t>text-decoration:</a:t>
            </a:r>
            <a:r>
              <a:rPr lang="en-US" sz="1800" dirty="0"/>
              <a:t> underline; </a:t>
            </a:r>
            <a:br>
              <a:rPr lang="en-US" sz="1800" dirty="0"/>
            </a:br>
            <a:r>
              <a:rPr lang="en-US" sz="1800" dirty="0" smtClean="0"/>
              <a:t>}</a:t>
            </a:r>
          </a:p>
          <a:p>
            <a:pPr marL="0" indent="0">
              <a:buNone/>
            </a:pPr>
            <a:r>
              <a:rPr lang="en-US" sz="1800" dirty="0"/>
              <a:t>The </a:t>
            </a:r>
            <a:r>
              <a:rPr lang="en-US" sz="1800" b="1" dirty="0"/>
              <a:t>:last-child</a:t>
            </a:r>
            <a:r>
              <a:rPr lang="en-US" sz="1800" dirty="0"/>
              <a:t> pseudo-class matches an element that is the last child element of some other element. </a:t>
            </a:r>
            <a:br>
              <a:rPr lang="en-US" sz="1800" dirty="0"/>
            </a:br>
            <a:r>
              <a:rPr lang="en-US" sz="1800" dirty="0"/>
              <a:t/>
            </a:r>
            <a:br>
              <a:rPr lang="en-US" sz="1800" dirty="0"/>
            </a:br>
            <a:r>
              <a:rPr lang="en-US" sz="1800" dirty="0"/>
              <a:t>In the example below, the selector will match any &lt;p&gt; element that is the last child of the div element</a:t>
            </a:r>
            <a:r>
              <a:rPr lang="en-US" sz="1800" dirty="0" smtClean="0"/>
              <a:t>:</a:t>
            </a:r>
          </a:p>
          <a:p>
            <a:pPr marL="0" indent="0">
              <a:buNone/>
            </a:pPr>
            <a:r>
              <a:rPr lang="en-US" sz="1800" dirty="0" smtClean="0"/>
              <a:t>#</a:t>
            </a:r>
            <a:r>
              <a:rPr lang="en-US" sz="1800" dirty="0"/>
              <a:t>parent p:</a:t>
            </a:r>
            <a:r>
              <a:rPr lang="en-US" sz="1800" b="1" dirty="0"/>
              <a:t>last-child</a:t>
            </a:r>
            <a:r>
              <a:rPr lang="en-US" sz="1800" dirty="0"/>
              <a:t> {</a:t>
            </a:r>
            <a:br>
              <a:rPr lang="en-US" sz="1800" dirty="0"/>
            </a:br>
            <a:r>
              <a:rPr lang="en-US" sz="1800" dirty="0"/>
              <a:t>color: green;</a:t>
            </a:r>
            <a:br>
              <a:rPr lang="en-US" sz="1800" dirty="0"/>
            </a:br>
            <a:r>
              <a:rPr lang="en-US" sz="1800" u="sng" dirty="0"/>
              <a:t>text-decoration:</a:t>
            </a:r>
            <a:r>
              <a:rPr lang="en-US" sz="1800" dirty="0"/>
              <a:t> underline; </a:t>
            </a:r>
            <a:br>
              <a:rPr lang="en-US" sz="1800" dirty="0"/>
            </a:br>
            <a:r>
              <a:rPr lang="en-US" sz="1800" dirty="0"/>
              <a:t>}</a:t>
            </a:r>
          </a:p>
          <a:p>
            <a:pPr marL="0" indent="0">
              <a:buNone/>
            </a:pPr>
            <a:endParaRPr lang="en-US" sz="1800" dirty="0"/>
          </a:p>
        </p:txBody>
      </p:sp>
    </p:spTree>
    <p:extLst>
      <p:ext uri="{BB962C8B-B14F-4D97-AF65-F5344CB8AC3E}">
        <p14:creationId xmlns:p14="http://schemas.microsoft.com/office/powerpoint/2010/main" val="194843618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Working with Pseudo Elements</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Pseudo </a:t>
            </a:r>
            <a:r>
              <a:rPr lang="en-US" sz="1800" dirty="0"/>
              <a:t>elements are used to select specific parts of an element.</a:t>
            </a:r>
            <a:br>
              <a:rPr lang="en-US" sz="1800" dirty="0"/>
            </a:br>
            <a:r>
              <a:rPr lang="en-US" sz="1800" dirty="0"/>
              <a:t>There are five pseudo elements in CSS, each starting with a double colon (</a:t>
            </a:r>
            <a:r>
              <a:rPr lang="en-US" sz="1800" b="1" dirty="0"/>
              <a:t>::</a:t>
            </a:r>
            <a:r>
              <a:rPr lang="en-US" sz="1800" dirty="0"/>
              <a:t>):</a:t>
            </a:r>
            <a:br>
              <a:rPr lang="en-US" sz="1800" dirty="0"/>
            </a:br>
            <a:r>
              <a:rPr lang="en-US" sz="1800" dirty="0"/>
              <a:t/>
            </a:r>
            <a:br>
              <a:rPr lang="en-US" sz="1800" dirty="0"/>
            </a:br>
            <a:r>
              <a:rPr lang="en-US" sz="1800" b="1" dirty="0"/>
              <a:t>::first-line</a:t>
            </a:r>
            <a:r>
              <a:rPr lang="en-US" sz="1800" dirty="0"/>
              <a:t> - the first line of the text in a selector</a:t>
            </a:r>
            <a:br>
              <a:rPr lang="en-US" sz="1800" dirty="0"/>
            </a:br>
            <a:r>
              <a:rPr lang="en-US" sz="1800" b="1" dirty="0"/>
              <a:t>::first-letter</a:t>
            </a:r>
            <a:r>
              <a:rPr lang="en-US" sz="1800" dirty="0"/>
              <a:t> - the first letter of the text in a selector</a:t>
            </a:r>
            <a:br>
              <a:rPr lang="en-US" sz="1800" dirty="0"/>
            </a:br>
            <a:r>
              <a:rPr lang="en-US" sz="1800" b="1" dirty="0"/>
              <a:t>::selection</a:t>
            </a:r>
            <a:r>
              <a:rPr lang="en-US" sz="1800" dirty="0"/>
              <a:t> - selects the portion of an element that is selected by a user</a:t>
            </a:r>
            <a:br>
              <a:rPr lang="en-US" sz="1800" dirty="0"/>
            </a:br>
            <a:r>
              <a:rPr lang="en-US" sz="1800" b="1" dirty="0"/>
              <a:t>::before </a:t>
            </a:r>
            <a:r>
              <a:rPr lang="en-US" sz="1800" dirty="0"/>
              <a:t>- inserts some content before an element</a:t>
            </a:r>
            <a:br>
              <a:rPr lang="en-US" sz="1800" dirty="0"/>
            </a:br>
            <a:r>
              <a:rPr lang="en-US" sz="1800" b="1" dirty="0"/>
              <a:t>::after</a:t>
            </a:r>
            <a:r>
              <a:rPr lang="en-US" sz="1800" dirty="0"/>
              <a:t> - inserts some content after an </a:t>
            </a:r>
            <a:r>
              <a:rPr lang="en-US" sz="1800" dirty="0" smtClean="0"/>
              <a:t>element</a:t>
            </a:r>
          </a:p>
          <a:p>
            <a:pPr marL="0" indent="0">
              <a:buNone/>
            </a:pPr>
            <a:r>
              <a:rPr lang="en-US" sz="1800" dirty="0"/>
              <a:t>In the example below, the </a:t>
            </a:r>
            <a:r>
              <a:rPr lang="en-US" sz="1800" b="1" dirty="0"/>
              <a:t>::first-line</a:t>
            </a:r>
            <a:r>
              <a:rPr lang="en-US" sz="1800" dirty="0"/>
              <a:t> pseudo element is used to style the first line of our text</a:t>
            </a:r>
            <a:r>
              <a:rPr lang="en-US" sz="1800" dirty="0" smtClean="0"/>
              <a:t>:</a:t>
            </a:r>
          </a:p>
          <a:p>
            <a:pPr marL="0" indent="0">
              <a:buNone/>
            </a:pPr>
            <a:r>
              <a:rPr lang="en-US" sz="1800" dirty="0" smtClean="0"/>
              <a:t>p</a:t>
            </a:r>
            <a:r>
              <a:rPr lang="en-US" sz="1800" b="1" dirty="0"/>
              <a:t>::first-line</a:t>
            </a:r>
            <a:r>
              <a:rPr lang="en-US" sz="1800" dirty="0"/>
              <a:t> {</a:t>
            </a:r>
            <a:br>
              <a:rPr lang="en-US" sz="1800" dirty="0"/>
            </a:br>
            <a:r>
              <a:rPr lang="en-US" sz="1800" dirty="0"/>
              <a:t>color: #589432;</a:t>
            </a:r>
            <a:br>
              <a:rPr lang="en-US" sz="1800" dirty="0"/>
            </a:br>
            <a:r>
              <a:rPr lang="en-US" sz="1800" dirty="0"/>
              <a:t>}</a:t>
            </a:r>
          </a:p>
          <a:p>
            <a:pPr marL="0" indent="0">
              <a:buNone/>
            </a:pPr>
            <a:endParaRPr lang="en-US" sz="1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5181600"/>
            <a:ext cx="592455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95670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Working with Pseudo Elements</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Using</a:t>
            </a:r>
            <a:r>
              <a:rPr lang="en-US" sz="1800" b="1" dirty="0"/>
              <a:t> ::before</a:t>
            </a:r>
            <a:r>
              <a:rPr lang="en-US" sz="1800" dirty="0"/>
              <a:t> and </a:t>
            </a:r>
            <a:r>
              <a:rPr lang="en-US" sz="1800" b="1" dirty="0"/>
              <a:t>::after </a:t>
            </a:r>
            <a:r>
              <a:rPr lang="en-US" sz="1800" dirty="0"/>
              <a:t>pseudo elements allows us to add a wide variety of content to the page.</a:t>
            </a:r>
            <a:br>
              <a:rPr lang="en-US" sz="1800" dirty="0"/>
            </a:br>
            <a:r>
              <a:rPr lang="en-US" sz="1800" dirty="0"/>
              <a:t/>
            </a:r>
            <a:br>
              <a:rPr lang="en-US" sz="1800" dirty="0"/>
            </a:br>
            <a:r>
              <a:rPr lang="en-US" sz="1800" dirty="0"/>
              <a:t>In the example below, the </a:t>
            </a:r>
            <a:r>
              <a:rPr lang="en-US" sz="1800" b="1" dirty="0"/>
              <a:t>::before</a:t>
            </a:r>
            <a:r>
              <a:rPr lang="en-US" sz="1800" dirty="0"/>
              <a:t> pseudo element is used to add an image before the list.</a:t>
            </a:r>
            <a:br>
              <a:rPr lang="en-US" sz="1800" dirty="0"/>
            </a:br>
            <a:r>
              <a:rPr lang="en-US" sz="1800" b="1" dirty="0"/>
              <a:t>The HTML</a:t>
            </a:r>
            <a:r>
              <a:rPr lang="en-US" sz="1800" b="1" dirty="0" smtClean="0"/>
              <a:t>:</a:t>
            </a:r>
          </a:p>
          <a:p>
            <a:pPr marL="0" indent="0">
              <a:buNone/>
            </a:pPr>
            <a:r>
              <a:rPr lang="en-US" sz="1800" dirty="0" smtClean="0"/>
              <a:t>&lt;</a:t>
            </a:r>
            <a:r>
              <a:rPr lang="en-US" sz="1800" dirty="0"/>
              <a:t>p&gt;You can insert text, images, and other resources using &lt;strong&gt;:before &lt;/strong&gt;pseudo element.&lt;/p&gt;</a:t>
            </a:r>
            <a:br>
              <a:rPr lang="en-US" sz="1800" dirty="0"/>
            </a:br>
            <a:r>
              <a:rPr lang="en-US" sz="1800" dirty="0"/>
              <a:t>&lt;p&gt;You can insert text, images, and other resources using &lt;strong&gt;:before &lt;/strong&gt;pseudo element.&lt;/p&gt;</a:t>
            </a:r>
            <a:br>
              <a:rPr lang="en-US" sz="1800" dirty="0"/>
            </a:br>
            <a:r>
              <a:rPr lang="en-US" sz="1800" dirty="0"/>
              <a:t>&lt;p&gt;You can insert text, images, and other resources using &lt;strong&gt;:before &lt;/strong&gt;pseudo element.&lt;/p&gt;</a:t>
            </a:r>
            <a:br>
              <a:rPr lang="en-US" sz="1800" dirty="0"/>
            </a:br>
            <a:r>
              <a:rPr lang="en-US" sz="1800" b="1" dirty="0"/>
              <a:t>The CSS</a:t>
            </a:r>
            <a:r>
              <a:rPr lang="en-US" sz="1800" b="1" dirty="0" smtClean="0"/>
              <a:t>:</a:t>
            </a:r>
          </a:p>
          <a:p>
            <a:pPr marL="0" indent="0">
              <a:buNone/>
            </a:pPr>
            <a:r>
              <a:rPr lang="en-US" sz="1800" dirty="0" smtClean="0"/>
              <a:t>p</a:t>
            </a:r>
            <a:r>
              <a:rPr lang="en-US" sz="1800" b="1" dirty="0"/>
              <a:t>::before </a:t>
            </a:r>
            <a:r>
              <a:rPr lang="en-US" sz="1800" dirty="0"/>
              <a:t>{</a:t>
            </a:r>
            <a:br>
              <a:rPr lang="en-US" sz="1800" dirty="0"/>
            </a:br>
            <a:r>
              <a:rPr lang="en-US" sz="1800" dirty="0"/>
              <a:t>content: </a:t>
            </a:r>
            <a:r>
              <a:rPr lang="en-US" sz="1800" dirty="0" err="1"/>
              <a:t>url</a:t>
            </a:r>
            <a:r>
              <a:rPr lang="en-US" sz="1800" dirty="0"/>
              <a:t>("logo.jpg");</a:t>
            </a:r>
            <a:br>
              <a:rPr lang="en-US" sz="1800" dirty="0"/>
            </a:br>
            <a:r>
              <a:rPr lang="en-US" sz="1800" dirty="0"/>
              <a:t>}</a:t>
            </a:r>
          </a:p>
        </p:txBody>
      </p:sp>
    </p:spTree>
    <p:extLst>
      <p:ext uri="{BB962C8B-B14F-4D97-AF65-F5344CB8AC3E}">
        <p14:creationId xmlns:p14="http://schemas.microsoft.com/office/powerpoint/2010/main" val="19811041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smtClean="0"/>
              <a:t>Simple Selectors</a:t>
            </a:r>
            <a:endParaRPr lang="en-US" sz="4000" b="1" dirty="0"/>
          </a:p>
        </p:txBody>
      </p:sp>
      <p:sp>
        <p:nvSpPr>
          <p:cNvPr id="3" name="Content Placeholder 2"/>
          <p:cNvSpPr>
            <a:spLocks noGrp="1"/>
          </p:cNvSpPr>
          <p:nvPr>
            <p:ph idx="1"/>
          </p:nvPr>
        </p:nvSpPr>
        <p:spPr>
          <a:xfrm>
            <a:off x="444500" y="1600200"/>
            <a:ext cx="8229600" cy="5257800"/>
          </a:xfrm>
        </p:spPr>
        <p:txBody>
          <a:bodyPr>
            <a:noAutofit/>
          </a:bodyPr>
          <a:lstStyle/>
          <a:p>
            <a:pPr marL="0" indent="0">
              <a:buNone/>
            </a:pPr>
            <a:r>
              <a:rPr lang="en-GB" sz="1600" b="1" dirty="0" smtClean="0"/>
              <a:t>Element selectors</a:t>
            </a:r>
            <a:endParaRPr lang="en-GB" sz="1600" b="1" dirty="0"/>
          </a:p>
          <a:p>
            <a:pPr marL="0" indent="0">
              <a:buNone/>
            </a:pPr>
            <a:r>
              <a:rPr lang="en-GB" sz="1600" dirty="0"/>
              <a:t>This selector is just a case-insensitive match between the selector name and a given HTML element </a:t>
            </a:r>
            <a:r>
              <a:rPr lang="en-GB" sz="1600" dirty="0" smtClean="0"/>
              <a:t>name. </a:t>
            </a:r>
            <a:r>
              <a:rPr lang="en-GB" sz="1600" dirty="0"/>
              <a:t>This is the simplest way to target all elements of a given type. </a:t>
            </a:r>
            <a:endParaRPr lang="en-GB" sz="1600" dirty="0" smtClean="0"/>
          </a:p>
          <a:p>
            <a:pPr marL="0" indent="0">
              <a:buNone/>
            </a:pPr>
            <a:r>
              <a:rPr lang="en-GB" sz="1600" b="1" dirty="0" smtClean="0"/>
              <a:t>Example</a:t>
            </a:r>
          </a:p>
          <a:p>
            <a:pPr marL="0" indent="0">
              <a:buNone/>
            </a:pPr>
            <a:r>
              <a:rPr lang="en-GB" sz="1600" dirty="0"/>
              <a:t>/* </a:t>
            </a:r>
            <a:r>
              <a:rPr lang="en-GB" sz="1600" dirty="0" smtClean="0"/>
              <a:t>Make all h1 elements green </a:t>
            </a:r>
            <a:r>
              <a:rPr lang="en-GB" sz="1600" dirty="0"/>
              <a:t>*/</a:t>
            </a:r>
          </a:p>
          <a:p>
            <a:pPr marL="0" indent="0">
              <a:buNone/>
            </a:pPr>
            <a:r>
              <a:rPr lang="en-GB" sz="1600" dirty="0" smtClean="0"/>
              <a:t>h1 </a:t>
            </a:r>
            <a:r>
              <a:rPr lang="en-GB" sz="1600" dirty="0"/>
              <a:t>{</a:t>
            </a:r>
          </a:p>
          <a:p>
            <a:pPr marL="0" indent="0">
              <a:buNone/>
            </a:pPr>
            <a:r>
              <a:rPr lang="en-GB" sz="1600" dirty="0"/>
              <a:t>  </a:t>
            </a:r>
            <a:r>
              <a:rPr lang="en-GB" sz="1600" dirty="0" err="1"/>
              <a:t>color</a:t>
            </a:r>
            <a:r>
              <a:rPr lang="en-GB" sz="1600" dirty="0"/>
              <a:t>: </a:t>
            </a:r>
            <a:r>
              <a:rPr lang="en-GB" sz="1600" dirty="0" smtClean="0"/>
              <a:t>green;</a:t>
            </a:r>
            <a:endParaRPr lang="en-GB" sz="1600" dirty="0"/>
          </a:p>
          <a:p>
            <a:pPr marL="0" indent="0">
              <a:buNone/>
            </a:pPr>
            <a:r>
              <a:rPr lang="en-GB" sz="1600" dirty="0" smtClean="0"/>
              <a:t>}</a:t>
            </a:r>
          </a:p>
          <a:p>
            <a:pPr marL="0" indent="0">
              <a:buNone/>
            </a:pPr>
            <a:r>
              <a:rPr lang="en-GB" sz="1600" b="1" dirty="0" smtClean="0"/>
              <a:t>Class selectors</a:t>
            </a:r>
            <a:endParaRPr lang="en-GB" sz="1600" b="1" dirty="0"/>
          </a:p>
          <a:p>
            <a:pPr marL="0" indent="0">
              <a:buNone/>
            </a:pPr>
            <a:r>
              <a:rPr lang="en-GB" sz="1600" dirty="0"/>
              <a:t>The class selector consists of a dot, '.', followed by a class name. A class name is any value, without spaces, placed within an HTML class attribute. It is up to you to choose a name for the class. It is also noteworthy that multiple elements in a document can have the same class value, and a single element can have multiple class names separated by white space</a:t>
            </a:r>
            <a:r>
              <a:rPr lang="en-GB" sz="1600" dirty="0" smtClean="0"/>
              <a:t>.</a:t>
            </a:r>
          </a:p>
          <a:p>
            <a:pPr marL="0" indent="0">
              <a:buNone/>
            </a:pPr>
            <a:r>
              <a:rPr lang="en-GB" sz="1600" b="1" dirty="0" smtClean="0"/>
              <a:t>Example</a:t>
            </a:r>
          </a:p>
          <a:p>
            <a:pPr marL="0" indent="0">
              <a:buNone/>
            </a:pPr>
            <a:r>
              <a:rPr lang="en-GB" sz="1600" dirty="0" smtClean="0"/>
              <a:t>/*All the </a:t>
            </a:r>
            <a:r>
              <a:rPr lang="en-GB" sz="1600" dirty="0"/>
              <a:t>element with the class </a:t>
            </a:r>
            <a:r>
              <a:rPr lang="en-GB" sz="1600" dirty="0" smtClean="0"/>
              <a:t>“big-size" is increased to 30px </a:t>
            </a:r>
            <a:r>
              <a:rPr lang="en-GB" sz="1600" dirty="0"/>
              <a:t>*/</a:t>
            </a:r>
          </a:p>
          <a:p>
            <a:pPr marL="0" indent="0">
              <a:buNone/>
            </a:pPr>
            <a:r>
              <a:rPr lang="en-GB" sz="1600" dirty="0" smtClean="0"/>
              <a:t>.big-size </a:t>
            </a:r>
            <a:r>
              <a:rPr lang="en-GB" sz="1600" dirty="0"/>
              <a:t>{</a:t>
            </a:r>
          </a:p>
          <a:p>
            <a:pPr marL="0" indent="0">
              <a:buNone/>
            </a:pPr>
            <a:r>
              <a:rPr lang="en-GB" sz="1600" dirty="0"/>
              <a:t>  </a:t>
            </a:r>
            <a:r>
              <a:rPr lang="en-GB" sz="1600" dirty="0" smtClean="0"/>
              <a:t>font-size: 30px;</a:t>
            </a:r>
            <a:endParaRPr lang="en-GB" sz="1600" dirty="0"/>
          </a:p>
          <a:p>
            <a:pPr marL="0" indent="0">
              <a:buNone/>
            </a:pPr>
            <a:r>
              <a:rPr lang="en-GB" sz="1600" dirty="0"/>
              <a:t>}</a:t>
            </a:r>
            <a:endParaRPr lang="en-US" sz="1600" dirty="0"/>
          </a:p>
        </p:txBody>
      </p:sp>
    </p:spTree>
    <p:extLst>
      <p:ext uri="{BB962C8B-B14F-4D97-AF65-F5344CB8AC3E}">
        <p14:creationId xmlns:p14="http://schemas.microsoft.com/office/powerpoint/2010/main" val="365167460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@font-face Rule</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The</a:t>
            </a:r>
            <a:r>
              <a:rPr lang="en-US" sz="1800" dirty="0"/>
              <a:t> </a:t>
            </a:r>
            <a:r>
              <a:rPr lang="en-US" sz="1800" b="1" dirty="0"/>
              <a:t>@font-face</a:t>
            </a:r>
            <a:r>
              <a:rPr lang="en-US" sz="1800" dirty="0"/>
              <a:t> rule allows custom fonts to be loaded into a webpage. </a:t>
            </a:r>
            <a:br>
              <a:rPr lang="en-US" sz="1800" dirty="0"/>
            </a:br>
            <a:r>
              <a:rPr lang="en-US" sz="1800" dirty="0"/>
              <a:t>With the help of this rule, designs are no longer limited to the fonts that are installed on a user's computer. </a:t>
            </a:r>
            <a:br>
              <a:rPr lang="en-US" sz="1800" dirty="0"/>
            </a:br>
            <a:r>
              <a:rPr lang="en-US" sz="1800" dirty="0"/>
              <a:t/>
            </a:r>
            <a:br>
              <a:rPr lang="en-US" sz="1800" dirty="0"/>
            </a:br>
            <a:r>
              <a:rPr lang="en-US" sz="1800" dirty="0"/>
              <a:t>In Internet Explorer 8 and earlier, the URL must point to an </a:t>
            </a:r>
            <a:r>
              <a:rPr lang="en-US" sz="1800" b="1" dirty="0"/>
              <a:t>Embedded </a:t>
            </a:r>
            <a:r>
              <a:rPr lang="en-US" sz="1800" b="1" dirty="0" err="1"/>
              <a:t>OpenType</a:t>
            </a:r>
            <a:r>
              <a:rPr lang="en-US" sz="1800" dirty="0"/>
              <a:t> (</a:t>
            </a:r>
            <a:r>
              <a:rPr lang="en-US" sz="1800" dirty="0" err="1"/>
              <a:t>eot</a:t>
            </a:r>
            <a:r>
              <a:rPr lang="en-US" sz="1800" dirty="0"/>
              <a:t>) file, while Firefox, Chrome, etc. support </a:t>
            </a:r>
            <a:r>
              <a:rPr lang="en-US" sz="1800" b="1" dirty="0"/>
              <a:t>True Type Fonts</a:t>
            </a:r>
            <a:r>
              <a:rPr lang="en-US" sz="1800" dirty="0"/>
              <a:t> (</a:t>
            </a:r>
            <a:r>
              <a:rPr lang="en-US" sz="1800" dirty="0" err="1"/>
              <a:t>ttf</a:t>
            </a:r>
            <a:r>
              <a:rPr lang="en-US" sz="1800" dirty="0"/>
              <a:t>) fonts and </a:t>
            </a:r>
            <a:r>
              <a:rPr lang="en-US" sz="1800" b="1" dirty="0" err="1"/>
              <a:t>OpenType</a:t>
            </a:r>
            <a:r>
              <a:rPr lang="en-US" sz="1800" b="1" dirty="0"/>
              <a:t> Fonts</a:t>
            </a:r>
            <a:r>
              <a:rPr lang="en-US" sz="1800" dirty="0"/>
              <a:t> (</a:t>
            </a:r>
            <a:r>
              <a:rPr lang="en-US" sz="1800" dirty="0" err="1"/>
              <a:t>otf</a:t>
            </a:r>
            <a:r>
              <a:rPr lang="en-US" sz="1800" dirty="0" smtClean="0"/>
              <a:t>).</a:t>
            </a:r>
          </a:p>
          <a:p>
            <a:pPr marL="0" indent="0">
              <a:buNone/>
            </a:pPr>
            <a:endParaRPr lang="en-US" sz="18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733800"/>
            <a:ext cx="6010275"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2310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Using the @font-face Rule</a:t>
            </a:r>
          </a:p>
        </p:txBody>
      </p:sp>
      <p:sp>
        <p:nvSpPr>
          <p:cNvPr id="3" name="Content Placeholder 2"/>
          <p:cNvSpPr>
            <a:spLocks noGrp="1"/>
          </p:cNvSpPr>
          <p:nvPr>
            <p:ph idx="1"/>
          </p:nvPr>
        </p:nvSpPr>
        <p:spPr>
          <a:xfrm>
            <a:off x="444500" y="1600200"/>
            <a:ext cx="8229600" cy="5105400"/>
          </a:xfrm>
        </p:spPr>
        <p:txBody>
          <a:bodyPr>
            <a:normAutofit lnSpcReduction="10000"/>
          </a:bodyPr>
          <a:lstStyle/>
          <a:p>
            <a:pPr marL="0" indent="0">
              <a:buNone/>
            </a:pPr>
            <a:r>
              <a:rPr lang="en-US" sz="1800" dirty="0" smtClean="0"/>
              <a:t>Each </a:t>
            </a:r>
            <a:r>
              <a:rPr lang="en-US" sz="1800" dirty="0"/>
              <a:t>form of the font family must be declared using the </a:t>
            </a:r>
            <a:r>
              <a:rPr lang="en-US" sz="1800" b="1" dirty="0"/>
              <a:t>@font-face</a:t>
            </a:r>
            <a:r>
              <a:rPr lang="en-US" sz="1800" dirty="0"/>
              <a:t> rule. In the example below, a custom font called "Delicious" is loaded and used for the heading.</a:t>
            </a:r>
            <a:br>
              <a:rPr lang="en-US" sz="1800" dirty="0"/>
            </a:br>
            <a:r>
              <a:rPr lang="en-US" sz="1800" dirty="0"/>
              <a:t/>
            </a:r>
            <a:br>
              <a:rPr lang="en-US" sz="1800" dirty="0"/>
            </a:br>
            <a:r>
              <a:rPr lang="en-US" sz="1800" b="1" dirty="0"/>
              <a:t>The </a:t>
            </a:r>
            <a:r>
              <a:rPr lang="en-US" sz="1800" b="1" dirty="0" smtClean="0"/>
              <a:t>HTML</a:t>
            </a:r>
          </a:p>
          <a:p>
            <a:pPr marL="0" indent="0">
              <a:buNone/>
            </a:pPr>
            <a:r>
              <a:rPr lang="en-US" sz="1800" dirty="0" smtClean="0"/>
              <a:t>&lt;</a:t>
            </a:r>
            <a:r>
              <a:rPr lang="en-US" sz="1800" dirty="0"/>
              <a:t>h1&gt;This is Our Headline&lt;/h1&gt;</a:t>
            </a:r>
            <a:br>
              <a:rPr lang="en-US" sz="1800" dirty="0"/>
            </a:br>
            <a:r>
              <a:rPr lang="en-US" sz="1800" b="1" dirty="0"/>
              <a:t>The </a:t>
            </a:r>
            <a:r>
              <a:rPr lang="en-US" sz="1800" b="1" dirty="0" smtClean="0"/>
              <a:t>CSS</a:t>
            </a:r>
          </a:p>
          <a:p>
            <a:pPr marL="0" indent="0">
              <a:buNone/>
            </a:pPr>
            <a:r>
              <a:rPr lang="en-US" sz="1800" dirty="0" smtClean="0"/>
              <a:t>@</a:t>
            </a:r>
            <a:r>
              <a:rPr lang="en-US" sz="1800" dirty="0"/>
              <a:t>font-face {</a:t>
            </a:r>
            <a:br>
              <a:rPr lang="en-US" sz="1800" dirty="0"/>
            </a:br>
            <a:r>
              <a:rPr lang="en-US" sz="1800" u="sng" dirty="0"/>
              <a:t>font-family:</a:t>
            </a:r>
            <a:r>
              <a:rPr lang="en-US" sz="1800" dirty="0"/>
              <a:t> Delicious; </a:t>
            </a:r>
            <a:br>
              <a:rPr lang="en-US" sz="1800" dirty="0"/>
            </a:br>
            <a:r>
              <a:rPr lang="en-US" sz="1800" dirty="0" err="1"/>
              <a:t>src</a:t>
            </a:r>
            <a:r>
              <a:rPr lang="en-US" sz="1800" dirty="0"/>
              <a:t>: </a:t>
            </a:r>
            <a:r>
              <a:rPr lang="en-US" sz="1800" dirty="0" err="1"/>
              <a:t>url</a:t>
            </a:r>
            <a:r>
              <a:rPr lang="en-US" sz="1800" dirty="0"/>
              <a:t>('Delicious-Roman.otf'); </a:t>
            </a:r>
            <a:br>
              <a:rPr lang="en-US" sz="1800" dirty="0"/>
            </a:br>
            <a:r>
              <a:rPr lang="en-US" sz="1800" dirty="0"/>
              <a:t>} </a:t>
            </a:r>
            <a:br>
              <a:rPr lang="en-US" sz="1800" dirty="0"/>
            </a:br>
            <a:r>
              <a:rPr lang="en-US" sz="1800" dirty="0"/>
              <a:t>@font-face { </a:t>
            </a:r>
            <a:br>
              <a:rPr lang="en-US" sz="1800" dirty="0"/>
            </a:br>
            <a:r>
              <a:rPr lang="en-US" sz="1800" u="sng" dirty="0"/>
              <a:t>font-family:</a:t>
            </a:r>
            <a:r>
              <a:rPr lang="en-US" sz="1800" dirty="0"/>
              <a:t> Delicious; </a:t>
            </a:r>
            <a:br>
              <a:rPr lang="en-US" sz="1800" dirty="0"/>
            </a:br>
            <a:r>
              <a:rPr lang="en-US" sz="1800" u="sng" dirty="0"/>
              <a:t>font-weight:</a:t>
            </a:r>
            <a:r>
              <a:rPr lang="en-US" sz="1800" dirty="0"/>
              <a:t> bold; </a:t>
            </a:r>
            <a:br>
              <a:rPr lang="en-US" sz="1800" dirty="0"/>
            </a:br>
            <a:r>
              <a:rPr lang="en-US" sz="1800" dirty="0" err="1"/>
              <a:t>src</a:t>
            </a:r>
            <a:r>
              <a:rPr lang="en-US" sz="1800" dirty="0"/>
              <a:t>: </a:t>
            </a:r>
            <a:r>
              <a:rPr lang="en-US" sz="1800" dirty="0" err="1"/>
              <a:t>url</a:t>
            </a:r>
            <a:r>
              <a:rPr lang="en-US" sz="1800" dirty="0"/>
              <a:t>('Delicious-Bold.otf'); </a:t>
            </a:r>
            <a:br>
              <a:rPr lang="en-US" sz="1800" dirty="0"/>
            </a:br>
            <a:r>
              <a:rPr lang="en-US" sz="1800" dirty="0"/>
              <a:t>}</a:t>
            </a:r>
            <a:br>
              <a:rPr lang="en-US" sz="1800" dirty="0"/>
            </a:br>
            <a:r>
              <a:rPr lang="en-US" sz="1800" dirty="0"/>
              <a:t>h1{</a:t>
            </a:r>
            <a:br>
              <a:rPr lang="en-US" sz="1800" dirty="0"/>
            </a:br>
            <a:r>
              <a:rPr lang="en-US" sz="1800" u="sng" dirty="0"/>
              <a:t>font-family:</a:t>
            </a:r>
            <a:r>
              <a:rPr lang="en-US" sz="1800" dirty="0"/>
              <a:t> Delicious, sans-serif; </a:t>
            </a:r>
            <a:br>
              <a:rPr lang="en-US" sz="1800" dirty="0"/>
            </a:br>
            <a:r>
              <a:rPr lang="en-US" sz="1800" dirty="0"/>
              <a:t>}</a:t>
            </a:r>
          </a:p>
        </p:txBody>
      </p:sp>
    </p:spTree>
    <p:extLst>
      <p:ext uri="{BB962C8B-B14F-4D97-AF65-F5344CB8AC3E}">
        <p14:creationId xmlns:p14="http://schemas.microsoft.com/office/powerpoint/2010/main" val="202263523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Creating Linear Gradients</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CSS3 </a:t>
            </a:r>
            <a:r>
              <a:rPr lang="en-US" sz="1800" dirty="0"/>
              <a:t>gradients enable you to display smooth transitions between two or more specified colors. CSS3 defines two types of gradients: </a:t>
            </a:r>
            <a:r>
              <a:rPr lang="en-US" sz="1800" b="1" dirty="0"/>
              <a:t>Linear</a:t>
            </a:r>
            <a:r>
              <a:rPr lang="en-US" sz="1800" dirty="0"/>
              <a:t> and </a:t>
            </a:r>
            <a:r>
              <a:rPr lang="en-US" sz="1800" b="1" dirty="0"/>
              <a:t>Radial</a:t>
            </a:r>
            <a:r>
              <a:rPr lang="en-US" sz="1800" dirty="0"/>
              <a:t>. </a:t>
            </a:r>
            <a:br>
              <a:rPr lang="en-US" sz="1800" dirty="0"/>
            </a:br>
            <a:r>
              <a:rPr lang="en-US" sz="1800" dirty="0"/>
              <a:t/>
            </a:r>
            <a:br>
              <a:rPr lang="en-US" sz="1800" dirty="0"/>
            </a:br>
            <a:r>
              <a:rPr lang="en-US" sz="1800" dirty="0"/>
              <a:t>To create a linear gradient, you must define at least two color stops. Color stops are the colors among which you want to render smooth transitions. You can also set a starting point and a direction - or an angle - along with the gradient effect.</a:t>
            </a:r>
            <a:br>
              <a:rPr lang="en-US" sz="1800" dirty="0"/>
            </a:br>
            <a:r>
              <a:rPr lang="en-US" sz="1800" dirty="0"/>
              <a:t>In the example below, the colors blue and black are used to create a linear gradient from top to bottom</a:t>
            </a:r>
            <a:r>
              <a:rPr lang="en-US" sz="1800" dirty="0" smtClean="0"/>
              <a:t>.</a:t>
            </a:r>
          </a:p>
          <a:p>
            <a:pPr marL="0" indent="0">
              <a:buNone/>
            </a:pPr>
            <a:r>
              <a:rPr lang="en-US" sz="1800" dirty="0" smtClean="0"/>
              <a:t>div </a:t>
            </a:r>
            <a:r>
              <a:rPr lang="en-US" sz="1800" dirty="0"/>
              <a:t>{</a:t>
            </a:r>
            <a:br>
              <a:rPr lang="en-US" sz="1800" dirty="0"/>
            </a:br>
            <a:r>
              <a:rPr lang="en-US" sz="1800" u="sng" dirty="0"/>
              <a:t>float:</a:t>
            </a:r>
            <a:r>
              <a:rPr lang="en-US" sz="1800" dirty="0"/>
              <a:t> left;</a:t>
            </a:r>
            <a:br>
              <a:rPr lang="en-US" sz="1800" dirty="0"/>
            </a:br>
            <a:r>
              <a:rPr lang="en-US" sz="1800" dirty="0"/>
              <a:t>width: 300px; </a:t>
            </a:r>
            <a:br>
              <a:rPr lang="en-US" sz="1800" dirty="0"/>
            </a:br>
            <a:r>
              <a:rPr lang="en-US" sz="1800" dirty="0"/>
              <a:t>height: 100px;</a:t>
            </a:r>
            <a:br>
              <a:rPr lang="en-US" sz="1800" dirty="0"/>
            </a:br>
            <a:r>
              <a:rPr lang="en-US" sz="1800" u="sng" dirty="0"/>
              <a:t>margin:</a:t>
            </a:r>
            <a:r>
              <a:rPr lang="en-US" sz="1800" dirty="0"/>
              <a:t> 4px;</a:t>
            </a:r>
            <a:br>
              <a:rPr lang="en-US" sz="1800" dirty="0"/>
            </a:br>
            <a:r>
              <a:rPr lang="en-US" sz="1800" dirty="0"/>
              <a:t>color: #FFF; </a:t>
            </a:r>
            <a:br>
              <a:rPr lang="en-US" sz="1800" dirty="0"/>
            </a:br>
            <a:r>
              <a:rPr lang="en-US" sz="1800" b="1" dirty="0"/>
              <a:t>background:-</a:t>
            </a:r>
            <a:r>
              <a:rPr lang="en-US" sz="1800" b="1" dirty="0" err="1"/>
              <a:t>moz</a:t>
            </a:r>
            <a:r>
              <a:rPr lang="en-US" sz="1800" b="1" dirty="0"/>
              <a:t>-linear-gradient</a:t>
            </a:r>
            <a:r>
              <a:rPr lang="en-US" sz="1800" dirty="0"/>
              <a:t>(</a:t>
            </a:r>
            <a:r>
              <a:rPr lang="en-US" sz="1800" dirty="0" err="1"/>
              <a:t>DeepSkyBlue</a:t>
            </a:r>
            <a:r>
              <a:rPr lang="en-US" sz="1800" dirty="0"/>
              <a:t>, Black);</a:t>
            </a:r>
            <a:br>
              <a:rPr lang="en-US" sz="1800" dirty="0"/>
            </a:br>
            <a:r>
              <a:rPr lang="en-US" sz="1800" dirty="0" smtClean="0"/>
              <a:t>}</a:t>
            </a:r>
            <a:r>
              <a:rPr lang="en-US" sz="1800" dirty="0"/>
              <a:t/>
            </a:r>
            <a:br>
              <a:rPr lang="en-US" sz="1800" dirty="0"/>
            </a:br>
            <a:r>
              <a:rPr lang="en-US" sz="1800" dirty="0"/>
              <a:t>This syntax works in Mozilla (-</a:t>
            </a:r>
            <a:r>
              <a:rPr lang="en-US" sz="1800" dirty="0" err="1"/>
              <a:t>moz</a:t>
            </a:r>
            <a:r>
              <a:rPr lang="en-US" sz="1800" dirty="0"/>
              <a:t>). If you work with a different browser, add the corresponding prefix, so that the browser understands the gradient.</a:t>
            </a:r>
          </a:p>
        </p:txBody>
      </p:sp>
    </p:spTree>
    <p:extLst>
      <p:ext uri="{BB962C8B-B14F-4D97-AF65-F5344CB8AC3E}">
        <p14:creationId xmlns:p14="http://schemas.microsoft.com/office/powerpoint/2010/main" val="113091928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Media Queries</a:t>
            </a:r>
          </a:p>
        </p:txBody>
      </p:sp>
      <p:sp>
        <p:nvSpPr>
          <p:cNvPr id="3" name="Content Placeholder 2"/>
          <p:cNvSpPr>
            <a:spLocks noGrp="1"/>
          </p:cNvSpPr>
          <p:nvPr>
            <p:ph idx="1"/>
          </p:nvPr>
        </p:nvSpPr>
        <p:spPr>
          <a:xfrm>
            <a:off x="444500" y="1600200"/>
            <a:ext cx="8229600" cy="5105400"/>
          </a:xfrm>
        </p:spPr>
        <p:txBody>
          <a:bodyPr>
            <a:normAutofit lnSpcReduction="10000"/>
          </a:bodyPr>
          <a:lstStyle/>
          <a:p>
            <a:pPr marL="0" indent="0">
              <a:buNone/>
            </a:pPr>
            <a:r>
              <a:rPr lang="en-US" sz="2400" dirty="0"/>
              <a:t>Media queries are simple filters that you can apply to CSS styles, which enables you to create a responsive experience. A key concept behind responsive design is fluidity and proportionality, as opposed to fixed-width layouts. </a:t>
            </a:r>
            <a:endParaRPr lang="en-US" sz="2400" dirty="0" smtClean="0"/>
          </a:p>
          <a:p>
            <a:pPr marL="0" indent="0">
              <a:buNone/>
            </a:pPr>
            <a:endParaRPr lang="en-US" sz="2400" dirty="0"/>
          </a:p>
          <a:p>
            <a:pPr marL="0" indent="0">
              <a:buNone/>
            </a:pPr>
            <a:r>
              <a:rPr lang="en-US" sz="2400" dirty="0" smtClean="0"/>
              <a:t>In </a:t>
            </a:r>
            <a:r>
              <a:rPr lang="en-US" sz="2400" dirty="0"/>
              <a:t>the following example we will use a media query to target devices with a screen width of 768 pixels or wider</a:t>
            </a:r>
            <a:r>
              <a:rPr lang="en-US" sz="2400" dirty="0" smtClean="0"/>
              <a:t>:</a:t>
            </a:r>
          </a:p>
          <a:p>
            <a:pPr marL="0" indent="0">
              <a:buNone/>
            </a:pPr>
            <a:endParaRPr lang="en-US" sz="2400" dirty="0"/>
          </a:p>
          <a:p>
            <a:pPr marL="0" indent="0">
              <a:buNone/>
            </a:pPr>
            <a:r>
              <a:rPr lang="en-US" sz="2400" dirty="0"/>
              <a:t>//CSS to hide mobile toggle button for desktop device</a:t>
            </a:r>
            <a:br>
              <a:rPr lang="en-US" sz="2400" dirty="0"/>
            </a:br>
            <a:r>
              <a:rPr lang="en-US" sz="2400" dirty="0"/>
              <a:t>@media screen and (min-width: 768px) {</a:t>
            </a:r>
            <a:br>
              <a:rPr lang="en-US" sz="2400" dirty="0"/>
            </a:br>
            <a:r>
              <a:rPr lang="en-US" sz="2400" dirty="0"/>
              <a:t>    .</a:t>
            </a:r>
            <a:r>
              <a:rPr lang="en-US" sz="2400" dirty="0" err="1"/>
              <a:t>btn</a:t>
            </a:r>
            <a:r>
              <a:rPr lang="en-US" sz="2400" dirty="0"/>
              <a:t>-mobile-toggle {</a:t>
            </a:r>
            <a:br>
              <a:rPr lang="en-US" sz="2400" dirty="0"/>
            </a:br>
            <a:r>
              <a:rPr lang="en-US" sz="2400" dirty="0"/>
              <a:t>        display: none;</a:t>
            </a:r>
            <a:br>
              <a:rPr lang="en-US" sz="2400" dirty="0"/>
            </a:br>
            <a:r>
              <a:rPr lang="en-US" sz="2400" dirty="0"/>
              <a:t>    }</a:t>
            </a:r>
            <a:br>
              <a:rPr lang="en-US" sz="2400" dirty="0"/>
            </a:br>
            <a:r>
              <a:rPr lang="en-US" sz="2400" dirty="0"/>
              <a:t>}</a:t>
            </a:r>
          </a:p>
          <a:p>
            <a:pPr marL="0" indent="0">
              <a:buNone/>
            </a:pPr>
            <a:endParaRPr lang="en-US" sz="1800" dirty="0"/>
          </a:p>
        </p:txBody>
      </p:sp>
    </p:spTree>
    <p:extLst>
      <p:ext uri="{BB962C8B-B14F-4D97-AF65-F5344CB8AC3E}">
        <p14:creationId xmlns:p14="http://schemas.microsoft.com/office/powerpoint/2010/main" val="28203350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Media Queries</a:t>
            </a:r>
          </a:p>
        </p:txBody>
      </p:sp>
      <p:sp>
        <p:nvSpPr>
          <p:cNvPr id="3" name="Content Placeholder 2"/>
          <p:cNvSpPr>
            <a:spLocks noGrp="1"/>
          </p:cNvSpPr>
          <p:nvPr>
            <p:ph idx="1"/>
          </p:nvPr>
        </p:nvSpPr>
        <p:spPr>
          <a:xfrm>
            <a:off x="444500" y="1600200"/>
            <a:ext cx="8229600" cy="5105400"/>
          </a:xfrm>
        </p:spPr>
        <p:txBody>
          <a:bodyPr>
            <a:normAutofit fontScale="85000" lnSpcReduction="20000"/>
          </a:bodyPr>
          <a:lstStyle/>
          <a:p>
            <a:pPr marL="0" indent="0">
              <a:buNone/>
            </a:pPr>
            <a:r>
              <a:rPr lang="en-US" sz="2800" dirty="0"/>
              <a:t>Media queries tailor a website’s content presentation to a specific range of output devices, without changing the content itself. Also, media queries make it easy to change styles, based on the characteristics of the device rendering the content</a:t>
            </a:r>
            <a:r>
              <a:rPr lang="en-US" sz="2800" dirty="0" smtClean="0"/>
              <a:t>.</a:t>
            </a:r>
          </a:p>
          <a:p>
            <a:pPr marL="0" indent="0">
              <a:buNone/>
            </a:pPr>
            <a:endParaRPr lang="en-US" sz="2800" dirty="0"/>
          </a:p>
          <a:p>
            <a:pPr marL="0" indent="0">
              <a:buNone/>
            </a:pPr>
            <a:r>
              <a:rPr lang="en-US" sz="2800" dirty="0"/>
              <a:t>Media queries look at the capability of the device, and check the:</a:t>
            </a:r>
          </a:p>
          <a:p>
            <a:pPr lvl="1"/>
            <a:r>
              <a:rPr lang="en-US" dirty="0"/>
              <a:t>Width and height of the viewport</a:t>
            </a:r>
          </a:p>
          <a:p>
            <a:pPr lvl="1"/>
            <a:r>
              <a:rPr lang="en-US" dirty="0"/>
              <a:t>Width and height of the device</a:t>
            </a:r>
          </a:p>
          <a:p>
            <a:pPr lvl="1"/>
            <a:r>
              <a:rPr lang="en-US" dirty="0"/>
              <a:t>Page orientation</a:t>
            </a:r>
          </a:p>
          <a:p>
            <a:pPr lvl="1"/>
            <a:r>
              <a:rPr lang="en-US" dirty="0" smtClean="0"/>
              <a:t>Resolution</a:t>
            </a:r>
          </a:p>
          <a:p>
            <a:pPr lvl="1"/>
            <a:endParaRPr lang="en-US" dirty="0"/>
          </a:p>
          <a:p>
            <a:pPr marL="0" indent="0">
              <a:buNone/>
            </a:pPr>
            <a:r>
              <a:rPr lang="en-US" sz="2800" dirty="0"/>
              <a:t>A media query consists of a media type and zero or more expressions that limit the style sheet's scope by applying media features, such as width, height, and color.</a:t>
            </a:r>
          </a:p>
          <a:p>
            <a:pPr marL="0" indent="0">
              <a:buNone/>
            </a:pPr>
            <a:endParaRPr lang="en-US" sz="1800" dirty="0"/>
          </a:p>
        </p:txBody>
      </p:sp>
    </p:spTree>
    <p:extLst>
      <p:ext uri="{BB962C8B-B14F-4D97-AF65-F5344CB8AC3E}">
        <p14:creationId xmlns:p14="http://schemas.microsoft.com/office/powerpoint/2010/main" val="64324930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Media Queries</a:t>
            </a:r>
          </a:p>
        </p:txBody>
      </p:sp>
      <p:sp>
        <p:nvSpPr>
          <p:cNvPr id="3" name="Content Placeholder 2"/>
          <p:cNvSpPr>
            <a:spLocks noGrp="1"/>
          </p:cNvSpPr>
          <p:nvPr>
            <p:ph idx="1"/>
          </p:nvPr>
        </p:nvSpPr>
        <p:spPr>
          <a:xfrm>
            <a:off x="444500" y="1600200"/>
            <a:ext cx="8229600" cy="5105400"/>
          </a:xfrm>
        </p:spPr>
        <p:txBody>
          <a:bodyPr>
            <a:normAutofit fontScale="62500" lnSpcReduction="20000"/>
          </a:bodyPr>
          <a:lstStyle/>
          <a:p>
            <a:pPr marL="0" indent="0">
              <a:buNone/>
            </a:pPr>
            <a:r>
              <a:rPr lang="en-US" dirty="0"/>
              <a:t>Using relative units for measurements simplifies layouts and prevents you from accidentally creating components that are too big for the viewport. In addition, using relative units allows browsers to render the content, based on the user’s zoom level, without the need for adding horizontal scroll bars to the page</a:t>
            </a:r>
            <a:r>
              <a:rPr lang="en-US" dirty="0" smtClean="0"/>
              <a:t>.</a:t>
            </a:r>
          </a:p>
          <a:p>
            <a:pPr marL="0" indent="0">
              <a:buNone/>
            </a:pPr>
            <a:endParaRPr lang="en-US" dirty="0"/>
          </a:p>
          <a:p>
            <a:pPr marL="0" indent="0">
              <a:buNone/>
            </a:pPr>
            <a:r>
              <a:rPr lang="en-US" dirty="0"/>
              <a:t>The most commonly used media queries are:</a:t>
            </a:r>
          </a:p>
          <a:p>
            <a:pPr lvl="1"/>
            <a:r>
              <a:rPr lang="en-US" dirty="0"/>
              <a:t>min-width Rules applied for any browser width over the value defined in the query</a:t>
            </a:r>
          </a:p>
          <a:p>
            <a:pPr lvl="1"/>
            <a:r>
              <a:rPr lang="en-US" dirty="0"/>
              <a:t>max-width Rules applied for any browser width below the value defined in the query</a:t>
            </a:r>
          </a:p>
          <a:p>
            <a:pPr lvl="1"/>
            <a:r>
              <a:rPr lang="en-US" dirty="0"/>
              <a:t>min-height Rules applied for any browser height over the value defined in the query</a:t>
            </a:r>
          </a:p>
          <a:p>
            <a:pPr lvl="1"/>
            <a:r>
              <a:rPr lang="en-US" dirty="0"/>
              <a:t>max-height Rules applied for any browser height below the value defined in the query</a:t>
            </a:r>
          </a:p>
          <a:p>
            <a:pPr lvl="1"/>
            <a:r>
              <a:rPr lang="en-US" dirty="0" err="1"/>
              <a:t>orientation:portrait</a:t>
            </a:r>
            <a:r>
              <a:rPr lang="en-US" dirty="0"/>
              <a:t> Rules applied for any browser where the height is greater than or equal to the width</a:t>
            </a:r>
          </a:p>
          <a:p>
            <a:pPr lvl="1"/>
            <a:r>
              <a:rPr lang="en-US" dirty="0" err="1"/>
              <a:t>orientation:landscape</a:t>
            </a:r>
            <a:r>
              <a:rPr lang="en-US" dirty="0"/>
              <a:t> Rules for any browser where the width is greater than the height</a:t>
            </a:r>
          </a:p>
        </p:txBody>
      </p:sp>
    </p:spTree>
    <p:extLst>
      <p:ext uri="{BB962C8B-B14F-4D97-AF65-F5344CB8AC3E}">
        <p14:creationId xmlns:p14="http://schemas.microsoft.com/office/powerpoint/2010/main" val="207764674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CSS animations</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77500" lnSpcReduction="20000"/>
          </a:bodyPr>
          <a:lstStyle/>
          <a:p>
            <a:pPr marL="0" indent="0">
              <a:buNone/>
            </a:pPr>
            <a:r>
              <a:rPr lang="en-GB" b="1" dirty="0"/>
              <a:t>CSS animations </a:t>
            </a:r>
            <a:r>
              <a:rPr lang="en-GB" dirty="0"/>
              <a:t>make it possible to animate transitions from one CSS style configuration to another. Animations consist of two components, a style describing the CSS animation and a set of </a:t>
            </a:r>
            <a:r>
              <a:rPr lang="en-GB" dirty="0" err="1"/>
              <a:t>keyframes</a:t>
            </a:r>
            <a:r>
              <a:rPr lang="en-GB" dirty="0"/>
              <a:t> that indicate the start and end states of the animation’s style, as well as possible intermediate waypoints</a:t>
            </a:r>
            <a:r>
              <a:rPr lang="en-GB" dirty="0" smtClean="0"/>
              <a:t>.</a:t>
            </a:r>
          </a:p>
          <a:p>
            <a:pPr marL="0" indent="0">
              <a:buNone/>
            </a:pPr>
            <a:endParaRPr lang="en-GB" dirty="0"/>
          </a:p>
          <a:p>
            <a:pPr marL="0" indent="0">
              <a:buNone/>
            </a:pPr>
            <a:r>
              <a:rPr lang="en-GB" b="1" dirty="0"/>
              <a:t>Configuring the </a:t>
            </a:r>
            <a:r>
              <a:rPr lang="en-GB" b="1" dirty="0" smtClean="0"/>
              <a:t>animation</a:t>
            </a:r>
            <a:endParaRPr lang="en-GB" b="1" dirty="0"/>
          </a:p>
          <a:p>
            <a:pPr marL="0" indent="0">
              <a:buNone/>
            </a:pPr>
            <a:r>
              <a:rPr lang="en-GB" dirty="0"/>
              <a:t>To create a CSS animation sequence, you style the element you want to animate with the animation property or its sub-properties. This lets you configure the timing, duration, and other details of how the animation sequence should progress. This does not configure the actual appearance of the animation, which is done using the @</a:t>
            </a:r>
            <a:r>
              <a:rPr lang="en-GB" dirty="0" err="1"/>
              <a:t>keyframes</a:t>
            </a:r>
            <a:r>
              <a:rPr lang="en-GB" dirty="0"/>
              <a:t> </a:t>
            </a:r>
            <a:r>
              <a:rPr lang="en-GB" dirty="0" smtClean="0"/>
              <a:t>.</a:t>
            </a:r>
            <a:endParaRPr lang="en-US" dirty="0"/>
          </a:p>
        </p:txBody>
      </p:sp>
    </p:spTree>
    <p:extLst>
      <p:ext uri="{BB962C8B-B14F-4D97-AF65-F5344CB8AC3E}">
        <p14:creationId xmlns:p14="http://schemas.microsoft.com/office/powerpoint/2010/main" val="220830996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CSS animations</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47500" lnSpcReduction="20000"/>
          </a:bodyPr>
          <a:lstStyle/>
          <a:p>
            <a:pPr marL="0" indent="0">
              <a:buNone/>
            </a:pPr>
            <a:r>
              <a:rPr lang="en-GB" dirty="0"/>
              <a:t>The sub-properties of the animation property are:</a:t>
            </a:r>
          </a:p>
          <a:p>
            <a:pPr marL="0" indent="0">
              <a:buNone/>
            </a:pPr>
            <a:endParaRPr lang="en-GB" dirty="0"/>
          </a:p>
          <a:p>
            <a:pPr marL="0" indent="0">
              <a:buNone/>
            </a:pPr>
            <a:r>
              <a:rPr lang="en-GB" b="1" dirty="0" smtClean="0"/>
              <a:t>animation-name : </a:t>
            </a:r>
            <a:r>
              <a:rPr lang="en-GB" dirty="0" smtClean="0"/>
              <a:t>Specifies </a:t>
            </a:r>
            <a:r>
              <a:rPr lang="en-GB" dirty="0"/>
              <a:t>the name of the @</a:t>
            </a:r>
            <a:r>
              <a:rPr lang="en-GB" dirty="0" err="1"/>
              <a:t>keyframes</a:t>
            </a:r>
            <a:r>
              <a:rPr lang="en-GB" dirty="0"/>
              <a:t> at-rule describing the animation’s </a:t>
            </a:r>
            <a:r>
              <a:rPr lang="en-GB" dirty="0" err="1"/>
              <a:t>keyframes</a:t>
            </a:r>
            <a:r>
              <a:rPr lang="en-GB" dirty="0" smtClean="0"/>
              <a:t>.</a:t>
            </a:r>
          </a:p>
          <a:p>
            <a:pPr marL="0" indent="0">
              <a:buNone/>
            </a:pPr>
            <a:endParaRPr lang="en-GB" dirty="0"/>
          </a:p>
          <a:p>
            <a:pPr marL="0" indent="0">
              <a:buNone/>
            </a:pPr>
            <a:r>
              <a:rPr lang="en-GB" b="1" dirty="0" smtClean="0"/>
              <a:t>animation-duration : </a:t>
            </a:r>
            <a:r>
              <a:rPr lang="en-GB" dirty="0" smtClean="0"/>
              <a:t>Configures </a:t>
            </a:r>
            <a:r>
              <a:rPr lang="en-GB" dirty="0"/>
              <a:t>the length of time that an animation should take to complete one cycle</a:t>
            </a:r>
            <a:r>
              <a:rPr lang="en-GB" dirty="0" smtClean="0"/>
              <a:t>.</a:t>
            </a:r>
          </a:p>
          <a:p>
            <a:pPr marL="0" indent="0">
              <a:buNone/>
            </a:pPr>
            <a:endParaRPr lang="en-GB" dirty="0"/>
          </a:p>
          <a:p>
            <a:pPr marL="0" indent="0">
              <a:buNone/>
            </a:pPr>
            <a:r>
              <a:rPr lang="en-GB" b="1" dirty="0" smtClean="0"/>
              <a:t>animation-timing-function : </a:t>
            </a:r>
            <a:r>
              <a:rPr lang="en-GB" dirty="0" smtClean="0"/>
              <a:t>Configures </a:t>
            </a:r>
            <a:r>
              <a:rPr lang="en-GB" dirty="0"/>
              <a:t>the timing of the animation; that is, how the animation transitions through </a:t>
            </a:r>
            <a:r>
              <a:rPr lang="en-GB" dirty="0" err="1"/>
              <a:t>keyframes</a:t>
            </a:r>
            <a:r>
              <a:rPr lang="en-GB" dirty="0"/>
              <a:t>, by establishing acceleration curves</a:t>
            </a:r>
            <a:r>
              <a:rPr lang="en-GB" dirty="0" smtClean="0"/>
              <a:t>.</a:t>
            </a:r>
          </a:p>
          <a:p>
            <a:pPr marL="0" indent="0">
              <a:buNone/>
            </a:pPr>
            <a:endParaRPr lang="en-GB" dirty="0"/>
          </a:p>
          <a:p>
            <a:pPr marL="0" indent="0">
              <a:buNone/>
            </a:pPr>
            <a:r>
              <a:rPr lang="en-GB" b="1" dirty="0" smtClean="0"/>
              <a:t>animation-delay : </a:t>
            </a:r>
            <a:r>
              <a:rPr lang="en-GB" dirty="0" smtClean="0"/>
              <a:t>Configures </a:t>
            </a:r>
            <a:r>
              <a:rPr lang="en-GB" dirty="0"/>
              <a:t>the delay between the time the element is loaded and the beginning of the animation sequence</a:t>
            </a:r>
            <a:r>
              <a:rPr lang="en-GB" dirty="0" smtClean="0"/>
              <a:t>.</a:t>
            </a:r>
          </a:p>
          <a:p>
            <a:pPr marL="0" indent="0">
              <a:buNone/>
            </a:pPr>
            <a:endParaRPr lang="en-GB" dirty="0"/>
          </a:p>
          <a:p>
            <a:pPr marL="0" indent="0">
              <a:buNone/>
            </a:pPr>
            <a:r>
              <a:rPr lang="en-GB" b="1" dirty="0" smtClean="0"/>
              <a:t>animation-iteration-count : </a:t>
            </a:r>
            <a:r>
              <a:rPr lang="en-GB" dirty="0" smtClean="0"/>
              <a:t>Configures </a:t>
            </a:r>
            <a:r>
              <a:rPr lang="en-GB" dirty="0"/>
              <a:t>the number of times the animation should repeat; you can specify infinite to repeat the animation indefinitely</a:t>
            </a:r>
            <a:r>
              <a:rPr lang="en-GB" dirty="0" smtClean="0"/>
              <a:t>.</a:t>
            </a:r>
          </a:p>
          <a:p>
            <a:pPr marL="0" indent="0">
              <a:buNone/>
            </a:pPr>
            <a:endParaRPr lang="en-GB" dirty="0"/>
          </a:p>
          <a:p>
            <a:pPr marL="0" indent="0">
              <a:buNone/>
            </a:pPr>
            <a:r>
              <a:rPr lang="en-GB" b="1" dirty="0" smtClean="0"/>
              <a:t>animation-direction : </a:t>
            </a:r>
            <a:r>
              <a:rPr lang="en-GB" dirty="0" smtClean="0"/>
              <a:t>Configures </a:t>
            </a:r>
            <a:r>
              <a:rPr lang="en-GB" dirty="0"/>
              <a:t>whether or not the animation should alternate direction on each run through the sequence or reset to the start point and repeat itself</a:t>
            </a:r>
            <a:r>
              <a:rPr lang="en-GB" dirty="0" smtClean="0"/>
              <a:t>.</a:t>
            </a:r>
          </a:p>
          <a:p>
            <a:pPr marL="0" indent="0">
              <a:buNone/>
            </a:pPr>
            <a:endParaRPr lang="en-GB" dirty="0"/>
          </a:p>
          <a:p>
            <a:pPr marL="0" indent="0">
              <a:buNone/>
            </a:pPr>
            <a:r>
              <a:rPr lang="en-GB" b="1" dirty="0" smtClean="0"/>
              <a:t>animation-fill-mode : </a:t>
            </a:r>
            <a:r>
              <a:rPr lang="en-GB" dirty="0" smtClean="0"/>
              <a:t>Configures </a:t>
            </a:r>
            <a:r>
              <a:rPr lang="en-GB" dirty="0"/>
              <a:t>what values are applied by the animation before and after it is executing</a:t>
            </a:r>
            <a:r>
              <a:rPr lang="en-GB" dirty="0" smtClean="0"/>
              <a:t>.</a:t>
            </a:r>
          </a:p>
          <a:p>
            <a:pPr marL="0" indent="0">
              <a:buNone/>
            </a:pPr>
            <a:endParaRPr lang="en-GB" dirty="0"/>
          </a:p>
          <a:p>
            <a:pPr marL="0" indent="0">
              <a:buNone/>
            </a:pPr>
            <a:r>
              <a:rPr lang="en-GB" b="1" dirty="0" smtClean="0"/>
              <a:t>animation-play-state : </a:t>
            </a:r>
            <a:r>
              <a:rPr lang="en-GB" dirty="0" smtClean="0"/>
              <a:t>Lets </a:t>
            </a:r>
            <a:r>
              <a:rPr lang="en-GB" dirty="0"/>
              <a:t>you pause and resume the animation sequence.</a:t>
            </a:r>
            <a:endParaRPr lang="en-US" dirty="0"/>
          </a:p>
        </p:txBody>
      </p:sp>
    </p:spTree>
    <p:extLst>
      <p:ext uri="{BB962C8B-B14F-4D97-AF65-F5344CB8AC3E}">
        <p14:creationId xmlns:p14="http://schemas.microsoft.com/office/powerpoint/2010/main" val="281187650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CSS animations</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70000" lnSpcReduction="20000"/>
          </a:bodyPr>
          <a:lstStyle/>
          <a:p>
            <a:pPr marL="0" indent="0">
              <a:buNone/>
            </a:pPr>
            <a:r>
              <a:rPr lang="en-GB" b="1" dirty="0"/>
              <a:t>Defining the animation sequence using </a:t>
            </a:r>
            <a:r>
              <a:rPr lang="en-GB" b="1" dirty="0" err="1" smtClean="0"/>
              <a:t>keyframes</a:t>
            </a:r>
            <a:endParaRPr lang="en-GB" b="1" dirty="0"/>
          </a:p>
          <a:p>
            <a:pPr marL="0" indent="0">
              <a:buNone/>
            </a:pPr>
            <a:r>
              <a:rPr lang="en-GB" dirty="0"/>
              <a:t>Once you’ve configured the animation’s timing, you need to define the appearance of the animation. This is done by establishing two or more </a:t>
            </a:r>
            <a:r>
              <a:rPr lang="en-GB" dirty="0" err="1"/>
              <a:t>keyframes</a:t>
            </a:r>
            <a:r>
              <a:rPr lang="en-GB" dirty="0"/>
              <a:t> using the @</a:t>
            </a:r>
            <a:r>
              <a:rPr lang="en-GB" dirty="0" err="1"/>
              <a:t>keyframes</a:t>
            </a:r>
            <a:r>
              <a:rPr lang="en-GB" dirty="0"/>
              <a:t> at-rule. Each </a:t>
            </a:r>
            <a:r>
              <a:rPr lang="en-GB" dirty="0" err="1"/>
              <a:t>keyframe</a:t>
            </a:r>
            <a:r>
              <a:rPr lang="en-GB" dirty="0"/>
              <a:t> describes how the animated element should render at a given time during the animation sequence.</a:t>
            </a:r>
          </a:p>
          <a:p>
            <a:pPr marL="0" indent="0">
              <a:buNone/>
            </a:pPr>
            <a:endParaRPr lang="en-GB" dirty="0"/>
          </a:p>
          <a:p>
            <a:pPr marL="0" indent="0">
              <a:buNone/>
            </a:pPr>
            <a:r>
              <a:rPr lang="en-GB" dirty="0"/>
              <a:t>Since the timing of the animation is defined in the CSS style that configures the animation, </a:t>
            </a:r>
            <a:r>
              <a:rPr lang="en-GB" dirty="0" err="1"/>
              <a:t>keyframes</a:t>
            </a:r>
            <a:r>
              <a:rPr lang="en-GB" dirty="0"/>
              <a:t> use a &lt;percentage&gt; to indicate the time during the animation sequence at which they take place. 0% indicates the first moment of the animation sequence, while 100% indicates the final state of the animation. </a:t>
            </a:r>
            <a:endParaRPr lang="en-GB" dirty="0" smtClean="0"/>
          </a:p>
          <a:p>
            <a:pPr marL="0" indent="0">
              <a:buNone/>
            </a:pPr>
            <a:endParaRPr lang="en-GB" dirty="0"/>
          </a:p>
          <a:p>
            <a:pPr marL="0" indent="0">
              <a:buNone/>
            </a:pPr>
            <a:r>
              <a:rPr lang="en-GB" dirty="0" smtClean="0"/>
              <a:t>Because </a:t>
            </a:r>
            <a:r>
              <a:rPr lang="en-GB" dirty="0"/>
              <a:t>these two times are so important, they have special aliases: from and to. Both are optional. If from/0% or to/100% is not specified, the browser starts or finishes the animation using the computed values of all attributes.</a:t>
            </a:r>
            <a:endParaRPr lang="en-US" dirty="0"/>
          </a:p>
        </p:txBody>
      </p:sp>
    </p:spTree>
    <p:extLst>
      <p:ext uri="{BB962C8B-B14F-4D97-AF65-F5344CB8AC3E}">
        <p14:creationId xmlns:p14="http://schemas.microsoft.com/office/powerpoint/2010/main" val="383883740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CSS animations</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92500" lnSpcReduction="20000"/>
          </a:bodyPr>
          <a:lstStyle/>
          <a:p>
            <a:pPr marL="0" indent="0">
              <a:buNone/>
            </a:pPr>
            <a:r>
              <a:rPr lang="en-GB" dirty="0"/>
              <a:t>The </a:t>
            </a:r>
            <a:r>
              <a:rPr lang="en-GB" b="1" dirty="0"/>
              <a:t>animation-delay</a:t>
            </a:r>
            <a:r>
              <a:rPr lang="en-GB" dirty="0"/>
              <a:t> CSS property sets when an animation starts. The animation can start later, immediately from its beginning, or immediately and partway through the animation</a:t>
            </a:r>
            <a:r>
              <a:rPr lang="en-GB" dirty="0" smtClean="0"/>
              <a:t>.</a:t>
            </a:r>
          </a:p>
          <a:p>
            <a:pPr marL="0" indent="0">
              <a:buNone/>
            </a:pPr>
            <a:endParaRPr lang="en-GB" dirty="0"/>
          </a:p>
          <a:p>
            <a:pPr marL="0" indent="0">
              <a:buNone/>
            </a:pPr>
            <a:r>
              <a:rPr lang="en-GB" b="1" dirty="0" smtClean="0"/>
              <a:t>Single animation</a:t>
            </a:r>
            <a:endParaRPr lang="en-GB" b="1" dirty="0"/>
          </a:p>
          <a:p>
            <a:pPr marL="0" indent="0">
              <a:buNone/>
            </a:pPr>
            <a:r>
              <a:rPr lang="en-GB" dirty="0"/>
              <a:t>animation-delay: 3s;</a:t>
            </a:r>
          </a:p>
          <a:p>
            <a:pPr marL="0" indent="0">
              <a:buNone/>
            </a:pPr>
            <a:r>
              <a:rPr lang="en-GB" dirty="0" smtClean="0"/>
              <a:t>animation-delay</a:t>
            </a:r>
            <a:r>
              <a:rPr lang="en-GB" dirty="0"/>
              <a:t>: -1500ms;</a:t>
            </a:r>
          </a:p>
          <a:p>
            <a:pPr marL="0" indent="0">
              <a:buNone/>
            </a:pPr>
            <a:endParaRPr lang="en-GB" dirty="0"/>
          </a:p>
          <a:p>
            <a:pPr marL="0" indent="0">
              <a:buNone/>
            </a:pPr>
            <a:r>
              <a:rPr lang="en-GB" b="1" dirty="0" smtClean="0"/>
              <a:t>Multiple animations</a:t>
            </a:r>
            <a:endParaRPr lang="en-GB" b="1" dirty="0"/>
          </a:p>
          <a:p>
            <a:pPr marL="0" indent="0">
              <a:buNone/>
            </a:pPr>
            <a:r>
              <a:rPr lang="en-GB" dirty="0"/>
              <a:t>animation-delay: 2.1s, 480ms;</a:t>
            </a:r>
            <a:endParaRPr lang="en-US" dirty="0"/>
          </a:p>
        </p:txBody>
      </p:sp>
    </p:spTree>
    <p:extLst>
      <p:ext uri="{BB962C8B-B14F-4D97-AF65-F5344CB8AC3E}">
        <p14:creationId xmlns:p14="http://schemas.microsoft.com/office/powerpoint/2010/main" val="812184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smtClean="0"/>
              <a:t>Simple Selectors</a:t>
            </a:r>
            <a:endParaRPr lang="en-US" sz="4000" b="1" dirty="0"/>
          </a:p>
        </p:txBody>
      </p:sp>
      <p:sp>
        <p:nvSpPr>
          <p:cNvPr id="3" name="Content Placeholder 2"/>
          <p:cNvSpPr>
            <a:spLocks noGrp="1"/>
          </p:cNvSpPr>
          <p:nvPr>
            <p:ph idx="1"/>
          </p:nvPr>
        </p:nvSpPr>
        <p:spPr>
          <a:xfrm>
            <a:off x="444500" y="1600200"/>
            <a:ext cx="8229600" cy="5257800"/>
          </a:xfrm>
        </p:spPr>
        <p:txBody>
          <a:bodyPr>
            <a:noAutofit/>
          </a:bodyPr>
          <a:lstStyle/>
          <a:p>
            <a:pPr marL="0" indent="0">
              <a:buNone/>
            </a:pPr>
            <a:r>
              <a:rPr lang="en-GB" sz="1600" b="1" dirty="0"/>
              <a:t>ID </a:t>
            </a:r>
            <a:r>
              <a:rPr lang="en-GB" sz="1600" b="1" dirty="0" smtClean="0"/>
              <a:t>selectors</a:t>
            </a:r>
            <a:endParaRPr lang="en-GB" sz="1600" b="1" dirty="0"/>
          </a:p>
          <a:p>
            <a:pPr marL="0" indent="0">
              <a:buNone/>
            </a:pPr>
            <a:r>
              <a:rPr lang="en-GB" sz="1600" dirty="0"/>
              <a:t>The ID selector consists of a hash/pound symbol (#), followed by the ID name of a given element. Any element can have a unique ID name set with the id attribute. It is up to you to choose an ID name. It's the most efficient way to select a single element</a:t>
            </a:r>
            <a:r>
              <a:rPr lang="en-GB" sz="1600" dirty="0" smtClean="0"/>
              <a:t>.</a:t>
            </a:r>
          </a:p>
          <a:p>
            <a:pPr marL="0" indent="0">
              <a:buNone/>
            </a:pPr>
            <a:r>
              <a:rPr lang="en-GB" sz="1600" b="1" dirty="0" smtClean="0"/>
              <a:t>Example</a:t>
            </a:r>
          </a:p>
          <a:p>
            <a:pPr marL="0" indent="0">
              <a:buNone/>
            </a:pPr>
            <a:r>
              <a:rPr lang="en-GB" sz="1600" dirty="0" smtClean="0"/>
              <a:t>#</a:t>
            </a:r>
            <a:r>
              <a:rPr lang="en-GB" sz="1600" dirty="0" err="1" smtClean="0"/>
              <a:t>highight</a:t>
            </a:r>
            <a:r>
              <a:rPr lang="en-GB" sz="1600" dirty="0" smtClean="0"/>
              <a:t> </a:t>
            </a:r>
            <a:r>
              <a:rPr lang="en-GB" sz="1600" dirty="0"/>
              <a:t>{</a:t>
            </a:r>
          </a:p>
          <a:p>
            <a:pPr marL="0" indent="0">
              <a:buNone/>
            </a:pPr>
            <a:r>
              <a:rPr lang="en-GB" sz="1600" dirty="0" smtClean="0"/>
              <a:t>      text-transform</a:t>
            </a:r>
            <a:r>
              <a:rPr lang="en-GB" sz="1600" dirty="0"/>
              <a:t>: </a:t>
            </a:r>
            <a:r>
              <a:rPr lang="en-GB" sz="1600" dirty="0" smtClean="0"/>
              <a:t>underline;</a:t>
            </a:r>
            <a:endParaRPr lang="en-GB" sz="1600" dirty="0"/>
          </a:p>
          <a:p>
            <a:pPr marL="0" indent="0">
              <a:buNone/>
            </a:pPr>
            <a:r>
              <a:rPr lang="en-GB" sz="1600" dirty="0" smtClean="0"/>
              <a:t>}</a:t>
            </a:r>
          </a:p>
          <a:p>
            <a:pPr marL="0" indent="0">
              <a:buNone/>
            </a:pPr>
            <a:endParaRPr lang="en-GB" sz="1600" dirty="0"/>
          </a:p>
          <a:p>
            <a:pPr marL="0" indent="0">
              <a:buNone/>
            </a:pPr>
            <a:r>
              <a:rPr lang="en-GB" sz="1600" b="1" dirty="0"/>
              <a:t>Universal </a:t>
            </a:r>
            <a:r>
              <a:rPr lang="en-GB" sz="1600" b="1" dirty="0" smtClean="0"/>
              <a:t>selector</a:t>
            </a:r>
            <a:endParaRPr lang="en-GB" sz="1600" b="1" dirty="0"/>
          </a:p>
          <a:p>
            <a:pPr marL="0" indent="0">
              <a:buNone/>
            </a:pPr>
            <a:r>
              <a:rPr lang="en-GB" sz="1600" dirty="0"/>
              <a:t>The universal selector (*) is the ultimate joker. It allows selecting all elements on a page. As it is rarely used to apply a style to every element on a page, it is often used in combination with other selectors </a:t>
            </a:r>
            <a:endParaRPr lang="en-GB" sz="1600" dirty="0" smtClean="0"/>
          </a:p>
          <a:p>
            <a:pPr marL="0" indent="0">
              <a:buNone/>
            </a:pPr>
            <a:r>
              <a:rPr lang="en-US" sz="1600" b="1" dirty="0" smtClean="0"/>
              <a:t>Example</a:t>
            </a:r>
          </a:p>
          <a:p>
            <a:pPr marL="0" indent="0">
              <a:buNone/>
            </a:pPr>
            <a:r>
              <a:rPr lang="en-US" sz="1600" dirty="0"/>
              <a:t>* {</a:t>
            </a:r>
          </a:p>
          <a:p>
            <a:pPr marL="0" indent="0">
              <a:buNone/>
            </a:pPr>
            <a:r>
              <a:rPr lang="en-US" sz="1600" dirty="0"/>
              <a:t>  </a:t>
            </a:r>
            <a:r>
              <a:rPr lang="en-US" sz="1600" dirty="0" smtClean="0"/>
              <a:t>margin: </a:t>
            </a:r>
            <a:r>
              <a:rPr lang="en-US" sz="1600" dirty="0"/>
              <a:t>5px;</a:t>
            </a:r>
          </a:p>
          <a:p>
            <a:pPr marL="0" indent="0">
              <a:buNone/>
            </a:pPr>
            <a:r>
              <a:rPr lang="en-US" sz="1600" dirty="0" smtClean="0"/>
              <a:t>  background: yellow;</a:t>
            </a:r>
            <a:endParaRPr lang="en-US" sz="1600" dirty="0"/>
          </a:p>
          <a:p>
            <a:pPr marL="0" indent="0">
              <a:buNone/>
            </a:pPr>
            <a:r>
              <a:rPr lang="en-US" sz="1600" dirty="0"/>
              <a:t>}</a:t>
            </a:r>
          </a:p>
        </p:txBody>
      </p:sp>
    </p:spTree>
    <p:extLst>
      <p:ext uri="{BB962C8B-B14F-4D97-AF65-F5344CB8AC3E}">
        <p14:creationId xmlns:p14="http://schemas.microsoft.com/office/powerpoint/2010/main" val="425178234"/>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CSS animations</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47500" lnSpcReduction="20000"/>
          </a:bodyPr>
          <a:lstStyle/>
          <a:p>
            <a:pPr marL="0" indent="0">
              <a:buNone/>
            </a:pPr>
            <a:r>
              <a:rPr lang="en-GB" dirty="0"/>
              <a:t>The </a:t>
            </a:r>
            <a:r>
              <a:rPr lang="en-GB" b="1" dirty="0"/>
              <a:t>animation-direction</a:t>
            </a:r>
            <a:r>
              <a:rPr lang="en-GB" dirty="0"/>
              <a:t> CSS property sets whether an animation should play forwards, backwards, or alternating back and forth</a:t>
            </a:r>
            <a:r>
              <a:rPr lang="en-GB" dirty="0" smtClean="0"/>
              <a:t>.</a:t>
            </a:r>
          </a:p>
          <a:p>
            <a:pPr marL="0" indent="0">
              <a:buNone/>
            </a:pPr>
            <a:endParaRPr lang="en-GB" dirty="0"/>
          </a:p>
          <a:p>
            <a:pPr marL="0" indent="0">
              <a:buNone/>
            </a:pPr>
            <a:r>
              <a:rPr lang="en-GB" b="1" dirty="0"/>
              <a:t>normal</a:t>
            </a:r>
          </a:p>
          <a:p>
            <a:pPr marL="0" indent="0">
              <a:buNone/>
            </a:pPr>
            <a:r>
              <a:rPr lang="en-GB" dirty="0"/>
              <a:t>The animation plays forwards each cycle. In other words, each time the animation cycles, the animation will reset to the beginning state and start over again. This is the default value.</a:t>
            </a:r>
          </a:p>
          <a:p>
            <a:pPr marL="0" indent="0">
              <a:buNone/>
            </a:pPr>
            <a:r>
              <a:rPr lang="en-GB" b="1" dirty="0"/>
              <a:t>reverse</a:t>
            </a:r>
          </a:p>
          <a:p>
            <a:pPr marL="0" indent="0">
              <a:buNone/>
            </a:pPr>
            <a:r>
              <a:rPr lang="en-GB" dirty="0"/>
              <a:t>The animation plays backwards each cycle. In other words, each time the animation cycles, the animation will reset to the end state and start over again. Animation steps are performed backwards, and timing functions are also reversed. For example, an ease-in timing function becomes ease-out.</a:t>
            </a:r>
          </a:p>
          <a:p>
            <a:pPr marL="0" indent="0">
              <a:buNone/>
            </a:pPr>
            <a:r>
              <a:rPr lang="en-GB" b="1" dirty="0"/>
              <a:t>alternate</a:t>
            </a:r>
          </a:p>
          <a:p>
            <a:pPr marL="0" indent="0">
              <a:buNone/>
            </a:pPr>
            <a:r>
              <a:rPr lang="en-GB" dirty="0"/>
              <a:t>The animation reverses direction each cycle, with the first iteration being played forwards. The count to determine if a cycle is even or odd starts at one.</a:t>
            </a:r>
          </a:p>
          <a:p>
            <a:pPr marL="0" indent="0">
              <a:buNone/>
            </a:pPr>
            <a:r>
              <a:rPr lang="en-GB" b="1" dirty="0"/>
              <a:t>alternate-reverse</a:t>
            </a:r>
          </a:p>
          <a:p>
            <a:pPr marL="0" indent="0">
              <a:buNone/>
            </a:pPr>
            <a:r>
              <a:rPr lang="en-GB" dirty="0"/>
              <a:t>The animation reverses direction each cycle, with the first iteration being played backwards. The count to determinate if a cycle is even or odd starts at one</a:t>
            </a:r>
            <a:r>
              <a:rPr lang="en-GB" dirty="0" smtClean="0"/>
              <a:t>.</a:t>
            </a:r>
          </a:p>
          <a:p>
            <a:pPr marL="0" indent="0">
              <a:buNone/>
            </a:pPr>
            <a:endParaRPr lang="en-GB" dirty="0" smtClean="0"/>
          </a:p>
          <a:p>
            <a:pPr marL="0" indent="0">
              <a:buNone/>
            </a:pPr>
            <a:r>
              <a:rPr lang="fr-FR" b="1" dirty="0" smtClean="0"/>
              <a:t>Single animation</a:t>
            </a:r>
            <a:endParaRPr lang="fr-FR" b="1" dirty="0"/>
          </a:p>
          <a:p>
            <a:pPr marL="0" indent="0">
              <a:buNone/>
            </a:pPr>
            <a:r>
              <a:rPr lang="fr-FR" dirty="0" smtClean="0"/>
              <a:t>animation-direction</a:t>
            </a:r>
            <a:r>
              <a:rPr lang="fr-FR" dirty="0"/>
              <a:t>: reverse;</a:t>
            </a:r>
          </a:p>
          <a:p>
            <a:pPr marL="0" indent="0">
              <a:buNone/>
            </a:pPr>
            <a:endParaRPr lang="fr-FR" dirty="0"/>
          </a:p>
          <a:p>
            <a:pPr marL="0" indent="0">
              <a:buNone/>
            </a:pPr>
            <a:r>
              <a:rPr lang="fr-FR" b="1" dirty="0" smtClean="0"/>
              <a:t>Multiple animations</a:t>
            </a:r>
            <a:endParaRPr lang="fr-FR" b="1" dirty="0"/>
          </a:p>
          <a:p>
            <a:pPr marL="0" indent="0">
              <a:buNone/>
            </a:pPr>
            <a:r>
              <a:rPr lang="fr-FR" dirty="0"/>
              <a:t>animation-direction: normal, reverse;</a:t>
            </a:r>
            <a:endParaRPr lang="en-GB" dirty="0"/>
          </a:p>
          <a:p>
            <a:pPr marL="0" indent="0">
              <a:buNone/>
            </a:pPr>
            <a:endParaRPr lang="en-US" dirty="0"/>
          </a:p>
        </p:txBody>
      </p:sp>
    </p:spTree>
    <p:extLst>
      <p:ext uri="{BB962C8B-B14F-4D97-AF65-F5344CB8AC3E}">
        <p14:creationId xmlns:p14="http://schemas.microsoft.com/office/powerpoint/2010/main" val="2415596029"/>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CSS animations</a:t>
            </a:r>
            <a:endParaRPr lang="en-US" sz="4000" b="1" dirty="0"/>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dirty="0"/>
              <a:t>The </a:t>
            </a:r>
            <a:r>
              <a:rPr lang="en-GB" b="1" dirty="0"/>
              <a:t>animation-duration</a:t>
            </a:r>
            <a:r>
              <a:rPr lang="en-GB" dirty="0"/>
              <a:t> CSS property sets the length of time that an animation takes to complete one cycle</a:t>
            </a:r>
            <a:r>
              <a:rPr lang="en-GB" dirty="0" smtClean="0"/>
              <a:t>.</a:t>
            </a:r>
          </a:p>
          <a:p>
            <a:pPr marL="0" indent="0">
              <a:buNone/>
            </a:pPr>
            <a:endParaRPr lang="en-GB" dirty="0"/>
          </a:p>
          <a:p>
            <a:pPr marL="0" indent="0">
              <a:buNone/>
            </a:pPr>
            <a:r>
              <a:rPr lang="en-US" b="1" dirty="0" smtClean="0"/>
              <a:t>Single animation</a:t>
            </a:r>
            <a:endParaRPr lang="en-US" b="1" dirty="0"/>
          </a:p>
          <a:p>
            <a:pPr marL="0" indent="0">
              <a:buNone/>
            </a:pPr>
            <a:r>
              <a:rPr lang="en-US" dirty="0" smtClean="0"/>
              <a:t>animation-duration</a:t>
            </a:r>
            <a:r>
              <a:rPr lang="en-US" dirty="0"/>
              <a:t>: 120ms;</a:t>
            </a:r>
          </a:p>
          <a:p>
            <a:pPr marL="0" indent="0">
              <a:buNone/>
            </a:pPr>
            <a:endParaRPr lang="en-US" dirty="0"/>
          </a:p>
          <a:p>
            <a:pPr marL="0" indent="0">
              <a:buNone/>
            </a:pPr>
            <a:r>
              <a:rPr lang="en-US" b="1" dirty="0" smtClean="0"/>
              <a:t>Multiple animations</a:t>
            </a:r>
            <a:endParaRPr lang="en-US" b="1" dirty="0"/>
          </a:p>
          <a:p>
            <a:pPr marL="0" indent="0">
              <a:buNone/>
            </a:pPr>
            <a:r>
              <a:rPr lang="en-US" dirty="0"/>
              <a:t>animation-duration: 1.64s, 15.22s;</a:t>
            </a:r>
          </a:p>
        </p:txBody>
      </p:sp>
    </p:spTree>
    <p:extLst>
      <p:ext uri="{BB962C8B-B14F-4D97-AF65-F5344CB8AC3E}">
        <p14:creationId xmlns:p14="http://schemas.microsoft.com/office/powerpoint/2010/main" val="328733297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CSS animations</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47500" lnSpcReduction="20000"/>
          </a:bodyPr>
          <a:lstStyle/>
          <a:p>
            <a:pPr marL="0" indent="0">
              <a:buNone/>
            </a:pPr>
            <a:r>
              <a:rPr lang="en-GB" dirty="0"/>
              <a:t>The </a:t>
            </a:r>
            <a:r>
              <a:rPr lang="en-GB" b="1" dirty="0"/>
              <a:t>animation-fill-mode</a:t>
            </a:r>
            <a:r>
              <a:rPr lang="en-GB" dirty="0"/>
              <a:t> CSS property sets how a CSS animation applies styles to its target before and after its </a:t>
            </a:r>
            <a:r>
              <a:rPr lang="en-GB" dirty="0" smtClean="0"/>
              <a:t>execution</a:t>
            </a:r>
          </a:p>
          <a:p>
            <a:pPr marL="0" indent="0">
              <a:buNone/>
            </a:pPr>
            <a:endParaRPr lang="en-GB" dirty="0"/>
          </a:p>
          <a:p>
            <a:pPr marL="0" indent="0">
              <a:buNone/>
            </a:pPr>
            <a:r>
              <a:rPr lang="en-GB" b="1" dirty="0"/>
              <a:t>none</a:t>
            </a:r>
          </a:p>
          <a:p>
            <a:pPr marL="0" indent="0">
              <a:buNone/>
            </a:pPr>
            <a:r>
              <a:rPr lang="en-GB" dirty="0"/>
              <a:t>The animation will not apply any styles to the target when it's not executing. The element will instead be displayed using any other CSS rules applied to it. This is the default value.</a:t>
            </a:r>
          </a:p>
          <a:p>
            <a:pPr marL="0" indent="0">
              <a:buNone/>
            </a:pPr>
            <a:r>
              <a:rPr lang="en-GB" b="1" dirty="0"/>
              <a:t>forwards</a:t>
            </a:r>
          </a:p>
          <a:p>
            <a:pPr marL="0" indent="0">
              <a:buNone/>
            </a:pPr>
            <a:r>
              <a:rPr lang="en-GB" dirty="0"/>
              <a:t>The target will retain the computed values set by the last </a:t>
            </a:r>
            <a:r>
              <a:rPr lang="en-GB" dirty="0" err="1"/>
              <a:t>keyframe</a:t>
            </a:r>
            <a:r>
              <a:rPr lang="en-GB" dirty="0"/>
              <a:t> encountered during execution. The last </a:t>
            </a:r>
            <a:r>
              <a:rPr lang="en-GB" dirty="0" err="1"/>
              <a:t>keyframe</a:t>
            </a:r>
            <a:r>
              <a:rPr lang="en-GB" dirty="0"/>
              <a:t> depends on the value of animation-direction and </a:t>
            </a:r>
            <a:r>
              <a:rPr lang="en-GB" dirty="0" smtClean="0"/>
              <a:t>animation-iteration-count</a:t>
            </a:r>
          </a:p>
          <a:p>
            <a:pPr marL="0" indent="0">
              <a:buNone/>
            </a:pPr>
            <a:r>
              <a:rPr lang="en-GB" b="1" dirty="0"/>
              <a:t>backwards</a:t>
            </a:r>
          </a:p>
          <a:p>
            <a:pPr marL="0" indent="0">
              <a:buNone/>
            </a:pPr>
            <a:r>
              <a:rPr lang="en-GB" dirty="0"/>
              <a:t>The animation will apply the values defined in the first relevant </a:t>
            </a:r>
            <a:r>
              <a:rPr lang="en-GB" dirty="0" err="1"/>
              <a:t>keyframe</a:t>
            </a:r>
            <a:r>
              <a:rPr lang="en-GB" dirty="0"/>
              <a:t> as soon as it is applied to the target, and retain this during the animation-delay period. The first relevant </a:t>
            </a:r>
            <a:r>
              <a:rPr lang="en-GB" dirty="0" err="1"/>
              <a:t>keyframe</a:t>
            </a:r>
            <a:r>
              <a:rPr lang="en-GB" dirty="0"/>
              <a:t> depends on the value of animation-direction</a:t>
            </a:r>
            <a:r>
              <a:rPr lang="en-GB" dirty="0" smtClean="0"/>
              <a:t>:</a:t>
            </a:r>
          </a:p>
          <a:p>
            <a:pPr marL="0" indent="0">
              <a:buNone/>
            </a:pPr>
            <a:r>
              <a:rPr lang="en-GB" b="1" dirty="0"/>
              <a:t>both</a:t>
            </a:r>
          </a:p>
          <a:p>
            <a:pPr marL="0" indent="0">
              <a:buNone/>
            </a:pPr>
            <a:r>
              <a:rPr lang="en-GB" dirty="0"/>
              <a:t>The animation will follow the rules for both forwards and backwards, thus extending the animation properties in both directions</a:t>
            </a:r>
            <a:r>
              <a:rPr lang="en-GB" dirty="0" smtClean="0"/>
              <a:t>.</a:t>
            </a:r>
          </a:p>
          <a:p>
            <a:pPr marL="0" indent="0">
              <a:buNone/>
            </a:pPr>
            <a:endParaRPr lang="en-GB" dirty="0"/>
          </a:p>
          <a:p>
            <a:pPr marL="0" indent="0">
              <a:buNone/>
            </a:pPr>
            <a:r>
              <a:rPr lang="en-US" b="1" dirty="0" smtClean="0"/>
              <a:t>Single animation</a:t>
            </a:r>
            <a:endParaRPr lang="en-US" b="1" dirty="0"/>
          </a:p>
          <a:p>
            <a:pPr marL="0" indent="0">
              <a:buNone/>
            </a:pPr>
            <a:r>
              <a:rPr lang="en-US" dirty="0" smtClean="0"/>
              <a:t>animation-fill-mode</a:t>
            </a:r>
            <a:r>
              <a:rPr lang="en-US" dirty="0"/>
              <a:t>: backwards;</a:t>
            </a:r>
          </a:p>
          <a:p>
            <a:pPr marL="0" indent="0">
              <a:buNone/>
            </a:pPr>
            <a:endParaRPr lang="en-US" dirty="0"/>
          </a:p>
          <a:p>
            <a:pPr marL="0" indent="0">
              <a:buNone/>
            </a:pPr>
            <a:r>
              <a:rPr lang="en-US" b="1" dirty="0" smtClean="0"/>
              <a:t>Multiple animations</a:t>
            </a:r>
            <a:endParaRPr lang="en-US" b="1" dirty="0"/>
          </a:p>
          <a:p>
            <a:pPr marL="0" indent="0">
              <a:buNone/>
            </a:pPr>
            <a:r>
              <a:rPr lang="en-US" dirty="0"/>
              <a:t>animation-fill-mode: none, backwards;</a:t>
            </a:r>
          </a:p>
        </p:txBody>
      </p:sp>
    </p:spTree>
    <p:extLst>
      <p:ext uri="{BB962C8B-B14F-4D97-AF65-F5344CB8AC3E}">
        <p14:creationId xmlns:p14="http://schemas.microsoft.com/office/powerpoint/2010/main" val="274651558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CSS animations</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85000" lnSpcReduction="20000"/>
          </a:bodyPr>
          <a:lstStyle/>
          <a:p>
            <a:pPr marL="0" indent="0">
              <a:buNone/>
            </a:pPr>
            <a:r>
              <a:rPr lang="en-GB" dirty="0"/>
              <a:t>The </a:t>
            </a:r>
            <a:r>
              <a:rPr lang="en-GB" b="1" dirty="0"/>
              <a:t>animation-iteration-count</a:t>
            </a:r>
            <a:r>
              <a:rPr lang="en-GB" dirty="0"/>
              <a:t> CSS property sets the number of times an animation cycle should be played before stopping.</a:t>
            </a:r>
          </a:p>
          <a:p>
            <a:pPr marL="0" indent="0">
              <a:buNone/>
            </a:pPr>
            <a:endParaRPr lang="en-GB" dirty="0"/>
          </a:p>
          <a:p>
            <a:pPr marL="0" indent="0">
              <a:buNone/>
            </a:pPr>
            <a:r>
              <a:rPr lang="en-GB" dirty="0"/>
              <a:t>If multiple values are specified, each time the animation is played the next value in the list is used, cycling back to the first value after the last one is used</a:t>
            </a:r>
            <a:r>
              <a:rPr lang="en-GB" dirty="0" smtClean="0"/>
              <a:t>.</a:t>
            </a:r>
          </a:p>
          <a:p>
            <a:pPr marL="0" indent="0">
              <a:buNone/>
            </a:pPr>
            <a:endParaRPr lang="en-GB" dirty="0"/>
          </a:p>
          <a:p>
            <a:pPr marL="0" indent="0">
              <a:buNone/>
            </a:pPr>
            <a:r>
              <a:rPr lang="en-GB" b="1" dirty="0" smtClean="0"/>
              <a:t> Keyword value</a:t>
            </a:r>
            <a:endParaRPr lang="en-GB" b="1" dirty="0"/>
          </a:p>
          <a:p>
            <a:pPr marL="0" indent="0">
              <a:buNone/>
            </a:pPr>
            <a:r>
              <a:rPr lang="en-GB" dirty="0"/>
              <a:t>animation-iteration-count: infinite;</a:t>
            </a:r>
          </a:p>
          <a:p>
            <a:pPr marL="0" indent="0">
              <a:buNone/>
            </a:pPr>
            <a:endParaRPr lang="en-GB" dirty="0"/>
          </a:p>
          <a:p>
            <a:pPr marL="0" indent="0">
              <a:buNone/>
            </a:pPr>
            <a:r>
              <a:rPr lang="en-GB" b="1" dirty="0" smtClean="0"/>
              <a:t>Number values</a:t>
            </a:r>
            <a:endParaRPr lang="en-GB" b="1" dirty="0"/>
          </a:p>
          <a:p>
            <a:pPr marL="0" indent="0">
              <a:buNone/>
            </a:pPr>
            <a:r>
              <a:rPr lang="en-GB" dirty="0"/>
              <a:t>animation-iteration-count: 3;</a:t>
            </a:r>
            <a:endParaRPr lang="en-US" dirty="0"/>
          </a:p>
        </p:txBody>
      </p:sp>
    </p:spTree>
    <p:extLst>
      <p:ext uri="{BB962C8B-B14F-4D97-AF65-F5344CB8AC3E}">
        <p14:creationId xmlns:p14="http://schemas.microsoft.com/office/powerpoint/2010/main" val="86186019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CSS animations</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77500" lnSpcReduction="20000"/>
          </a:bodyPr>
          <a:lstStyle/>
          <a:p>
            <a:pPr marL="0" indent="0">
              <a:buNone/>
            </a:pPr>
            <a:r>
              <a:rPr lang="en-GB" dirty="0"/>
              <a:t>The</a:t>
            </a:r>
            <a:r>
              <a:rPr lang="en-GB" b="1" dirty="0"/>
              <a:t> animation-play-state </a:t>
            </a:r>
            <a:r>
              <a:rPr lang="en-GB" dirty="0"/>
              <a:t>CSS property sets whether an animation is running or paused</a:t>
            </a:r>
            <a:r>
              <a:rPr lang="en-GB" dirty="0" smtClean="0"/>
              <a:t>.</a:t>
            </a:r>
          </a:p>
          <a:p>
            <a:pPr marL="0" indent="0">
              <a:buNone/>
            </a:pPr>
            <a:endParaRPr lang="en-GB" dirty="0"/>
          </a:p>
          <a:p>
            <a:pPr marL="0" indent="0">
              <a:buNone/>
            </a:pPr>
            <a:r>
              <a:rPr lang="en-GB" dirty="0"/>
              <a:t>Resuming a paused animation will start the animation from where it left off at the time it was paused, rather than starting over from the beginning of the animation sequence</a:t>
            </a:r>
            <a:r>
              <a:rPr lang="en-GB" dirty="0" smtClean="0"/>
              <a:t>.</a:t>
            </a:r>
          </a:p>
          <a:p>
            <a:pPr marL="0" indent="0">
              <a:buNone/>
            </a:pPr>
            <a:endParaRPr lang="en-GB" dirty="0"/>
          </a:p>
          <a:p>
            <a:pPr marL="0" indent="0">
              <a:buNone/>
            </a:pPr>
            <a:r>
              <a:rPr lang="en-GB" b="1" dirty="0" smtClean="0"/>
              <a:t>Single animation</a:t>
            </a:r>
          </a:p>
          <a:p>
            <a:pPr marL="0" indent="0">
              <a:buNone/>
            </a:pPr>
            <a:r>
              <a:rPr lang="en-GB" dirty="0" smtClean="0"/>
              <a:t>animation-play-state: running;</a:t>
            </a:r>
          </a:p>
          <a:p>
            <a:pPr marL="0" indent="0">
              <a:buNone/>
            </a:pPr>
            <a:r>
              <a:rPr lang="en-GB" dirty="0" smtClean="0"/>
              <a:t>animation-play-state</a:t>
            </a:r>
            <a:r>
              <a:rPr lang="en-GB" dirty="0"/>
              <a:t>: paused;</a:t>
            </a:r>
          </a:p>
          <a:p>
            <a:pPr marL="0" indent="0">
              <a:buNone/>
            </a:pPr>
            <a:endParaRPr lang="en-GB" dirty="0"/>
          </a:p>
          <a:p>
            <a:pPr marL="0" indent="0">
              <a:buNone/>
            </a:pPr>
            <a:r>
              <a:rPr lang="en-GB" b="1" dirty="0" smtClean="0"/>
              <a:t>Multiple animations</a:t>
            </a:r>
            <a:endParaRPr lang="en-GB" b="1" dirty="0"/>
          </a:p>
          <a:p>
            <a:pPr marL="0" indent="0">
              <a:buNone/>
            </a:pPr>
            <a:r>
              <a:rPr lang="en-GB" dirty="0"/>
              <a:t>animation-play-state: paused, running, running;</a:t>
            </a:r>
            <a:endParaRPr lang="en-US" dirty="0"/>
          </a:p>
        </p:txBody>
      </p:sp>
    </p:spTree>
    <p:extLst>
      <p:ext uri="{BB962C8B-B14F-4D97-AF65-F5344CB8AC3E}">
        <p14:creationId xmlns:p14="http://schemas.microsoft.com/office/powerpoint/2010/main" val="2353320496"/>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CSS animations</a:t>
            </a:r>
            <a:endParaRPr lang="en-US" sz="4000" b="1" dirty="0"/>
          </a:p>
        </p:txBody>
      </p:sp>
      <p:sp>
        <p:nvSpPr>
          <p:cNvPr id="3" name="Content Placeholder 2"/>
          <p:cNvSpPr>
            <a:spLocks noGrp="1"/>
          </p:cNvSpPr>
          <p:nvPr>
            <p:ph idx="1"/>
          </p:nvPr>
        </p:nvSpPr>
        <p:spPr>
          <a:xfrm>
            <a:off x="444500" y="1600200"/>
            <a:ext cx="8229600" cy="5257800"/>
          </a:xfrm>
        </p:spPr>
        <p:txBody>
          <a:bodyPr>
            <a:normAutofit fontScale="47500" lnSpcReduction="20000"/>
          </a:bodyPr>
          <a:lstStyle/>
          <a:p>
            <a:pPr marL="0" indent="0">
              <a:buNone/>
            </a:pPr>
            <a:r>
              <a:rPr lang="en-GB" dirty="0"/>
              <a:t>The</a:t>
            </a:r>
            <a:r>
              <a:rPr lang="en-GB" b="1" dirty="0"/>
              <a:t> animation-timing-function </a:t>
            </a:r>
            <a:r>
              <a:rPr lang="en-GB" dirty="0"/>
              <a:t>CSS property sets how an animation progresses through the duration of each cycle</a:t>
            </a:r>
            <a:r>
              <a:rPr lang="en-GB" dirty="0" smtClean="0"/>
              <a:t>.</a:t>
            </a:r>
          </a:p>
          <a:p>
            <a:pPr marL="0" indent="0">
              <a:buNone/>
            </a:pPr>
            <a:endParaRPr lang="en-GB" dirty="0"/>
          </a:p>
          <a:p>
            <a:pPr marL="0" indent="0">
              <a:buNone/>
            </a:pPr>
            <a:r>
              <a:rPr lang="en-GB" b="1" dirty="0"/>
              <a:t>ease</a:t>
            </a:r>
          </a:p>
          <a:p>
            <a:pPr marL="0" indent="0">
              <a:buNone/>
            </a:pPr>
            <a:r>
              <a:rPr lang="en-GB" dirty="0"/>
              <a:t>Equal to cubic-</a:t>
            </a:r>
            <a:r>
              <a:rPr lang="en-GB" dirty="0" err="1"/>
              <a:t>bezier</a:t>
            </a:r>
            <a:r>
              <a:rPr lang="en-GB" dirty="0"/>
              <a:t>(0.25, 0.1, 0.25, 1.0), the default value, increases in velocity towards the middle of the animation, slowing back down at the end</a:t>
            </a:r>
            <a:r>
              <a:rPr lang="en-GB" dirty="0" smtClean="0"/>
              <a:t>.</a:t>
            </a:r>
          </a:p>
          <a:p>
            <a:pPr marL="0" indent="0">
              <a:buNone/>
            </a:pPr>
            <a:endParaRPr lang="en-GB" dirty="0"/>
          </a:p>
          <a:p>
            <a:pPr marL="0" indent="0">
              <a:buNone/>
            </a:pPr>
            <a:r>
              <a:rPr lang="en-GB" b="1" dirty="0"/>
              <a:t>linear</a:t>
            </a:r>
          </a:p>
          <a:p>
            <a:pPr marL="0" indent="0">
              <a:buNone/>
            </a:pPr>
            <a:r>
              <a:rPr lang="en-GB" dirty="0"/>
              <a:t>Equal to cubic-</a:t>
            </a:r>
            <a:r>
              <a:rPr lang="en-GB" dirty="0" err="1"/>
              <a:t>bezier</a:t>
            </a:r>
            <a:r>
              <a:rPr lang="en-GB" dirty="0"/>
              <a:t>(0.0, 0.0, 1.0, 1.0), animates at an even speed</a:t>
            </a:r>
            <a:r>
              <a:rPr lang="en-GB" dirty="0" smtClean="0"/>
              <a:t>.</a:t>
            </a:r>
          </a:p>
          <a:p>
            <a:pPr marL="0" indent="0">
              <a:buNone/>
            </a:pPr>
            <a:endParaRPr lang="en-GB" dirty="0"/>
          </a:p>
          <a:p>
            <a:pPr marL="0" indent="0">
              <a:buNone/>
            </a:pPr>
            <a:r>
              <a:rPr lang="en-GB" b="1" dirty="0"/>
              <a:t>ease-in</a:t>
            </a:r>
          </a:p>
          <a:p>
            <a:pPr marL="0" indent="0">
              <a:buNone/>
            </a:pPr>
            <a:r>
              <a:rPr lang="en-GB" dirty="0"/>
              <a:t>Equal to cubic-</a:t>
            </a:r>
            <a:r>
              <a:rPr lang="en-GB" dirty="0" err="1"/>
              <a:t>bezier</a:t>
            </a:r>
            <a:r>
              <a:rPr lang="en-GB" dirty="0"/>
              <a:t>(0.42, 0, 1.0, 1.0), starts off slowly, with the speed of the transition of the animating </a:t>
            </a:r>
            <a:r>
              <a:rPr lang="en-GB" dirty="0" err="1"/>
              <a:t>properting</a:t>
            </a:r>
            <a:r>
              <a:rPr lang="en-GB" dirty="0"/>
              <a:t> increasing until complete</a:t>
            </a:r>
            <a:r>
              <a:rPr lang="en-GB" dirty="0" smtClean="0"/>
              <a:t>.</a:t>
            </a:r>
          </a:p>
          <a:p>
            <a:pPr marL="0" indent="0">
              <a:buNone/>
            </a:pPr>
            <a:endParaRPr lang="en-GB" dirty="0"/>
          </a:p>
          <a:p>
            <a:pPr marL="0" indent="0">
              <a:buNone/>
            </a:pPr>
            <a:r>
              <a:rPr lang="en-GB" b="1" dirty="0"/>
              <a:t>ease-out</a:t>
            </a:r>
          </a:p>
          <a:p>
            <a:pPr marL="0" indent="0">
              <a:buNone/>
            </a:pPr>
            <a:r>
              <a:rPr lang="en-GB" dirty="0"/>
              <a:t>Equal to cubic-</a:t>
            </a:r>
            <a:r>
              <a:rPr lang="en-GB" dirty="0" err="1"/>
              <a:t>bezier</a:t>
            </a:r>
            <a:r>
              <a:rPr lang="en-GB" dirty="0"/>
              <a:t>(0, 0, 0.58, 1.0), starts quickly, slowing down the animation continues. </a:t>
            </a:r>
            <a:endParaRPr lang="en-GB" dirty="0" smtClean="0"/>
          </a:p>
          <a:p>
            <a:pPr marL="0" indent="0">
              <a:buNone/>
            </a:pPr>
            <a:endParaRPr lang="en-GB" dirty="0"/>
          </a:p>
          <a:p>
            <a:pPr marL="0" indent="0">
              <a:buNone/>
            </a:pPr>
            <a:r>
              <a:rPr lang="en-GB" b="1" dirty="0"/>
              <a:t>ease-in-out</a:t>
            </a:r>
          </a:p>
          <a:p>
            <a:pPr marL="0" indent="0">
              <a:buNone/>
            </a:pPr>
            <a:r>
              <a:rPr lang="en-GB" dirty="0"/>
              <a:t>Equal to cubic-</a:t>
            </a:r>
            <a:r>
              <a:rPr lang="en-GB" dirty="0" err="1"/>
              <a:t>bezier</a:t>
            </a:r>
            <a:r>
              <a:rPr lang="en-GB" dirty="0"/>
              <a:t>(0.42, 0, 0.58, 1.0), with the animating properties slowly transitioning, speeding up, and then slowing down again</a:t>
            </a:r>
            <a:r>
              <a:rPr lang="en-GB" dirty="0" smtClean="0"/>
              <a:t>.</a:t>
            </a:r>
          </a:p>
          <a:p>
            <a:pPr marL="0" indent="0">
              <a:buNone/>
            </a:pPr>
            <a:endParaRPr lang="en-GB" dirty="0"/>
          </a:p>
          <a:p>
            <a:pPr marL="0" indent="0">
              <a:buNone/>
            </a:pPr>
            <a:r>
              <a:rPr lang="en-GB" b="1" dirty="0"/>
              <a:t>cubic-</a:t>
            </a:r>
            <a:r>
              <a:rPr lang="en-GB" b="1" dirty="0" err="1"/>
              <a:t>bezier</a:t>
            </a:r>
            <a:r>
              <a:rPr lang="en-GB" b="1" dirty="0"/>
              <a:t>(p1, p2, p3, p4)</a:t>
            </a:r>
          </a:p>
          <a:p>
            <a:pPr marL="0" indent="0">
              <a:buNone/>
            </a:pPr>
            <a:r>
              <a:rPr lang="en-GB" dirty="0"/>
              <a:t>An author defined cubic-</a:t>
            </a:r>
            <a:r>
              <a:rPr lang="en-GB" dirty="0" err="1"/>
              <a:t>bezier</a:t>
            </a:r>
            <a:r>
              <a:rPr lang="en-GB" dirty="0"/>
              <a:t> curve, where the p1 and p3 values must be in the range of 0 to 1</a:t>
            </a:r>
            <a:r>
              <a:rPr lang="en-GB" dirty="0" smtClean="0"/>
              <a:t>.</a:t>
            </a:r>
            <a:endParaRPr lang="en-GB" dirty="0"/>
          </a:p>
        </p:txBody>
      </p:sp>
    </p:spTree>
    <p:extLst>
      <p:ext uri="{BB962C8B-B14F-4D97-AF65-F5344CB8AC3E}">
        <p14:creationId xmlns:p14="http://schemas.microsoft.com/office/powerpoint/2010/main" val="115591311"/>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CSS animations</a:t>
            </a:r>
            <a:endParaRPr lang="en-US" sz="4000" b="1" dirty="0"/>
          </a:p>
        </p:txBody>
      </p:sp>
      <p:sp>
        <p:nvSpPr>
          <p:cNvPr id="3" name="Content Placeholder 2"/>
          <p:cNvSpPr>
            <a:spLocks noGrp="1"/>
          </p:cNvSpPr>
          <p:nvPr>
            <p:ph idx="1"/>
          </p:nvPr>
        </p:nvSpPr>
        <p:spPr>
          <a:xfrm>
            <a:off x="444500" y="1600200"/>
            <a:ext cx="8229600" cy="5105400"/>
          </a:xfrm>
        </p:spPr>
        <p:txBody>
          <a:bodyPr>
            <a:normAutofit lnSpcReduction="10000"/>
          </a:bodyPr>
          <a:lstStyle/>
          <a:p>
            <a:pPr marL="0" indent="0">
              <a:buNone/>
            </a:pPr>
            <a:r>
              <a:rPr lang="en-GB" dirty="0"/>
              <a:t>animation-timing-function: ease;</a:t>
            </a:r>
          </a:p>
          <a:p>
            <a:pPr marL="0" indent="0">
              <a:buNone/>
            </a:pPr>
            <a:r>
              <a:rPr lang="en-GB" dirty="0"/>
              <a:t>animation-timing-function: ease-in;</a:t>
            </a:r>
          </a:p>
          <a:p>
            <a:pPr marL="0" indent="0">
              <a:buNone/>
            </a:pPr>
            <a:r>
              <a:rPr lang="en-GB" dirty="0"/>
              <a:t>animation-timing-function: ease-out;</a:t>
            </a:r>
          </a:p>
          <a:p>
            <a:pPr marL="0" indent="0">
              <a:buNone/>
            </a:pPr>
            <a:r>
              <a:rPr lang="en-GB" dirty="0"/>
              <a:t>animation-timing-function: ease-in-out;</a:t>
            </a:r>
          </a:p>
          <a:p>
            <a:pPr marL="0" indent="0">
              <a:buNone/>
            </a:pPr>
            <a:r>
              <a:rPr lang="en-GB" dirty="0"/>
              <a:t>animation-timing-function: linear;</a:t>
            </a:r>
          </a:p>
          <a:p>
            <a:pPr marL="0" indent="0">
              <a:buNone/>
            </a:pPr>
            <a:r>
              <a:rPr lang="en-GB" dirty="0"/>
              <a:t>animation-timing-function: step-start;</a:t>
            </a:r>
          </a:p>
          <a:p>
            <a:pPr marL="0" indent="0">
              <a:buNone/>
            </a:pPr>
            <a:r>
              <a:rPr lang="en-GB" dirty="0"/>
              <a:t>animation-timing-function: step-end;</a:t>
            </a:r>
          </a:p>
          <a:p>
            <a:pPr marL="0" indent="0">
              <a:buNone/>
            </a:pPr>
            <a:r>
              <a:rPr lang="en-GB" dirty="0" smtClean="0"/>
              <a:t>animation-timing-function</a:t>
            </a:r>
            <a:r>
              <a:rPr lang="en-GB" dirty="0"/>
              <a:t>: cubic-</a:t>
            </a:r>
            <a:r>
              <a:rPr lang="en-GB" dirty="0" err="1"/>
              <a:t>bezier</a:t>
            </a:r>
            <a:r>
              <a:rPr lang="en-GB" dirty="0"/>
              <a:t>(0.1, 0.7, 1.0, 0.1);</a:t>
            </a:r>
            <a:endParaRPr lang="en-US" dirty="0"/>
          </a:p>
        </p:txBody>
      </p:sp>
    </p:spTree>
    <p:extLst>
      <p:ext uri="{BB962C8B-B14F-4D97-AF65-F5344CB8AC3E}">
        <p14:creationId xmlns:p14="http://schemas.microsoft.com/office/powerpoint/2010/main" val="53711238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CSS animations</a:t>
            </a:r>
            <a:endParaRPr lang="en-US" sz="4000" b="1" dirty="0"/>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dirty="0"/>
              <a:t>The </a:t>
            </a:r>
            <a:r>
              <a:rPr lang="en-GB" b="1" dirty="0"/>
              <a:t>animation-name</a:t>
            </a:r>
            <a:r>
              <a:rPr lang="en-GB" dirty="0"/>
              <a:t> CSS property sets one or more animations to apply to an element. Each name is an @</a:t>
            </a:r>
            <a:r>
              <a:rPr lang="en-GB" dirty="0" err="1"/>
              <a:t>keyframes</a:t>
            </a:r>
            <a:r>
              <a:rPr lang="en-GB" dirty="0"/>
              <a:t> at-rule that sets the property values for the animation sequence</a:t>
            </a:r>
            <a:r>
              <a:rPr lang="en-GB" dirty="0" smtClean="0"/>
              <a:t>.</a:t>
            </a:r>
          </a:p>
          <a:p>
            <a:pPr marL="0" indent="0">
              <a:buNone/>
            </a:pPr>
            <a:endParaRPr lang="en-GB" dirty="0"/>
          </a:p>
          <a:p>
            <a:pPr marL="0" indent="0">
              <a:buNone/>
            </a:pPr>
            <a:r>
              <a:rPr lang="en-US" dirty="0"/>
              <a:t>animation-name: bounce;</a:t>
            </a:r>
          </a:p>
        </p:txBody>
      </p:sp>
    </p:spTree>
    <p:extLst>
      <p:ext uri="{BB962C8B-B14F-4D97-AF65-F5344CB8AC3E}">
        <p14:creationId xmlns:p14="http://schemas.microsoft.com/office/powerpoint/2010/main" val="321569751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CSS animations</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47500" lnSpcReduction="20000"/>
          </a:bodyPr>
          <a:lstStyle/>
          <a:p>
            <a:pPr marL="0" indent="0">
              <a:buNone/>
            </a:pPr>
            <a:r>
              <a:rPr lang="en-GB" dirty="0"/>
              <a:t>The </a:t>
            </a:r>
            <a:r>
              <a:rPr lang="en-GB" b="1" dirty="0"/>
              <a:t>@</a:t>
            </a:r>
            <a:r>
              <a:rPr lang="en-GB" b="1" dirty="0" err="1"/>
              <a:t>keyframes</a:t>
            </a:r>
            <a:r>
              <a:rPr lang="en-GB" b="1" dirty="0"/>
              <a:t> </a:t>
            </a:r>
            <a:r>
              <a:rPr lang="en-GB" dirty="0"/>
              <a:t>CSS at-rule controls the intermediate steps in a CSS animation sequence by defining styles for </a:t>
            </a:r>
            <a:r>
              <a:rPr lang="en-GB" dirty="0" err="1"/>
              <a:t>keyframes</a:t>
            </a:r>
            <a:r>
              <a:rPr lang="en-GB" dirty="0"/>
              <a:t> (or waypoints) along the animation sequence. This gives more control over the intermediate steps of the animation sequence than transitions</a:t>
            </a:r>
            <a:r>
              <a:rPr lang="en-GB" dirty="0" smtClean="0"/>
              <a:t>.</a:t>
            </a:r>
          </a:p>
          <a:p>
            <a:pPr marL="0" indent="0">
              <a:buNone/>
            </a:pPr>
            <a:endParaRPr lang="en-GB" dirty="0"/>
          </a:p>
          <a:p>
            <a:pPr marL="0" indent="0">
              <a:buNone/>
            </a:pPr>
            <a:r>
              <a:rPr lang="en-GB" dirty="0"/>
              <a:t>@</a:t>
            </a:r>
            <a:r>
              <a:rPr lang="en-GB" dirty="0" err="1"/>
              <a:t>keyframes</a:t>
            </a:r>
            <a:r>
              <a:rPr lang="en-GB" dirty="0"/>
              <a:t> </a:t>
            </a:r>
            <a:r>
              <a:rPr lang="en-GB" dirty="0" err="1" smtClean="0"/>
              <a:t>dancewithme</a:t>
            </a:r>
            <a:r>
              <a:rPr lang="en-GB" dirty="0" smtClean="0"/>
              <a:t> </a:t>
            </a:r>
            <a:r>
              <a:rPr lang="en-GB" dirty="0"/>
              <a:t>{</a:t>
            </a:r>
          </a:p>
          <a:p>
            <a:pPr marL="0" indent="0">
              <a:buNone/>
            </a:pPr>
            <a:r>
              <a:rPr lang="en-GB" dirty="0"/>
              <a:t>  from {</a:t>
            </a:r>
          </a:p>
          <a:p>
            <a:pPr marL="0" indent="0">
              <a:buNone/>
            </a:pPr>
            <a:r>
              <a:rPr lang="en-GB" dirty="0"/>
              <a:t>    margin-left: 100%;</a:t>
            </a:r>
          </a:p>
          <a:p>
            <a:pPr marL="0" indent="0">
              <a:buNone/>
            </a:pPr>
            <a:r>
              <a:rPr lang="en-GB" dirty="0"/>
              <a:t>    width: 300%;</a:t>
            </a:r>
          </a:p>
          <a:p>
            <a:pPr marL="0" indent="0">
              <a:buNone/>
            </a:pPr>
            <a:r>
              <a:rPr lang="en-GB" dirty="0"/>
              <a:t>  }</a:t>
            </a:r>
          </a:p>
          <a:p>
            <a:pPr marL="0" indent="0">
              <a:buNone/>
            </a:pPr>
            <a:r>
              <a:rPr lang="en-GB" dirty="0" smtClean="0"/>
              <a:t>  </a:t>
            </a:r>
            <a:r>
              <a:rPr lang="en-GB" dirty="0"/>
              <a:t>to {</a:t>
            </a:r>
          </a:p>
          <a:p>
            <a:pPr marL="0" indent="0">
              <a:buNone/>
            </a:pPr>
            <a:r>
              <a:rPr lang="en-GB" dirty="0"/>
              <a:t>    margin-left: 0%;</a:t>
            </a:r>
          </a:p>
          <a:p>
            <a:pPr marL="0" indent="0">
              <a:buNone/>
            </a:pPr>
            <a:r>
              <a:rPr lang="en-GB" dirty="0"/>
              <a:t>    width: 100%;</a:t>
            </a:r>
          </a:p>
          <a:p>
            <a:pPr marL="0" indent="0">
              <a:buNone/>
            </a:pPr>
            <a:r>
              <a:rPr lang="en-GB" dirty="0"/>
              <a:t>  }</a:t>
            </a:r>
          </a:p>
          <a:p>
            <a:pPr marL="0" indent="0">
              <a:buNone/>
            </a:pPr>
            <a:r>
              <a:rPr lang="en-GB" dirty="0" smtClean="0"/>
              <a:t>}</a:t>
            </a:r>
          </a:p>
          <a:p>
            <a:pPr marL="0" indent="0">
              <a:buNone/>
            </a:pPr>
            <a:endParaRPr lang="en-GB" dirty="0"/>
          </a:p>
          <a:p>
            <a:pPr marL="0" indent="0">
              <a:buNone/>
            </a:pPr>
            <a:r>
              <a:rPr lang="en-US" dirty="0"/>
              <a:t>@</a:t>
            </a:r>
            <a:r>
              <a:rPr lang="en-US" dirty="0" err="1"/>
              <a:t>keyframes</a:t>
            </a:r>
            <a:r>
              <a:rPr lang="en-US" dirty="0"/>
              <a:t> </a:t>
            </a:r>
            <a:r>
              <a:rPr lang="en-US" dirty="0" err="1" smtClean="0"/>
              <a:t>dancewithme</a:t>
            </a:r>
            <a:r>
              <a:rPr lang="en-US" dirty="0" smtClean="0"/>
              <a:t> </a:t>
            </a:r>
            <a:r>
              <a:rPr lang="en-US" dirty="0"/>
              <a:t>{</a:t>
            </a:r>
          </a:p>
          <a:p>
            <a:pPr marL="0" indent="0">
              <a:buNone/>
            </a:pPr>
            <a:r>
              <a:rPr lang="en-US" dirty="0"/>
              <a:t>  0% { top: 0; }</a:t>
            </a:r>
          </a:p>
          <a:p>
            <a:pPr marL="0" indent="0">
              <a:buNone/>
            </a:pPr>
            <a:r>
              <a:rPr lang="en-US" dirty="0" smtClean="0"/>
              <a:t>  50</a:t>
            </a:r>
            <a:r>
              <a:rPr lang="en-US" dirty="0"/>
              <a:t>% { top: 10px; }</a:t>
            </a:r>
          </a:p>
          <a:p>
            <a:pPr marL="0" indent="0">
              <a:buNone/>
            </a:pPr>
            <a:r>
              <a:rPr lang="en-US" dirty="0"/>
              <a:t>  100% { top: 0; }</a:t>
            </a:r>
          </a:p>
          <a:p>
            <a:pPr marL="0" indent="0">
              <a:buNone/>
            </a:pPr>
            <a:r>
              <a:rPr lang="en-US" dirty="0"/>
              <a:t>}</a:t>
            </a:r>
          </a:p>
        </p:txBody>
      </p:sp>
    </p:spTree>
    <p:extLst>
      <p:ext uri="{BB962C8B-B14F-4D97-AF65-F5344CB8AC3E}">
        <p14:creationId xmlns:p14="http://schemas.microsoft.com/office/powerpoint/2010/main" val="119994792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CSS animations</a:t>
            </a:r>
            <a:endParaRPr lang="en-US" sz="4000" b="1" dirty="0"/>
          </a:p>
        </p:txBody>
      </p:sp>
      <p:sp>
        <p:nvSpPr>
          <p:cNvPr id="3" name="Content Placeholder 2"/>
          <p:cNvSpPr>
            <a:spLocks noGrp="1"/>
          </p:cNvSpPr>
          <p:nvPr>
            <p:ph idx="1"/>
          </p:nvPr>
        </p:nvSpPr>
        <p:spPr>
          <a:xfrm>
            <a:off x="444500" y="1600200"/>
            <a:ext cx="8229600" cy="5105400"/>
          </a:xfrm>
        </p:spPr>
        <p:txBody>
          <a:bodyPr>
            <a:normAutofit fontScale="62500" lnSpcReduction="20000"/>
          </a:bodyPr>
          <a:lstStyle/>
          <a:p>
            <a:pPr marL="0" indent="0">
              <a:buNone/>
            </a:pPr>
            <a:r>
              <a:rPr lang="en-US" dirty="0" smtClean="0"/>
              <a:t>.parent {</a:t>
            </a:r>
          </a:p>
          <a:p>
            <a:pPr marL="0" indent="0">
              <a:buNone/>
            </a:pPr>
            <a:r>
              <a:rPr lang="en-US" dirty="0"/>
              <a:t> </a:t>
            </a:r>
            <a:r>
              <a:rPr lang="en-US" dirty="0" smtClean="0"/>
              <a:t>   </a:t>
            </a:r>
            <a:r>
              <a:rPr lang="en-US" dirty="0"/>
              <a:t>width: </a:t>
            </a:r>
            <a:r>
              <a:rPr lang="en-US" dirty="0" smtClean="0"/>
              <a:t>300px</a:t>
            </a:r>
            <a:r>
              <a:rPr lang="en-US" dirty="0"/>
              <a:t>;</a:t>
            </a:r>
          </a:p>
          <a:p>
            <a:pPr marL="0" indent="0">
              <a:buNone/>
            </a:pPr>
            <a:r>
              <a:rPr lang="en-US" dirty="0" smtClean="0"/>
              <a:t>    </a:t>
            </a:r>
            <a:r>
              <a:rPr lang="en-US" dirty="0"/>
              <a:t>height: </a:t>
            </a:r>
            <a:r>
              <a:rPr lang="en-US" dirty="0" smtClean="0"/>
              <a:t>300px;</a:t>
            </a:r>
          </a:p>
          <a:p>
            <a:pPr marL="0" indent="0">
              <a:buNone/>
            </a:pPr>
            <a:r>
              <a:rPr lang="en-US" dirty="0" smtClean="0"/>
              <a:t>    position</a:t>
            </a:r>
            <a:r>
              <a:rPr lang="en-US" dirty="0"/>
              <a:t>: </a:t>
            </a:r>
            <a:r>
              <a:rPr lang="en-US" dirty="0" smtClean="0"/>
              <a:t>relative;</a:t>
            </a:r>
            <a:endParaRPr lang="en-US" dirty="0"/>
          </a:p>
          <a:p>
            <a:pPr marL="0" indent="0">
              <a:buNone/>
            </a:pPr>
            <a:r>
              <a:rPr lang="en-US" dirty="0"/>
              <a:t> </a:t>
            </a:r>
            <a:r>
              <a:rPr lang="en-US" dirty="0" smtClean="0"/>
              <a:t>   border: 2px </a:t>
            </a:r>
            <a:r>
              <a:rPr lang="en-US" smtClean="0"/>
              <a:t>solid black;</a:t>
            </a:r>
            <a:endParaRPr lang="en-US" dirty="0"/>
          </a:p>
          <a:p>
            <a:pPr marL="0" indent="0">
              <a:buNone/>
            </a:pPr>
            <a:r>
              <a:rPr lang="en-US" dirty="0"/>
              <a:t>}</a:t>
            </a:r>
            <a:endParaRPr lang="en-US" dirty="0" smtClean="0"/>
          </a:p>
          <a:p>
            <a:pPr marL="0" indent="0">
              <a:buNone/>
            </a:pPr>
            <a:endParaRPr lang="en-US" dirty="0"/>
          </a:p>
          <a:p>
            <a:pPr marL="0" indent="0">
              <a:buNone/>
            </a:pPr>
            <a:r>
              <a:rPr lang="en-US" dirty="0" smtClean="0"/>
              <a:t>.child </a:t>
            </a:r>
            <a:r>
              <a:rPr lang="en-US" dirty="0"/>
              <a:t>{</a:t>
            </a:r>
          </a:p>
          <a:p>
            <a:pPr marL="0" indent="0">
              <a:buNone/>
            </a:pPr>
            <a:r>
              <a:rPr lang="en-US" dirty="0"/>
              <a:t>  width: 100px;</a:t>
            </a:r>
          </a:p>
          <a:p>
            <a:pPr marL="0" indent="0">
              <a:buNone/>
            </a:pPr>
            <a:r>
              <a:rPr lang="en-US" dirty="0"/>
              <a:t>  height: 100px;</a:t>
            </a:r>
          </a:p>
          <a:p>
            <a:pPr marL="0" indent="0">
              <a:buNone/>
            </a:pPr>
            <a:r>
              <a:rPr lang="en-US" dirty="0"/>
              <a:t>  background-color: red;</a:t>
            </a:r>
          </a:p>
          <a:p>
            <a:pPr marL="0" indent="0">
              <a:buNone/>
            </a:pPr>
            <a:r>
              <a:rPr lang="en-US" dirty="0"/>
              <a:t>  position: </a:t>
            </a:r>
            <a:r>
              <a:rPr lang="en-US" dirty="0" smtClean="0"/>
              <a:t>absolute;</a:t>
            </a:r>
            <a:endParaRPr lang="en-US" dirty="0"/>
          </a:p>
          <a:p>
            <a:pPr marL="0" indent="0">
              <a:buNone/>
            </a:pPr>
            <a:r>
              <a:rPr lang="en-US" dirty="0" smtClean="0"/>
              <a:t>  animation-name</a:t>
            </a:r>
            <a:r>
              <a:rPr lang="en-US" dirty="0"/>
              <a:t>: example;</a:t>
            </a:r>
          </a:p>
          <a:p>
            <a:pPr marL="0" indent="0">
              <a:buNone/>
            </a:pPr>
            <a:r>
              <a:rPr lang="en-US" dirty="0"/>
              <a:t>  animation-duration: 4s;</a:t>
            </a:r>
          </a:p>
          <a:p>
            <a:pPr marL="0" indent="0">
              <a:buNone/>
            </a:pPr>
            <a:r>
              <a:rPr lang="en-US" dirty="0"/>
              <a:t>  animation-iteration-count: infinite;</a:t>
            </a:r>
          </a:p>
          <a:p>
            <a:pPr marL="0" indent="0">
              <a:buNone/>
            </a:pPr>
            <a:r>
              <a:rPr lang="en-US" dirty="0" smtClean="0"/>
              <a:t>}</a:t>
            </a:r>
            <a:endParaRPr lang="en-US" dirty="0"/>
          </a:p>
          <a:p>
            <a:pPr marL="0" indent="0">
              <a:buNone/>
            </a:pPr>
            <a:endParaRPr lang="en-US" dirty="0" smtClean="0"/>
          </a:p>
        </p:txBody>
      </p:sp>
    </p:spTree>
    <p:extLst>
      <p:ext uri="{BB962C8B-B14F-4D97-AF65-F5344CB8AC3E}">
        <p14:creationId xmlns:p14="http://schemas.microsoft.com/office/powerpoint/2010/main" val="17367110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GB" sz="4000" b="1" dirty="0" smtClean="0"/>
              <a:t>Attribute</a:t>
            </a:r>
            <a:r>
              <a:rPr lang="en-US" sz="4000" b="1" dirty="0" smtClean="0"/>
              <a:t> Selectors</a:t>
            </a:r>
            <a:endParaRPr lang="en-US" sz="4000" b="1" dirty="0"/>
          </a:p>
        </p:txBody>
      </p:sp>
      <p:sp>
        <p:nvSpPr>
          <p:cNvPr id="3" name="Content Placeholder 2"/>
          <p:cNvSpPr>
            <a:spLocks noGrp="1"/>
          </p:cNvSpPr>
          <p:nvPr>
            <p:ph idx="1"/>
          </p:nvPr>
        </p:nvSpPr>
        <p:spPr>
          <a:xfrm>
            <a:off x="444500" y="1600200"/>
            <a:ext cx="8229600" cy="5257800"/>
          </a:xfrm>
        </p:spPr>
        <p:txBody>
          <a:bodyPr>
            <a:noAutofit/>
          </a:bodyPr>
          <a:lstStyle/>
          <a:p>
            <a:pPr marL="0" indent="0">
              <a:buNone/>
            </a:pPr>
            <a:r>
              <a:rPr lang="en-GB" sz="1800" dirty="0"/>
              <a:t>The CSS </a:t>
            </a:r>
            <a:r>
              <a:rPr lang="en-GB" sz="1800" b="1" dirty="0" smtClean="0"/>
              <a:t>attribute </a:t>
            </a:r>
            <a:r>
              <a:rPr lang="en-GB" sz="1800" b="1" dirty="0"/>
              <a:t>selector </a:t>
            </a:r>
            <a:r>
              <a:rPr lang="en-GB" sz="1800" dirty="0"/>
              <a:t>matches elements based on the presence or value of a given attribute</a:t>
            </a:r>
            <a:r>
              <a:rPr lang="en-GB" sz="1800" dirty="0" smtClean="0"/>
              <a:t>.</a:t>
            </a:r>
            <a:endParaRPr lang="en-GB" sz="1800" dirty="0"/>
          </a:p>
          <a:p>
            <a:pPr marL="0" indent="0">
              <a:buNone/>
            </a:pPr>
            <a:r>
              <a:rPr lang="en-GB" sz="1800" b="1" dirty="0"/>
              <a:t>[</a:t>
            </a:r>
            <a:r>
              <a:rPr lang="en-GB" sz="1800" b="1" dirty="0" err="1"/>
              <a:t>attr</a:t>
            </a:r>
            <a:r>
              <a:rPr lang="en-GB" sz="1800" b="1" dirty="0" smtClean="0"/>
              <a:t>] </a:t>
            </a:r>
            <a:r>
              <a:rPr lang="en-GB" sz="1800" dirty="0" smtClean="0"/>
              <a:t>Represents </a:t>
            </a:r>
            <a:r>
              <a:rPr lang="en-GB" sz="1800" dirty="0"/>
              <a:t>elements with an attribute name of </a:t>
            </a:r>
            <a:r>
              <a:rPr lang="en-GB" sz="1800" dirty="0" err="1"/>
              <a:t>attr</a:t>
            </a:r>
            <a:r>
              <a:rPr lang="en-GB" sz="1800" dirty="0"/>
              <a:t>.</a:t>
            </a:r>
          </a:p>
          <a:p>
            <a:pPr marL="0" indent="0">
              <a:buNone/>
            </a:pPr>
            <a:r>
              <a:rPr lang="en-GB" sz="1800" b="1" dirty="0"/>
              <a:t>[</a:t>
            </a:r>
            <a:r>
              <a:rPr lang="en-GB" sz="1800" b="1" dirty="0" err="1"/>
              <a:t>attr</a:t>
            </a:r>
            <a:r>
              <a:rPr lang="en-GB" sz="1800" b="1" dirty="0"/>
              <a:t>=value</a:t>
            </a:r>
            <a:r>
              <a:rPr lang="en-GB" sz="1800" b="1" dirty="0" smtClean="0"/>
              <a:t>] </a:t>
            </a:r>
            <a:r>
              <a:rPr lang="en-GB" sz="1800" dirty="0" smtClean="0"/>
              <a:t>Represents </a:t>
            </a:r>
            <a:r>
              <a:rPr lang="en-GB" sz="1800" dirty="0"/>
              <a:t>elements with an attribute name of </a:t>
            </a:r>
            <a:r>
              <a:rPr lang="en-GB" sz="1800" dirty="0" err="1"/>
              <a:t>attr</a:t>
            </a:r>
            <a:r>
              <a:rPr lang="en-GB" sz="1800" dirty="0"/>
              <a:t> whose value is exactly value.</a:t>
            </a:r>
          </a:p>
          <a:p>
            <a:pPr marL="0" indent="0">
              <a:buNone/>
            </a:pPr>
            <a:r>
              <a:rPr lang="en-GB" sz="1800" b="1" dirty="0"/>
              <a:t>[</a:t>
            </a:r>
            <a:r>
              <a:rPr lang="en-GB" sz="1800" b="1" dirty="0" err="1"/>
              <a:t>attr</a:t>
            </a:r>
            <a:r>
              <a:rPr lang="en-GB" sz="1800" b="1" dirty="0"/>
              <a:t>~=value</a:t>
            </a:r>
            <a:r>
              <a:rPr lang="en-GB" sz="1800" b="1" dirty="0" smtClean="0"/>
              <a:t>] </a:t>
            </a:r>
            <a:r>
              <a:rPr lang="en-GB" sz="1800" dirty="0" smtClean="0"/>
              <a:t>Represents </a:t>
            </a:r>
            <a:r>
              <a:rPr lang="en-GB" sz="1800" dirty="0"/>
              <a:t>elements with an attribute name of </a:t>
            </a:r>
            <a:r>
              <a:rPr lang="en-GB" sz="1800" dirty="0" err="1"/>
              <a:t>attr</a:t>
            </a:r>
            <a:r>
              <a:rPr lang="en-GB" sz="1800" dirty="0"/>
              <a:t> whose value is a whitespace-separated list of words, one of which is exactly value.</a:t>
            </a:r>
          </a:p>
          <a:p>
            <a:pPr marL="0" indent="0">
              <a:buNone/>
            </a:pPr>
            <a:r>
              <a:rPr lang="en-GB" sz="1800" b="1" dirty="0"/>
              <a:t>[</a:t>
            </a:r>
            <a:r>
              <a:rPr lang="en-GB" sz="1800" b="1" dirty="0" err="1"/>
              <a:t>attr</a:t>
            </a:r>
            <a:r>
              <a:rPr lang="en-GB" sz="1800" b="1" dirty="0"/>
              <a:t>|=value</a:t>
            </a:r>
            <a:r>
              <a:rPr lang="en-GB" sz="1800" b="1" dirty="0" smtClean="0"/>
              <a:t>] </a:t>
            </a:r>
            <a:r>
              <a:rPr lang="en-GB" sz="1800" dirty="0" smtClean="0"/>
              <a:t>Represents </a:t>
            </a:r>
            <a:r>
              <a:rPr lang="en-GB" sz="1800" dirty="0"/>
              <a:t>elements with an attribute name of </a:t>
            </a:r>
            <a:r>
              <a:rPr lang="en-GB" sz="1800" dirty="0" err="1"/>
              <a:t>attr</a:t>
            </a:r>
            <a:r>
              <a:rPr lang="en-GB" sz="1800" dirty="0"/>
              <a:t> whose value can be exactly value or can begin with value immediately followed by a hyphen, - (U+002D). It is often used for language </a:t>
            </a:r>
            <a:r>
              <a:rPr lang="en-GB" sz="1800" dirty="0" err="1"/>
              <a:t>subcode</a:t>
            </a:r>
            <a:r>
              <a:rPr lang="en-GB" sz="1800" dirty="0"/>
              <a:t> matches.</a:t>
            </a:r>
          </a:p>
          <a:p>
            <a:pPr marL="0" indent="0">
              <a:buNone/>
            </a:pPr>
            <a:r>
              <a:rPr lang="en-GB" sz="1800" b="1" dirty="0"/>
              <a:t>[</a:t>
            </a:r>
            <a:r>
              <a:rPr lang="en-GB" sz="1800" b="1" dirty="0" err="1"/>
              <a:t>attr</a:t>
            </a:r>
            <a:r>
              <a:rPr lang="en-GB" sz="1800" b="1" dirty="0"/>
              <a:t>^=value</a:t>
            </a:r>
            <a:r>
              <a:rPr lang="en-GB" sz="1800" b="1" dirty="0" smtClean="0"/>
              <a:t>]  </a:t>
            </a:r>
            <a:r>
              <a:rPr lang="en-GB" sz="1800" dirty="0" smtClean="0"/>
              <a:t>Represents </a:t>
            </a:r>
            <a:r>
              <a:rPr lang="en-GB" sz="1800" dirty="0"/>
              <a:t>elements with an attribute name of </a:t>
            </a:r>
            <a:r>
              <a:rPr lang="en-GB" sz="1800" dirty="0" err="1"/>
              <a:t>attr</a:t>
            </a:r>
            <a:r>
              <a:rPr lang="en-GB" sz="1800" dirty="0"/>
              <a:t> whose value is prefixed (preceded) by </a:t>
            </a:r>
            <a:r>
              <a:rPr lang="en-GB" sz="1800" dirty="0" smtClean="0"/>
              <a:t>value </a:t>
            </a:r>
            <a:r>
              <a:rPr lang="en-GB" sz="1800" dirty="0" err="1" smtClean="0"/>
              <a:t>i.e</a:t>
            </a:r>
            <a:r>
              <a:rPr lang="en-GB" sz="1800" dirty="0" smtClean="0"/>
              <a:t> starts </a:t>
            </a:r>
            <a:r>
              <a:rPr lang="en-GB" sz="1800" dirty="0"/>
              <a:t>with </a:t>
            </a:r>
            <a:r>
              <a:rPr lang="en-GB" sz="1800" dirty="0" smtClean="0"/>
              <a:t>value.</a:t>
            </a:r>
            <a:endParaRPr lang="en-GB" sz="1800" dirty="0"/>
          </a:p>
          <a:p>
            <a:pPr marL="0" indent="0">
              <a:buNone/>
            </a:pPr>
            <a:r>
              <a:rPr lang="en-GB" sz="1800" b="1" dirty="0"/>
              <a:t>[</a:t>
            </a:r>
            <a:r>
              <a:rPr lang="en-GB" sz="1800" b="1" dirty="0" err="1"/>
              <a:t>attr</a:t>
            </a:r>
            <a:r>
              <a:rPr lang="en-GB" sz="1800" b="1" dirty="0"/>
              <a:t>$=value</a:t>
            </a:r>
            <a:r>
              <a:rPr lang="en-GB" sz="1800" b="1" dirty="0" smtClean="0"/>
              <a:t>]  </a:t>
            </a:r>
            <a:r>
              <a:rPr lang="en-GB" sz="1800" dirty="0" smtClean="0"/>
              <a:t>Represents </a:t>
            </a:r>
            <a:r>
              <a:rPr lang="en-GB" sz="1800" dirty="0"/>
              <a:t>elements with an attribute name of </a:t>
            </a:r>
            <a:r>
              <a:rPr lang="en-GB" sz="1800" dirty="0" err="1"/>
              <a:t>attr</a:t>
            </a:r>
            <a:r>
              <a:rPr lang="en-GB" sz="1800" dirty="0"/>
              <a:t> whose value is suffixed (followed) by </a:t>
            </a:r>
            <a:r>
              <a:rPr lang="en-GB" sz="1800" dirty="0" smtClean="0"/>
              <a:t>value </a:t>
            </a:r>
            <a:r>
              <a:rPr lang="en-GB" sz="1800" dirty="0" err="1" smtClean="0"/>
              <a:t>i.e</a:t>
            </a:r>
            <a:r>
              <a:rPr lang="en-GB" sz="1800" dirty="0"/>
              <a:t> ends with </a:t>
            </a:r>
            <a:r>
              <a:rPr lang="en-GB" sz="1800" dirty="0" smtClean="0"/>
              <a:t>value.</a:t>
            </a:r>
          </a:p>
          <a:p>
            <a:pPr marL="0" indent="0">
              <a:buNone/>
            </a:pPr>
            <a:r>
              <a:rPr lang="en-GB" sz="1800" b="1" dirty="0" smtClean="0"/>
              <a:t>[</a:t>
            </a:r>
            <a:r>
              <a:rPr lang="en-GB" sz="1800" b="1" dirty="0" err="1"/>
              <a:t>attr</a:t>
            </a:r>
            <a:r>
              <a:rPr lang="en-GB" sz="1800" b="1" dirty="0"/>
              <a:t>*=value</a:t>
            </a:r>
            <a:r>
              <a:rPr lang="en-GB" sz="1800" b="1" dirty="0" smtClean="0"/>
              <a:t>] </a:t>
            </a:r>
            <a:r>
              <a:rPr lang="en-GB" sz="1800" dirty="0" smtClean="0"/>
              <a:t>Represents </a:t>
            </a:r>
            <a:r>
              <a:rPr lang="en-GB" sz="1800" dirty="0"/>
              <a:t>elements with an attribute name of </a:t>
            </a:r>
            <a:r>
              <a:rPr lang="en-GB" sz="1800" dirty="0" err="1"/>
              <a:t>attr</a:t>
            </a:r>
            <a:r>
              <a:rPr lang="en-GB" sz="1800" dirty="0"/>
              <a:t> whose value contains at least one occurrence of value within the </a:t>
            </a:r>
            <a:r>
              <a:rPr lang="en-GB" sz="1800" dirty="0" smtClean="0"/>
              <a:t>string. </a:t>
            </a:r>
            <a:r>
              <a:rPr lang="en-GB" sz="1800" dirty="0"/>
              <a:t>e.g. "cat" is a substring in the string "caterpillar</a:t>
            </a:r>
            <a:r>
              <a:rPr lang="en-GB" sz="1800" dirty="0" smtClean="0"/>
              <a:t>".</a:t>
            </a:r>
            <a:endParaRPr lang="en-US" sz="1800" dirty="0"/>
          </a:p>
        </p:txBody>
      </p:sp>
    </p:spTree>
    <p:extLst>
      <p:ext uri="{BB962C8B-B14F-4D97-AF65-F5344CB8AC3E}">
        <p14:creationId xmlns:p14="http://schemas.microsoft.com/office/powerpoint/2010/main" val="220883438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GB" sz="4000" b="1" dirty="0"/>
              <a:t>CSS animations</a:t>
            </a:r>
            <a:endParaRPr lang="en-US" sz="4000" b="1" dirty="0"/>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2400" dirty="0" smtClean="0"/>
              <a:t>@</a:t>
            </a:r>
            <a:r>
              <a:rPr lang="en-US" sz="2400" dirty="0" err="1"/>
              <a:t>keyframes</a:t>
            </a:r>
            <a:r>
              <a:rPr lang="en-US" sz="2400" dirty="0"/>
              <a:t> example {</a:t>
            </a:r>
          </a:p>
          <a:p>
            <a:pPr marL="0" indent="0">
              <a:buNone/>
            </a:pPr>
            <a:r>
              <a:rPr lang="en-US" sz="2400" dirty="0"/>
              <a:t>  0%   {</a:t>
            </a:r>
            <a:r>
              <a:rPr lang="en-US" sz="2400" dirty="0" err="1"/>
              <a:t>background-color:red</a:t>
            </a:r>
            <a:r>
              <a:rPr lang="en-US" sz="2400" dirty="0"/>
              <a:t>; left:0px; top:0px;}</a:t>
            </a:r>
          </a:p>
          <a:p>
            <a:pPr marL="0" indent="0">
              <a:buNone/>
            </a:pPr>
            <a:r>
              <a:rPr lang="en-US" sz="2400" dirty="0"/>
              <a:t>  25%  {</a:t>
            </a:r>
            <a:r>
              <a:rPr lang="en-US" sz="2400" dirty="0" err="1"/>
              <a:t>background-color:yellow</a:t>
            </a:r>
            <a:r>
              <a:rPr lang="en-US" sz="2400" dirty="0"/>
              <a:t>; left:200px; top:0px;}</a:t>
            </a:r>
          </a:p>
          <a:p>
            <a:pPr marL="0" indent="0">
              <a:buNone/>
            </a:pPr>
            <a:r>
              <a:rPr lang="en-US" sz="2400" dirty="0"/>
              <a:t>  50%  {</a:t>
            </a:r>
            <a:r>
              <a:rPr lang="en-US" sz="2400" dirty="0" err="1"/>
              <a:t>background-color:blue</a:t>
            </a:r>
            <a:r>
              <a:rPr lang="en-US" sz="2400" dirty="0"/>
              <a:t>; left:200px; top:200px;}</a:t>
            </a:r>
          </a:p>
          <a:p>
            <a:pPr marL="0" indent="0">
              <a:buNone/>
            </a:pPr>
            <a:r>
              <a:rPr lang="en-US" sz="2400" dirty="0"/>
              <a:t>  75%  {</a:t>
            </a:r>
            <a:r>
              <a:rPr lang="en-US" sz="2400" dirty="0" err="1"/>
              <a:t>background-color:green</a:t>
            </a:r>
            <a:r>
              <a:rPr lang="en-US" sz="2400" dirty="0"/>
              <a:t>; left:0px; top:200px;}</a:t>
            </a:r>
          </a:p>
          <a:p>
            <a:pPr marL="0" indent="0">
              <a:buNone/>
            </a:pPr>
            <a:r>
              <a:rPr lang="en-US" sz="2400" dirty="0"/>
              <a:t>  100% {</a:t>
            </a:r>
            <a:r>
              <a:rPr lang="en-US" sz="2400" dirty="0" err="1"/>
              <a:t>background-color:red</a:t>
            </a:r>
            <a:r>
              <a:rPr lang="en-US" sz="2400" dirty="0"/>
              <a:t>; left:0px; top:0px;}</a:t>
            </a:r>
          </a:p>
          <a:p>
            <a:pPr marL="0" indent="0">
              <a:buNone/>
            </a:pPr>
            <a:r>
              <a:rPr lang="en-US" sz="2400" dirty="0"/>
              <a:t>}</a:t>
            </a:r>
          </a:p>
          <a:p>
            <a:pPr marL="0" indent="0">
              <a:buNone/>
            </a:pPr>
            <a:endParaRPr lang="en-US" sz="2400" dirty="0"/>
          </a:p>
        </p:txBody>
      </p:sp>
    </p:spTree>
    <p:extLst>
      <p:ext uri="{BB962C8B-B14F-4D97-AF65-F5344CB8AC3E}">
        <p14:creationId xmlns:p14="http://schemas.microsoft.com/office/powerpoint/2010/main" val="418013367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CSS </a:t>
            </a:r>
            <a:r>
              <a:rPr lang="en-GB" b="1" dirty="0" smtClean="0"/>
              <a:t>animations - transform</a:t>
            </a:r>
            <a:endParaRPr lang="en-GB" dirty="0"/>
          </a:p>
        </p:txBody>
      </p:sp>
      <p:sp>
        <p:nvSpPr>
          <p:cNvPr id="3" name="Content Placeholder 2"/>
          <p:cNvSpPr>
            <a:spLocks noGrp="1"/>
          </p:cNvSpPr>
          <p:nvPr>
            <p:ph idx="1"/>
          </p:nvPr>
        </p:nvSpPr>
        <p:spPr/>
        <p:txBody>
          <a:bodyPr>
            <a:noAutofit/>
          </a:bodyPr>
          <a:lstStyle/>
          <a:p>
            <a:pPr marL="0" indent="0">
              <a:buNone/>
            </a:pPr>
            <a:r>
              <a:rPr lang="en-GB" sz="2000" dirty="0"/>
              <a:t>The </a:t>
            </a:r>
            <a:r>
              <a:rPr lang="en-GB" sz="2000" b="1" dirty="0"/>
              <a:t>transform</a:t>
            </a:r>
            <a:r>
              <a:rPr lang="en-GB" sz="2000" dirty="0"/>
              <a:t> CSS property lets you rotate, scale, skew, or translate an element. It modifies the coordinate space of the CSS visual formatting model</a:t>
            </a:r>
            <a:r>
              <a:rPr lang="en-GB" sz="2000" dirty="0" smtClean="0"/>
              <a:t>.</a:t>
            </a:r>
          </a:p>
          <a:p>
            <a:pPr marL="0" indent="0">
              <a:buNone/>
            </a:pPr>
            <a:endParaRPr lang="en-GB" sz="2000" dirty="0"/>
          </a:p>
          <a:p>
            <a:pPr marL="0" indent="0">
              <a:buNone/>
            </a:pPr>
            <a:r>
              <a:rPr lang="en-GB" sz="2000" dirty="0"/>
              <a:t>transform: matrix(1.0, 2.0, 3.0, 4.0, 5.0, 6.0);</a:t>
            </a:r>
          </a:p>
          <a:p>
            <a:pPr marL="0" indent="0">
              <a:buNone/>
            </a:pPr>
            <a:r>
              <a:rPr lang="en-GB" sz="2000" dirty="0"/>
              <a:t>transform: matrix3d(1, 0, 0, 0, 0, 1, 0, 0, 0, 0, 1, 0, 0, 0, 0, 1);</a:t>
            </a:r>
          </a:p>
          <a:p>
            <a:pPr marL="0" indent="0">
              <a:buNone/>
            </a:pPr>
            <a:r>
              <a:rPr lang="en-GB" sz="2000" dirty="0"/>
              <a:t>transform: translate(12px, 50%);</a:t>
            </a:r>
          </a:p>
          <a:p>
            <a:pPr marL="0" indent="0">
              <a:buNone/>
            </a:pPr>
            <a:r>
              <a:rPr lang="en-GB" sz="2000" dirty="0"/>
              <a:t>transform: translate3d(12px, 50%, 3em);</a:t>
            </a:r>
          </a:p>
          <a:p>
            <a:pPr marL="0" indent="0">
              <a:buNone/>
            </a:pPr>
            <a:r>
              <a:rPr lang="en-GB" sz="2000" dirty="0"/>
              <a:t>transform: </a:t>
            </a:r>
            <a:r>
              <a:rPr lang="en-GB" sz="2000" dirty="0" err="1"/>
              <a:t>translateX</a:t>
            </a:r>
            <a:r>
              <a:rPr lang="en-GB" sz="2000" dirty="0"/>
              <a:t>(2em);</a:t>
            </a:r>
          </a:p>
          <a:p>
            <a:pPr marL="0" indent="0">
              <a:buNone/>
            </a:pPr>
            <a:r>
              <a:rPr lang="en-GB" sz="2000" dirty="0"/>
              <a:t>transform: </a:t>
            </a:r>
            <a:r>
              <a:rPr lang="en-GB" sz="2000" dirty="0" err="1"/>
              <a:t>translateY</a:t>
            </a:r>
            <a:r>
              <a:rPr lang="en-GB" sz="2000" dirty="0"/>
              <a:t>(3in);</a:t>
            </a:r>
          </a:p>
          <a:p>
            <a:pPr marL="0" indent="0">
              <a:buNone/>
            </a:pPr>
            <a:r>
              <a:rPr lang="en-GB" sz="2000" dirty="0"/>
              <a:t>transform: </a:t>
            </a:r>
            <a:r>
              <a:rPr lang="en-GB" sz="2000" dirty="0" err="1"/>
              <a:t>translateZ</a:t>
            </a:r>
            <a:r>
              <a:rPr lang="en-GB" sz="2000" dirty="0"/>
              <a:t>(2px);</a:t>
            </a:r>
          </a:p>
          <a:p>
            <a:pPr marL="0" indent="0">
              <a:buNone/>
            </a:pPr>
            <a:r>
              <a:rPr lang="en-GB" sz="2000" dirty="0"/>
              <a:t>transform: scale(2, 0.5</a:t>
            </a:r>
            <a:r>
              <a:rPr lang="en-GB" sz="2000" dirty="0" smtClean="0"/>
              <a:t>);</a:t>
            </a:r>
            <a:endParaRPr lang="en-GB" sz="2000" dirty="0"/>
          </a:p>
        </p:txBody>
      </p:sp>
    </p:spTree>
    <p:extLst>
      <p:ext uri="{BB962C8B-B14F-4D97-AF65-F5344CB8AC3E}">
        <p14:creationId xmlns:p14="http://schemas.microsoft.com/office/powerpoint/2010/main" val="401671523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CSS animations - transform</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dirty="0"/>
              <a:t>transform: scale3d(2.5, 1.2, 0.3);</a:t>
            </a:r>
          </a:p>
          <a:p>
            <a:pPr marL="0" indent="0">
              <a:buNone/>
            </a:pPr>
            <a:r>
              <a:rPr lang="en-GB" sz="2000" dirty="0"/>
              <a:t>transform: </a:t>
            </a:r>
            <a:r>
              <a:rPr lang="en-GB" sz="2000" dirty="0" err="1"/>
              <a:t>scaleX</a:t>
            </a:r>
            <a:r>
              <a:rPr lang="en-GB" sz="2000" dirty="0"/>
              <a:t>(2);</a:t>
            </a:r>
          </a:p>
          <a:p>
            <a:pPr marL="0" indent="0">
              <a:buNone/>
            </a:pPr>
            <a:r>
              <a:rPr lang="en-GB" sz="2000" dirty="0"/>
              <a:t>transform: </a:t>
            </a:r>
            <a:r>
              <a:rPr lang="en-GB" sz="2000" dirty="0" err="1"/>
              <a:t>scaleY</a:t>
            </a:r>
            <a:r>
              <a:rPr lang="en-GB" sz="2000" dirty="0"/>
              <a:t>(0.5);</a:t>
            </a:r>
          </a:p>
          <a:p>
            <a:pPr marL="0" indent="0">
              <a:buNone/>
            </a:pPr>
            <a:r>
              <a:rPr lang="en-GB" sz="2000" dirty="0"/>
              <a:t>transform: </a:t>
            </a:r>
            <a:r>
              <a:rPr lang="en-GB" sz="2000" dirty="0" err="1"/>
              <a:t>scaleZ</a:t>
            </a:r>
            <a:r>
              <a:rPr lang="en-GB" sz="2000" dirty="0"/>
              <a:t>(0.3);</a:t>
            </a:r>
          </a:p>
          <a:p>
            <a:pPr marL="0" indent="0">
              <a:buNone/>
            </a:pPr>
            <a:r>
              <a:rPr lang="en-GB" sz="2000" dirty="0"/>
              <a:t>transform: rotate(0.5turn);</a:t>
            </a:r>
          </a:p>
          <a:p>
            <a:pPr marL="0" indent="0">
              <a:buNone/>
            </a:pPr>
            <a:r>
              <a:rPr lang="en-GB" sz="2000" dirty="0"/>
              <a:t>transform: rotate3d(1, 2.0, 3.0, 10deg);</a:t>
            </a:r>
          </a:p>
          <a:p>
            <a:pPr marL="0" indent="0">
              <a:buNone/>
            </a:pPr>
            <a:r>
              <a:rPr lang="en-GB" sz="2000" dirty="0"/>
              <a:t>transform: </a:t>
            </a:r>
            <a:r>
              <a:rPr lang="en-GB" sz="2000" dirty="0" err="1"/>
              <a:t>rotateX</a:t>
            </a:r>
            <a:r>
              <a:rPr lang="en-GB" sz="2000" dirty="0"/>
              <a:t>(10deg);</a:t>
            </a:r>
          </a:p>
          <a:p>
            <a:pPr marL="0" indent="0">
              <a:buNone/>
            </a:pPr>
            <a:r>
              <a:rPr lang="en-GB" sz="2000" dirty="0"/>
              <a:t>transform: </a:t>
            </a:r>
            <a:r>
              <a:rPr lang="en-GB" sz="2000" dirty="0" err="1"/>
              <a:t>rotateY</a:t>
            </a:r>
            <a:r>
              <a:rPr lang="en-GB" sz="2000" dirty="0"/>
              <a:t>(10deg);</a:t>
            </a:r>
          </a:p>
          <a:p>
            <a:pPr marL="0" indent="0">
              <a:buNone/>
            </a:pPr>
            <a:r>
              <a:rPr lang="en-GB" sz="2000" dirty="0"/>
              <a:t>transform: </a:t>
            </a:r>
            <a:r>
              <a:rPr lang="en-GB" sz="2000" dirty="0" err="1"/>
              <a:t>rotateZ</a:t>
            </a:r>
            <a:r>
              <a:rPr lang="en-GB" sz="2000" dirty="0"/>
              <a:t>(10deg);</a:t>
            </a:r>
          </a:p>
          <a:p>
            <a:pPr marL="0" indent="0">
              <a:buNone/>
            </a:pPr>
            <a:r>
              <a:rPr lang="en-GB" sz="2000" dirty="0"/>
              <a:t>transform: skew(30deg, 20deg);</a:t>
            </a:r>
          </a:p>
          <a:p>
            <a:pPr marL="0" indent="0">
              <a:buNone/>
            </a:pPr>
            <a:r>
              <a:rPr lang="en-GB" sz="2000" dirty="0"/>
              <a:t>transform: </a:t>
            </a:r>
            <a:r>
              <a:rPr lang="en-GB" sz="2000" dirty="0" err="1"/>
              <a:t>skewX</a:t>
            </a:r>
            <a:r>
              <a:rPr lang="en-GB" sz="2000" dirty="0"/>
              <a:t>(30deg);</a:t>
            </a:r>
          </a:p>
          <a:p>
            <a:pPr marL="0" indent="0">
              <a:buNone/>
            </a:pPr>
            <a:r>
              <a:rPr lang="en-GB" sz="2000" dirty="0"/>
              <a:t>transform: </a:t>
            </a:r>
            <a:r>
              <a:rPr lang="en-GB" sz="2000" dirty="0" err="1"/>
              <a:t>skewY</a:t>
            </a:r>
            <a:r>
              <a:rPr lang="en-GB" sz="2000" dirty="0"/>
              <a:t>(1.07rad);</a:t>
            </a:r>
          </a:p>
          <a:p>
            <a:pPr marL="0" indent="0">
              <a:buNone/>
            </a:pPr>
            <a:r>
              <a:rPr lang="en-GB" sz="2000" dirty="0"/>
              <a:t>transform: perspective(17px);</a:t>
            </a:r>
          </a:p>
          <a:p>
            <a:pPr marL="0" indent="0">
              <a:buNone/>
            </a:pPr>
            <a:endParaRPr lang="en-GB" sz="2000" dirty="0"/>
          </a:p>
        </p:txBody>
      </p:sp>
    </p:spTree>
    <p:extLst>
      <p:ext uri="{BB962C8B-B14F-4D97-AF65-F5344CB8AC3E}">
        <p14:creationId xmlns:p14="http://schemas.microsoft.com/office/powerpoint/2010/main" val="22404802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CSS animations - transform</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dirty="0"/>
              <a:t>div {</a:t>
            </a:r>
          </a:p>
          <a:p>
            <a:pPr marL="0" indent="0">
              <a:buNone/>
            </a:pPr>
            <a:r>
              <a:rPr lang="en-GB" sz="2000" dirty="0"/>
              <a:t>  border: solid red;</a:t>
            </a:r>
          </a:p>
          <a:p>
            <a:pPr marL="0" indent="0">
              <a:buNone/>
            </a:pPr>
            <a:r>
              <a:rPr lang="en-GB" sz="2000" dirty="0"/>
              <a:t>  transform: translate(30px, 20px) rotate(20deg);</a:t>
            </a:r>
          </a:p>
          <a:p>
            <a:pPr marL="0" indent="0">
              <a:buNone/>
            </a:pPr>
            <a:r>
              <a:rPr lang="en-GB" sz="2000" dirty="0"/>
              <a:t>  width: 140px;</a:t>
            </a:r>
          </a:p>
          <a:p>
            <a:pPr marL="0" indent="0">
              <a:buNone/>
            </a:pPr>
            <a:r>
              <a:rPr lang="en-GB" sz="2000" dirty="0"/>
              <a:t>  height: 60px;</a:t>
            </a:r>
          </a:p>
          <a:p>
            <a:pPr marL="0" indent="0">
              <a:buNone/>
            </a:pPr>
            <a:r>
              <a:rPr lang="en-GB" sz="2000" dirty="0" smtClean="0"/>
              <a:t>}</a:t>
            </a:r>
          </a:p>
          <a:p>
            <a:pPr marL="0" indent="0">
              <a:buNone/>
            </a:pPr>
            <a:r>
              <a:rPr lang="en-GB" sz="2000" b="1" dirty="0" smtClean="0"/>
              <a:t>Example 2</a:t>
            </a:r>
            <a:endParaRPr lang="en-GB" sz="2000" b="1" dirty="0"/>
          </a:p>
          <a:p>
            <a:pPr marL="0" indent="0">
              <a:buNone/>
            </a:pPr>
            <a:r>
              <a:rPr lang="en-GB" sz="2000" dirty="0"/>
              <a:t>&lt;div class="card-container"&gt;</a:t>
            </a:r>
          </a:p>
          <a:p>
            <a:pPr marL="0" indent="0">
              <a:buNone/>
            </a:pPr>
            <a:r>
              <a:rPr lang="en-GB" sz="2000" dirty="0"/>
              <a:t>  &lt;div class="card"&gt;</a:t>
            </a:r>
          </a:p>
          <a:p>
            <a:pPr marL="0" indent="0">
              <a:buNone/>
            </a:pPr>
            <a:r>
              <a:rPr lang="en-GB" sz="2000" dirty="0"/>
              <a:t>    &lt;div class="side"&gt;&lt;</a:t>
            </a:r>
            <a:r>
              <a:rPr lang="en-GB" sz="2000" dirty="0" err="1"/>
              <a:t>img</a:t>
            </a:r>
            <a:r>
              <a:rPr lang="en-GB" sz="2000" dirty="0"/>
              <a:t> </a:t>
            </a:r>
            <a:r>
              <a:rPr lang="en-GB" sz="2000" dirty="0" err="1"/>
              <a:t>src</a:t>
            </a:r>
            <a:r>
              <a:rPr lang="en-GB" sz="2000" dirty="0" smtClean="0"/>
              <a:t>=“sample.jpg</a:t>
            </a:r>
            <a:r>
              <a:rPr lang="en-GB" sz="2000" dirty="0"/>
              <a:t>" alt</a:t>
            </a:r>
            <a:r>
              <a:rPr lang="en-GB" sz="2000" dirty="0" smtClean="0"/>
              <a:t>=“Sample Image"&gt;&lt;/</a:t>
            </a:r>
            <a:r>
              <a:rPr lang="en-GB" sz="2000" dirty="0"/>
              <a:t>div&gt;</a:t>
            </a:r>
          </a:p>
          <a:p>
            <a:pPr marL="0" indent="0">
              <a:buNone/>
            </a:pPr>
            <a:r>
              <a:rPr lang="en-GB" sz="2000" dirty="0"/>
              <a:t>    &lt;div class="side back</a:t>
            </a:r>
            <a:r>
              <a:rPr lang="en-GB" sz="2000" dirty="0" smtClean="0"/>
              <a:t>"&gt;I just flipped&lt;/</a:t>
            </a:r>
            <a:r>
              <a:rPr lang="en-GB" sz="2000" dirty="0"/>
              <a:t>div&gt;</a:t>
            </a:r>
          </a:p>
          <a:p>
            <a:pPr marL="0" indent="0">
              <a:buNone/>
            </a:pPr>
            <a:r>
              <a:rPr lang="en-GB" sz="2000" dirty="0"/>
              <a:t>  &lt;/div&gt;</a:t>
            </a:r>
          </a:p>
          <a:p>
            <a:pPr marL="0" indent="0">
              <a:buNone/>
            </a:pPr>
            <a:r>
              <a:rPr lang="en-GB" sz="2000" dirty="0"/>
              <a:t>&lt;/div&gt;</a:t>
            </a:r>
          </a:p>
        </p:txBody>
      </p:sp>
    </p:spTree>
    <p:extLst>
      <p:ext uri="{BB962C8B-B14F-4D97-AF65-F5344CB8AC3E}">
        <p14:creationId xmlns:p14="http://schemas.microsoft.com/office/powerpoint/2010/main" val="171280075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CSS animations - transform</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dirty="0"/>
              <a:t>.card-container {</a:t>
            </a:r>
          </a:p>
          <a:p>
            <a:pPr marL="0" indent="0">
              <a:buNone/>
            </a:pPr>
            <a:r>
              <a:rPr lang="en-GB" sz="2000" dirty="0"/>
              <a:t>  cursor: pointer;</a:t>
            </a:r>
          </a:p>
          <a:p>
            <a:pPr marL="0" indent="0">
              <a:buNone/>
            </a:pPr>
            <a:r>
              <a:rPr lang="en-GB" sz="2000" dirty="0"/>
              <a:t>  height: 150px;</a:t>
            </a:r>
          </a:p>
          <a:p>
            <a:pPr marL="0" indent="0">
              <a:buNone/>
            </a:pPr>
            <a:r>
              <a:rPr lang="en-GB" sz="2000" dirty="0"/>
              <a:t>  perspective: 600;</a:t>
            </a:r>
          </a:p>
          <a:p>
            <a:pPr marL="0" indent="0">
              <a:buNone/>
            </a:pPr>
            <a:r>
              <a:rPr lang="en-GB" sz="2000" dirty="0"/>
              <a:t>  position: relative;</a:t>
            </a:r>
          </a:p>
          <a:p>
            <a:pPr marL="0" indent="0">
              <a:buNone/>
            </a:pPr>
            <a:r>
              <a:rPr lang="en-GB" sz="2000" dirty="0"/>
              <a:t>  width: 150px;</a:t>
            </a:r>
          </a:p>
          <a:p>
            <a:pPr marL="0" indent="0">
              <a:buNone/>
            </a:pPr>
            <a:r>
              <a:rPr lang="en-GB" sz="2000" dirty="0"/>
              <a:t>}</a:t>
            </a:r>
          </a:p>
          <a:p>
            <a:pPr marL="0" indent="0">
              <a:buNone/>
            </a:pPr>
            <a:r>
              <a:rPr lang="en-GB" sz="2000" dirty="0"/>
              <a:t>.card {</a:t>
            </a:r>
          </a:p>
          <a:p>
            <a:pPr marL="0" indent="0">
              <a:buNone/>
            </a:pPr>
            <a:r>
              <a:rPr lang="en-GB" sz="2000" dirty="0"/>
              <a:t>  height: 100%;</a:t>
            </a:r>
          </a:p>
          <a:p>
            <a:pPr marL="0" indent="0">
              <a:buNone/>
            </a:pPr>
            <a:r>
              <a:rPr lang="en-GB" sz="2000" dirty="0"/>
              <a:t>  position: absolute;</a:t>
            </a:r>
          </a:p>
          <a:p>
            <a:pPr marL="0" indent="0">
              <a:buNone/>
            </a:pPr>
            <a:r>
              <a:rPr lang="en-GB" sz="2000" dirty="0"/>
              <a:t>  transform-style: preserve-3d;</a:t>
            </a:r>
          </a:p>
          <a:p>
            <a:pPr marL="0" indent="0">
              <a:buNone/>
            </a:pPr>
            <a:r>
              <a:rPr lang="en-GB" sz="2000" dirty="0"/>
              <a:t>  transition: all 1s ease-in-out;</a:t>
            </a:r>
          </a:p>
          <a:p>
            <a:pPr marL="0" indent="0">
              <a:buNone/>
            </a:pPr>
            <a:r>
              <a:rPr lang="en-GB" sz="2000" dirty="0"/>
              <a:t>  width: 100%;</a:t>
            </a:r>
          </a:p>
          <a:p>
            <a:pPr marL="0" indent="0">
              <a:buNone/>
            </a:pPr>
            <a:r>
              <a:rPr lang="en-GB" sz="2000" dirty="0" smtClean="0"/>
              <a:t>}</a:t>
            </a:r>
            <a:endParaRPr lang="en-GB" sz="2000" dirty="0"/>
          </a:p>
        </p:txBody>
      </p:sp>
    </p:spTree>
    <p:extLst>
      <p:ext uri="{BB962C8B-B14F-4D97-AF65-F5344CB8AC3E}">
        <p14:creationId xmlns:p14="http://schemas.microsoft.com/office/powerpoint/2010/main" val="184063989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CSS animations - transform</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1600" dirty="0" smtClean="0"/>
              <a:t>.</a:t>
            </a:r>
            <a:r>
              <a:rPr lang="en-GB" sz="1600" dirty="0" err="1" smtClean="0"/>
              <a:t>card:hover</a:t>
            </a:r>
            <a:r>
              <a:rPr lang="en-GB" sz="1600" dirty="0" smtClean="0"/>
              <a:t> {</a:t>
            </a:r>
          </a:p>
          <a:p>
            <a:pPr marL="0" indent="0">
              <a:buNone/>
            </a:pPr>
            <a:r>
              <a:rPr lang="en-GB" sz="1600" dirty="0" smtClean="0"/>
              <a:t>  transform: </a:t>
            </a:r>
            <a:r>
              <a:rPr lang="en-GB" sz="1600" dirty="0" err="1" smtClean="0"/>
              <a:t>rotateY</a:t>
            </a:r>
            <a:r>
              <a:rPr lang="en-GB" sz="1600" dirty="0" smtClean="0"/>
              <a:t>(180deg);</a:t>
            </a:r>
          </a:p>
          <a:p>
            <a:pPr marL="0" indent="0">
              <a:buNone/>
            </a:pPr>
            <a:r>
              <a:rPr lang="en-GB" sz="1600" dirty="0" smtClean="0"/>
              <a:t>}</a:t>
            </a:r>
          </a:p>
          <a:p>
            <a:pPr marL="0" indent="0">
              <a:buNone/>
            </a:pPr>
            <a:r>
              <a:rPr lang="en-GB" sz="1600" dirty="0" smtClean="0"/>
              <a:t>.card .side {</a:t>
            </a:r>
          </a:p>
          <a:p>
            <a:pPr marL="0" indent="0">
              <a:buNone/>
            </a:pPr>
            <a:r>
              <a:rPr lang="en-GB" sz="1600" dirty="0" smtClean="0"/>
              <a:t>  </a:t>
            </a:r>
            <a:r>
              <a:rPr lang="en-GB" sz="1600" dirty="0" err="1" smtClean="0"/>
              <a:t>backface</a:t>
            </a:r>
            <a:r>
              <a:rPr lang="en-GB" sz="1600" dirty="0" smtClean="0"/>
              <a:t>-visibility: hidden;</a:t>
            </a:r>
          </a:p>
          <a:p>
            <a:pPr marL="0" indent="0">
              <a:buNone/>
            </a:pPr>
            <a:r>
              <a:rPr lang="en-GB" sz="1600" dirty="0" smtClean="0"/>
              <a:t>  border-radius: 6px;</a:t>
            </a:r>
          </a:p>
          <a:p>
            <a:pPr marL="0" indent="0">
              <a:buNone/>
            </a:pPr>
            <a:r>
              <a:rPr lang="en-GB" sz="1600" dirty="0" smtClean="0"/>
              <a:t>  height: 100%;</a:t>
            </a:r>
          </a:p>
          <a:p>
            <a:pPr marL="0" indent="0">
              <a:buNone/>
            </a:pPr>
            <a:r>
              <a:rPr lang="en-GB" sz="1600" dirty="0" smtClean="0"/>
              <a:t>  position: absolute;</a:t>
            </a:r>
          </a:p>
          <a:p>
            <a:pPr marL="0" indent="0">
              <a:buNone/>
            </a:pPr>
            <a:r>
              <a:rPr lang="en-GB" sz="1600" dirty="0" smtClean="0"/>
              <a:t>  overflow: hidden;</a:t>
            </a:r>
          </a:p>
          <a:p>
            <a:pPr marL="0" indent="0">
              <a:buNone/>
            </a:pPr>
            <a:r>
              <a:rPr lang="en-GB" sz="1600" dirty="0" smtClean="0"/>
              <a:t>  width: 100%;</a:t>
            </a:r>
          </a:p>
          <a:p>
            <a:pPr marL="0" indent="0">
              <a:buNone/>
            </a:pPr>
            <a:r>
              <a:rPr lang="en-GB" sz="1600" dirty="0" smtClean="0"/>
              <a:t>}</a:t>
            </a:r>
          </a:p>
          <a:p>
            <a:pPr marL="0" indent="0">
              <a:buNone/>
            </a:pPr>
            <a:r>
              <a:rPr lang="en-GB" sz="1600" dirty="0" smtClean="0"/>
              <a:t>.card .back {</a:t>
            </a:r>
          </a:p>
          <a:p>
            <a:pPr marL="0" indent="0">
              <a:buNone/>
            </a:pPr>
            <a:r>
              <a:rPr lang="en-GB" sz="1600" dirty="0" smtClean="0"/>
              <a:t>  background: #</a:t>
            </a:r>
            <a:r>
              <a:rPr lang="en-GB" sz="1600" dirty="0" err="1" smtClean="0"/>
              <a:t>eaeaed</a:t>
            </a:r>
            <a:r>
              <a:rPr lang="en-GB" sz="1600" dirty="0" smtClean="0"/>
              <a:t>;</a:t>
            </a:r>
          </a:p>
          <a:p>
            <a:pPr marL="0" indent="0">
              <a:buNone/>
            </a:pPr>
            <a:r>
              <a:rPr lang="en-GB" sz="1600" dirty="0" smtClean="0"/>
              <a:t>  </a:t>
            </a:r>
            <a:r>
              <a:rPr lang="en-GB" sz="1600" dirty="0" err="1" smtClean="0"/>
              <a:t>color</a:t>
            </a:r>
            <a:r>
              <a:rPr lang="en-GB" sz="1600" dirty="0" smtClean="0"/>
              <a:t>: #0087cc;</a:t>
            </a:r>
          </a:p>
          <a:p>
            <a:pPr marL="0" indent="0">
              <a:buNone/>
            </a:pPr>
            <a:r>
              <a:rPr lang="en-GB" sz="1600" dirty="0" smtClean="0"/>
              <a:t>  line-height: 150px;</a:t>
            </a:r>
          </a:p>
          <a:p>
            <a:pPr marL="0" indent="0">
              <a:buNone/>
            </a:pPr>
            <a:r>
              <a:rPr lang="en-GB" sz="1600" dirty="0" smtClean="0"/>
              <a:t>  text-align: </a:t>
            </a:r>
            <a:r>
              <a:rPr lang="en-GB" sz="1600" dirty="0" err="1" smtClean="0"/>
              <a:t>center</a:t>
            </a:r>
            <a:r>
              <a:rPr lang="en-GB" sz="1600" dirty="0" smtClean="0"/>
              <a:t>;</a:t>
            </a:r>
          </a:p>
          <a:p>
            <a:pPr marL="0" indent="0">
              <a:buNone/>
            </a:pPr>
            <a:r>
              <a:rPr lang="en-GB" sz="1600" dirty="0" smtClean="0"/>
              <a:t>  transform: </a:t>
            </a:r>
            <a:r>
              <a:rPr lang="en-GB" sz="1600" dirty="0" err="1" smtClean="0"/>
              <a:t>rotateY</a:t>
            </a:r>
            <a:r>
              <a:rPr lang="en-GB" sz="1600" dirty="0" smtClean="0"/>
              <a:t>(180deg);</a:t>
            </a:r>
          </a:p>
          <a:p>
            <a:pPr marL="0" indent="0">
              <a:buNone/>
            </a:pPr>
            <a:r>
              <a:rPr lang="en-GB" sz="1600" dirty="0" smtClean="0"/>
              <a:t>}</a:t>
            </a:r>
          </a:p>
          <a:p>
            <a:pPr marL="0" indent="0">
              <a:buNone/>
            </a:pPr>
            <a:endParaRPr lang="en-GB" sz="1600" dirty="0"/>
          </a:p>
        </p:txBody>
      </p:sp>
    </p:spTree>
    <p:extLst>
      <p:ext uri="{BB962C8B-B14F-4D97-AF65-F5344CB8AC3E}">
        <p14:creationId xmlns:p14="http://schemas.microsoft.com/office/powerpoint/2010/main" val="367938154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CSS animations - transform</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1600" dirty="0"/>
              <a:t>https://daneden.github.io/animate.css</a:t>
            </a:r>
            <a:r>
              <a:rPr lang="en-GB" sz="1600" dirty="0" smtClean="0"/>
              <a:t>/</a:t>
            </a:r>
          </a:p>
          <a:p>
            <a:pPr marL="0" indent="0">
              <a:buNone/>
            </a:pPr>
            <a:endParaRPr lang="en-GB" sz="1600" dirty="0"/>
          </a:p>
          <a:p>
            <a:pPr marL="0" indent="0">
              <a:buNone/>
            </a:pPr>
            <a:r>
              <a:rPr lang="en-GB" sz="1600" dirty="0"/>
              <a:t>http</a:t>
            </a:r>
            <a:r>
              <a:rPr lang="en-GB" sz="1600"/>
              <a:t>://</a:t>
            </a:r>
            <a:r>
              <a:rPr lang="en-GB" sz="1600" smtClean="0"/>
              <a:t>animista.net/play/basics</a:t>
            </a:r>
            <a:endParaRPr lang="en-GB" sz="1600" dirty="0"/>
          </a:p>
        </p:txBody>
      </p:sp>
    </p:spTree>
    <p:extLst>
      <p:ext uri="{BB962C8B-B14F-4D97-AF65-F5344CB8AC3E}">
        <p14:creationId xmlns:p14="http://schemas.microsoft.com/office/powerpoint/2010/main" val="318498478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US" sz="2400" b="1" dirty="0"/>
              <a:t>CSS Flexible Box Layout</a:t>
            </a:r>
            <a:r>
              <a:rPr lang="en-US" sz="2400" dirty="0"/>
              <a:t> is a module of CSS that defines a CSS box model optimized for user interface design, and the layout of items in one dimension. </a:t>
            </a:r>
          </a:p>
          <a:p>
            <a:pPr marL="0" indent="0">
              <a:buNone/>
            </a:pPr>
            <a:endParaRPr lang="en-US" sz="2400" dirty="0"/>
          </a:p>
          <a:p>
            <a:pPr marL="0" indent="0">
              <a:buNone/>
            </a:pPr>
            <a:r>
              <a:rPr lang="en-US" sz="2400" dirty="0"/>
              <a:t>In the flex layout model, the children of a flex container can be laid out in any direction, and can “flex” their sizes, either growing to fill unused space or shrinking to avoid overflowing the parent. Both horizontal and vertical alignment of the children can be easily manipulated.</a:t>
            </a:r>
          </a:p>
          <a:p>
            <a:pPr marL="0" indent="0">
              <a:buNone/>
            </a:pPr>
            <a:endParaRPr lang="en-GB" sz="2400" dirty="0"/>
          </a:p>
        </p:txBody>
      </p:sp>
    </p:spTree>
    <p:extLst>
      <p:ext uri="{BB962C8B-B14F-4D97-AF65-F5344CB8AC3E}">
        <p14:creationId xmlns:p14="http://schemas.microsoft.com/office/powerpoint/2010/main" val="197185606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US" sz="2400" b="1" cap="all" dirty="0"/>
              <a:t>ENABLING FLEXBOX</a:t>
            </a:r>
          </a:p>
          <a:p>
            <a:pPr marL="0" indent="0">
              <a:buNone/>
            </a:pPr>
            <a:endParaRPr lang="en-US" sz="2400" b="1" cap="all" dirty="0"/>
          </a:p>
          <a:p>
            <a:pPr marL="0" indent="0">
              <a:buNone/>
            </a:pPr>
            <a:r>
              <a:rPr lang="en-US" sz="2400" dirty="0"/>
              <a:t>Because the body element contains the heading that we want to center, we will set its display value to flex:</a:t>
            </a:r>
          </a:p>
          <a:p>
            <a:pPr marL="0" indent="0">
              <a:buNone/>
            </a:pPr>
            <a:endParaRPr lang="en-US" sz="2400" dirty="0"/>
          </a:p>
          <a:p>
            <a:pPr marL="0" indent="0">
              <a:buNone/>
            </a:pPr>
            <a:r>
              <a:rPr lang="en-US" sz="2400" dirty="0"/>
              <a:t>body { </a:t>
            </a:r>
          </a:p>
          <a:p>
            <a:pPr marL="0" indent="0">
              <a:buNone/>
            </a:pPr>
            <a:r>
              <a:rPr lang="en-US" sz="2400" dirty="0"/>
              <a:t>display: flex;</a:t>
            </a:r>
          </a:p>
          <a:p>
            <a:pPr marL="0" indent="0">
              <a:buNone/>
            </a:pPr>
            <a:r>
              <a:rPr lang="en-US" sz="2400" dirty="0"/>
              <a:t> }</a:t>
            </a:r>
            <a:endParaRPr lang="en-US" sz="2400" b="1" dirty="0"/>
          </a:p>
          <a:p>
            <a:pPr marL="0" indent="0">
              <a:buNone/>
            </a:pPr>
            <a:r>
              <a:rPr lang="en-US" sz="2400" dirty="0"/>
              <a:t>This switches the body element to use the </a:t>
            </a:r>
            <a:r>
              <a:rPr lang="en-US" sz="2400" dirty="0" err="1"/>
              <a:t>flexbox</a:t>
            </a:r>
            <a:r>
              <a:rPr lang="en-US" sz="2400" dirty="0"/>
              <a:t> layout, rather than the regular block layout. All of its children in the flow of the document (i.e. not absolutely positioned elements) will now become flex items.</a:t>
            </a:r>
          </a:p>
          <a:p>
            <a:pPr marL="0" indent="0">
              <a:buNone/>
            </a:pPr>
            <a:endParaRPr lang="en-GB" sz="2400" dirty="0"/>
          </a:p>
        </p:txBody>
      </p:sp>
    </p:spTree>
    <p:extLst>
      <p:ext uri="{BB962C8B-B14F-4D97-AF65-F5344CB8AC3E}">
        <p14:creationId xmlns:p14="http://schemas.microsoft.com/office/powerpoint/2010/main" val="225965031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400" b="1" dirty="0"/>
              <a:t>The two axes of </a:t>
            </a:r>
            <a:r>
              <a:rPr lang="en-GB" sz="2400" b="1" dirty="0" err="1" smtClean="0"/>
              <a:t>flexbox</a:t>
            </a:r>
            <a:endParaRPr lang="en-GB" sz="2400" b="1" dirty="0"/>
          </a:p>
          <a:p>
            <a:pPr marL="0" indent="0">
              <a:buNone/>
            </a:pPr>
            <a:r>
              <a:rPr lang="en-GB" sz="2400" dirty="0"/>
              <a:t>When working with </a:t>
            </a:r>
            <a:r>
              <a:rPr lang="en-GB" sz="2400" dirty="0" err="1"/>
              <a:t>flexbox</a:t>
            </a:r>
            <a:r>
              <a:rPr lang="en-GB" sz="2400" dirty="0"/>
              <a:t> you need to think in terms of two axes — the main axis and the cross axis. The main axis is defined by the flex-direction property, and the cross axis runs perpendicular to it. Everything we do with </a:t>
            </a:r>
            <a:r>
              <a:rPr lang="en-GB" sz="2400" dirty="0" err="1"/>
              <a:t>flexbox</a:t>
            </a:r>
            <a:r>
              <a:rPr lang="en-GB" sz="2400" dirty="0"/>
              <a:t> refers back to these axes, so it is worth understanding how they work from the outset</a:t>
            </a:r>
            <a:r>
              <a:rPr lang="en-GB" sz="2400" dirty="0" smtClean="0"/>
              <a:t>.</a:t>
            </a:r>
          </a:p>
          <a:p>
            <a:pPr marL="0" indent="0">
              <a:buNone/>
            </a:pPr>
            <a:endParaRPr lang="en-GB" sz="2400" dirty="0"/>
          </a:p>
        </p:txBody>
      </p:sp>
    </p:spTree>
    <p:extLst>
      <p:ext uri="{BB962C8B-B14F-4D97-AF65-F5344CB8AC3E}">
        <p14:creationId xmlns:p14="http://schemas.microsoft.com/office/powerpoint/2010/main" val="3198010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GB" sz="4000" b="1" dirty="0" smtClean="0"/>
              <a:t>Attribute</a:t>
            </a:r>
            <a:r>
              <a:rPr lang="en-US" sz="4000" b="1" dirty="0" smtClean="0"/>
              <a:t> Selectors</a:t>
            </a:r>
            <a:endParaRPr lang="en-US" sz="4000" b="1" dirty="0"/>
          </a:p>
        </p:txBody>
      </p:sp>
      <p:sp>
        <p:nvSpPr>
          <p:cNvPr id="3" name="Content Placeholder 2"/>
          <p:cNvSpPr>
            <a:spLocks noGrp="1"/>
          </p:cNvSpPr>
          <p:nvPr>
            <p:ph idx="1"/>
          </p:nvPr>
        </p:nvSpPr>
        <p:spPr>
          <a:xfrm>
            <a:off x="444500" y="1600200"/>
            <a:ext cx="8229600" cy="5257800"/>
          </a:xfrm>
        </p:spPr>
        <p:txBody>
          <a:bodyPr>
            <a:noAutofit/>
          </a:bodyPr>
          <a:lstStyle/>
          <a:p>
            <a:pPr marL="0" indent="0">
              <a:buNone/>
            </a:pPr>
            <a:r>
              <a:rPr lang="it-IT" sz="1800" dirty="0"/>
              <a:t>&lt;ul&gt;</a:t>
            </a:r>
          </a:p>
          <a:p>
            <a:pPr marL="0" indent="0">
              <a:buNone/>
            </a:pPr>
            <a:r>
              <a:rPr lang="it-IT" sz="1800" dirty="0"/>
              <a:t>  &lt;li&gt;&lt;a href="#internal"&gt;Internal link&lt;/a&gt;&lt;/li&gt;</a:t>
            </a:r>
          </a:p>
          <a:p>
            <a:pPr marL="0" indent="0">
              <a:buNone/>
            </a:pPr>
            <a:r>
              <a:rPr lang="it-IT" sz="1800" dirty="0"/>
              <a:t>  &lt;li&gt;&lt;a href="http</a:t>
            </a:r>
            <a:r>
              <a:rPr lang="it-IT" sz="1800" dirty="0" smtClean="0"/>
              <a:t>://firstverticalorigin.com"&gt;First Vertical Origin&lt;/</a:t>
            </a:r>
            <a:r>
              <a:rPr lang="it-IT" sz="1800" dirty="0"/>
              <a:t>a&gt;&lt;/li&gt;</a:t>
            </a:r>
          </a:p>
          <a:p>
            <a:pPr marL="0" indent="0">
              <a:buNone/>
            </a:pPr>
            <a:r>
              <a:rPr lang="it-IT" sz="1800" dirty="0" smtClean="0"/>
              <a:t>&lt;</a:t>
            </a:r>
            <a:r>
              <a:rPr lang="it-IT" sz="1800" dirty="0"/>
              <a:t>li&gt;&lt;a href="http</a:t>
            </a:r>
            <a:r>
              <a:rPr lang="it-IT" sz="1800" dirty="0" smtClean="0"/>
              <a:t>://giving.org"&gt;Giving Website&lt;/</a:t>
            </a:r>
            <a:r>
              <a:rPr lang="it-IT" sz="1800" dirty="0"/>
              <a:t>a&gt;&lt;/li&gt;</a:t>
            </a:r>
          </a:p>
          <a:p>
            <a:pPr marL="0" indent="0">
              <a:buNone/>
            </a:pPr>
            <a:r>
              <a:rPr lang="it-IT" sz="1800" dirty="0"/>
              <a:t>&lt;/ul</a:t>
            </a:r>
            <a:r>
              <a:rPr lang="it-IT" sz="1800" dirty="0" smtClean="0"/>
              <a:t>&gt;</a:t>
            </a:r>
          </a:p>
          <a:p>
            <a:pPr marL="0" indent="0">
              <a:buNone/>
            </a:pPr>
            <a:endParaRPr lang="en-GB" sz="1800" dirty="0"/>
          </a:p>
          <a:p>
            <a:pPr marL="0" indent="0">
              <a:buNone/>
            </a:pPr>
            <a:r>
              <a:rPr lang="en-GB" sz="1800" dirty="0"/>
              <a:t>/* Internal links, beginning with "#" */</a:t>
            </a:r>
          </a:p>
          <a:p>
            <a:pPr marL="0" indent="0">
              <a:buNone/>
            </a:pPr>
            <a:r>
              <a:rPr lang="en-GB" sz="1800" dirty="0"/>
              <a:t>a[</a:t>
            </a:r>
            <a:r>
              <a:rPr lang="en-GB" sz="1800" dirty="0" err="1"/>
              <a:t>href</a:t>
            </a:r>
            <a:r>
              <a:rPr lang="en-GB" sz="1800" dirty="0"/>
              <a:t>^="#"] {</a:t>
            </a:r>
          </a:p>
          <a:p>
            <a:pPr marL="0" indent="0">
              <a:buNone/>
            </a:pPr>
            <a:r>
              <a:rPr lang="en-GB" sz="1800" dirty="0"/>
              <a:t>  background-</a:t>
            </a:r>
            <a:r>
              <a:rPr lang="en-GB" sz="1800" dirty="0" err="1"/>
              <a:t>color</a:t>
            </a:r>
            <a:r>
              <a:rPr lang="en-GB" sz="1800" dirty="0"/>
              <a:t>: gold;</a:t>
            </a:r>
          </a:p>
          <a:p>
            <a:pPr marL="0" indent="0">
              <a:buNone/>
            </a:pPr>
            <a:r>
              <a:rPr lang="en-GB" sz="1800" dirty="0"/>
              <a:t>}</a:t>
            </a:r>
          </a:p>
          <a:p>
            <a:pPr marL="0" indent="0">
              <a:buNone/>
            </a:pPr>
            <a:endParaRPr lang="en-GB" sz="1800" dirty="0"/>
          </a:p>
          <a:p>
            <a:pPr marL="0" indent="0">
              <a:buNone/>
            </a:pPr>
            <a:r>
              <a:rPr lang="en-GB" sz="1800" dirty="0"/>
              <a:t>/* Links with "example" anywhere in the URL */</a:t>
            </a:r>
          </a:p>
          <a:p>
            <a:pPr marL="0" indent="0">
              <a:buNone/>
            </a:pPr>
            <a:r>
              <a:rPr lang="en-GB" sz="1800" dirty="0"/>
              <a:t>a[</a:t>
            </a:r>
            <a:r>
              <a:rPr lang="en-GB" sz="1800" dirty="0" err="1"/>
              <a:t>href</a:t>
            </a:r>
            <a:r>
              <a:rPr lang="en-GB" sz="1800" dirty="0" smtClean="0"/>
              <a:t>*="</a:t>
            </a:r>
            <a:r>
              <a:rPr lang="it-IT" sz="1800" dirty="0"/>
              <a:t>firstverticalorigin</a:t>
            </a:r>
            <a:r>
              <a:rPr lang="en-GB" sz="1800" dirty="0" smtClean="0"/>
              <a:t>"] </a:t>
            </a:r>
            <a:r>
              <a:rPr lang="en-GB" sz="1800" dirty="0"/>
              <a:t>{</a:t>
            </a:r>
          </a:p>
          <a:p>
            <a:pPr marL="0" indent="0">
              <a:buNone/>
            </a:pPr>
            <a:r>
              <a:rPr lang="en-GB" sz="1800" dirty="0"/>
              <a:t>  background-</a:t>
            </a:r>
            <a:r>
              <a:rPr lang="en-GB" sz="1800" dirty="0" err="1"/>
              <a:t>color</a:t>
            </a:r>
            <a:r>
              <a:rPr lang="en-GB" sz="1800" dirty="0"/>
              <a:t>: silver;</a:t>
            </a:r>
          </a:p>
          <a:p>
            <a:pPr marL="0" indent="0">
              <a:buNone/>
            </a:pPr>
            <a:r>
              <a:rPr lang="en-GB" sz="1800" dirty="0" smtClean="0"/>
              <a:t>}</a:t>
            </a:r>
            <a:endParaRPr lang="en-US" sz="1800" dirty="0"/>
          </a:p>
        </p:txBody>
      </p:sp>
    </p:spTree>
    <p:extLst>
      <p:ext uri="{BB962C8B-B14F-4D97-AF65-F5344CB8AC3E}">
        <p14:creationId xmlns:p14="http://schemas.microsoft.com/office/powerpoint/2010/main" val="365045669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400" b="1" dirty="0"/>
              <a:t>The main axis</a:t>
            </a:r>
          </a:p>
          <a:p>
            <a:pPr marL="0" indent="0">
              <a:buNone/>
            </a:pPr>
            <a:r>
              <a:rPr lang="en-GB" sz="2400" dirty="0"/>
              <a:t>The main axis is defined by flex-direction, which has four possible values:</a:t>
            </a:r>
          </a:p>
          <a:p>
            <a:pPr marL="0" indent="0">
              <a:buNone/>
            </a:pPr>
            <a:endParaRPr lang="en-GB" sz="2400" dirty="0"/>
          </a:p>
          <a:p>
            <a:pPr marL="0" indent="0">
              <a:buNone/>
            </a:pPr>
            <a:r>
              <a:rPr lang="en-GB" sz="2400" dirty="0"/>
              <a:t>row</a:t>
            </a:r>
          </a:p>
          <a:p>
            <a:pPr marL="0" indent="0">
              <a:buNone/>
            </a:pPr>
            <a:r>
              <a:rPr lang="en-GB" sz="2400" dirty="0"/>
              <a:t>row-reverse</a:t>
            </a:r>
          </a:p>
          <a:p>
            <a:pPr marL="0" indent="0">
              <a:buNone/>
            </a:pPr>
            <a:r>
              <a:rPr lang="en-GB" sz="2400" dirty="0"/>
              <a:t>column</a:t>
            </a:r>
          </a:p>
          <a:p>
            <a:pPr marL="0" indent="0">
              <a:buNone/>
            </a:pPr>
            <a:r>
              <a:rPr lang="en-GB" sz="2400" dirty="0"/>
              <a:t>column-reverse</a:t>
            </a:r>
          </a:p>
          <a:p>
            <a:pPr marL="0" indent="0">
              <a:buNone/>
            </a:pPr>
            <a:endParaRPr lang="en-GB" sz="2400" dirty="0"/>
          </a:p>
        </p:txBody>
      </p:sp>
    </p:spTree>
    <p:extLst>
      <p:ext uri="{BB962C8B-B14F-4D97-AF65-F5344CB8AC3E}">
        <p14:creationId xmlns:p14="http://schemas.microsoft.com/office/powerpoint/2010/main" val="344527022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400" dirty="0"/>
              <a:t>Should you choose row or row-reverse, your main axis will run along the row in the inline direction</a:t>
            </a:r>
            <a:r>
              <a:rPr lang="en-GB" sz="2400" dirty="0" smtClean="0"/>
              <a:t>.</a:t>
            </a:r>
          </a:p>
          <a:p>
            <a:pPr marL="0" indent="0">
              <a:buNone/>
            </a:pPr>
            <a:endParaRPr lang="en-GB" sz="2400" dirty="0" smtClean="0"/>
          </a:p>
          <a:p>
            <a:pPr marL="0" indent="0">
              <a:buNone/>
            </a:pPr>
            <a:endParaRPr lang="en-GB" sz="2400" dirty="0"/>
          </a:p>
          <a:p>
            <a:pPr marL="0" indent="0">
              <a:buNone/>
            </a:pPr>
            <a:endParaRPr lang="en-GB" sz="2400" dirty="0" smtClean="0"/>
          </a:p>
          <a:p>
            <a:pPr marL="0" indent="0">
              <a:buNone/>
            </a:pPr>
            <a:endParaRPr lang="en-GB" sz="2400" dirty="0"/>
          </a:p>
          <a:p>
            <a:pPr marL="0" indent="0">
              <a:buNone/>
            </a:pPr>
            <a:r>
              <a:rPr lang="en-GB" sz="2400" dirty="0"/>
              <a:t>Choose column or column-reverse and your main axis will run from the top of the page to the bottom — in the block direction</a:t>
            </a:r>
            <a:r>
              <a:rPr lang="en-GB" sz="2400" dirty="0" smtClean="0"/>
              <a:t>.</a:t>
            </a:r>
          </a:p>
          <a:p>
            <a:pPr marL="0" indent="0">
              <a:buNone/>
            </a:pPr>
            <a:endParaRPr lang="en-GB" sz="2400" dirty="0" smtClean="0"/>
          </a:p>
          <a:p>
            <a:pPr marL="0" indent="0">
              <a:buNone/>
            </a:pPr>
            <a:endParaRPr lang="en-GB" sz="2400" dirty="0"/>
          </a:p>
        </p:txBody>
      </p:sp>
      <p:pic>
        <p:nvPicPr>
          <p:cNvPr id="6" name="Picture 5"/>
          <p:cNvPicPr>
            <a:picLocks noChangeAspect="1"/>
          </p:cNvPicPr>
          <p:nvPr/>
        </p:nvPicPr>
        <p:blipFill>
          <a:blip r:embed="rId2"/>
          <a:stretch>
            <a:fillRect/>
          </a:stretch>
        </p:blipFill>
        <p:spPr>
          <a:xfrm>
            <a:off x="2054225" y="2476500"/>
            <a:ext cx="5010150" cy="1676400"/>
          </a:xfrm>
          <a:prstGeom prst="rect">
            <a:avLst/>
          </a:prstGeom>
        </p:spPr>
      </p:pic>
      <p:pic>
        <p:nvPicPr>
          <p:cNvPr id="8" name="Picture 7"/>
          <p:cNvPicPr>
            <a:picLocks noChangeAspect="1"/>
          </p:cNvPicPr>
          <p:nvPr/>
        </p:nvPicPr>
        <p:blipFill>
          <a:blip r:embed="rId3"/>
          <a:stretch>
            <a:fillRect/>
          </a:stretch>
        </p:blipFill>
        <p:spPr>
          <a:xfrm>
            <a:off x="2066925" y="4952919"/>
            <a:ext cx="4972050" cy="1727281"/>
          </a:xfrm>
          <a:prstGeom prst="rect">
            <a:avLst/>
          </a:prstGeom>
        </p:spPr>
      </p:pic>
    </p:spTree>
    <p:extLst>
      <p:ext uri="{BB962C8B-B14F-4D97-AF65-F5344CB8AC3E}">
        <p14:creationId xmlns:p14="http://schemas.microsoft.com/office/powerpoint/2010/main" val="92210122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400" b="1" dirty="0"/>
              <a:t>The cross </a:t>
            </a:r>
            <a:r>
              <a:rPr lang="en-GB" sz="2400" b="1" dirty="0" smtClean="0"/>
              <a:t>axis</a:t>
            </a:r>
            <a:endParaRPr lang="en-GB" sz="2400" b="1" dirty="0"/>
          </a:p>
          <a:p>
            <a:pPr marL="0" indent="0">
              <a:buNone/>
            </a:pPr>
            <a:r>
              <a:rPr lang="en-GB" sz="2000" dirty="0"/>
              <a:t>The cross axis runs perpendicular to the main axis, therefore if your flex-direction (main axis) is set to row or row-reverse the cross axis runs down the </a:t>
            </a:r>
            <a:r>
              <a:rPr lang="en-GB" sz="2000" dirty="0" smtClean="0"/>
              <a:t>columns.</a:t>
            </a:r>
          </a:p>
          <a:p>
            <a:pPr marL="0" indent="0">
              <a:buNone/>
            </a:pPr>
            <a:endParaRPr lang="en-GB" sz="2400" dirty="0" smtClean="0"/>
          </a:p>
          <a:p>
            <a:pPr marL="0" indent="0">
              <a:buNone/>
            </a:pPr>
            <a:endParaRPr lang="en-GB" sz="2400" dirty="0"/>
          </a:p>
          <a:p>
            <a:pPr marL="0" indent="0">
              <a:buNone/>
            </a:pPr>
            <a:endParaRPr lang="en-GB" sz="2000" dirty="0" smtClean="0"/>
          </a:p>
          <a:p>
            <a:pPr marL="0" indent="0">
              <a:buNone/>
            </a:pPr>
            <a:r>
              <a:rPr lang="en-GB" sz="2000" dirty="0"/>
              <a:t>If your main axis is column or column-reverse then the cross axis runs along the rows</a:t>
            </a:r>
            <a:r>
              <a:rPr lang="en-GB" sz="2000" dirty="0" smtClean="0"/>
              <a:t>.</a:t>
            </a:r>
          </a:p>
          <a:p>
            <a:pPr marL="0" indent="0">
              <a:buNone/>
            </a:pPr>
            <a:endParaRPr lang="en-GB" sz="2400" dirty="0"/>
          </a:p>
        </p:txBody>
      </p:sp>
      <p:pic>
        <p:nvPicPr>
          <p:cNvPr id="4" name="Picture 3"/>
          <p:cNvPicPr>
            <a:picLocks noChangeAspect="1"/>
          </p:cNvPicPr>
          <p:nvPr/>
        </p:nvPicPr>
        <p:blipFill>
          <a:blip r:embed="rId2"/>
          <a:stretch>
            <a:fillRect/>
          </a:stretch>
        </p:blipFill>
        <p:spPr>
          <a:xfrm>
            <a:off x="1524000" y="2781300"/>
            <a:ext cx="6562725" cy="1371600"/>
          </a:xfrm>
          <a:prstGeom prst="rect">
            <a:avLst/>
          </a:prstGeom>
        </p:spPr>
      </p:pic>
      <p:pic>
        <p:nvPicPr>
          <p:cNvPr id="5" name="Picture 4"/>
          <p:cNvPicPr>
            <a:picLocks noChangeAspect="1"/>
          </p:cNvPicPr>
          <p:nvPr/>
        </p:nvPicPr>
        <p:blipFill>
          <a:blip r:embed="rId3"/>
          <a:stretch>
            <a:fillRect/>
          </a:stretch>
        </p:blipFill>
        <p:spPr>
          <a:xfrm>
            <a:off x="1981200" y="4722303"/>
            <a:ext cx="4745037" cy="2135697"/>
          </a:xfrm>
          <a:prstGeom prst="rect">
            <a:avLst/>
          </a:prstGeom>
        </p:spPr>
      </p:pic>
    </p:spTree>
    <p:extLst>
      <p:ext uri="{BB962C8B-B14F-4D97-AF65-F5344CB8AC3E}">
        <p14:creationId xmlns:p14="http://schemas.microsoft.com/office/powerpoint/2010/main" val="13539784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b="1" dirty="0"/>
              <a:t>The flex </a:t>
            </a:r>
            <a:r>
              <a:rPr lang="en-GB" sz="2000" b="1" dirty="0" smtClean="0"/>
              <a:t>container</a:t>
            </a:r>
            <a:endParaRPr lang="en-GB" sz="2000" b="1" dirty="0"/>
          </a:p>
          <a:p>
            <a:pPr marL="0" indent="0">
              <a:buNone/>
            </a:pPr>
            <a:r>
              <a:rPr lang="en-GB" sz="2000" dirty="0"/>
              <a:t>An area of a document laid out using </a:t>
            </a:r>
            <a:r>
              <a:rPr lang="en-GB" sz="2000" b="1" dirty="0" err="1"/>
              <a:t>flexbox</a:t>
            </a:r>
            <a:r>
              <a:rPr lang="en-GB" sz="2000" dirty="0"/>
              <a:t> is called a flex container. To create a flex container, we set the value of the area's container's </a:t>
            </a:r>
            <a:r>
              <a:rPr lang="en-GB" sz="2000" b="1" dirty="0"/>
              <a:t>display </a:t>
            </a:r>
            <a:r>
              <a:rPr lang="en-GB" sz="2000" dirty="0"/>
              <a:t>property to </a:t>
            </a:r>
            <a:r>
              <a:rPr lang="en-GB" sz="2000" b="1" dirty="0"/>
              <a:t>flex</a:t>
            </a:r>
            <a:r>
              <a:rPr lang="en-GB" sz="2000" dirty="0"/>
              <a:t> or </a:t>
            </a:r>
            <a:r>
              <a:rPr lang="en-GB" sz="2000" b="1" dirty="0"/>
              <a:t>inline-flex</a:t>
            </a:r>
            <a:r>
              <a:rPr lang="en-GB" sz="2000" dirty="0"/>
              <a:t>. As soon as we do this the direct children of that container become flex items. As with all properties in CSS, some initial values are defined, so when creating a flex container all of the contained flex items will behave in the following way.</a:t>
            </a:r>
          </a:p>
          <a:p>
            <a:pPr marL="0" indent="0">
              <a:buNone/>
            </a:pPr>
            <a:endParaRPr lang="en-GB" sz="2000" dirty="0"/>
          </a:p>
          <a:p>
            <a:pPr marL="0" indent="0">
              <a:buNone/>
            </a:pPr>
            <a:r>
              <a:rPr lang="en-GB" sz="2000" dirty="0"/>
              <a:t>Items display in a row (the </a:t>
            </a:r>
            <a:r>
              <a:rPr lang="en-GB" sz="2000" b="1" dirty="0"/>
              <a:t>flex-direction</a:t>
            </a:r>
            <a:r>
              <a:rPr lang="en-GB" sz="2000" dirty="0"/>
              <a:t> property's default is </a:t>
            </a:r>
            <a:r>
              <a:rPr lang="en-GB" sz="2000" b="1" dirty="0"/>
              <a:t>row</a:t>
            </a:r>
            <a:r>
              <a:rPr lang="en-GB" sz="2000" dirty="0"/>
              <a:t>).</a:t>
            </a:r>
          </a:p>
          <a:p>
            <a:pPr marL="0" indent="0">
              <a:buNone/>
            </a:pPr>
            <a:r>
              <a:rPr lang="en-GB" sz="2000" dirty="0"/>
              <a:t>The items start from the start edge of the main axis.</a:t>
            </a:r>
          </a:p>
          <a:p>
            <a:pPr marL="0" indent="0">
              <a:buNone/>
            </a:pPr>
            <a:r>
              <a:rPr lang="en-GB" sz="2000" dirty="0"/>
              <a:t>The items do not stretch on the main dimension, but can shrink.</a:t>
            </a:r>
          </a:p>
          <a:p>
            <a:pPr marL="0" indent="0">
              <a:buNone/>
            </a:pPr>
            <a:r>
              <a:rPr lang="en-GB" sz="2000" dirty="0"/>
              <a:t>The items will stretch to fill the size of the cross axis.</a:t>
            </a:r>
          </a:p>
          <a:p>
            <a:pPr marL="0" indent="0">
              <a:buNone/>
            </a:pPr>
            <a:r>
              <a:rPr lang="en-GB" sz="2000" dirty="0"/>
              <a:t>The </a:t>
            </a:r>
            <a:r>
              <a:rPr lang="en-GB" sz="2000" b="1" dirty="0"/>
              <a:t>flex-basis</a:t>
            </a:r>
            <a:r>
              <a:rPr lang="en-GB" sz="2000" dirty="0"/>
              <a:t> property is set to</a:t>
            </a:r>
            <a:r>
              <a:rPr lang="en-GB" sz="2000" b="1" dirty="0"/>
              <a:t> auto</a:t>
            </a:r>
            <a:r>
              <a:rPr lang="en-GB" sz="2000" dirty="0"/>
              <a:t>.</a:t>
            </a:r>
          </a:p>
          <a:p>
            <a:pPr marL="0" indent="0">
              <a:buNone/>
            </a:pPr>
            <a:r>
              <a:rPr lang="en-GB" sz="2000" dirty="0"/>
              <a:t>The </a:t>
            </a:r>
            <a:r>
              <a:rPr lang="en-GB" sz="2000" b="1" dirty="0"/>
              <a:t>flex-wrap</a:t>
            </a:r>
            <a:r>
              <a:rPr lang="en-GB" sz="2000" dirty="0"/>
              <a:t> property is set to </a:t>
            </a:r>
            <a:r>
              <a:rPr lang="en-GB" sz="2000" b="1" dirty="0" err="1"/>
              <a:t>nowrap</a:t>
            </a:r>
            <a:r>
              <a:rPr lang="en-GB" sz="2000" dirty="0"/>
              <a:t>.</a:t>
            </a:r>
          </a:p>
        </p:txBody>
      </p:sp>
    </p:spTree>
    <p:extLst>
      <p:ext uri="{BB962C8B-B14F-4D97-AF65-F5344CB8AC3E}">
        <p14:creationId xmlns:p14="http://schemas.microsoft.com/office/powerpoint/2010/main" val="188949744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dirty="0"/>
              <a:t> .box {</a:t>
            </a:r>
          </a:p>
          <a:p>
            <a:pPr marL="0" indent="0">
              <a:buNone/>
            </a:pPr>
            <a:r>
              <a:rPr lang="en-GB" sz="2000" dirty="0"/>
              <a:t>            display: flex;</a:t>
            </a:r>
          </a:p>
          <a:p>
            <a:pPr marL="0" indent="0">
              <a:buNone/>
            </a:pPr>
            <a:r>
              <a:rPr lang="en-GB" sz="2000" dirty="0" smtClean="0"/>
              <a:t>}</a:t>
            </a:r>
          </a:p>
          <a:p>
            <a:pPr marL="0" indent="0">
              <a:buNone/>
            </a:pPr>
            <a:r>
              <a:rPr lang="en-GB" sz="2000" dirty="0" smtClean="0"/>
              <a:t>.div-box {</a:t>
            </a:r>
          </a:p>
          <a:p>
            <a:pPr marL="0" indent="0">
              <a:buNone/>
            </a:pPr>
            <a:r>
              <a:rPr lang="en-GB" sz="2000" dirty="0"/>
              <a:t>w</a:t>
            </a:r>
            <a:r>
              <a:rPr lang="en-GB" sz="2000" dirty="0" smtClean="0"/>
              <a:t>idth:100px;</a:t>
            </a:r>
          </a:p>
          <a:p>
            <a:pPr marL="0" indent="0">
              <a:buNone/>
            </a:pPr>
            <a:r>
              <a:rPr lang="en-GB" sz="2000" dirty="0"/>
              <a:t>h</a:t>
            </a:r>
            <a:r>
              <a:rPr lang="en-GB" sz="2000" dirty="0" smtClean="0"/>
              <a:t>eight: 100px;</a:t>
            </a:r>
          </a:p>
          <a:p>
            <a:pPr marL="0" indent="0">
              <a:buNone/>
            </a:pPr>
            <a:r>
              <a:rPr lang="en-GB" sz="2000" dirty="0"/>
              <a:t>b</a:t>
            </a:r>
            <a:r>
              <a:rPr lang="en-GB" sz="2000" dirty="0" smtClean="0"/>
              <a:t>ackground-</a:t>
            </a:r>
            <a:r>
              <a:rPr lang="en-GB" sz="2000" dirty="0" err="1" smtClean="0"/>
              <a:t>color</a:t>
            </a:r>
            <a:r>
              <a:rPr lang="en-GB" sz="2000" dirty="0" smtClean="0"/>
              <a:t>: yellow;</a:t>
            </a:r>
            <a:endParaRPr lang="en-GB" sz="2000" dirty="0"/>
          </a:p>
          <a:p>
            <a:pPr marL="0" indent="0">
              <a:buNone/>
            </a:pPr>
            <a:r>
              <a:rPr lang="en-GB" sz="2000" dirty="0" smtClean="0"/>
              <a:t>}</a:t>
            </a:r>
            <a:endParaRPr lang="en-GB" sz="2000" dirty="0"/>
          </a:p>
          <a:p>
            <a:pPr marL="0" indent="0">
              <a:buNone/>
            </a:pPr>
            <a:r>
              <a:rPr lang="en-GB" sz="2000" dirty="0"/>
              <a:t>&lt;div class="box"&gt;</a:t>
            </a:r>
          </a:p>
          <a:p>
            <a:pPr marL="0" indent="0">
              <a:buNone/>
            </a:pPr>
            <a:r>
              <a:rPr lang="en-GB" sz="2000" dirty="0"/>
              <a:t>          &lt;</a:t>
            </a:r>
            <a:r>
              <a:rPr lang="en-GB" sz="2000" dirty="0" smtClean="0"/>
              <a:t>div class=“</a:t>
            </a:r>
            <a:r>
              <a:rPr lang="en-GB" sz="2000" dirty="0"/>
              <a:t>div-box </a:t>
            </a:r>
            <a:r>
              <a:rPr lang="en-GB" sz="2000" dirty="0" smtClean="0"/>
              <a:t>“&gt;1&lt;/</a:t>
            </a:r>
            <a:r>
              <a:rPr lang="en-GB" sz="2000" dirty="0"/>
              <a:t>div&gt;</a:t>
            </a:r>
          </a:p>
          <a:p>
            <a:pPr marL="0" indent="0">
              <a:buNone/>
            </a:pPr>
            <a:r>
              <a:rPr lang="en-GB" sz="2000" dirty="0"/>
              <a:t>          &lt;</a:t>
            </a:r>
            <a:r>
              <a:rPr lang="en-GB" sz="2000" dirty="0" smtClean="0"/>
              <a:t>div </a:t>
            </a:r>
            <a:r>
              <a:rPr lang="en-GB" sz="2000" dirty="0"/>
              <a:t>class=“div-box “&gt; </a:t>
            </a:r>
            <a:r>
              <a:rPr lang="en-GB" sz="2000" dirty="0" smtClean="0"/>
              <a:t>2&lt;/</a:t>
            </a:r>
            <a:r>
              <a:rPr lang="en-GB" sz="2000" dirty="0"/>
              <a:t>div&gt;</a:t>
            </a:r>
          </a:p>
          <a:p>
            <a:pPr marL="0" indent="0">
              <a:buNone/>
            </a:pPr>
            <a:r>
              <a:rPr lang="en-GB" sz="2000" dirty="0"/>
              <a:t>          &lt;</a:t>
            </a:r>
            <a:r>
              <a:rPr lang="en-GB" sz="2000" dirty="0" smtClean="0"/>
              <a:t>div </a:t>
            </a:r>
            <a:r>
              <a:rPr lang="en-GB" sz="2000" dirty="0"/>
              <a:t>class=“div-box “&gt; </a:t>
            </a:r>
            <a:r>
              <a:rPr lang="en-GB" sz="2000" dirty="0" smtClean="0"/>
              <a:t>3&lt;/</a:t>
            </a:r>
            <a:r>
              <a:rPr lang="en-GB" sz="2000" dirty="0"/>
              <a:t>div&gt;</a:t>
            </a:r>
          </a:p>
          <a:p>
            <a:pPr marL="0" indent="0">
              <a:buNone/>
            </a:pPr>
            <a:r>
              <a:rPr lang="en-GB" sz="2000" dirty="0"/>
              <a:t> </a:t>
            </a:r>
            <a:r>
              <a:rPr lang="en-GB" sz="2000" dirty="0" smtClean="0"/>
              <a:t>&lt;/</a:t>
            </a:r>
            <a:r>
              <a:rPr lang="en-GB" sz="2000" dirty="0"/>
              <a:t>div&gt;</a:t>
            </a:r>
          </a:p>
          <a:p>
            <a:pPr marL="0" indent="0">
              <a:buNone/>
            </a:pPr>
            <a:r>
              <a:rPr lang="en-GB" sz="2000" dirty="0"/>
              <a:t> </a:t>
            </a:r>
          </a:p>
        </p:txBody>
      </p:sp>
    </p:spTree>
    <p:extLst>
      <p:ext uri="{BB962C8B-B14F-4D97-AF65-F5344CB8AC3E}">
        <p14:creationId xmlns:p14="http://schemas.microsoft.com/office/powerpoint/2010/main" val="394434506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b="1" dirty="0"/>
              <a:t>Changing </a:t>
            </a:r>
            <a:r>
              <a:rPr lang="en-GB" sz="2000" b="1" dirty="0" smtClean="0"/>
              <a:t>flex-direction</a:t>
            </a:r>
            <a:endParaRPr lang="en-GB" sz="2000" b="1" dirty="0"/>
          </a:p>
          <a:p>
            <a:pPr marL="0" indent="0">
              <a:buNone/>
            </a:pPr>
            <a:r>
              <a:rPr lang="en-GB" sz="1600" dirty="0"/>
              <a:t>Adding the flex-direction property to the flex container allows us to change the direction in which our flex items display. Setting flex-direction: row-reverse will keep the items displaying along the row, however the start and end lines are switched.</a:t>
            </a:r>
          </a:p>
          <a:p>
            <a:pPr marL="0" indent="0">
              <a:buNone/>
            </a:pPr>
            <a:endParaRPr lang="en-GB" sz="1600" dirty="0"/>
          </a:p>
          <a:p>
            <a:pPr marL="0" indent="0">
              <a:buNone/>
            </a:pPr>
            <a:r>
              <a:rPr lang="en-GB" sz="1600" dirty="0"/>
              <a:t>If we change flex-direction to column the main axis switches and our items now display in a column. Set column-reverse and the start and end lines are again switched</a:t>
            </a:r>
            <a:r>
              <a:rPr lang="en-GB" sz="1600" dirty="0" smtClean="0"/>
              <a:t>.</a:t>
            </a:r>
          </a:p>
          <a:p>
            <a:pPr marL="0" indent="0">
              <a:buNone/>
            </a:pPr>
            <a:endParaRPr lang="en-GB" sz="1600" dirty="0"/>
          </a:p>
          <a:p>
            <a:pPr marL="0" indent="0">
              <a:buNone/>
            </a:pPr>
            <a:r>
              <a:rPr lang="en-GB" sz="1600" dirty="0"/>
              <a:t>.container {</a:t>
            </a:r>
          </a:p>
          <a:p>
            <a:pPr marL="0" indent="0">
              <a:buNone/>
            </a:pPr>
            <a:r>
              <a:rPr lang="en-GB" sz="1600" dirty="0"/>
              <a:t>  flex-direction: row | row-reverse | column | column-reverse;</a:t>
            </a:r>
          </a:p>
          <a:p>
            <a:pPr marL="0" indent="0">
              <a:buNone/>
            </a:pPr>
            <a:r>
              <a:rPr lang="en-GB" sz="1600" dirty="0" smtClean="0"/>
              <a:t>}</a:t>
            </a:r>
          </a:p>
          <a:p>
            <a:pPr marL="0" indent="0">
              <a:buNone/>
            </a:pPr>
            <a:endParaRPr lang="en-GB" sz="2000" dirty="0"/>
          </a:p>
          <a:p>
            <a:pPr marL="0" indent="0">
              <a:buNone/>
            </a:pPr>
            <a:endParaRPr lang="en-GB" sz="2000" dirty="0"/>
          </a:p>
        </p:txBody>
      </p:sp>
      <p:pic>
        <p:nvPicPr>
          <p:cNvPr id="4" name="Picture 3"/>
          <p:cNvPicPr>
            <a:picLocks noChangeAspect="1"/>
          </p:cNvPicPr>
          <p:nvPr/>
        </p:nvPicPr>
        <p:blipFill>
          <a:blip r:embed="rId2"/>
          <a:stretch>
            <a:fillRect/>
          </a:stretch>
        </p:blipFill>
        <p:spPr>
          <a:xfrm>
            <a:off x="2743200" y="4909314"/>
            <a:ext cx="3914775" cy="1796286"/>
          </a:xfrm>
          <a:prstGeom prst="rect">
            <a:avLst/>
          </a:prstGeom>
        </p:spPr>
      </p:pic>
    </p:spTree>
    <p:extLst>
      <p:ext uri="{BB962C8B-B14F-4D97-AF65-F5344CB8AC3E}">
        <p14:creationId xmlns:p14="http://schemas.microsoft.com/office/powerpoint/2010/main" val="20597644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b="1" dirty="0" smtClean="0"/>
              <a:t>flex-wrap</a:t>
            </a:r>
            <a:endParaRPr lang="en-GB" sz="2000" b="1" dirty="0"/>
          </a:p>
          <a:p>
            <a:pPr marL="0" indent="0">
              <a:buNone/>
            </a:pPr>
            <a:r>
              <a:rPr lang="en-GB" sz="2000" dirty="0"/>
              <a:t>While </a:t>
            </a:r>
            <a:r>
              <a:rPr lang="en-GB" sz="2000" dirty="0" err="1"/>
              <a:t>flexbox</a:t>
            </a:r>
            <a:r>
              <a:rPr lang="en-GB" sz="2000" dirty="0"/>
              <a:t> is a one dimensional model, it is possible to cause our flex items to wrap onto multiple lines. In doing so, you should consider each line as a new flex container. Any space distribution will happen across that line, without reference to the lines either side</a:t>
            </a:r>
            <a:r>
              <a:rPr lang="en-GB" sz="2000" dirty="0" smtClean="0"/>
              <a:t>.</a:t>
            </a:r>
          </a:p>
          <a:p>
            <a:pPr marL="0" indent="0">
              <a:buNone/>
            </a:pPr>
            <a:endParaRPr lang="en-GB" sz="2000" dirty="0"/>
          </a:p>
          <a:p>
            <a:pPr marL="0" indent="0">
              <a:buNone/>
            </a:pPr>
            <a:r>
              <a:rPr lang="en-GB" sz="2000" dirty="0"/>
              <a:t>.container{</a:t>
            </a:r>
          </a:p>
          <a:p>
            <a:pPr marL="0" indent="0">
              <a:buNone/>
            </a:pPr>
            <a:r>
              <a:rPr lang="en-GB" sz="2000" dirty="0"/>
              <a:t>  flex-wrap: </a:t>
            </a:r>
            <a:r>
              <a:rPr lang="en-GB" sz="2000" dirty="0" err="1"/>
              <a:t>nowrap</a:t>
            </a:r>
            <a:r>
              <a:rPr lang="en-GB" sz="2000" dirty="0"/>
              <a:t> | wrap | wrap-reverse;</a:t>
            </a:r>
          </a:p>
          <a:p>
            <a:pPr marL="0" indent="0">
              <a:buNone/>
            </a:pPr>
            <a:r>
              <a:rPr lang="en-GB" sz="2000" dirty="0" smtClean="0"/>
              <a:t>}</a:t>
            </a:r>
          </a:p>
          <a:p>
            <a:pPr marL="0" indent="0">
              <a:buNone/>
            </a:pPr>
            <a:endParaRPr lang="en-GB" sz="2000" dirty="0"/>
          </a:p>
          <a:p>
            <a:pPr marL="0" indent="0">
              <a:buNone/>
            </a:pPr>
            <a:endParaRPr lang="en-GB" sz="2000" dirty="0"/>
          </a:p>
          <a:p>
            <a:pPr marL="0" indent="0">
              <a:buNone/>
            </a:pPr>
            <a:r>
              <a:rPr lang="en-GB" sz="2000" b="1" dirty="0" err="1"/>
              <a:t>nowrap</a:t>
            </a:r>
            <a:r>
              <a:rPr lang="en-GB" sz="2000" dirty="0"/>
              <a:t> (default): all flex items will be on one line</a:t>
            </a:r>
          </a:p>
          <a:p>
            <a:pPr marL="0" indent="0">
              <a:buNone/>
            </a:pPr>
            <a:r>
              <a:rPr lang="en-GB" sz="2000" b="1" dirty="0"/>
              <a:t>wrap</a:t>
            </a:r>
            <a:r>
              <a:rPr lang="en-GB" sz="2000" dirty="0"/>
              <a:t>: flex items will wrap onto multiple lines, from top to bottom.</a:t>
            </a:r>
          </a:p>
          <a:p>
            <a:pPr marL="0" indent="0">
              <a:buNone/>
            </a:pPr>
            <a:r>
              <a:rPr lang="en-GB" sz="2000" b="1" dirty="0"/>
              <a:t>wrap-reverse</a:t>
            </a:r>
            <a:r>
              <a:rPr lang="en-GB" sz="2000" dirty="0"/>
              <a:t>: flex items will wrap onto multiple lines from bottom to top.</a:t>
            </a:r>
          </a:p>
        </p:txBody>
      </p:sp>
      <p:pic>
        <p:nvPicPr>
          <p:cNvPr id="5" name="Picture 4"/>
          <p:cNvPicPr>
            <a:picLocks noChangeAspect="1"/>
          </p:cNvPicPr>
          <p:nvPr/>
        </p:nvPicPr>
        <p:blipFill>
          <a:blip r:embed="rId2"/>
          <a:stretch>
            <a:fillRect/>
          </a:stretch>
        </p:blipFill>
        <p:spPr>
          <a:xfrm>
            <a:off x="5257801" y="3315052"/>
            <a:ext cx="3276600" cy="1999898"/>
          </a:xfrm>
          <a:prstGeom prst="rect">
            <a:avLst/>
          </a:prstGeom>
        </p:spPr>
      </p:pic>
    </p:spTree>
    <p:extLst>
      <p:ext uri="{BB962C8B-B14F-4D97-AF65-F5344CB8AC3E}">
        <p14:creationId xmlns:p14="http://schemas.microsoft.com/office/powerpoint/2010/main" val="426464615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b="1" dirty="0"/>
              <a:t>The flex-flow </a:t>
            </a:r>
            <a:r>
              <a:rPr lang="en-GB" sz="2000" b="1" dirty="0" smtClean="0"/>
              <a:t>shorthand</a:t>
            </a:r>
            <a:endParaRPr lang="en-GB" sz="2000" b="1" dirty="0"/>
          </a:p>
          <a:p>
            <a:pPr marL="0" indent="0">
              <a:buNone/>
            </a:pPr>
            <a:r>
              <a:rPr lang="en-GB" sz="2000" dirty="0"/>
              <a:t>You can combine the two properties flex-direction and flex-wrap into the flex-flow shorthand. The first value specified is flex-direction and the second value is flex-wrap</a:t>
            </a:r>
            <a:r>
              <a:rPr lang="en-GB" sz="2000" dirty="0" smtClean="0"/>
              <a:t>.</a:t>
            </a:r>
          </a:p>
          <a:p>
            <a:pPr marL="0" indent="0">
              <a:buNone/>
            </a:pPr>
            <a:endParaRPr lang="en-GB" sz="2000" dirty="0"/>
          </a:p>
          <a:p>
            <a:pPr marL="0" indent="0">
              <a:buNone/>
            </a:pPr>
            <a:r>
              <a:rPr lang="en-GB" sz="2000" dirty="0"/>
              <a:t> .box {</a:t>
            </a:r>
          </a:p>
          <a:p>
            <a:pPr marL="0" indent="0">
              <a:buNone/>
            </a:pPr>
            <a:r>
              <a:rPr lang="en-GB" sz="2000" dirty="0"/>
              <a:t>        display: flex;</a:t>
            </a:r>
          </a:p>
          <a:p>
            <a:pPr marL="0" indent="0">
              <a:buNone/>
            </a:pPr>
            <a:r>
              <a:rPr lang="en-GB" sz="2000" dirty="0"/>
              <a:t>        flex-flow: row wrap;</a:t>
            </a:r>
          </a:p>
          <a:p>
            <a:pPr marL="0" indent="0">
              <a:buNone/>
            </a:pPr>
            <a:r>
              <a:rPr lang="en-GB" sz="2000" dirty="0"/>
              <a:t> </a:t>
            </a:r>
            <a:r>
              <a:rPr lang="en-GB" sz="2000" dirty="0" smtClean="0"/>
              <a:t>}</a:t>
            </a:r>
            <a:endParaRPr lang="en-GB" sz="2000" dirty="0"/>
          </a:p>
        </p:txBody>
      </p:sp>
    </p:spTree>
    <p:extLst>
      <p:ext uri="{BB962C8B-B14F-4D97-AF65-F5344CB8AC3E}">
        <p14:creationId xmlns:p14="http://schemas.microsoft.com/office/powerpoint/2010/main" val="226179062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dirty="0"/>
              <a:t>Properties that control </a:t>
            </a:r>
            <a:r>
              <a:rPr lang="en-GB" sz="2000" dirty="0" smtClean="0"/>
              <a:t>alignment</a:t>
            </a:r>
            <a:endParaRPr lang="en-GB" sz="2000" dirty="0"/>
          </a:p>
          <a:p>
            <a:pPr marL="0" indent="0">
              <a:buNone/>
            </a:pPr>
            <a:endParaRPr lang="en-GB" sz="2000" dirty="0"/>
          </a:p>
          <a:p>
            <a:pPr marL="0" indent="0">
              <a:buNone/>
            </a:pPr>
            <a:r>
              <a:rPr lang="en-GB" sz="2000" b="1" dirty="0"/>
              <a:t>justify-content </a:t>
            </a:r>
            <a:r>
              <a:rPr lang="en-GB" sz="2000" dirty="0"/>
              <a:t>— controls alignment of all items on the main axis.</a:t>
            </a:r>
          </a:p>
          <a:p>
            <a:pPr marL="0" indent="0">
              <a:buNone/>
            </a:pPr>
            <a:r>
              <a:rPr lang="en-GB" sz="2000" b="1" dirty="0"/>
              <a:t>align-items</a:t>
            </a:r>
            <a:r>
              <a:rPr lang="en-GB" sz="2000" dirty="0"/>
              <a:t> — controls alignment of all items on the cross axis.</a:t>
            </a:r>
          </a:p>
          <a:p>
            <a:pPr marL="0" indent="0">
              <a:buNone/>
            </a:pPr>
            <a:r>
              <a:rPr lang="en-GB" sz="2000" b="1" dirty="0"/>
              <a:t>align-self</a:t>
            </a:r>
            <a:r>
              <a:rPr lang="en-GB" sz="2000" dirty="0"/>
              <a:t> — controls alignment of an individual flex item on the cross axis.</a:t>
            </a:r>
          </a:p>
          <a:p>
            <a:pPr marL="0" indent="0">
              <a:buNone/>
            </a:pPr>
            <a:r>
              <a:rPr lang="en-GB" sz="2000" b="1" dirty="0"/>
              <a:t>align-content</a:t>
            </a:r>
            <a:r>
              <a:rPr lang="en-GB" sz="2000" dirty="0"/>
              <a:t> — described in the spec as for “packing flex lines”; controls space between flex lines on the cross axis.</a:t>
            </a:r>
          </a:p>
        </p:txBody>
      </p:sp>
    </p:spTree>
    <p:extLst>
      <p:ext uri="{BB962C8B-B14F-4D97-AF65-F5344CB8AC3E}">
        <p14:creationId xmlns:p14="http://schemas.microsoft.com/office/powerpoint/2010/main" val="299723675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b="1" dirty="0" smtClean="0"/>
              <a:t>justify-content</a:t>
            </a:r>
            <a:endParaRPr lang="en-GB" sz="2000" b="1" dirty="0"/>
          </a:p>
          <a:p>
            <a:pPr marL="0" indent="0">
              <a:buNone/>
            </a:pPr>
            <a:r>
              <a:rPr lang="en-GB" sz="2000" dirty="0"/>
              <a:t>The justify-content property is used to align the items on the main axis, the direction in which flex-direction has set the flow. The initial value is flex-start which will line the items up at the start edge of the container, but you could also set the value to flex-end to line them up at the end, or </a:t>
            </a:r>
            <a:r>
              <a:rPr lang="en-GB" sz="2000" dirty="0" err="1"/>
              <a:t>center</a:t>
            </a:r>
            <a:r>
              <a:rPr lang="en-GB" sz="2000" dirty="0"/>
              <a:t> to line them up in the centre.</a:t>
            </a:r>
          </a:p>
          <a:p>
            <a:pPr marL="0" indent="0">
              <a:buNone/>
            </a:pPr>
            <a:endParaRPr lang="en-GB" sz="2000" dirty="0"/>
          </a:p>
          <a:p>
            <a:pPr marL="0" indent="0">
              <a:buNone/>
            </a:pPr>
            <a:r>
              <a:rPr lang="en-GB" sz="2000" dirty="0"/>
              <a:t>You can also use the value space-between to take all the spare space after the items have been laid out, and share it out evenly between the items so there will be an equal amount of space between each item. To cause an equal amount of space on the right and left of each item use the value space-around. With space-around, items have a half-size space on either end. Or, to cause items to have equal space around them use the value space-evenly. With space-evenly, items have a full-size space on either end</a:t>
            </a:r>
            <a:r>
              <a:rPr lang="en-GB" sz="2000" dirty="0" smtClean="0"/>
              <a:t>.</a:t>
            </a:r>
            <a:endParaRPr lang="en-GB" sz="2000" dirty="0"/>
          </a:p>
        </p:txBody>
      </p:sp>
    </p:spTree>
    <p:extLst>
      <p:ext uri="{BB962C8B-B14F-4D97-AF65-F5344CB8AC3E}">
        <p14:creationId xmlns:p14="http://schemas.microsoft.com/office/powerpoint/2010/main" val="3514566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GB" sz="4000" b="1" dirty="0" smtClean="0"/>
              <a:t>Attribute</a:t>
            </a:r>
            <a:r>
              <a:rPr lang="en-US" sz="4000" b="1" dirty="0" smtClean="0"/>
              <a:t> Selectors</a:t>
            </a:r>
            <a:endParaRPr lang="en-US" sz="4000" b="1" dirty="0"/>
          </a:p>
        </p:txBody>
      </p:sp>
      <p:sp>
        <p:nvSpPr>
          <p:cNvPr id="3" name="Content Placeholder 2"/>
          <p:cNvSpPr>
            <a:spLocks noGrp="1"/>
          </p:cNvSpPr>
          <p:nvPr>
            <p:ph idx="1"/>
          </p:nvPr>
        </p:nvSpPr>
        <p:spPr>
          <a:xfrm>
            <a:off x="444500" y="1600200"/>
            <a:ext cx="8229600" cy="5257800"/>
          </a:xfrm>
        </p:spPr>
        <p:txBody>
          <a:bodyPr>
            <a:noAutofit/>
          </a:bodyPr>
          <a:lstStyle/>
          <a:p>
            <a:pPr marL="0" indent="0">
              <a:buNone/>
            </a:pPr>
            <a:r>
              <a:rPr lang="en-GB" sz="1800" dirty="0" smtClean="0"/>
              <a:t>/* </a:t>
            </a:r>
            <a:r>
              <a:rPr lang="en-GB" sz="1800" dirty="0"/>
              <a:t>Links that end in ".org" */</a:t>
            </a:r>
          </a:p>
          <a:p>
            <a:pPr marL="0" indent="0">
              <a:buNone/>
            </a:pPr>
            <a:r>
              <a:rPr lang="en-GB" sz="1800" dirty="0"/>
              <a:t>a[</a:t>
            </a:r>
            <a:r>
              <a:rPr lang="en-GB" sz="1800" dirty="0" err="1"/>
              <a:t>href</a:t>
            </a:r>
            <a:r>
              <a:rPr lang="en-GB" sz="1800" dirty="0"/>
              <a:t>$=".org"] {</a:t>
            </a:r>
          </a:p>
          <a:p>
            <a:pPr marL="0" indent="0">
              <a:buNone/>
            </a:pPr>
            <a:r>
              <a:rPr lang="en-GB" sz="1800" dirty="0"/>
              <a:t>  </a:t>
            </a:r>
            <a:r>
              <a:rPr lang="en-GB" sz="1800" dirty="0" err="1"/>
              <a:t>color</a:t>
            </a:r>
            <a:r>
              <a:rPr lang="en-GB" sz="1800" dirty="0"/>
              <a:t>: red;</a:t>
            </a:r>
          </a:p>
          <a:p>
            <a:pPr marL="0" indent="0">
              <a:buNone/>
            </a:pPr>
            <a:r>
              <a:rPr lang="en-GB" sz="1800" dirty="0" smtClean="0"/>
              <a:t>}</a:t>
            </a:r>
          </a:p>
          <a:p>
            <a:pPr marL="0" indent="0">
              <a:buNone/>
            </a:pPr>
            <a:endParaRPr lang="en-GB" sz="1800" dirty="0"/>
          </a:p>
          <a:p>
            <a:pPr marL="0" indent="0">
              <a:buNone/>
            </a:pPr>
            <a:r>
              <a:rPr lang="en-GB" sz="1800" dirty="0"/>
              <a:t>/* All elements with the attribute </a:t>
            </a:r>
            <a:r>
              <a:rPr lang="en-GB" sz="1800" dirty="0" smtClean="0"/>
              <a:t>"</a:t>
            </a:r>
            <a:r>
              <a:rPr lang="en-GB" sz="1800" dirty="0" err="1"/>
              <a:t>href</a:t>
            </a:r>
            <a:r>
              <a:rPr lang="en-GB" sz="1800" dirty="0" smtClean="0"/>
              <a:t>" </a:t>
            </a:r>
            <a:r>
              <a:rPr lang="en-GB" sz="1800" dirty="0"/>
              <a:t>are given green text */</a:t>
            </a:r>
          </a:p>
          <a:p>
            <a:pPr marL="0" indent="0">
              <a:buNone/>
            </a:pPr>
            <a:r>
              <a:rPr lang="en-GB" sz="1800" dirty="0" smtClean="0"/>
              <a:t>[</a:t>
            </a:r>
            <a:r>
              <a:rPr lang="en-GB" sz="1800" dirty="0" err="1"/>
              <a:t>href</a:t>
            </a:r>
            <a:r>
              <a:rPr lang="en-GB" sz="1800" dirty="0" smtClean="0"/>
              <a:t>] </a:t>
            </a:r>
            <a:r>
              <a:rPr lang="en-GB" sz="1800" dirty="0"/>
              <a:t>{</a:t>
            </a:r>
          </a:p>
          <a:p>
            <a:pPr marL="0" indent="0">
              <a:buNone/>
            </a:pPr>
            <a:r>
              <a:rPr lang="en-GB" sz="1800" dirty="0"/>
              <a:t>  </a:t>
            </a:r>
            <a:r>
              <a:rPr lang="en-GB" sz="1800" dirty="0" err="1"/>
              <a:t>color</a:t>
            </a:r>
            <a:r>
              <a:rPr lang="en-GB" sz="1800" dirty="0"/>
              <a:t>: green;</a:t>
            </a:r>
          </a:p>
          <a:p>
            <a:pPr marL="0" indent="0">
              <a:buNone/>
            </a:pPr>
            <a:r>
              <a:rPr lang="en-GB" sz="1800" dirty="0"/>
              <a:t>}</a:t>
            </a:r>
            <a:endParaRPr lang="en-US" sz="1800" dirty="0"/>
          </a:p>
        </p:txBody>
      </p:sp>
    </p:spTree>
    <p:extLst>
      <p:ext uri="{BB962C8B-B14F-4D97-AF65-F5344CB8AC3E}">
        <p14:creationId xmlns:p14="http://schemas.microsoft.com/office/powerpoint/2010/main" val="187741888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pic>
        <p:nvPicPr>
          <p:cNvPr id="4" name="Content Placeholder 3"/>
          <p:cNvPicPr>
            <a:picLocks noGrp="1" noChangeAspect="1"/>
          </p:cNvPicPr>
          <p:nvPr>
            <p:ph idx="1"/>
          </p:nvPr>
        </p:nvPicPr>
        <p:blipFill>
          <a:blip r:embed="rId2"/>
          <a:stretch>
            <a:fillRect/>
          </a:stretch>
        </p:blipFill>
        <p:spPr>
          <a:xfrm>
            <a:off x="381000" y="1752600"/>
            <a:ext cx="2590800" cy="1695450"/>
          </a:xfrm>
          <a:prstGeom prst="rect">
            <a:avLst/>
          </a:prstGeom>
        </p:spPr>
      </p:pic>
      <p:pic>
        <p:nvPicPr>
          <p:cNvPr id="5" name="Picture 4"/>
          <p:cNvPicPr>
            <a:picLocks noChangeAspect="1"/>
          </p:cNvPicPr>
          <p:nvPr/>
        </p:nvPicPr>
        <p:blipFill>
          <a:blip r:embed="rId3"/>
          <a:stretch>
            <a:fillRect/>
          </a:stretch>
        </p:blipFill>
        <p:spPr>
          <a:xfrm>
            <a:off x="3124200" y="1765542"/>
            <a:ext cx="2819400" cy="1726716"/>
          </a:xfrm>
          <a:prstGeom prst="rect">
            <a:avLst/>
          </a:prstGeom>
        </p:spPr>
      </p:pic>
      <p:pic>
        <p:nvPicPr>
          <p:cNvPr id="6" name="Picture 5"/>
          <p:cNvPicPr>
            <a:picLocks noChangeAspect="1"/>
          </p:cNvPicPr>
          <p:nvPr/>
        </p:nvPicPr>
        <p:blipFill>
          <a:blip r:embed="rId4"/>
          <a:stretch>
            <a:fillRect/>
          </a:stretch>
        </p:blipFill>
        <p:spPr>
          <a:xfrm>
            <a:off x="6096000" y="1765542"/>
            <a:ext cx="2876550" cy="1726716"/>
          </a:xfrm>
          <a:prstGeom prst="rect">
            <a:avLst/>
          </a:prstGeom>
        </p:spPr>
      </p:pic>
      <p:sp>
        <p:nvSpPr>
          <p:cNvPr id="8" name="Rectangle 7"/>
          <p:cNvSpPr/>
          <p:nvPr/>
        </p:nvSpPr>
        <p:spPr>
          <a:xfrm>
            <a:off x="342900" y="3657600"/>
            <a:ext cx="8382000" cy="2970044"/>
          </a:xfrm>
          <a:prstGeom prst="rect">
            <a:avLst/>
          </a:prstGeom>
        </p:spPr>
        <p:txBody>
          <a:bodyPr wrap="square">
            <a:spAutoFit/>
          </a:bodyPr>
          <a:lstStyle/>
          <a:p>
            <a:r>
              <a:rPr lang="en-GB" sz="1700" b="1" dirty="0"/>
              <a:t>flex-start (default): </a:t>
            </a:r>
            <a:r>
              <a:rPr lang="en-GB" sz="1700" dirty="0"/>
              <a:t>items are packed toward the start line</a:t>
            </a:r>
          </a:p>
          <a:p>
            <a:r>
              <a:rPr lang="en-GB" sz="1700" b="1" dirty="0"/>
              <a:t>flex-end</a:t>
            </a:r>
            <a:r>
              <a:rPr lang="en-GB" sz="1700" dirty="0"/>
              <a:t>: items are packed toward the end line</a:t>
            </a:r>
          </a:p>
          <a:p>
            <a:r>
              <a:rPr lang="en-GB" sz="1700" b="1" dirty="0" err="1"/>
              <a:t>center</a:t>
            </a:r>
            <a:r>
              <a:rPr lang="en-GB" sz="1700" dirty="0"/>
              <a:t>: items are </a:t>
            </a:r>
            <a:r>
              <a:rPr lang="en-GB" sz="1700" dirty="0" err="1"/>
              <a:t>centered</a:t>
            </a:r>
            <a:r>
              <a:rPr lang="en-GB" sz="1700" dirty="0"/>
              <a:t> along the line</a:t>
            </a:r>
          </a:p>
          <a:p>
            <a:r>
              <a:rPr lang="en-GB" sz="1700" b="1" dirty="0"/>
              <a:t>space-between</a:t>
            </a:r>
            <a:r>
              <a:rPr lang="en-GB" sz="1700" dirty="0"/>
              <a:t>: items are evenly distributed in the line; first item is on the start line, last item on the end line</a:t>
            </a:r>
          </a:p>
          <a:p>
            <a:r>
              <a:rPr lang="en-GB" sz="1700" b="1" dirty="0"/>
              <a:t>space-around</a:t>
            </a:r>
            <a:r>
              <a:rPr lang="en-GB" sz="1700" dirty="0"/>
              <a:t>: items are evenly distributed in the line with equal space around them. Note that visually the spaces aren't equal, since all the items have equal space on both sides. The first item will have one unit of space against the container edge, but two units of space between the next item because that next item has its own spacing that applies.</a:t>
            </a:r>
          </a:p>
          <a:p>
            <a:r>
              <a:rPr lang="en-GB" sz="1700" b="1" dirty="0"/>
              <a:t>space-evenly</a:t>
            </a:r>
            <a:r>
              <a:rPr lang="en-GB" sz="1700" dirty="0"/>
              <a:t>: items are distributed so that the spacing between any two items (and the space to the edges) is equal.</a:t>
            </a:r>
          </a:p>
        </p:txBody>
      </p:sp>
    </p:spTree>
    <p:extLst>
      <p:ext uri="{BB962C8B-B14F-4D97-AF65-F5344CB8AC3E}">
        <p14:creationId xmlns:p14="http://schemas.microsoft.com/office/powerpoint/2010/main" val="229011706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dirty="0" smtClean="0"/>
              <a:t>Available values </a:t>
            </a:r>
            <a:r>
              <a:rPr lang="en-GB" sz="2000" dirty="0"/>
              <a:t>of justify-content </a:t>
            </a:r>
            <a:r>
              <a:rPr lang="en-GB" sz="2000" dirty="0" smtClean="0"/>
              <a:t>listed below</a:t>
            </a:r>
            <a:endParaRPr lang="en-GB" sz="2000" dirty="0"/>
          </a:p>
          <a:p>
            <a:pPr marL="0" indent="0">
              <a:buNone/>
            </a:pPr>
            <a:endParaRPr lang="en-GB" sz="2000" dirty="0"/>
          </a:p>
          <a:p>
            <a:pPr marL="0" indent="0">
              <a:buNone/>
            </a:pPr>
            <a:r>
              <a:rPr lang="en-GB" sz="2000" dirty="0"/>
              <a:t>flex-start</a:t>
            </a:r>
          </a:p>
          <a:p>
            <a:pPr marL="0" indent="0">
              <a:buNone/>
            </a:pPr>
            <a:r>
              <a:rPr lang="en-GB" sz="2000" dirty="0"/>
              <a:t>flex-end</a:t>
            </a:r>
          </a:p>
          <a:p>
            <a:pPr marL="0" indent="0">
              <a:buNone/>
            </a:pPr>
            <a:r>
              <a:rPr lang="en-GB" sz="2000" dirty="0" err="1"/>
              <a:t>center</a:t>
            </a:r>
            <a:endParaRPr lang="en-GB" sz="2000" dirty="0"/>
          </a:p>
          <a:p>
            <a:pPr marL="0" indent="0">
              <a:buNone/>
            </a:pPr>
            <a:r>
              <a:rPr lang="en-GB" sz="2000" dirty="0"/>
              <a:t>space-around</a:t>
            </a:r>
          </a:p>
          <a:p>
            <a:pPr marL="0" indent="0">
              <a:buNone/>
            </a:pPr>
            <a:r>
              <a:rPr lang="en-GB" sz="2000" dirty="0"/>
              <a:t>space-between</a:t>
            </a:r>
          </a:p>
          <a:p>
            <a:pPr marL="0" indent="0">
              <a:buNone/>
            </a:pPr>
            <a:r>
              <a:rPr lang="en-GB" sz="2000" dirty="0" smtClean="0"/>
              <a:t>space-evenly</a:t>
            </a:r>
          </a:p>
          <a:p>
            <a:pPr marL="0" indent="0">
              <a:buNone/>
            </a:pPr>
            <a:endParaRPr lang="en-GB" sz="2000" dirty="0"/>
          </a:p>
          <a:p>
            <a:pPr marL="0" indent="0">
              <a:buNone/>
            </a:pPr>
            <a:r>
              <a:rPr lang="en-GB" sz="2000" dirty="0"/>
              <a:t> .box {</a:t>
            </a:r>
          </a:p>
          <a:p>
            <a:pPr marL="0" indent="0">
              <a:buNone/>
            </a:pPr>
            <a:r>
              <a:rPr lang="en-GB" sz="2000" dirty="0"/>
              <a:t>            display: flex;</a:t>
            </a:r>
          </a:p>
          <a:p>
            <a:pPr marL="0" indent="0">
              <a:buNone/>
            </a:pPr>
            <a:r>
              <a:rPr lang="en-GB" sz="2000" dirty="0"/>
              <a:t>            justify-content: flex-end;</a:t>
            </a:r>
          </a:p>
          <a:p>
            <a:pPr marL="0" indent="0">
              <a:buNone/>
            </a:pPr>
            <a:r>
              <a:rPr lang="en-GB" sz="2000" dirty="0" smtClean="0"/>
              <a:t>}</a:t>
            </a:r>
            <a:endParaRPr lang="en-GB" sz="2000" dirty="0"/>
          </a:p>
          <a:p>
            <a:pPr marL="0" indent="0">
              <a:buNone/>
            </a:pPr>
            <a:r>
              <a:rPr lang="en-GB" sz="2000" dirty="0"/>
              <a:t> </a:t>
            </a:r>
          </a:p>
          <a:p>
            <a:pPr marL="0" indent="0">
              <a:buNone/>
            </a:pPr>
            <a:endParaRPr lang="en-GB" sz="2000" dirty="0"/>
          </a:p>
        </p:txBody>
      </p:sp>
    </p:spTree>
    <p:extLst>
      <p:ext uri="{BB962C8B-B14F-4D97-AF65-F5344CB8AC3E}">
        <p14:creationId xmlns:p14="http://schemas.microsoft.com/office/powerpoint/2010/main" val="300414895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b="1" dirty="0" smtClean="0"/>
              <a:t>align-items</a:t>
            </a:r>
            <a:endParaRPr lang="en-GB" sz="2000" b="1" dirty="0"/>
          </a:p>
          <a:p>
            <a:pPr marL="0" indent="0">
              <a:buNone/>
            </a:pPr>
            <a:r>
              <a:rPr lang="en-GB" sz="2000" dirty="0"/>
              <a:t>The align-items property will align the items on the cross axis.</a:t>
            </a:r>
          </a:p>
          <a:p>
            <a:pPr marL="0" indent="0">
              <a:buNone/>
            </a:pPr>
            <a:endParaRPr lang="en-GB" sz="2000" dirty="0"/>
          </a:p>
          <a:p>
            <a:pPr marL="0" indent="0">
              <a:buNone/>
            </a:pPr>
            <a:r>
              <a:rPr lang="en-GB" sz="2000" dirty="0"/>
              <a:t>The initial value for this property is stretch and this is why flex items stretch to the height of the tallest one by default. They are in fact stretching to fill the flex container — the tallest item is defining the height of that.</a:t>
            </a:r>
          </a:p>
          <a:p>
            <a:pPr marL="0" indent="0">
              <a:buNone/>
            </a:pPr>
            <a:r>
              <a:rPr lang="en-GB" sz="2000" dirty="0" smtClean="0"/>
              <a:t>You </a:t>
            </a:r>
            <a:r>
              <a:rPr lang="en-GB" sz="2000" dirty="0"/>
              <a:t>could instead set align-items to flex-start in order to make the items line up at the start of the flex container, flex-end to align them to the end, or </a:t>
            </a:r>
            <a:r>
              <a:rPr lang="en-GB" sz="2000" dirty="0" err="1"/>
              <a:t>center</a:t>
            </a:r>
            <a:r>
              <a:rPr lang="en-GB" sz="2000" dirty="0"/>
              <a:t> to align them in the centre. </a:t>
            </a:r>
            <a:endParaRPr lang="en-GB" sz="2000" dirty="0" smtClean="0"/>
          </a:p>
          <a:p>
            <a:pPr marL="0" indent="0">
              <a:buNone/>
            </a:pPr>
            <a:endParaRPr lang="en-GB" sz="2000" dirty="0"/>
          </a:p>
          <a:p>
            <a:pPr marL="0" indent="0">
              <a:buNone/>
            </a:pPr>
            <a:r>
              <a:rPr lang="en-GB" sz="2000" dirty="0"/>
              <a:t>stretch</a:t>
            </a:r>
          </a:p>
          <a:p>
            <a:pPr marL="0" indent="0">
              <a:buNone/>
            </a:pPr>
            <a:r>
              <a:rPr lang="en-GB" sz="2000" dirty="0"/>
              <a:t>flex-start</a:t>
            </a:r>
          </a:p>
          <a:p>
            <a:pPr marL="0" indent="0">
              <a:buNone/>
            </a:pPr>
            <a:r>
              <a:rPr lang="en-GB" sz="2000" dirty="0"/>
              <a:t>flex-end</a:t>
            </a:r>
          </a:p>
          <a:p>
            <a:pPr marL="0" indent="0">
              <a:buNone/>
            </a:pPr>
            <a:r>
              <a:rPr lang="en-GB" sz="2000" dirty="0" err="1"/>
              <a:t>center</a:t>
            </a:r>
            <a:endParaRPr lang="en-GB" sz="2000" dirty="0"/>
          </a:p>
        </p:txBody>
      </p:sp>
    </p:spTree>
    <p:extLst>
      <p:ext uri="{BB962C8B-B14F-4D97-AF65-F5344CB8AC3E}">
        <p14:creationId xmlns:p14="http://schemas.microsoft.com/office/powerpoint/2010/main" val="264711089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dirty="0"/>
              <a:t>.container {</a:t>
            </a:r>
          </a:p>
          <a:p>
            <a:pPr marL="0" indent="0">
              <a:buNone/>
            </a:pPr>
            <a:r>
              <a:rPr lang="en-GB" sz="2000" dirty="0"/>
              <a:t>  align-items: stretch | flex-start | flex-end | </a:t>
            </a:r>
            <a:r>
              <a:rPr lang="en-GB" sz="2000" dirty="0" err="1"/>
              <a:t>center</a:t>
            </a:r>
            <a:r>
              <a:rPr lang="en-GB" sz="2000" dirty="0"/>
              <a:t> | baseline;</a:t>
            </a:r>
          </a:p>
          <a:p>
            <a:pPr marL="0" indent="0">
              <a:buNone/>
            </a:pPr>
            <a:r>
              <a:rPr lang="en-GB" sz="2000" dirty="0" smtClean="0"/>
              <a:t>}</a:t>
            </a:r>
          </a:p>
          <a:p>
            <a:pPr marL="0" indent="0">
              <a:buNone/>
            </a:pPr>
            <a:r>
              <a:rPr lang="en-GB" sz="2000" b="1" dirty="0"/>
              <a:t>stretch (default): </a:t>
            </a:r>
            <a:r>
              <a:rPr lang="en-GB" sz="2000" dirty="0"/>
              <a:t>stretch to fill the container (still respect min-width/max-width)</a:t>
            </a:r>
          </a:p>
          <a:p>
            <a:pPr marL="0" indent="0">
              <a:buNone/>
            </a:pPr>
            <a:r>
              <a:rPr lang="en-GB" sz="2000" b="1" dirty="0"/>
              <a:t>flex-start</a:t>
            </a:r>
            <a:r>
              <a:rPr lang="en-GB" sz="2000" dirty="0"/>
              <a:t>: cross-start margin edge of the items is placed on the cross-start line</a:t>
            </a:r>
          </a:p>
          <a:p>
            <a:pPr marL="0" indent="0">
              <a:buNone/>
            </a:pPr>
            <a:r>
              <a:rPr lang="en-GB" sz="2000" b="1" dirty="0"/>
              <a:t>flex-end</a:t>
            </a:r>
            <a:r>
              <a:rPr lang="en-GB" sz="2000" dirty="0"/>
              <a:t>: cross-end margin edge of the items is placed on the cross-end line</a:t>
            </a:r>
          </a:p>
          <a:p>
            <a:pPr marL="0" indent="0">
              <a:buNone/>
            </a:pPr>
            <a:r>
              <a:rPr lang="en-GB" sz="2000" b="1" dirty="0" err="1"/>
              <a:t>center</a:t>
            </a:r>
            <a:r>
              <a:rPr lang="en-GB" sz="2000" dirty="0"/>
              <a:t>: items are </a:t>
            </a:r>
            <a:r>
              <a:rPr lang="en-GB" sz="2000" dirty="0" err="1"/>
              <a:t>centered</a:t>
            </a:r>
            <a:r>
              <a:rPr lang="en-GB" sz="2000" dirty="0"/>
              <a:t> in the cross-axis</a:t>
            </a:r>
          </a:p>
          <a:p>
            <a:pPr marL="0" indent="0">
              <a:buNone/>
            </a:pPr>
            <a:r>
              <a:rPr lang="en-GB" sz="2000" b="1" dirty="0"/>
              <a:t>baseline</a:t>
            </a:r>
            <a:r>
              <a:rPr lang="en-GB" sz="2000" dirty="0"/>
              <a:t>: items are aligned such as their baselines align</a:t>
            </a:r>
          </a:p>
          <a:p>
            <a:pPr marL="0" indent="0">
              <a:buNone/>
            </a:pPr>
            <a:endParaRPr lang="en-GB" sz="2000" dirty="0"/>
          </a:p>
        </p:txBody>
      </p:sp>
      <p:pic>
        <p:nvPicPr>
          <p:cNvPr id="4" name="Picture 3"/>
          <p:cNvPicPr>
            <a:picLocks noChangeAspect="1"/>
          </p:cNvPicPr>
          <p:nvPr/>
        </p:nvPicPr>
        <p:blipFill>
          <a:blip r:embed="rId2"/>
          <a:stretch>
            <a:fillRect/>
          </a:stretch>
        </p:blipFill>
        <p:spPr>
          <a:xfrm>
            <a:off x="457200" y="5257800"/>
            <a:ext cx="2667000" cy="1460500"/>
          </a:xfrm>
          <a:prstGeom prst="rect">
            <a:avLst/>
          </a:prstGeom>
        </p:spPr>
      </p:pic>
      <p:pic>
        <p:nvPicPr>
          <p:cNvPr id="5" name="Picture 4"/>
          <p:cNvPicPr>
            <a:picLocks noChangeAspect="1"/>
          </p:cNvPicPr>
          <p:nvPr/>
        </p:nvPicPr>
        <p:blipFill>
          <a:blip r:embed="rId3"/>
          <a:stretch>
            <a:fillRect/>
          </a:stretch>
        </p:blipFill>
        <p:spPr>
          <a:xfrm>
            <a:off x="3276600" y="5270501"/>
            <a:ext cx="2819400" cy="1435100"/>
          </a:xfrm>
          <a:prstGeom prst="rect">
            <a:avLst/>
          </a:prstGeom>
        </p:spPr>
      </p:pic>
      <p:pic>
        <p:nvPicPr>
          <p:cNvPr id="6" name="Picture 5"/>
          <p:cNvPicPr>
            <a:picLocks noChangeAspect="1"/>
          </p:cNvPicPr>
          <p:nvPr/>
        </p:nvPicPr>
        <p:blipFill>
          <a:blip r:embed="rId4"/>
          <a:stretch>
            <a:fillRect/>
          </a:stretch>
        </p:blipFill>
        <p:spPr>
          <a:xfrm>
            <a:off x="6261101" y="5257800"/>
            <a:ext cx="2806700" cy="1485900"/>
          </a:xfrm>
          <a:prstGeom prst="rect">
            <a:avLst/>
          </a:prstGeom>
        </p:spPr>
      </p:pic>
    </p:spTree>
    <p:extLst>
      <p:ext uri="{BB962C8B-B14F-4D97-AF65-F5344CB8AC3E}">
        <p14:creationId xmlns:p14="http://schemas.microsoft.com/office/powerpoint/2010/main" val="22222627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dirty="0"/>
              <a:t>Aligning one item with </a:t>
            </a:r>
            <a:r>
              <a:rPr lang="en-GB" sz="2000" dirty="0" smtClean="0"/>
              <a:t>align-self</a:t>
            </a:r>
            <a:endParaRPr lang="en-GB" sz="2000" dirty="0"/>
          </a:p>
          <a:p>
            <a:pPr marL="0" indent="0">
              <a:buNone/>
            </a:pPr>
            <a:r>
              <a:rPr lang="en-GB" sz="2000" dirty="0"/>
              <a:t>The </a:t>
            </a:r>
            <a:r>
              <a:rPr lang="en-GB" sz="2000" b="1" dirty="0"/>
              <a:t>align-items</a:t>
            </a:r>
            <a:r>
              <a:rPr lang="en-GB" sz="2000" dirty="0"/>
              <a:t> property sets the </a:t>
            </a:r>
            <a:r>
              <a:rPr lang="en-GB" sz="2000" b="1" dirty="0"/>
              <a:t>align-self </a:t>
            </a:r>
            <a:r>
              <a:rPr lang="en-GB" sz="2000" dirty="0"/>
              <a:t>property on all of the flex items as a group. This means you can explicitly declare the align-self property to target a single item. </a:t>
            </a:r>
            <a:r>
              <a:rPr lang="en-GB" sz="2000" b="1" dirty="0"/>
              <a:t>The align-self </a:t>
            </a:r>
            <a:r>
              <a:rPr lang="en-GB" sz="2000" dirty="0"/>
              <a:t>property accepts all of the same values as align-items plus a </a:t>
            </a:r>
            <a:r>
              <a:rPr lang="en-GB" sz="2000" dirty="0" smtClean="0"/>
              <a:t>value </a:t>
            </a:r>
            <a:r>
              <a:rPr lang="en-GB" sz="2000" dirty="0"/>
              <a:t>of auto, which will reset the value to that which is defined on the flex container</a:t>
            </a:r>
            <a:r>
              <a:rPr lang="en-GB" sz="2000" dirty="0" smtClean="0"/>
              <a:t>.</a:t>
            </a:r>
          </a:p>
          <a:p>
            <a:pPr marL="0" indent="0">
              <a:buNone/>
            </a:pPr>
            <a:endParaRPr lang="en-GB" sz="2000" dirty="0"/>
          </a:p>
          <a:p>
            <a:pPr marL="0" indent="0">
              <a:buNone/>
            </a:pPr>
            <a:r>
              <a:rPr lang="en-GB" sz="2000" dirty="0"/>
              <a:t>.item {</a:t>
            </a:r>
          </a:p>
          <a:p>
            <a:pPr marL="0" indent="0">
              <a:buNone/>
            </a:pPr>
            <a:r>
              <a:rPr lang="en-GB" sz="2000" dirty="0"/>
              <a:t>  align-self: auto | flex-start | flex-end | </a:t>
            </a:r>
            <a:r>
              <a:rPr lang="en-GB" sz="2000" dirty="0" err="1"/>
              <a:t>center</a:t>
            </a:r>
            <a:r>
              <a:rPr lang="en-GB" sz="2000" dirty="0"/>
              <a:t> | baseline | stretch;</a:t>
            </a:r>
          </a:p>
          <a:p>
            <a:pPr marL="0" indent="0">
              <a:buNone/>
            </a:pPr>
            <a:r>
              <a:rPr lang="en-GB" sz="2000" dirty="0" smtClean="0"/>
              <a:t>}</a:t>
            </a:r>
          </a:p>
          <a:p>
            <a:pPr marL="0" indent="0">
              <a:buNone/>
            </a:pPr>
            <a:endParaRPr lang="en-GB" sz="2000" dirty="0"/>
          </a:p>
          <a:p>
            <a:pPr marL="0" indent="0">
              <a:buNone/>
            </a:pPr>
            <a:r>
              <a:rPr lang="en-GB" sz="2000" b="1" dirty="0"/>
              <a:t>Note</a:t>
            </a:r>
            <a:r>
              <a:rPr lang="en-GB" sz="2000" dirty="0"/>
              <a:t> that float, clear and vertical-align have no effect on a flex item.</a:t>
            </a:r>
            <a:endParaRPr lang="en-GB" sz="2000" dirty="0" smtClean="0"/>
          </a:p>
        </p:txBody>
      </p:sp>
    </p:spTree>
    <p:extLst>
      <p:ext uri="{BB962C8B-B14F-4D97-AF65-F5344CB8AC3E}">
        <p14:creationId xmlns:p14="http://schemas.microsoft.com/office/powerpoint/2010/main" val="135080925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dirty="0"/>
              <a:t>&lt;div class="box"&gt;</a:t>
            </a:r>
          </a:p>
          <a:p>
            <a:pPr marL="0" indent="0">
              <a:buNone/>
            </a:pPr>
            <a:r>
              <a:rPr lang="en-GB" sz="2000" dirty="0"/>
              <a:t>  &lt;div&gt;One&lt;/div&gt;</a:t>
            </a:r>
          </a:p>
          <a:p>
            <a:pPr marL="0" indent="0">
              <a:buNone/>
            </a:pPr>
            <a:r>
              <a:rPr lang="en-GB" sz="2000" dirty="0"/>
              <a:t>  &lt;div&gt;Two&lt;/div&gt;</a:t>
            </a:r>
          </a:p>
          <a:p>
            <a:pPr marL="0" indent="0">
              <a:buNone/>
            </a:pPr>
            <a:r>
              <a:rPr lang="en-GB" sz="2000" dirty="0"/>
              <a:t>  &lt;div class="selected"&gt;Three&lt;/div&gt;</a:t>
            </a:r>
          </a:p>
          <a:p>
            <a:pPr marL="0" indent="0">
              <a:buNone/>
            </a:pPr>
            <a:r>
              <a:rPr lang="en-GB" sz="2000" dirty="0"/>
              <a:t>  &lt;div&gt;Four&lt;/div&gt;</a:t>
            </a:r>
          </a:p>
          <a:p>
            <a:pPr marL="0" indent="0">
              <a:buNone/>
            </a:pPr>
            <a:r>
              <a:rPr lang="en-GB" sz="2000" dirty="0"/>
              <a:t>&lt;/div</a:t>
            </a:r>
            <a:r>
              <a:rPr lang="en-GB" sz="2000" dirty="0" smtClean="0"/>
              <a:t>&gt;</a:t>
            </a:r>
            <a:endParaRPr lang="en-GB" sz="2000" dirty="0"/>
          </a:p>
          <a:p>
            <a:pPr marL="0" indent="0">
              <a:buNone/>
            </a:pPr>
            <a:r>
              <a:rPr lang="en-GB" sz="2000" dirty="0"/>
              <a:t>.box {</a:t>
            </a:r>
          </a:p>
          <a:p>
            <a:pPr marL="0" indent="0">
              <a:buNone/>
            </a:pPr>
            <a:r>
              <a:rPr lang="en-GB" sz="2000" dirty="0"/>
              <a:t>  display: flex;</a:t>
            </a:r>
          </a:p>
          <a:p>
            <a:pPr marL="0" indent="0">
              <a:buNone/>
            </a:pPr>
            <a:r>
              <a:rPr lang="en-GB" sz="2000" dirty="0"/>
              <a:t>  align-items: flex-start;</a:t>
            </a:r>
          </a:p>
          <a:p>
            <a:pPr marL="0" indent="0">
              <a:buNone/>
            </a:pPr>
            <a:r>
              <a:rPr lang="en-GB" sz="2000" dirty="0"/>
              <a:t>  height: 200px;</a:t>
            </a:r>
          </a:p>
          <a:p>
            <a:pPr marL="0" indent="0">
              <a:buNone/>
            </a:pPr>
            <a:r>
              <a:rPr lang="en-GB" sz="2000" dirty="0"/>
              <a:t>}</a:t>
            </a:r>
          </a:p>
          <a:p>
            <a:pPr marL="0" indent="0">
              <a:buNone/>
            </a:pPr>
            <a:r>
              <a:rPr lang="en-GB" sz="2000" dirty="0"/>
              <a:t>.box .selected {</a:t>
            </a:r>
          </a:p>
          <a:p>
            <a:pPr marL="0" indent="0">
              <a:buNone/>
            </a:pPr>
            <a:r>
              <a:rPr lang="en-GB" sz="2000" dirty="0"/>
              <a:t>    align-self: </a:t>
            </a:r>
            <a:r>
              <a:rPr lang="en-GB" sz="2000" dirty="0" err="1"/>
              <a:t>center</a:t>
            </a:r>
            <a:r>
              <a:rPr lang="en-GB" sz="2000" dirty="0"/>
              <a:t>;</a:t>
            </a:r>
          </a:p>
          <a:p>
            <a:pPr marL="0" indent="0">
              <a:buNone/>
            </a:pPr>
            <a:r>
              <a:rPr lang="en-GB" sz="2000" dirty="0"/>
              <a:t>}</a:t>
            </a:r>
          </a:p>
          <a:p>
            <a:pPr marL="0" indent="0">
              <a:buNone/>
            </a:pPr>
            <a:endParaRPr lang="en-GB" sz="2000" dirty="0" smtClean="0"/>
          </a:p>
          <a:p>
            <a:pPr marL="0" indent="0">
              <a:buNone/>
            </a:pPr>
            <a:endParaRPr lang="en-GB" sz="2000" dirty="0"/>
          </a:p>
          <a:p>
            <a:pPr marL="0" indent="0">
              <a:buNone/>
            </a:pPr>
            <a:endParaRPr lang="en-GB" sz="2000" dirty="0"/>
          </a:p>
        </p:txBody>
      </p:sp>
    </p:spTree>
    <p:extLst>
      <p:ext uri="{BB962C8B-B14F-4D97-AF65-F5344CB8AC3E}">
        <p14:creationId xmlns:p14="http://schemas.microsoft.com/office/powerpoint/2010/main" val="130563045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b="1" dirty="0" smtClean="0"/>
              <a:t>align-content property</a:t>
            </a:r>
            <a:endParaRPr lang="en-GB" sz="2000" b="1" dirty="0"/>
          </a:p>
          <a:p>
            <a:pPr marL="0" indent="0">
              <a:buNone/>
            </a:pPr>
            <a:r>
              <a:rPr lang="en-GB" sz="2000" dirty="0"/>
              <a:t>So far we have been aligning the items, or an individual item inside the area defined by the flex-container. If you have a wrapped multiple-line flex container then you might also want to use the align-content property to control the distribution of space between the rows. In the specification this is described as packing flex lines.</a:t>
            </a:r>
          </a:p>
          <a:p>
            <a:pPr marL="0" indent="0">
              <a:buNone/>
            </a:pPr>
            <a:endParaRPr lang="en-GB" sz="2000" dirty="0"/>
          </a:p>
          <a:p>
            <a:pPr marL="0" indent="0">
              <a:buNone/>
            </a:pPr>
            <a:r>
              <a:rPr lang="en-GB" sz="2000" dirty="0"/>
              <a:t>For align-content to work you need more height in your flex container than is required to display the items. It then works on all the items as a set, and dictates what happens with that free space, and the alignment of the entire set of items within it.</a:t>
            </a:r>
          </a:p>
          <a:p>
            <a:pPr marL="0" indent="0">
              <a:buNone/>
            </a:pPr>
            <a:endParaRPr lang="en-GB" sz="2000" dirty="0"/>
          </a:p>
        </p:txBody>
      </p:sp>
    </p:spTree>
    <p:extLst>
      <p:ext uri="{BB962C8B-B14F-4D97-AF65-F5344CB8AC3E}">
        <p14:creationId xmlns:p14="http://schemas.microsoft.com/office/powerpoint/2010/main" val="145068608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105400"/>
          </a:xfrm>
        </p:spPr>
        <p:txBody>
          <a:bodyPr>
            <a:noAutofit/>
          </a:bodyPr>
          <a:lstStyle/>
          <a:p>
            <a:pPr marL="0" indent="0">
              <a:buNone/>
            </a:pPr>
            <a:r>
              <a:rPr lang="en-GB" sz="2000" dirty="0"/>
              <a:t>The </a:t>
            </a:r>
            <a:r>
              <a:rPr lang="en-GB" sz="2000" b="1" dirty="0"/>
              <a:t>align-content</a:t>
            </a:r>
            <a:r>
              <a:rPr lang="en-GB" sz="2000" dirty="0"/>
              <a:t> property takes the following values:</a:t>
            </a:r>
          </a:p>
          <a:p>
            <a:pPr marL="0" indent="0">
              <a:buNone/>
            </a:pPr>
            <a:endParaRPr lang="en-GB" sz="2000" dirty="0"/>
          </a:p>
          <a:p>
            <a:pPr marL="0" indent="0">
              <a:buNone/>
            </a:pPr>
            <a:r>
              <a:rPr lang="en-GB" sz="2000" dirty="0"/>
              <a:t>.container { </a:t>
            </a:r>
            <a:endParaRPr lang="en-GB" sz="2000" dirty="0" smtClean="0"/>
          </a:p>
          <a:p>
            <a:pPr marL="0" indent="0">
              <a:buNone/>
            </a:pPr>
            <a:r>
              <a:rPr lang="en-GB" sz="2000" dirty="0" smtClean="0"/>
              <a:t>align-content</a:t>
            </a:r>
            <a:r>
              <a:rPr lang="en-GB" sz="2000" dirty="0"/>
              <a:t>: flex-start | flex-end | </a:t>
            </a:r>
            <a:r>
              <a:rPr lang="en-GB" sz="2000" dirty="0" err="1"/>
              <a:t>center</a:t>
            </a:r>
            <a:r>
              <a:rPr lang="en-GB" sz="2000" dirty="0"/>
              <a:t> | space-between | space-around | stretch; </a:t>
            </a:r>
            <a:endParaRPr lang="en-GB" sz="2000" dirty="0" smtClean="0"/>
          </a:p>
          <a:p>
            <a:pPr marL="0" indent="0">
              <a:buNone/>
            </a:pPr>
            <a:r>
              <a:rPr lang="en-GB" sz="2000" dirty="0" smtClean="0"/>
              <a:t>}</a:t>
            </a:r>
          </a:p>
          <a:p>
            <a:pPr marL="0" indent="0">
              <a:buNone/>
            </a:pPr>
            <a:endParaRPr lang="en-GB" sz="2000" dirty="0" smtClean="0"/>
          </a:p>
          <a:p>
            <a:pPr marL="0" indent="0">
              <a:buNone/>
            </a:pPr>
            <a:r>
              <a:rPr lang="en-GB" sz="2000" b="1" dirty="0"/>
              <a:t>flex-start</a:t>
            </a:r>
            <a:r>
              <a:rPr lang="en-GB" sz="2000" dirty="0"/>
              <a:t>: lines packed to the start of the container</a:t>
            </a:r>
          </a:p>
          <a:p>
            <a:pPr marL="0" indent="0">
              <a:buNone/>
            </a:pPr>
            <a:r>
              <a:rPr lang="en-GB" sz="2000" b="1" dirty="0"/>
              <a:t>flex-end</a:t>
            </a:r>
            <a:r>
              <a:rPr lang="en-GB" sz="2000" dirty="0"/>
              <a:t>: lines packed to the end of the container</a:t>
            </a:r>
          </a:p>
          <a:p>
            <a:pPr marL="0" indent="0">
              <a:buNone/>
            </a:pPr>
            <a:r>
              <a:rPr lang="en-GB" sz="2000" b="1" dirty="0" err="1"/>
              <a:t>center</a:t>
            </a:r>
            <a:r>
              <a:rPr lang="en-GB" sz="2000" dirty="0"/>
              <a:t>: lines packed to the </a:t>
            </a:r>
            <a:r>
              <a:rPr lang="en-GB" sz="2000" dirty="0" err="1"/>
              <a:t>center</a:t>
            </a:r>
            <a:r>
              <a:rPr lang="en-GB" sz="2000" dirty="0"/>
              <a:t> of the container</a:t>
            </a:r>
          </a:p>
          <a:p>
            <a:pPr marL="0" indent="0">
              <a:buNone/>
            </a:pPr>
            <a:r>
              <a:rPr lang="en-GB" sz="2000" b="1" dirty="0"/>
              <a:t>space-between</a:t>
            </a:r>
            <a:r>
              <a:rPr lang="en-GB" sz="2000" dirty="0"/>
              <a:t>: lines evenly distributed; the first line is at the start of the container while the last one is at the end</a:t>
            </a:r>
          </a:p>
          <a:p>
            <a:pPr marL="0" indent="0">
              <a:buNone/>
            </a:pPr>
            <a:r>
              <a:rPr lang="en-GB" sz="2000" b="1" dirty="0"/>
              <a:t>space-around</a:t>
            </a:r>
            <a:r>
              <a:rPr lang="en-GB" sz="2000" dirty="0"/>
              <a:t>: lines evenly distributed with equal space around each line</a:t>
            </a:r>
          </a:p>
          <a:p>
            <a:pPr marL="0" indent="0">
              <a:buNone/>
            </a:pPr>
            <a:r>
              <a:rPr lang="en-GB" sz="2000" b="1" dirty="0"/>
              <a:t>stretch (default): </a:t>
            </a:r>
            <a:r>
              <a:rPr lang="en-GB" sz="2000" dirty="0"/>
              <a:t>lines stretch to take up the remaining space</a:t>
            </a:r>
          </a:p>
        </p:txBody>
      </p:sp>
    </p:spTree>
    <p:extLst>
      <p:ext uri="{BB962C8B-B14F-4D97-AF65-F5344CB8AC3E}">
        <p14:creationId xmlns:p14="http://schemas.microsoft.com/office/powerpoint/2010/main" val="7423817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pic>
        <p:nvPicPr>
          <p:cNvPr id="4" name="Content Placeholder 3"/>
          <p:cNvPicPr>
            <a:picLocks noGrp="1" noChangeAspect="1"/>
          </p:cNvPicPr>
          <p:nvPr>
            <p:ph idx="1"/>
          </p:nvPr>
        </p:nvPicPr>
        <p:blipFill>
          <a:blip r:embed="rId2"/>
          <a:stretch>
            <a:fillRect/>
          </a:stretch>
        </p:blipFill>
        <p:spPr>
          <a:xfrm>
            <a:off x="2663825" y="1747837"/>
            <a:ext cx="3790950" cy="4810125"/>
          </a:xfrm>
          <a:prstGeom prst="rect">
            <a:avLst/>
          </a:prstGeom>
        </p:spPr>
      </p:pic>
    </p:spTree>
    <p:extLst>
      <p:ext uri="{BB962C8B-B14F-4D97-AF65-F5344CB8AC3E}">
        <p14:creationId xmlns:p14="http://schemas.microsoft.com/office/powerpoint/2010/main" val="427304055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a:t>In </a:t>
            </a:r>
            <a:r>
              <a:rPr lang="en-GB" dirty="0" smtClean="0"/>
              <a:t>the example </a:t>
            </a:r>
            <a:r>
              <a:rPr lang="en-GB" dirty="0"/>
              <a:t>below, the flex container has a height of 400 pixels, which is more than needed to display our items. The value of align-content is space-between, which means that the available space is shared out between the flex lines, which are placed flush with the start and end of the container on the cross axis.</a:t>
            </a:r>
          </a:p>
          <a:p>
            <a:pPr marL="0" indent="0">
              <a:buNone/>
            </a:pPr>
            <a:endParaRPr lang="en-GB" dirty="0"/>
          </a:p>
          <a:p>
            <a:pPr marL="0" indent="0">
              <a:buNone/>
            </a:pPr>
            <a:r>
              <a:rPr lang="en-GB" dirty="0"/>
              <a:t>Try out the other values to see how the align-content property works.</a:t>
            </a:r>
          </a:p>
        </p:txBody>
      </p:sp>
    </p:spTree>
    <p:extLst>
      <p:ext uri="{BB962C8B-B14F-4D97-AF65-F5344CB8AC3E}">
        <p14:creationId xmlns:p14="http://schemas.microsoft.com/office/powerpoint/2010/main" val="300691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GB" sz="4000" b="1" dirty="0" err="1"/>
              <a:t>Combinators</a:t>
            </a:r>
            <a:r>
              <a:rPr lang="en-GB" sz="4000" b="1" dirty="0"/>
              <a:t> and selector </a:t>
            </a:r>
            <a:r>
              <a:rPr lang="en-GB" sz="4000" b="1" dirty="0" smtClean="0"/>
              <a:t>lists</a:t>
            </a:r>
            <a:endParaRPr lang="en-US" sz="4000" b="1" dirty="0"/>
          </a:p>
        </p:txBody>
      </p:sp>
      <p:sp>
        <p:nvSpPr>
          <p:cNvPr id="3" name="Content Placeholder 2"/>
          <p:cNvSpPr>
            <a:spLocks noGrp="1"/>
          </p:cNvSpPr>
          <p:nvPr>
            <p:ph idx="1"/>
          </p:nvPr>
        </p:nvSpPr>
        <p:spPr>
          <a:xfrm>
            <a:off x="444500" y="1600200"/>
            <a:ext cx="8229600" cy="5257800"/>
          </a:xfrm>
        </p:spPr>
        <p:txBody>
          <a:bodyPr>
            <a:noAutofit/>
          </a:bodyPr>
          <a:lstStyle/>
          <a:p>
            <a:pPr marL="0" indent="0">
              <a:buNone/>
            </a:pPr>
            <a:r>
              <a:rPr lang="en-GB" sz="1600" b="1" dirty="0" err="1"/>
              <a:t>Combinators</a:t>
            </a:r>
            <a:r>
              <a:rPr lang="en-GB" sz="1600" b="1" dirty="0"/>
              <a:t> and selector </a:t>
            </a:r>
            <a:r>
              <a:rPr lang="en-GB" sz="1600" b="1" dirty="0" smtClean="0"/>
              <a:t>lists</a:t>
            </a:r>
            <a:endParaRPr lang="en-GB" sz="1600" b="1" dirty="0"/>
          </a:p>
          <a:p>
            <a:pPr marL="0" indent="0">
              <a:buNone/>
            </a:pPr>
            <a:r>
              <a:rPr lang="en-GB" sz="1600" dirty="0"/>
              <a:t>Using one selector at a time is useful, but can be inefficient in some situations. CSS selectors become even more useful when you start combining them to perform fine-grained selections. CSS has several ways to select elements based on how they are related to one another. </a:t>
            </a:r>
            <a:endParaRPr lang="en-GB" sz="1600" dirty="0" smtClean="0"/>
          </a:p>
          <a:p>
            <a:pPr marL="0" indent="0">
              <a:buNone/>
            </a:pPr>
            <a:endParaRPr lang="en-GB" sz="1600" dirty="0"/>
          </a:p>
          <a:p>
            <a:pPr marL="0" indent="0">
              <a:buNone/>
            </a:pPr>
            <a:r>
              <a:rPr lang="en-GB" sz="1600" b="1" dirty="0"/>
              <a:t>Selector </a:t>
            </a:r>
            <a:r>
              <a:rPr lang="en-GB" sz="1600" b="1" dirty="0" smtClean="0"/>
              <a:t>list( A</a:t>
            </a:r>
            <a:r>
              <a:rPr lang="en-GB" sz="1600" b="1" dirty="0"/>
              <a:t>, </a:t>
            </a:r>
            <a:r>
              <a:rPr lang="en-GB" sz="1600" b="1" dirty="0" smtClean="0"/>
              <a:t>B ) </a:t>
            </a:r>
            <a:r>
              <a:rPr lang="en-GB" sz="1600" dirty="0" smtClean="0"/>
              <a:t>: Any </a:t>
            </a:r>
            <a:r>
              <a:rPr lang="en-GB" sz="1600" dirty="0"/>
              <a:t>element matching A and/or B </a:t>
            </a:r>
            <a:endParaRPr lang="en-GB" sz="1600" dirty="0" smtClean="0"/>
          </a:p>
          <a:p>
            <a:pPr marL="0" indent="0">
              <a:buNone/>
            </a:pPr>
            <a:r>
              <a:rPr lang="en-GB" sz="1600" b="1" dirty="0" smtClean="0"/>
              <a:t>Descendant combinatory (A B ): </a:t>
            </a:r>
            <a:r>
              <a:rPr lang="en-GB" sz="1600" dirty="0" smtClean="0"/>
              <a:t>Any </a:t>
            </a:r>
            <a:r>
              <a:rPr lang="en-GB" sz="1600" dirty="0"/>
              <a:t>element matching B that is a descendant of an element matching A (that is, a child, or a child of a child, etc.). the </a:t>
            </a:r>
            <a:r>
              <a:rPr lang="en-GB" sz="1600" dirty="0" err="1"/>
              <a:t>combinator</a:t>
            </a:r>
            <a:r>
              <a:rPr lang="en-GB" sz="1600" dirty="0"/>
              <a:t> is one or more spaces or dual greater than signs.</a:t>
            </a:r>
          </a:p>
          <a:p>
            <a:pPr marL="0" indent="0">
              <a:buNone/>
            </a:pPr>
            <a:r>
              <a:rPr lang="en-GB" sz="1600" b="1" dirty="0"/>
              <a:t>Child </a:t>
            </a:r>
            <a:r>
              <a:rPr lang="en-GB" sz="1600" b="1" dirty="0" smtClean="0"/>
              <a:t>combinatory ( A </a:t>
            </a:r>
            <a:r>
              <a:rPr lang="en-GB" sz="1600" b="1" dirty="0"/>
              <a:t>&gt; </a:t>
            </a:r>
            <a:r>
              <a:rPr lang="en-GB" sz="1600" b="1" dirty="0" smtClean="0"/>
              <a:t>B ): </a:t>
            </a:r>
            <a:r>
              <a:rPr lang="en-GB" sz="1600" dirty="0" smtClean="0"/>
              <a:t>Any </a:t>
            </a:r>
            <a:r>
              <a:rPr lang="en-GB" sz="1600" dirty="0"/>
              <a:t>element matching B that is a direct child of an element matching A.</a:t>
            </a:r>
          </a:p>
          <a:p>
            <a:pPr marL="0" indent="0">
              <a:buNone/>
            </a:pPr>
            <a:r>
              <a:rPr lang="en-GB" sz="1600" b="1" dirty="0"/>
              <a:t>Adjacent sibling </a:t>
            </a:r>
            <a:r>
              <a:rPr lang="en-GB" sz="1600" b="1" dirty="0" smtClean="0"/>
              <a:t>combinatory( A </a:t>
            </a:r>
            <a:r>
              <a:rPr lang="en-GB" sz="1600" b="1" dirty="0"/>
              <a:t>+ </a:t>
            </a:r>
            <a:r>
              <a:rPr lang="en-GB" sz="1600" b="1" dirty="0" smtClean="0"/>
              <a:t>B) : </a:t>
            </a:r>
            <a:r>
              <a:rPr lang="en-GB" sz="1600" dirty="0" smtClean="0"/>
              <a:t>Any </a:t>
            </a:r>
            <a:r>
              <a:rPr lang="en-GB" sz="1600" dirty="0"/>
              <a:t>element matching B that is the next sibling of an element matching A (that is, the next child of the same parent).</a:t>
            </a:r>
          </a:p>
          <a:p>
            <a:pPr marL="0" indent="0">
              <a:buNone/>
            </a:pPr>
            <a:r>
              <a:rPr lang="en-GB" sz="1600" b="1" dirty="0"/>
              <a:t>General sibling </a:t>
            </a:r>
            <a:r>
              <a:rPr lang="en-GB" sz="1600" b="1" dirty="0" smtClean="0"/>
              <a:t>combinatory( A </a:t>
            </a:r>
            <a:r>
              <a:rPr lang="en-GB" sz="1600" b="1" dirty="0"/>
              <a:t>~ </a:t>
            </a:r>
            <a:r>
              <a:rPr lang="en-GB" sz="1600" b="1" dirty="0" smtClean="0"/>
              <a:t>B ) : </a:t>
            </a:r>
            <a:r>
              <a:rPr lang="en-GB" sz="1600" dirty="0" smtClean="0"/>
              <a:t>Any </a:t>
            </a:r>
            <a:r>
              <a:rPr lang="en-GB" sz="1600" dirty="0"/>
              <a:t>element matching B that is one of the next siblings of an element matching A (that is, one of the next children of the same parent).</a:t>
            </a:r>
            <a:endParaRPr lang="en-US" sz="1600" dirty="0"/>
          </a:p>
        </p:txBody>
      </p:sp>
    </p:spTree>
    <p:extLst>
      <p:ext uri="{BB962C8B-B14F-4D97-AF65-F5344CB8AC3E}">
        <p14:creationId xmlns:p14="http://schemas.microsoft.com/office/powerpoint/2010/main" val="1592095374"/>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p:txBody>
          <a:bodyPr>
            <a:normAutofit fontScale="55000" lnSpcReduction="20000"/>
          </a:bodyPr>
          <a:lstStyle/>
          <a:p>
            <a:pPr marL="0" indent="0">
              <a:buNone/>
            </a:pPr>
            <a:r>
              <a:rPr lang="en-GB" dirty="0"/>
              <a:t>.box {</a:t>
            </a:r>
          </a:p>
          <a:p>
            <a:pPr marL="0" indent="0">
              <a:buNone/>
            </a:pPr>
            <a:r>
              <a:rPr lang="en-GB" dirty="0"/>
              <a:t>  display: flex;</a:t>
            </a:r>
          </a:p>
          <a:p>
            <a:pPr marL="0" indent="0">
              <a:buNone/>
            </a:pPr>
            <a:r>
              <a:rPr lang="en-GB" dirty="0"/>
              <a:t>  flex-wrap: wrap;</a:t>
            </a:r>
          </a:p>
          <a:p>
            <a:pPr marL="0" indent="0">
              <a:buNone/>
            </a:pPr>
            <a:r>
              <a:rPr lang="en-GB" dirty="0"/>
              <a:t>  height: 400px;</a:t>
            </a:r>
          </a:p>
          <a:p>
            <a:pPr marL="0" indent="0">
              <a:buNone/>
            </a:pPr>
            <a:r>
              <a:rPr lang="en-GB" dirty="0"/>
              <a:t>  align-content: stretch;</a:t>
            </a:r>
          </a:p>
          <a:p>
            <a:pPr marL="0" indent="0">
              <a:buNone/>
            </a:pPr>
            <a:r>
              <a:rPr lang="en-GB" dirty="0" smtClean="0"/>
              <a:t>}</a:t>
            </a:r>
          </a:p>
          <a:p>
            <a:pPr marL="0" indent="0">
              <a:buNone/>
            </a:pPr>
            <a:r>
              <a:rPr lang="en-GB" dirty="0"/>
              <a:t>&lt;div class="box"&gt;</a:t>
            </a:r>
          </a:p>
          <a:p>
            <a:pPr marL="0" indent="0">
              <a:buNone/>
            </a:pPr>
            <a:r>
              <a:rPr lang="en-GB" dirty="0"/>
              <a:t>  &lt;div&gt;One&lt;/div&gt;</a:t>
            </a:r>
          </a:p>
          <a:p>
            <a:pPr marL="0" indent="0">
              <a:buNone/>
            </a:pPr>
            <a:r>
              <a:rPr lang="en-GB" dirty="0"/>
              <a:t>  &lt;div&gt;Two&lt;/div&gt;</a:t>
            </a:r>
          </a:p>
          <a:p>
            <a:pPr marL="0" indent="0">
              <a:buNone/>
            </a:pPr>
            <a:r>
              <a:rPr lang="en-GB" dirty="0"/>
              <a:t>  &lt;div&gt;Three&lt;/div&gt;</a:t>
            </a:r>
          </a:p>
          <a:p>
            <a:pPr marL="0" indent="0">
              <a:buNone/>
            </a:pPr>
            <a:r>
              <a:rPr lang="en-GB" dirty="0"/>
              <a:t>  &lt;div&gt;Four&lt;/div&gt;</a:t>
            </a:r>
          </a:p>
          <a:p>
            <a:pPr marL="0" indent="0">
              <a:buNone/>
            </a:pPr>
            <a:r>
              <a:rPr lang="en-GB" dirty="0"/>
              <a:t>  &lt;div&gt;Five&lt;/div&gt;</a:t>
            </a:r>
          </a:p>
          <a:p>
            <a:pPr marL="0" indent="0">
              <a:buNone/>
            </a:pPr>
            <a:r>
              <a:rPr lang="en-GB" dirty="0"/>
              <a:t>  &lt;div&gt;Six&lt;/div&gt;</a:t>
            </a:r>
          </a:p>
          <a:p>
            <a:pPr marL="0" indent="0">
              <a:buNone/>
            </a:pPr>
            <a:r>
              <a:rPr lang="en-GB" dirty="0"/>
              <a:t>  &lt;div&gt;Seven&lt;/div&gt;</a:t>
            </a:r>
          </a:p>
          <a:p>
            <a:pPr marL="0" indent="0">
              <a:buNone/>
            </a:pPr>
            <a:r>
              <a:rPr lang="en-GB" dirty="0"/>
              <a:t>  &lt;div&gt;Eight&lt;/div&gt;</a:t>
            </a:r>
          </a:p>
          <a:p>
            <a:pPr marL="0" indent="0">
              <a:buNone/>
            </a:pPr>
            <a:r>
              <a:rPr lang="en-GB" dirty="0"/>
              <a:t>&lt;/div&gt;</a:t>
            </a:r>
          </a:p>
        </p:txBody>
      </p:sp>
    </p:spTree>
    <p:extLst>
      <p:ext uri="{BB962C8B-B14F-4D97-AF65-F5344CB8AC3E}">
        <p14:creationId xmlns:p14="http://schemas.microsoft.com/office/powerpoint/2010/main" val="18314502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p:txBody>
          <a:bodyPr>
            <a:noAutofit/>
          </a:bodyPr>
          <a:lstStyle/>
          <a:p>
            <a:pPr marL="0" indent="0">
              <a:buNone/>
            </a:pPr>
            <a:r>
              <a:rPr lang="en-GB" sz="1700" b="1" dirty="0"/>
              <a:t>The order </a:t>
            </a:r>
            <a:r>
              <a:rPr lang="en-GB" sz="1700" b="1" dirty="0" smtClean="0"/>
              <a:t>property</a:t>
            </a:r>
            <a:endParaRPr lang="en-GB" sz="1700" b="1" dirty="0"/>
          </a:p>
          <a:p>
            <a:pPr marL="0" indent="0">
              <a:buNone/>
            </a:pPr>
            <a:r>
              <a:rPr lang="en-GB" sz="1700" dirty="0"/>
              <a:t>In addition to reversing the order in which flex items are visually displayed, you can target individual items and change where they appear in the visual order with the order property.</a:t>
            </a:r>
          </a:p>
          <a:p>
            <a:pPr marL="0" indent="0">
              <a:buNone/>
            </a:pPr>
            <a:endParaRPr lang="en-GB" sz="1700" dirty="0"/>
          </a:p>
          <a:p>
            <a:pPr marL="0" indent="0">
              <a:buNone/>
            </a:pPr>
            <a:r>
              <a:rPr lang="en-GB" sz="1700" dirty="0"/>
              <a:t>The </a:t>
            </a:r>
            <a:r>
              <a:rPr lang="en-GB" sz="1700" b="1" dirty="0"/>
              <a:t>order</a:t>
            </a:r>
            <a:r>
              <a:rPr lang="en-GB" sz="1700" dirty="0"/>
              <a:t> property is designed to lay the items out in ordinal groups. What this means is that items are assigned an integer that represents their group. The items are then placed in the visual order according to that integer, lowest values first. If more than one item has the same integer value, then within that group the items are laid out as per source order</a:t>
            </a:r>
            <a:r>
              <a:rPr lang="en-GB" sz="1700" dirty="0" smtClean="0"/>
              <a:t>.</a:t>
            </a:r>
          </a:p>
          <a:p>
            <a:pPr marL="0" indent="0">
              <a:buNone/>
            </a:pPr>
            <a:endParaRPr lang="en-GB" sz="1700" dirty="0"/>
          </a:p>
          <a:p>
            <a:pPr marL="0" indent="0">
              <a:buNone/>
            </a:pPr>
            <a:r>
              <a:rPr lang="en-GB" sz="1700" dirty="0"/>
              <a:t>Flex items have a default order value of 0, therefore items with an integer value greater than 0 will be displayed after any items that have not been given an explicit order value.</a:t>
            </a:r>
          </a:p>
          <a:p>
            <a:pPr marL="0" indent="0">
              <a:buNone/>
            </a:pPr>
            <a:endParaRPr lang="en-GB" sz="1700" dirty="0"/>
          </a:p>
          <a:p>
            <a:pPr marL="0" indent="0">
              <a:buNone/>
            </a:pPr>
            <a:r>
              <a:rPr lang="en-GB" sz="1700" dirty="0"/>
              <a:t>You can also use negative values with order, which can be quite useful. If you want to make one item display first, and leave the order of all other items unchanged, you can give that item an order of -1. As this is lower than 0 the item will always be displayed first.</a:t>
            </a:r>
          </a:p>
        </p:txBody>
      </p:sp>
    </p:spTree>
    <p:extLst>
      <p:ext uri="{BB962C8B-B14F-4D97-AF65-F5344CB8AC3E}">
        <p14:creationId xmlns:p14="http://schemas.microsoft.com/office/powerpoint/2010/main" val="412121426"/>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p:txBody>
          <a:bodyPr>
            <a:normAutofit fontScale="40000" lnSpcReduction="20000"/>
          </a:bodyPr>
          <a:lstStyle/>
          <a:p>
            <a:pPr marL="0" indent="0">
              <a:buNone/>
            </a:pPr>
            <a:r>
              <a:rPr lang="en-GB" b="1" dirty="0" smtClean="0"/>
              <a:t>Example 1</a:t>
            </a:r>
          </a:p>
          <a:p>
            <a:pPr marL="0" indent="0">
              <a:buNone/>
            </a:pPr>
            <a:r>
              <a:rPr lang="en-GB" dirty="0" smtClean="0"/>
              <a:t>.</a:t>
            </a:r>
            <a:r>
              <a:rPr lang="en-GB" dirty="0"/>
              <a:t>box {</a:t>
            </a:r>
          </a:p>
          <a:p>
            <a:pPr marL="0" indent="0">
              <a:buNone/>
            </a:pPr>
            <a:r>
              <a:rPr lang="en-GB" dirty="0"/>
              <a:t>          display: flex;</a:t>
            </a:r>
          </a:p>
          <a:p>
            <a:pPr marL="0" indent="0">
              <a:buNone/>
            </a:pPr>
            <a:r>
              <a:rPr lang="en-GB" dirty="0"/>
              <a:t>          flex-direction: row;</a:t>
            </a:r>
          </a:p>
          <a:p>
            <a:pPr marL="0" indent="0">
              <a:buNone/>
            </a:pPr>
            <a:r>
              <a:rPr lang="en-GB" dirty="0"/>
              <a:t> </a:t>
            </a:r>
            <a:r>
              <a:rPr lang="en-GB" dirty="0" smtClean="0"/>
              <a:t>}</a:t>
            </a:r>
            <a:endParaRPr lang="en-GB" dirty="0"/>
          </a:p>
          <a:p>
            <a:pPr marL="0" indent="0">
              <a:buNone/>
            </a:pPr>
            <a:r>
              <a:rPr lang="en-GB" dirty="0" smtClean="0"/>
              <a:t>.</a:t>
            </a:r>
            <a:r>
              <a:rPr lang="en-GB" dirty="0"/>
              <a:t>box :nth-child(1) { order: 2; }</a:t>
            </a:r>
          </a:p>
          <a:p>
            <a:pPr marL="0" indent="0">
              <a:buNone/>
            </a:pPr>
            <a:r>
              <a:rPr lang="en-GB" dirty="0" smtClean="0"/>
              <a:t>.</a:t>
            </a:r>
            <a:r>
              <a:rPr lang="en-GB" dirty="0"/>
              <a:t>box :nth-child(2) { order: 3; }</a:t>
            </a:r>
          </a:p>
          <a:p>
            <a:pPr marL="0" indent="0">
              <a:buNone/>
            </a:pPr>
            <a:r>
              <a:rPr lang="en-GB" dirty="0" smtClean="0"/>
              <a:t>.</a:t>
            </a:r>
            <a:r>
              <a:rPr lang="en-GB" dirty="0"/>
              <a:t>box :nth-child(3) { order: 1; }</a:t>
            </a:r>
          </a:p>
          <a:p>
            <a:pPr marL="0" indent="0">
              <a:buNone/>
            </a:pPr>
            <a:r>
              <a:rPr lang="en-GB" dirty="0" smtClean="0"/>
              <a:t>.</a:t>
            </a:r>
            <a:r>
              <a:rPr lang="en-GB" dirty="0"/>
              <a:t>box :nth-child(4) { order: 3; }</a:t>
            </a:r>
          </a:p>
          <a:p>
            <a:pPr marL="0" indent="0">
              <a:buNone/>
            </a:pPr>
            <a:r>
              <a:rPr lang="en-GB" dirty="0" smtClean="0"/>
              <a:t>.</a:t>
            </a:r>
            <a:r>
              <a:rPr lang="en-GB" dirty="0"/>
              <a:t>box :nth-child(5) { order: 1; </a:t>
            </a:r>
            <a:r>
              <a:rPr lang="en-GB" dirty="0" smtClean="0"/>
              <a:t>}</a:t>
            </a:r>
          </a:p>
          <a:p>
            <a:pPr marL="0" indent="0">
              <a:buNone/>
            </a:pPr>
            <a:endParaRPr lang="en-GB" dirty="0"/>
          </a:p>
          <a:p>
            <a:pPr marL="0" indent="0">
              <a:buNone/>
            </a:pPr>
            <a:endParaRPr lang="en-GB" dirty="0"/>
          </a:p>
          <a:p>
            <a:pPr marL="0" indent="0">
              <a:buNone/>
            </a:pPr>
            <a:r>
              <a:rPr lang="en-GB" dirty="0"/>
              <a:t>  &lt;div class="box"&gt;</a:t>
            </a:r>
          </a:p>
          <a:p>
            <a:pPr marL="0" indent="0">
              <a:buNone/>
            </a:pPr>
            <a:r>
              <a:rPr lang="en-GB" dirty="0"/>
              <a:t>            &lt;</a:t>
            </a:r>
            <a:r>
              <a:rPr lang="en-GB" dirty="0" smtClean="0"/>
              <a:t>div&gt;1&lt;/</a:t>
            </a:r>
            <a:r>
              <a:rPr lang="en-GB" dirty="0"/>
              <a:t>div&gt;</a:t>
            </a:r>
          </a:p>
          <a:p>
            <a:pPr marL="0" indent="0">
              <a:buNone/>
            </a:pPr>
            <a:r>
              <a:rPr lang="en-GB" dirty="0"/>
              <a:t>            &lt;</a:t>
            </a:r>
            <a:r>
              <a:rPr lang="en-GB" dirty="0" smtClean="0"/>
              <a:t>div&gt;2&lt;/</a:t>
            </a:r>
            <a:r>
              <a:rPr lang="en-GB" dirty="0"/>
              <a:t>div&gt;</a:t>
            </a:r>
          </a:p>
          <a:p>
            <a:pPr marL="0" indent="0">
              <a:buNone/>
            </a:pPr>
            <a:r>
              <a:rPr lang="en-GB" dirty="0"/>
              <a:t>            &lt;</a:t>
            </a:r>
            <a:r>
              <a:rPr lang="en-GB" dirty="0" smtClean="0"/>
              <a:t>div&gt;3&lt;/</a:t>
            </a:r>
            <a:r>
              <a:rPr lang="en-GB" dirty="0"/>
              <a:t>div&gt;</a:t>
            </a:r>
          </a:p>
          <a:p>
            <a:pPr marL="0" indent="0">
              <a:buNone/>
            </a:pPr>
            <a:r>
              <a:rPr lang="en-GB" dirty="0"/>
              <a:t>            &lt;</a:t>
            </a:r>
            <a:r>
              <a:rPr lang="en-GB" dirty="0" smtClean="0"/>
              <a:t>div&gt;4&lt;/</a:t>
            </a:r>
            <a:r>
              <a:rPr lang="en-GB" dirty="0"/>
              <a:t>div&gt;</a:t>
            </a:r>
          </a:p>
          <a:p>
            <a:pPr marL="0" indent="0">
              <a:buNone/>
            </a:pPr>
            <a:r>
              <a:rPr lang="en-GB" dirty="0"/>
              <a:t>            &lt;</a:t>
            </a:r>
            <a:r>
              <a:rPr lang="en-GB" dirty="0" smtClean="0"/>
              <a:t>div&gt;5&lt;/</a:t>
            </a:r>
            <a:r>
              <a:rPr lang="en-GB" dirty="0"/>
              <a:t>div&gt;</a:t>
            </a:r>
          </a:p>
          <a:p>
            <a:pPr marL="0" indent="0">
              <a:buNone/>
            </a:pPr>
            <a:r>
              <a:rPr lang="en-GB" dirty="0" smtClean="0"/>
              <a:t> </a:t>
            </a:r>
            <a:r>
              <a:rPr lang="en-GB" dirty="0"/>
              <a:t>&lt;/div&gt;</a:t>
            </a:r>
          </a:p>
          <a:p>
            <a:pPr marL="0" indent="0">
              <a:buNone/>
            </a:pPr>
            <a:r>
              <a:rPr lang="en-GB" dirty="0"/>
              <a:t> </a:t>
            </a:r>
          </a:p>
        </p:txBody>
      </p:sp>
    </p:spTree>
    <p:extLst>
      <p:ext uri="{BB962C8B-B14F-4D97-AF65-F5344CB8AC3E}">
        <p14:creationId xmlns:p14="http://schemas.microsoft.com/office/powerpoint/2010/main" val="229749846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r>
              <a:rPr lang="en-GB" b="1" dirty="0" smtClean="0"/>
              <a:t>Example 2</a:t>
            </a:r>
          </a:p>
          <a:p>
            <a:pPr marL="0" indent="0">
              <a:buNone/>
            </a:pPr>
            <a:r>
              <a:rPr lang="en-GB" dirty="0" smtClean="0"/>
              <a:t> .card {</a:t>
            </a:r>
          </a:p>
          <a:p>
            <a:pPr marL="0" indent="0">
              <a:buNone/>
            </a:pPr>
            <a:r>
              <a:rPr lang="en-GB" dirty="0" smtClean="0"/>
              <a:t>  display</a:t>
            </a:r>
            <a:r>
              <a:rPr lang="en-GB" dirty="0"/>
              <a:t>: flex;</a:t>
            </a:r>
          </a:p>
          <a:p>
            <a:pPr marL="0" indent="0">
              <a:buNone/>
            </a:pPr>
            <a:r>
              <a:rPr lang="en-GB" dirty="0" smtClean="0"/>
              <a:t>  flex-direction</a:t>
            </a:r>
            <a:r>
              <a:rPr lang="en-GB" dirty="0"/>
              <a:t>: column;</a:t>
            </a:r>
          </a:p>
          <a:p>
            <a:pPr marL="0" indent="0">
              <a:buNone/>
            </a:pPr>
            <a:r>
              <a:rPr lang="en-GB" dirty="0" smtClean="0"/>
              <a:t>}</a:t>
            </a:r>
            <a:endParaRPr lang="en-GB" dirty="0"/>
          </a:p>
          <a:p>
            <a:pPr marL="0" indent="0">
              <a:buNone/>
            </a:pPr>
            <a:r>
              <a:rPr lang="en-GB" dirty="0" smtClean="0"/>
              <a:t>.</a:t>
            </a:r>
            <a:r>
              <a:rPr lang="en-GB" dirty="0"/>
              <a:t>date {</a:t>
            </a:r>
          </a:p>
          <a:p>
            <a:pPr marL="0" indent="0">
              <a:buNone/>
            </a:pPr>
            <a:r>
              <a:rPr lang="en-GB" dirty="0" smtClean="0"/>
              <a:t>   order</a:t>
            </a:r>
            <a:r>
              <a:rPr lang="en-GB" dirty="0"/>
              <a:t>: -1;</a:t>
            </a:r>
          </a:p>
          <a:p>
            <a:pPr marL="0" indent="0">
              <a:buNone/>
            </a:pPr>
            <a:r>
              <a:rPr lang="en-GB" dirty="0" smtClean="0"/>
              <a:t>   text-align</a:t>
            </a:r>
            <a:r>
              <a:rPr lang="en-GB" dirty="0"/>
              <a:t>: right;</a:t>
            </a:r>
          </a:p>
          <a:p>
            <a:pPr marL="0" indent="0">
              <a:buNone/>
            </a:pPr>
            <a:r>
              <a:rPr lang="en-GB" dirty="0" smtClean="0"/>
              <a:t>}</a:t>
            </a:r>
            <a:endParaRPr lang="en-GB" dirty="0"/>
          </a:p>
          <a:p>
            <a:pPr marL="0" indent="0">
              <a:buNone/>
            </a:pPr>
            <a:r>
              <a:rPr lang="en-GB" dirty="0"/>
              <a:t> &lt;div class="wrapper"&gt;</a:t>
            </a:r>
          </a:p>
          <a:p>
            <a:pPr marL="0" indent="0">
              <a:buNone/>
            </a:pPr>
            <a:r>
              <a:rPr lang="en-GB" dirty="0"/>
              <a:t>        &lt;div class="card"&gt;</a:t>
            </a:r>
          </a:p>
          <a:p>
            <a:pPr marL="0" indent="0">
              <a:buNone/>
            </a:pPr>
            <a:r>
              <a:rPr lang="en-GB" dirty="0"/>
              <a:t>            &lt;</a:t>
            </a:r>
            <a:r>
              <a:rPr lang="en-GB" dirty="0" smtClean="0"/>
              <a:t>h3&gt;The king is coming </a:t>
            </a:r>
            <a:r>
              <a:rPr lang="en-GB" dirty="0" err="1" smtClean="0"/>
              <a:t>sson</a:t>
            </a:r>
            <a:r>
              <a:rPr lang="en-GB" dirty="0" smtClean="0"/>
              <a:t>&lt;/</a:t>
            </a:r>
            <a:r>
              <a:rPr lang="en-GB" dirty="0"/>
              <a:t>h3&gt;</a:t>
            </a:r>
          </a:p>
          <a:p>
            <a:pPr marL="0" indent="0">
              <a:buNone/>
            </a:pPr>
            <a:r>
              <a:rPr lang="en-GB" dirty="0"/>
              <a:t>            &lt;div class="date"&gt;1 </a:t>
            </a:r>
            <a:r>
              <a:rPr lang="en-GB" dirty="0" smtClean="0"/>
              <a:t>June 2019&lt;/</a:t>
            </a:r>
            <a:r>
              <a:rPr lang="en-GB" dirty="0"/>
              <a:t>div&gt;</a:t>
            </a:r>
          </a:p>
          <a:p>
            <a:pPr marL="0" indent="0">
              <a:buNone/>
            </a:pPr>
            <a:r>
              <a:rPr lang="en-GB" dirty="0"/>
              <a:t>            &lt;p&gt;This is the </a:t>
            </a:r>
            <a:r>
              <a:rPr lang="en-GB" dirty="0" smtClean="0"/>
              <a:t>best news of the day you must the full content top get the gist.&lt;/</a:t>
            </a:r>
            <a:r>
              <a:rPr lang="en-GB" dirty="0"/>
              <a:t>p&gt;</a:t>
            </a:r>
          </a:p>
          <a:p>
            <a:pPr marL="0" indent="0">
              <a:buNone/>
            </a:pPr>
            <a:r>
              <a:rPr lang="en-GB" dirty="0" smtClean="0"/>
              <a:t>&lt;/</a:t>
            </a:r>
            <a:r>
              <a:rPr lang="en-GB" dirty="0"/>
              <a:t>div</a:t>
            </a:r>
            <a:r>
              <a:rPr lang="en-GB" dirty="0" smtClean="0"/>
              <a:t>&gt;</a:t>
            </a:r>
          </a:p>
          <a:p>
            <a:pPr marL="0" indent="0">
              <a:buNone/>
            </a:pPr>
            <a:r>
              <a:rPr lang="en-GB" dirty="0"/>
              <a:t>&lt;/div</a:t>
            </a:r>
            <a:r>
              <a:rPr lang="en-GB" dirty="0" smtClean="0"/>
              <a:t>&gt;</a:t>
            </a:r>
            <a:endParaRPr lang="en-GB" dirty="0"/>
          </a:p>
        </p:txBody>
      </p:sp>
    </p:spTree>
    <p:extLst>
      <p:ext uri="{BB962C8B-B14F-4D97-AF65-F5344CB8AC3E}">
        <p14:creationId xmlns:p14="http://schemas.microsoft.com/office/powerpoint/2010/main" val="355560554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p:txBody>
          <a:bodyPr>
            <a:normAutofit/>
          </a:bodyPr>
          <a:lstStyle/>
          <a:p>
            <a:pPr marL="0" indent="0">
              <a:buNone/>
            </a:pPr>
            <a:r>
              <a:rPr lang="en-GB" sz="1600" dirty="0"/>
              <a:t>Properties applied to flex </a:t>
            </a:r>
            <a:r>
              <a:rPr lang="en-GB" sz="1600" dirty="0" smtClean="0"/>
              <a:t>items</a:t>
            </a:r>
            <a:endParaRPr lang="en-GB" sz="1600" dirty="0"/>
          </a:p>
          <a:p>
            <a:pPr marL="0" indent="0">
              <a:buNone/>
            </a:pPr>
            <a:r>
              <a:rPr lang="en-GB" sz="1600" dirty="0"/>
              <a:t>To have more control over flex items we can target them directly. We do this by way of three properties:</a:t>
            </a:r>
          </a:p>
          <a:p>
            <a:pPr marL="0" indent="0">
              <a:buNone/>
            </a:pPr>
            <a:endParaRPr lang="en-GB" sz="1600" dirty="0"/>
          </a:p>
          <a:p>
            <a:pPr marL="0" indent="0">
              <a:buNone/>
            </a:pPr>
            <a:r>
              <a:rPr lang="en-GB" sz="1600" b="1" dirty="0"/>
              <a:t>flex-grow</a:t>
            </a:r>
          </a:p>
          <a:p>
            <a:pPr marL="0" indent="0">
              <a:buNone/>
            </a:pPr>
            <a:r>
              <a:rPr lang="en-GB" sz="1600" b="1" dirty="0"/>
              <a:t>flex-shrink</a:t>
            </a:r>
          </a:p>
          <a:p>
            <a:pPr marL="0" indent="0">
              <a:buNone/>
            </a:pPr>
            <a:r>
              <a:rPr lang="en-GB" sz="1600" b="1" dirty="0" smtClean="0"/>
              <a:t>flex-basis</a:t>
            </a:r>
          </a:p>
          <a:p>
            <a:pPr marL="0" indent="0">
              <a:buNone/>
            </a:pPr>
            <a:endParaRPr lang="en-GB" sz="1600" b="1" dirty="0"/>
          </a:p>
          <a:p>
            <a:pPr marL="0" indent="0">
              <a:buNone/>
            </a:pPr>
            <a:r>
              <a:rPr lang="en-GB" sz="1600" dirty="0"/>
              <a:t>If we have three 100 pixel-wide items in a container which is 500 pixels wide, then the space we need to lay out our items is 300 pixels. This leaves 200 pixels of available space. If we don’t change the initial values then </a:t>
            </a:r>
            <a:r>
              <a:rPr lang="en-GB" sz="1600" dirty="0" err="1"/>
              <a:t>flexbox</a:t>
            </a:r>
            <a:r>
              <a:rPr lang="en-GB" sz="1600" dirty="0"/>
              <a:t> will put that space after the last item</a:t>
            </a:r>
            <a:r>
              <a:rPr lang="en-GB" sz="1600" dirty="0" smtClean="0"/>
              <a:t>.</a:t>
            </a:r>
          </a:p>
          <a:p>
            <a:pPr marL="0" indent="0">
              <a:buNone/>
            </a:pPr>
            <a:endParaRPr lang="en-GB" sz="1600" dirty="0"/>
          </a:p>
          <a:p>
            <a:pPr marL="0" indent="0">
              <a:buNone/>
            </a:pPr>
            <a:r>
              <a:rPr lang="en-GB" sz="1600" dirty="0"/>
              <a:t>If we instead would like the items to grow and fill the space, then we need to have a method of distributing the leftover space between the items. This is what the flex properties that we apply to the items themselves, will do.</a:t>
            </a:r>
          </a:p>
        </p:txBody>
      </p:sp>
      <p:pic>
        <p:nvPicPr>
          <p:cNvPr id="4" name="Picture 3"/>
          <p:cNvPicPr>
            <a:picLocks noChangeAspect="1"/>
          </p:cNvPicPr>
          <p:nvPr/>
        </p:nvPicPr>
        <p:blipFill>
          <a:blip r:embed="rId2"/>
          <a:stretch>
            <a:fillRect/>
          </a:stretch>
        </p:blipFill>
        <p:spPr>
          <a:xfrm>
            <a:off x="3505200" y="5541204"/>
            <a:ext cx="3276600" cy="1192047"/>
          </a:xfrm>
          <a:prstGeom prst="rect">
            <a:avLst/>
          </a:prstGeom>
        </p:spPr>
      </p:pic>
    </p:spTree>
    <p:extLst>
      <p:ext uri="{BB962C8B-B14F-4D97-AF65-F5344CB8AC3E}">
        <p14:creationId xmlns:p14="http://schemas.microsoft.com/office/powerpoint/2010/main" val="304703051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p:txBody>
          <a:bodyPr>
            <a:normAutofit fontScale="62500" lnSpcReduction="20000"/>
          </a:bodyPr>
          <a:lstStyle/>
          <a:p>
            <a:pPr marL="0" indent="0">
              <a:buNone/>
            </a:pPr>
            <a:r>
              <a:rPr lang="en-GB" b="1" dirty="0"/>
              <a:t>The flex-basis </a:t>
            </a:r>
            <a:r>
              <a:rPr lang="en-GB" b="1" dirty="0" smtClean="0"/>
              <a:t>property</a:t>
            </a:r>
            <a:endParaRPr lang="en-GB" b="1" dirty="0"/>
          </a:p>
          <a:p>
            <a:pPr marL="0" indent="0">
              <a:buNone/>
            </a:pPr>
            <a:r>
              <a:rPr lang="en-GB" dirty="0"/>
              <a:t>The flex-basis is what defines the size of that item in terms of the space it leaves as available space. The initial value of this property is auto — in this case the browser looks to see if the items have a size. In the example above, all of the items have a width of 100 pixels and so this is used as the flex-basis.</a:t>
            </a:r>
          </a:p>
          <a:p>
            <a:pPr marL="0" indent="0">
              <a:buNone/>
            </a:pPr>
            <a:endParaRPr lang="en-GB" dirty="0"/>
          </a:p>
          <a:p>
            <a:pPr marL="0" indent="0">
              <a:buNone/>
            </a:pPr>
            <a:r>
              <a:rPr lang="en-GB" dirty="0"/>
              <a:t>If the items don’t have a size then the content's size is used as the flex-basis. This is why when we just declare display: flex on the parent to create flex items, the items all move into a row and take only as much space as they need to display their contents</a:t>
            </a:r>
            <a:r>
              <a:rPr lang="en-GB" dirty="0" smtClean="0"/>
              <a:t>.</a:t>
            </a:r>
          </a:p>
          <a:p>
            <a:pPr marL="0" indent="0">
              <a:buNone/>
            </a:pPr>
            <a:endParaRPr lang="en-GB" dirty="0"/>
          </a:p>
          <a:p>
            <a:pPr marL="0" indent="0">
              <a:buNone/>
            </a:pPr>
            <a:r>
              <a:rPr lang="en-GB" dirty="0"/>
              <a:t>.item {</a:t>
            </a:r>
          </a:p>
          <a:p>
            <a:pPr marL="0" indent="0">
              <a:buNone/>
            </a:pPr>
            <a:r>
              <a:rPr lang="en-GB" dirty="0"/>
              <a:t>  flex-basis: &lt;length&gt; | auto</a:t>
            </a:r>
            <a:r>
              <a:rPr lang="en-GB" dirty="0" smtClean="0"/>
              <a:t>;    </a:t>
            </a:r>
            <a:r>
              <a:rPr lang="en-GB" dirty="0"/>
              <a:t>/* default auto */</a:t>
            </a:r>
          </a:p>
          <a:p>
            <a:pPr marL="0" indent="0">
              <a:buNone/>
            </a:pPr>
            <a:r>
              <a:rPr lang="en-GB" dirty="0"/>
              <a:t>}</a:t>
            </a:r>
          </a:p>
          <a:p>
            <a:pPr marL="0" indent="0">
              <a:buNone/>
            </a:pPr>
            <a:r>
              <a:rPr lang="en-GB" dirty="0"/>
              <a:t>If set to 0, the extra space around content isn't factored in. If set to auto, the extra space is distributed based on its flex-grow value</a:t>
            </a:r>
          </a:p>
        </p:txBody>
      </p:sp>
    </p:spTree>
    <p:extLst>
      <p:ext uri="{BB962C8B-B14F-4D97-AF65-F5344CB8AC3E}">
        <p14:creationId xmlns:p14="http://schemas.microsoft.com/office/powerpoint/2010/main" val="1249731247"/>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p:txBody>
          <a:bodyPr>
            <a:normAutofit fontScale="47500" lnSpcReduction="20000"/>
          </a:bodyPr>
          <a:lstStyle/>
          <a:p>
            <a:pPr marL="0" indent="0">
              <a:buNone/>
            </a:pPr>
            <a:r>
              <a:rPr lang="en-GB" b="1" dirty="0"/>
              <a:t>The flex-grow </a:t>
            </a:r>
            <a:r>
              <a:rPr lang="en-GB" b="1" dirty="0" smtClean="0"/>
              <a:t>property</a:t>
            </a:r>
            <a:endParaRPr lang="en-GB" b="1" dirty="0"/>
          </a:p>
          <a:p>
            <a:pPr marL="0" indent="0">
              <a:buNone/>
            </a:pPr>
            <a:r>
              <a:rPr lang="en-GB" dirty="0"/>
              <a:t>With the flex-grow property set to a positive integer, flex items can grow along the main axis from their flex-basis. This will cause the item to stretch and take up any available space on that axis, or a proportion of the available space if other items are allowed to grow too.</a:t>
            </a:r>
          </a:p>
          <a:p>
            <a:pPr marL="0" indent="0">
              <a:buNone/>
            </a:pPr>
            <a:endParaRPr lang="en-GB" dirty="0"/>
          </a:p>
          <a:p>
            <a:pPr marL="0" indent="0">
              <a:buNone/>
            </a:pPr>
            <a:r>
              <a:rPr lang="en-GB" dirty="0"/>
              <a:t>If we gave all of our items in the example above a flex-grow value of 1 then the available space in the flex container would be equally shared between our items and they would stretch to fill the container on the main axis.</a:t>
            </a:r>
          </a:p>
          <a:p>
            <a:pPr marL="0" indent="0">
              <a:buNone/>
            </a:pPr>
            <a:endParaRPr lang="en-GB" dirty="0"/>
          </a:p>
          <a:p>
            <a:pPr marL="0" indent="0">
              <a:buNone/>
            </a:pPr>
            <a:r>
              <a:rPr lang="en-GB" dirty="0"/>
              <a:t>The flex-grow property can be used to distribute space in proportion. </a:t>
            </a:r>
            <a:r>
              <a:rPr lang="en-GB" dirty="0" smtClean="0"/>
              <a:t>If </a:t>
            </a:r>
            <a:r>
              <a:rPr lang="en-GB" dirty="0"/>
              <a:t>all items have flex-grow set to 1, the remaining space in the container will be distributed equally to all children. If one of the children has a value of 2, the remaining space would take up twice as much space as the others (or it will try to, at least).</a:t>
            </a:r>
          </a:p>
          <a:p>
            <a:pPr marL="0" indent="0">
              <a:buNone/>
            </a:pPr>
            <a:endParaRPr lang="en-GB" dirty="0"/>
          </a:p>
          <a:p>
            <a:pPr marL="0" indent="0">
              <a:buNone/>
            </a:pPr>
            <a:r>
              <a:rPr lang="en-GB" dirty="0"/>
              <a:t>.item {</a:t>
            </a:r>
          </a:p>
          <a:p>
            <a:pPr marL="0" indent="0">
              <a:buNone/>
            </a:pPr>
            <a:r>
              <a:rPr lang="en-GB" dirty="0"/>
              <a:t>  flex-grow: &lt;number&gt;; /* default 0 */</a:t>
            </a:r>
          </a:p>
          <a:p>
            <a:pPr marL="0" indent="0">
              <a:buNone/>
            </a:pPr>
            <a:r>
              <a:rPr lang="en-GB" dirty="0" smtClean="0"/>
              <a:t>}</a:t>
            </a:r>
          </a:p>
          <a:p>
            <a:pPr marL="0" indent="0">
              <a:buNone/>
            </a:pPr>
            <a:endParaRPr lang="en-GB" dirty="0"/>
          </a:p>
          <a:p>
            <a:pPr marL="0" indent="0">
              <a:buNone/>
            </a:pPr>
            <a:r>
              <a:rPr lang="en-GB" dirty="0"/>
              <a:t>Negative numbers are invalid.</a:t>
            </a:r>
          </a:p>
        </p:txBody>
      </p:sp>
    </p:spTree>
    <p:extLst>
      <p:ext uri="{BB962C8B-B14F-4D97-AF65-F5344CB8AC3E}">
        <p14:creationId xmlns:p14="http://schemas.microsoft.com/office/powerpoint/2010/main" val="306545519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p:txBody>
          <a:bodyPr>
            <a:normAutofit fontScale="55000" lnSpcReduction="20000"/>
          </a:bodyPr>
          <a:lstStyle/>
          <a:p>
            <a:pPr marL="0" indent="0">
              <a:buNone/>
            </a:pPr>
            <a:r>
              <a:rPr lang="en-GB" b="1" dirty="0"/>
              <a:t>The flex-shrink </a:t>
            </a:r>
            <a:r>
              <a:rPr lang="en-GB" b="1" dirty="0" smtClean="0"/>
              <a:t>property</a:t>
            </a:r>
            <a:endParaRPr lang="en-GB" b="1" dirty="0"/>
          </a:p>
          <a:p>
            <a:pPr marL="0" indent="0">
              <a:buNone/>
            </a:pPr>
            <a:r>
              <a:rPr lang="en-GB" dirty="0"/>
              <a:t>Where the flex-grow property deals with adding space in the main axis, the flex-shrink property controls how it is taken away. If we do not have enough space in the container to lay out our items and flex-shrink is set to a positive integer the item can become smaller than the flex-basis. As with flex-grow different values can be assigned in order to cause one item to shrink faster than others — an item with a higher value set for flex-shrink will shrink faster than its siblings that have lower values.</a:t>
            </a:r>
          </a:p>
          <a:p>
            <a:pPr marL="0" indent="0">
              <a:buNone/>
            </a:pPr>
            <a:endParaRPr lang="en-GB" dirty="0"/>
          </a:p>
          <a:p>
            <a:pPr marL="0" indent="0">
              <a:buNone/>
            </a:pPr>
            <a:r>
              <a:rPr lang="en-GB" dirty="0"/>
              <a:t>The minimum size of the item will be taken into account while working out the actual amount of shrinkage that will happen, which means that flex-shrink has the potential to appear less consistent than flex-grow in </a:t>
            </a:r>
            <a:r>
              <a:rPr lang="en-GB" dirty="0" err="1"/>
              <a:t>behavior</a:t>
            </a:r>
            <a:r>
              <a:rPr lang="en-GB" dirty="0"/>
              <a:t>. </a:t>
            </a:r>
            <a:endParaRPr lang="en-GB" dirty="0" smtClean="0"/>
          </a:p>
          <a:p>
            <a:pPr marL="0" indent="0">
              <a:buNone/>
            </a:pPr>
            <a:r>
              <a:rPr lang="en-GB" dirty="0"/>
              <a:t>This defines the ability for a flex item to shrink if necessary.</a:t>
            </a:r>
          </a:p>
          <a:p>
            <a:pPr marL="0" indent="0">
              <a:buNone/>
            </a:pPr>
            <a:endParaRPr lang="en-GB" dirty="0"/>
          </a:p>
          <a:p>
            <a:pPr marL="0" indent="0">
              <a:buNone/>
            </a:pPr>
            <a:r>
              <a:rPr lang="en-GB" dirty="0"/>
              <a:t>.item {</a:t>
            </a:r>
          </a:p>
          <a:p>
            <a:pPr marL="0" indent="0">
              <a:buNone/>
            </a:pPr>
            <a:r>
              <a:rPr lang="en-GB" dirty="0"/>
              <a:t>  flex-shrink: &lt;number&gt;; /* default 1 */</a:t>
            </a:r>
          </a:p>
          <a:p>
            <a:pPr marL="0" indent="0">
              <a:buNone/>
            </a:pPr>
            <a:r>
              <a:rPr lang="en-GB" dirty="0"/>
              <a:t>}</a:t>
            </a:r>
          </a:p>
          <a:p>
            <a:pPr marL="0" indent="0">
              <a:buNone/>
            </a:pPr>
            <a:r>
              <a:rPr lang="en-GB" dirty="0"/>
              <a:t>Negative numbers are invalid.</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481480388"/>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p:txBody>
          <a:bodyPr>
            <a:normAutofit/>
          </a:bodyPr>
          <a:lstStyle/>
          <a:p>
            <a:pPr marL="0" indent="0">
              <a:buNone/>
            </a:pPr>
            <a:endParaRPr lang="en-GB" dirty="0"/>
          </a:p>
          <a:p>
            <a:pPr marL="0" indent="0">
              <a:buNone/>
            </a:pPr>
            <a:endParaRPr lang="en-GB" dirty="0"/>
          </a:p>
        </p:txBody>
      </p:sp>
      <p:sp>
        <p:nvSpPr>
          <p:cNvPr id="4" name="Rectangle 3"/>
          <p:cNvSpPr/>
          <p:nvPr/>
        </p:nvSpPr>
        <p:spPr>
          <a:xfrm>
            <a:off x="304800" y="1828800"/>
            <a:ext cx="8699500" cy="8125301"/>
          </a:xfrm>
          <a:prstGeom prst="rect">
            <a:avLst/>
          </a:prstGeom>
        </p:spPr>
        <p:txBody>
          <a:bodyPr wrap="square">
            <a:spAutoFit/>
          </a:bodyPr>
          <a:lstStyle/>
          <a:p>
            <a:r>
              <a:rPr lang="en-GB" b="1" dirty="0"/>
              <a:t>Shorthand values for the flex </a:t>
            </a:r>
            <a:r>
              <a:rPr lang="en-GB" b="1" dirty="0" smtClean="0"/>
              <a:t>properties</a:t>
            </a:r>
          </a:p>
          <a:p>
            <a:r>
              <a:rPr lang="en-GB" dirty="0" smtClean="0"/>
              <a:t>You </a:t>
            </a:r>
            <a:r>
              <a:rPr lang="en-GB" dirty="0"/>
              <a:t>will very rarely see the </a:t>
            </a:r>
            <a:r>
              <a:rPr lang="en-GB" b="1" dirty="0"/>
              <a:t>flex-grow</a:t>
            </a:r>
            <a:r>
              <a:rPr lang="en-GB" dirty="0"/>
              <a:t>, </a:t>
            </a:r>
            <a:r>
              <a:rPr lang="en-GB" b="1" dirty="0"/>
              <a:t>flex-shrink</a:t>
            </a:r>
            <a:r>
              <a:rPr lang="en-GB" dirty="0"/>
              <a:t>, and </a:t>
            </a:r>
            <a:r>
              <a:rPr lang="en-GB" b="1" dirty="0"/>
              <a:t>flex-basis</a:t>
            </a:r>
            <a:r>
              <a:rPr lang="en-GB" dirty="0"/>
              <a:t> properties used individually; instead they are combined into the flex shorthand. The flex shorthand allows you to set the three values in this order — </a:t>
            </a:r>
            <a:r>
              <a:rPr lang="en-GB" b="1" dirty="0"/>
              <a:t>flex-grow, flex-shrink, flex-basis</a:t>
            </a:r>
            <a:r>
              <a:rPr lang="en-GB" dirty="0" smtClean="0"/>
              <a:t>.</a:t>
            </a:r>
          </a:p>
          <a:p>
            <a:endParaRPr lang="en-GB" dirty="0"/>
          </a:p>
          <a:p>
            <a:r>
              <a:rPr lang="en-GB" b="1" dirty="0" smtClean="0"/>
              <a:t>NOTE</a:t>
            </a:r>
            <a:r>
              <a:rPr lang="en-GB" dirty="0" smtClean="0"/>
              <a:t> : The </a:t>
            </a:r>
            <a:r>
              <a:rPr lang="en-GB" dirty="0"/>
              <a:t>first value is flex-grow. Giving this a positive value means the item can grow. The second is flex-shrink — with a positive value the items can shrink, but only if their total values overflow the main axis. The final value is flex-basis; this is the value the items are using as their base value to grow and shrink from</a:t>
            </a:r>
            <a:r>
              <a:rPr lang="en-GB" dirty="0" smtClean="0"/>
              <a:t>.</a:t>
            </a:r>
          </a:p>
          <a:p>
            <a:endParaRPr lang="en-GB" dirty="0"/>
          </a:p>
          <a:p>
            <a:r>
              <a:rPr lang="en-GB" b="1" dirty="0"/>
              <a:t>flex: auto</a:t>
            </a:r>
            <a:r>
              <a:rPr lang="en-GB" dirty="0"/>
              <a:t>, which is the shorthand for flex: 1 1 auto — all items grow and shrink from a flex-basis of auto. This would mean that the longer item would have more space.</a:t>
            </a:r>
          </a:p>
          <a:p>
            <a:endParaRPr lang="en-GB" dirty="0"/>
          </a:p>
          <a:p>
            <a:r>
              <a:rPr lang="en-GB" b="1" dirty="0" smtClean="0"/>
              <a:t>flex</a:t>
            </a:r>
            <a:r>
              <a:rPr lang="en-GB" b="1" dirty="0"/>
              <a:t>: 1</a:t>
            </a:r>
            <a:r>
              <a:rPr lang="en-GB" dirty="0"/>
              <a:t>. This is the shorthand for flex: 1 1 0 and causes all of the items become the same width, as they are working from a flex-basis of 0 allowing all of the space to be distributed evenly.</a:t>
            </a:r>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spTree>
    <p:extLst>
      <p:ext uri="{BB962C8B-B14F-4D97-AF65-F5344CB8AC3E}">
        <p14:creationId xmlns:p14="http://schemas.microsoft.com/office/powerpoint/2010/main" val="3862147556"/>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a:t>
            </a:r>
            <a:endParaRPr lang="en-GB" dirty="0"/>
          </a:p>
        </p:txBody>
      </p:sp>
      <p:sp>
        <p:nvSpPr>
          <p:cNvPr id="3" name="Content Placeholder 2"/>
          <p:cNvSpPr>
            <a:spLocks noGrp="1"/>
          </p:cNvSpPr>
          <p:nvPr>
            <p:ph idx="1"/>
          </p:nvPr>
        </p:nvSpPr>
        <p:spPr>
          <a:xfrm>
            <a:off x="444500" y="1600200"/>
            <a:ext cx="8229600" cy="5029200"/>
          </a:xfrm>
        </p:spPr>
        <p:txBody>
          <a:bodyPr>
            <a:normAutofit fontScale="47500" lnSpcReduction="20000"/>
          </a:bodyPr>
          <a:lstStyle/>
          <a:p>
            <a:pPr marL="0" indent="0">
              <a:buNone/>
            </a:pPr>
            <a:endParaRPr lang="en-GB" dirty="0"/>
          </a:p>
          <a:p>
            <a:pPr marL="0" indent="0">
              <a:buNone/>
            </a:pPr>
            <a:r>
              <a:rPr lang="en-GB" dirty="0"/>
              <a:t> .box {</a:t>
            </a:r>
          </a:p>
          <a:p>
            <a:pPr marL="0" indent="0">
              <a:buNone/>
            </a:pPr>
            <a:r>
              <a:rPr lang="en-GB" dirty="0"/>
              <a:t>        display: flex;</a:t>
            </a:r>
          </a:p>
          <a:p>
            <a:pPr marL="0" indent="0">
              <a:buNone/>
            </a:pPr>
            <a:r>
              <a:rPr lang="en-GB" dirty="0"/>
              <a:t>      }</a:t>
            </a:r>
          </a:p>
          <a:p>
            <a:pPr marL="0" indent="0">
              <a:buNone/>
            </a:pPr>
            <a:r>
              <a:rPr lang="en-GB" dirty="0" smtClean="0"/>
              <a:t>.</a:t>
            </a:r>
            <a:r>
              <a:rPr lang="en-GB" dirty="0"/>
              <a:t>one {</a:t>
            </a:r>
          </a:p>
          <a:p>
            <a:pPr marL="0" indent="0">
              <a:buNone/>
            </a:pPr>
            <a:r>
              <a:rPr lang="en-GB" dirty="0"/>
              <a:t>        flex: 1 1 auto;</a:t>
            </a:r>
          </a:p>
          <a:p>
            <a:pPr marL="0" indent="0">
              <a:buNone/>
            </a:pPr>
            <a:r>
              <a:rPr lang="en-GB" dirty="0"/>
              <a:t>      }</a:t>
            </a:r>
          </a:p>
          <a:p>
            <a:pPr marL="0" indent="0">
              <a:buNone/>
            </a:pPr>
            <a:r>
              <a:rPr lang="en-GB" dirty="0" smtClean="0"/>
              <a:t>.</a:t>
            </a:r>
            <a:r>
              <a:rPr lang="en-GB" dirty="0"/>
              <a:t>two {</a:t>
            </a:r>
          </a:p>
          <a:p>
            <a:pPr marL="0" indent="0">
              <a:buNone/>
            </a:pPr>
            <a:r>
              <a:rPr lang="en-GB" dirty="0"/>
              <a:t>        flex: 2 1 auto;</a:t>
            </a:r>
          </a:p>
          <a:p>
            <a:pPr marL="0" indent="0">
              <a:buNone/>
            </a:pPr>
            <a:r>
              <a:rPr lang="en-GB" dirty="0"/>
              <a:t>      }</a:t>
            </a:r>
          </a:p>
          <a:p>
            <a:pPr marL="0" indent="0">
              <a:buNone/>
            </a:pPr>
            <a:r>
              <a:rPr lang="en-GB" dirty="0" smtClean="0"/>
              <a:t>.</a:t>
            </a:r>
            <a:r>
              <a:rPr lang="en-GB" dirty="0"/>
              <a:t>three {</a:t>
            </a:r>
          </a:p>
          <a:p>
            <a:pPr marL="0" indent="0">
              <a:buNone/>
            </a:pPr>
            <a:r>
              <a:rPr lang="en-GB" dirty="0"/>
              <a:t>        flex: 2 1 auto</a:t>
            </a:r>
            <a:r>
              <a:rPr lang="en-GB" dirty="0" smtClean="0"/>
              <a:t>;</a:t>
            </a:r>
          </a:p>
          <a:p>
            <a:pPr marL="0" indent="0">
              <a:buNone/>
            </a:pPr>
            <a:r>
              <a:rPr lang="en-GB" dirty="0" smtClean="0"/>
              <a:t> }</a:t>
            </a:r>
          </a:p>
          <a:p>
            <a:pPr marL="0" indent="0">
              <a:buNone/>
            </a:pPr>
            <a:endParaRPr lang="en-GB" dirty="0"/>
          </a:p>
          <a:p>
            <a:pPr marL="0" indent="0">
              <a:buNone/>
            </a:pPr>
            <a:r>
              <a:rPr lang="en-GB" dirty="0"/>
              <a:t> &lt;div class="box"&gt;</a:t>
            </a:r>
          </a:p>
          <a:p>
            <a:pPr marL="0" indent="0">
              <a:buNone/>
            </a:pPr>
            <a:r>
              <a:rPr lang="en-GB" dirty="0"/>
              <a:t>        &lt;div class="one"&gt;One&lt;/div&gt;</a:t>
            </a:r>
          </a:p>
          <a:p>
            <a:pPr marL="0" indent="0">
              <a:buNone/>
            </a:pPr>
            <a:r>
              <a:rPr lang="en-GB" dirty="0"/>
              <a:t>        &lt;div class="two"&gt;Two&lt;/div&gt;</a:t>
            </a:r>
          </a:p>
          <a:p>
            <a:pPr marL="0" indent="0">
              <a:buNone/>
            </a:pPr>
            <a:r>
              <a:rPr lang="en-GB" dirty="0"/>
              <a:t>        &lt;div class="three"&gt;Three&lt;/div&gt;</a:t>
            </a:r>
          </a:p>
          <a:p>
            <a:pPr marL="0" indent="0">
              <a:buNone/>
            </a:pPr>
            <a:r>
              <a:rPr lang="en-GB" dirty="0" smtClean="0"/>
              <a:t>&lt;/</a:t>
            </a:r>
            <a:r>
              <a:rPr lang="en-GB" dirty="0"/>
              <a:t>div&gt;</a:t>
            </a:r>
            <a:endParaRPr lang="en-GB" dirty="0" smtClean="0"/>
          </a:p>
          <a:p>
            <a:pPr marL="0" indent="0">
              <a:buNone/>
            </a:pPr>
            <a:r>
              <a:rPr lang="en-GB" dirty="0" smtClean="0"/>
              <a:t> </a:t>
            </a:r>
            <a:endParaRPr lang="en-GB" dirty="0"/>
          </a:p>
        </p:txBody>
      </p:sp>
      <p:sp>
        <p:nvSpPr>
          <p:cNvPr id="4" name="Rectangle 3"/>
          <p:cNvSpPr/>
          <p:nvPr/>
        </p:nvSpPr>
        <p:spPr>
          <a:xfrm>
            <a:off x="304800" y="1828800"/>
            <a:ext cx="8699500" cy="3693319"/>
          </a:xfrm>
          <a:prstGeom prst="rect">
            <a:avLst/>
          </a:prstGeom>
        </p:spPr>
        <p:txBody>
          <a:bodyPr wrap="square">
            <a:spAutoFit/>
          </a:bodyPr>
          <a:lstStyle/>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spTree>
    <p:extLst>
      <p:ext uri="{BB962C8B-B14F-4D97-AF65-F5344CB8AC3E}">
        <p14:creationId xmlns:p14="http://schemas.microsoft.com/office/powerpoint/2010/main" val="30441478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10000"/>
          </a:bodyPr>
          <a:lstStyle/>
          <a:p>
            <a:pPr marL="0" indent="0" fontAlgn="base">
              <a:buNone/>
            </a:pPr>
            <a:endParaRPr lang="en-US" dirty="0" smtClean="0"/>
          </a:p>
          <a:p>
            <a:pPr marL="0" indent="0" fontAlgn="base">
              <a:buNone/>
            </a:pPr>
            <a:r>
              <a:rPr lang="en-US" dirty="0" smtClean="0"/>
              <a:t>• </a:t>
            </a:r>
            <a:r>
              <a:rPr lang="en-US" dirty="0"/>
              <a:t>Getting Started </a:t>
            </a:r>
            <a:r>
              <a:rPr lang="en-US" dirty="0" smtClean="0"/>
              <a:t>with Web </a:t>
            </a:r>
            <a:r>
              <a:rPr lang="en-US" dirty="0"/>
              <a:t>Design</a:t>
            </a:r>
            <a:br>
              <a:rPr lang="en-US" dirty="0"/>
            </a:br>
            <a:r>
              <a:rPr lang="en-US" dirty="0"/>
              <a:t>• </a:t>
            </a:r>
            <a:r>
              <a:rPr lang="en-US" dirty="0" smtClean="0"/>
              <a:t>What </a:t>
            </a:r>
            <a:r>
              <a:rPr lang="en-US" dirty="0"/>
              <a:t>Is a Web Site </a:t>
            </a:r>
            <a:r>
              <a:rPr lang="en-US" dirty="0" smtClean="0"/>
              <a:t>Anyway?</a:t>
            </a:r>
            <a:r>
              <a:rPr lang="en-US" dirty="0"/>
              <a:t/>
            </a:r>
            <a:br>
              <a:rPr lang="en-US" dirty="0"/>
            </a:br>
            <a:r>
              <a:rPr lang="en-US" dirty="0"/>
              <a:t>• </a:t>
            </a:r>
            <a:r>
              <a:rPr lang="en-US" dirty="0" smtClean="0"/>
              <a:t>HTML</a:t>
            </a:r>
            <a:r>
              <a:rPr lang="en-US" dirty="0"/>
              <a:t/>
            </a:r>
            <a:br>
              <a:rPr lang="en-US" dirty="0"/>
            </a:br>
            <a:r>
              <a:rPr lang="en-US" dirty="0"/>
              <a:t>• </a:t>
            </a:r>
            <a:r>
              <a:rPr lang="en-US" dirty="0" smtClean="0"/>
              <a:t>CSS</a:t>
            </a:r>
            <a:r>
              <a:rPr lang="en-US" dirty="0"/>
              <a:t/>
            </a:r>
            <a:br>
              <a:rPr lang="en-US" dirty="0"/>
            </a:br>
            <a:r>
              <a:rPr lang="en-US" dirty="0"/>
              <a:t>• </a:t>
            </a:r>
            <a:r>
              <a:rPr lang="en-US" dirty="0" smtClean="0"/>
              <a:t>Bootstrap</a:t>
            </a:r>
            <a:r>
              <a:rPr lang="en-US" dirty="0"/>
              <a:t/>
            </a:r>
            <a:br>
              <a:rPr lang="en-US" dirty="0"/>
            </a:br>
            <a:r>
              <a:rPr lang="en-US" dirty="0" smtClean="0"/>
              <a:t>• Content Management Systems</a:t>
            </a:r>
          </a:p>
          <a:p>
            <a:pPr marL="0" indent="0" fontAlgn="base">
              <a:buNone/>
            </a:pPr>
            <a:r>
              <a:rPr lang="en-US" dirty="0"/>
              <a:t>• </a:t>
            </a:r>
            <a:r>
              <a:rPr lang="en-US" dirty="0" smtClean="0"/>
              <a:t>Capstone Project</a:t>
            </a:r>
          </a:p>
          <a:p>
            <a:pPr marL="0" indent="0" fontAlgn="base">
              <a:buNone/>
            </a:pPr>
            <a:r>
              <a:rPr lang="en-US" dirty="0"/>
              <a:t/>
            </a:r>
            <a:br>
              <a:rPr lang="en-US" dirty="0"/>
            </a:br>
            <a:endParaRPr lang="en-US" dirty="0"/>
          </a:p>
          <a:p>
            <a:endParaRPr lang="en-US" dirty="0"/>
          </a:p>
          <a:p>
            <a:endParaRPr lang="en-US" dirty="0"/>
          </a:p>
        </p:txBody>
      </p:sp>
    </p:spTree>
    <p:extLst>
      <p:ext uri="{BB962C8B-B14F-4D97-AF65-F5344CB8AC3E}">
        <p14:creationId xmlns:p14="http://schemas.microsoft.com/office/powerpoint/2010/main" val="4113757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Comments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Comments </a:t>
            </a:r>
            <a:r>
              <a:rPr lang="en-US" dirty="0"/>
              <a:t>are used to explain your code, and may help you when you edit the source code later. Comments are ignored by browsers.</a:t>
            </a:r>
            <a:br>
              <a:rPr lang="en-US" dirty="0"/>
            </a:br>
            <a:r>
              <a:rPr lang="en-US" dirty="0"/>
              <a:t/>
            </a:r>
            <a:br>
              <a:rPr lang="en-US" dirty="0"/>
            </a:br>
            <a:r>
              <a:rPr lang="en-US" dirty="0"/>
              <a:t>A CSS comment look like this</a:t>
            </a:r>
            <a:r>
              <a:rPr lang="en-US" dirty="0" smtClean="0"/>
              <a:t>:</a:t>
            </a:r>
          </a:p>
          <a:p>
            <a:pPr marL="0" indent="0">
              <a:buNone/>
            </a:pPr>
            <a:r>
              <a:rPr lang="en-US" dirty="0" smtClean="0"/>
              <a:t>/* </a:t>
            </a:r>
            <a:r>
              <a:rPr lang="en-US" dirty="0"/>
              <a:t>Comment goes here </a:t>
            </a:r>
            <a:r>
              <a:rPr lang="en-US" dirty="0" smtClean="0"/>
              <a:t>*/</a:t>
            </a:r>
          </a:p>
          <a:p>
            <a:pPr marL="0" indent="0">
              <a:buNone/>
            </a:pPr>
            <a:r>
              <a:rPr lang="en-US" dirty="0"/>
              <a:t/>
            </a:r>
            <a:br>
              <a:rPr lang="en-US" dirty="0"/>
            </a:br>
            <a:r>
              <a:rPr lang="en-US" b="1" dirty="0"/>
              <a:t>Example</a:t>
            </a:r>
            <a:r>
              <a:rPr lang="en-US" b="1" dirty="0" smtClean="0"/>
              <a:t>:</a:t>
            </a:r>
          </a:p>
          <a:p>
            <a:pPr marL="0" indent="0">
              <a:buNone/>
            </a:pPr>
            <a:r>
              <a:rPr lang="en-US" dirty="0" smtClean="0"/>
              <a:t>p </a:t>
            </a:r>
            <a:r>
              <a:rPr lang="en-US" dirty="0"/>
              <a:t>{ </a:t>
            </a:r>
            <a:br>
              <a:rPr lang="en-US" dirty="0"/>
            </a:br>
            <a:r>
              <a:rPr lang="en-US" dirty="0"/>
              <a:t>color: green; </a:t>
            </a:r>
            <a:br>
              <a:rPr lang="en-US" dirty="0"/>
            </a:br>
            <a:r>
              <a:rPr lang="en-US" dirty="0"/>
              <a:t>/* This is a comment */</a:t>
            </a:r>
            <a:br>
              <a:rPr lang="en-US" dirty="0"/>
            </a:br>
            <a:r>
              <a:rPr lang="en-US" u="sng" dirty="0"/>
              <a:t>font-size:</a:t>
            </a:r>
            <a:r>
              <a:rPr lang="en-US" dirty="0"/>
              <a:t> 150%;</a:t>
            </a:r>
            <a:br>
              <a:rPr lang="en-US" dirty="0"/>
            </a:br>
            <a:r>
              <a:rPr lang="en-US" dirty="0"/>
              <a:t>}</a:t>
            </a:r>
          </a:p>
        </p:txBody>
      </p:sp>
    </p:spTree>
    <p:extLst>
      <p:ext uri="{BB962C8B-B14F-4D97-AF65-F5344CB8AC3E}">
        <p14:creationId xmlns:p14="http://schemas.microsoft.com/office/powerpoint/2010/main" val="3225687148"/>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 Lab</a:t>
            </a:r>
            <a:endParaRPr lang="en-GB" dirty="0"/>
          </a:p>
        </p:txBody>
      </p:sp>
      <p:sp>
        <p:nvSpPr>
          <p:cNvPr id="3" name="Content Placeholder 2"/>
          <p:cNvSpPr>
            <a:spLocks noGrp="1"/>
          </p:cNvSpPr>
          <p:nvPr>
            <p:ph idx="1"/>
          </p:nvPr>
        </p:nvSpPr>
        <p:spPr>
          <a:xfrm>
            <a:off x="444500" y="1600200"/>
            <a:ext cx="8229600" cy="5029200"/>
          </a:xfrm>
        </p:spPr>
        <p:txBody>
          <a:bodyPr>
            <a:normAutofit fontScale="70000" lnSpcReduction="20000"/>
          </a:bodyPr>
          <a:lstStyle/>
          <a:p>
            <a:pPr marL="0" indent="0">
              <a:buNone/>
            </a:pPr>
            <a:r>
              <a:rPr lang="en-GB" b="1" dirty="0" smtClean="0"/>
              <a:t>Navigation 1</a:t>
            </a:r>
          </a:p>
          <a:p>
            <a:pPr marL="0" indent="0">
              <a:buNone/>
            </a:pPr>
            <a:r>
              <a:rPr lang="it-IT" dirty="0"/>
              <a:t>&lt;nav&gt;</a:t>
            </a:r>
          </a:p>
          <a:p>
            <a:pPr marL="0" indent="0">
              <a:buNone/>
            </a:pPr>
            <a:r>
              <a:rPr lang="it-IT" dirty="0"/>
              <a:t>    &lt;ul&gt;</a:t>
            </a:r>
          </a:p>
          <a:p>
            <a:pPr marL="0" indent="0">
              <a:buNone/>
            </a:pPr>
            <a:r>
              <a:rPr lang="it-IT" dirty="0"/>
              <a:t>        &lt;li&gt;&lt;a href="#"&gt;Page 1&lt;/a&gt;&lt;/li&gt;</a:t>
            </a:r>
          </a:p>
          <a:p>
            <a:pPr marL="0" indent="0">
              <a:buNone/>
            </a:pPr>
            <a:r>
              <a:rPr lang="it-IT" dirty="0"/>
              <a:t>        &lt;li&gt;&lt;a href="#"&gt;Page 2&lt;/a&gt;&lt;/li&gt;</a:t>
            </a:r>
          </a:p>
          <a:p>
            <a:pPr marL="0" indent="0">
              <a:buNone/>
            </a:pPr>
            <a:r>
              <a:rPr lang="it-IT" dirty="0"/>
              <a:t>        &lt;li&gt;&lt;a href="#"&gt;Page 3 is longer&lt;/a&gt;&lt;/li&gt;</a:t>
            </a:r>
          </a:p>
          <a:p>
            <a:pPr marL="0" indent="0">
              <a:buNone/>
            </a:pPr>
            <a:r>
              <a:rPr lang="it-IT" dirty="0"/>
              <a:t>        &lt;li&gt;&lt;a href="#"&gt;Page 4&lt;/a&gt;&lt;/li&gt;</a:t>
            </a:r>
          </a:p>
          <a:p>
            <a:pPr marL="0" indent="0">
              <a:buNone/>
            </a:pPr>
            <a:r>
              <a:rPr lang="it-IT" dirty="0"/>
              <a:t>    &lt;/ul&gt;</a:t>
            </a:r>
          </a:p>
          <a:p>
            <a:pPr marL="0" indent="0">
              <a:buNone/>
            </a:pPr>
            <a:r>
              <a:rPr lang="it-IT" dirty="0"/>
              <a:t>&lt;/nav</a:t>
            </a:r>
            <a:r>
              <a:rPr lang="it-IT" dirty="0" smtClean="0"/>
              <a:t>&gt;</a:t>
            </a:r>
          </a:p>
          <a:p>
            <a:pPr marL="0" indent="0">
              <a:buNone/>
            </a:pPr>
            <a:endParaRPr lang="it-IT" dirty="0" smtClean="0"/>
          </a:p>
          <a:p>
            <a:pPr marL="0" indent="0">
              <a:buNone/>
            </a:pPr>
            <a:r>
              <a:rPr lang="en-GB" dirty="0" err="1"/>
              <a:t>nav</a:t>
            </a:r>
            <a:r>
              <a:rPr lang="en-GB" dirty="0"/>
              <a:t> </a:t>
            </a:r>
            <a:r>
              <a:rPr lang="en-GB" dirty="0" err="1"/>
              <a:t>ul</a:t>
            </a:r>
            <a:r>
              <a:rPr lang="en-GB" dirty="0"/>
              <a:t> {</a:t>
            </a:r>
          </a:p>
          <a:p>
            <a:pPr marL="0" indent="0">
              <a:buNone/>
            </a:pPr>
            <a:r>
              <a:rPr lang="en-GB" dirty="0"/>
              <a:t>  display: flex;</a:t>
            </a:r>
          </a:p>
          <a:p>
            <a:pPr marL="0" indent="0">
              <a:buNone/>
            </a:pPr>
            <a:r>
              <a:rPr lang="en-GB" dirty="0"/>
              <a:t>  justify-content: space-between;</a:t>
            </a:r>
          </a:p>
          <a:p>
            <a:pPr marL="0" indent="0">
              <a:buNone/>
            </a:pPr>
            <a:r>
              <a:rPr lang="en-GB" dirty="0"/>
              <a:t>}</a:t>
            </a:r>
            <a:endParaRPr lang="it-IT" dirty="0"/>
          </a:p>
          <a:p>
            <a:pPr marL="0" indent="0">
              <a:buNone/>
            </a:pPr>
            <a:endParaRPr lang="en-GB" dirty="0"/>
          </a:p>
        </p:txBody>
      </p:sp>
      <p:sp>
        <p:nvSpPr>
          <p:cNvPr id="4" name="Rectangle 3"/>
          <p:cNvSpPr/>
          <p:nvPr/>
        </p:nvSpPr>
        <p:spPr>
          <a:xfrm>
            <a:off x="304800" y="1828800"/>
            <a:ext cx="8699500" cy="3693319"/>
          </a:xfrm>
          <a:prstGeom prst="rect">
            <a:avLst/>
          </a:prstGeom>
        </p:spPr>
        <p:txBody>
          <a:bodyPr wrap="square">
            <a:spAutoFit/>
          </a:bodyPr>
          <a:lstStyle/>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spTree>
    <p:extLst>
      <p:ext uri="{BB962C8B-B14F-4D97-AF65-F5344CB8AC3E}">
        <p14:creationId xmlns:p14="http://schemas.microsoft.com/office/powerpoint/2010/main" val="168974022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 Lab</a:t>
            </a:r>
            <a:endParaRPr lang="en-GB" dirty="0"/>
          </a:p>
        </p:txBody>
      </p:sp>
      <p:sp>
        <p:nvSpPr>
          <p:cNvPr id="3" name="Content Placeholder 2"/>
          <p:cNvSpPr>
            <a:spLocks noGrp="1"/>
          </p:cNvSpPr>
          <p:nvPr>
            <p:ph idx="1"/>
          </p:nvPr>
        </p:nvSpPr>
        <p:spPr>
          <a:xfrm>
            <a:off x="444500" y="1600200"/>
            <a:ext cx="8229600" cy="5029200"/>
          </a:xfrm>
        </p:spPr>
        <p:txBody>
          <a:bodyPr>
            <a:normAutofit fontScale="47500" lnSpcReduction="20000"/>
          </a:bodyPr>
          <a:lstStyle/>
          <a:p>
            <a:pPr marL="0" indent="0">
              <a:buNone/>
            </a:pPr>
            <a:r>
              <a:rPr lang="en-GB" b="1" dirty="0" smtClean="0"/>
              <a:t>Navigation 2</a:t>
            </a:r>
          </a:p>
          <a:p>
            <a:pPr marL="0" indent="0">
              <a:buNone/>
            </a:pPr>
            <a:r>
              <a:rPr lang="it-IT" dirty="0"/>
              <a:t>&lt;nav&gt;</a:t>
            </a:r>
          </a:p>
          <a:p>
            <a:pPr marL="0" indent="0">
              <a:buNone/>
            </a:pPr>
            <a:r>
              <a:rPr lang="it-IT" dirty="0"/>
              <a:t>    &lt;ul&gt;</a:t>
            </a:r>
          </a:p>
          <a:p>
            <a:pPr marL="0" indent="0">
              <a:buNone/>
            </a:pPr>
            <a:r>
              <a:rPr lang="it-IT" dirty="0"/>
              <a:t>        &lt;li&gt;&lt;a href="#"&gt;Page 1&lt;/a&gt;&lt;/li&gt;</a:t>
            </a:r>
          </a:p>
          <a:p>
            <a:pPr marL="0" indent="0">
              <a:buNone/>
            </a:pPr>
            <a:r>
              <a:rPr lang="it-IT" dirty="0"/>
              <a:t>        &lt;li&gt;&lt;a href="#"&gt;Page 2&lt;/a&gt;&lt;/li&gt;</a:t>
            </a:r>
          </a:p>
          <a:p>
            <a:pPr marL="0" indent="0">
              <a:buNone/>
            </a:pPr>
            <a:r>
              <a:rPr lang="it-IT" dirty="0"/>
              <a:t>        &lt;li&gt;&lt;a href="#"&gt;Page 3 is longer&lt;/a&gt;&lt;/li&gt;</a:t>
            </a:r>
          </a:p>
          <a:p>
            <a:pPr marL="0" indent="0">
              <a:buNone/>
            </a:pPr>
            <a:r>
              <a:rPr lang="it-IT" dirty="0"/>
              <a:t>        &lt;li class="push-right"&gt;&lt;a href="#"&gt;Page 4&lt;/a&gt;&lt;/li&gt;</a:t>
            </a:r>
          </a:p>
          <a:p>
            <a:pPr marL="0" indent="0">
              <a:buNone/>
            </a:pPr>
            <a:r>
              <a:rPr lang="it-IT" dirty="0"/>
              <a:t>    &lt;/ul&gt;</a:t>
            </a:r>
          </a:p>
          <a:p>
            <a:pPr marL="0" indent="0">
              <a:buNone/>
            </a:pPr>
            <a:r>
              <a:rPr lang="it-IT" dirty="0"/>
              <a:t>&lt;/nav</a:t>
            </a:r>
            <a:r>
              <a:rPr lang="it-IT" dirty="0" smtClean="0"/>
              <a:t>&gt;</a:t>
            </a:r>
          </a:p>
          <a:p>
            <a:pPr marL="0" indent="0">
              <a:buNone/>
            </a:pPr>
            <a:endParaRPr lang="it-IT" dirty="0" smtClean="0"/>
          </a:p>
          <a:p>
            <a:pPr marL="0" indent="0">
              <a:buNone/>
            </a:pPr>
            <a:r>
              <a:rPr lang="it-IT" dirty="0"/>
              <a:t>nav ul {</a:t>
            </a:r>
          </a:p>
          <a:p>
            <a:pPr marL="0" indent="0">
              <a:buNone/>
            </a:pPr>
            <a:r>
              <a:rPr lang="it-IT" dirty="0"/>
              <a:t>  display: flex;</a:t>
            </a:r>
          </a:p>
          <a:p>
            <a:pPr marL="0" indent="0">
              <a:buNone/>
            </a:pPr>
            <a:r>
              <a:rPr lang="it-IT" dirty="0"/>
              <a:t>  margin: 0 -10px;</a:t>
            </a:r>
          </a:p>
          <a:p>
            <a:pPr marL="0" indent="0">
              <a:buNone/>
            </a:pPr>
            <a:r>
              <a:rPr lang="it-IT" dirty="0"/>
              <a:t>}</a:t>
            </a:r>
          </a:p>
          <a:p>
            <a:pPr marL="0" indent="0">
              <a:buNone/>
            </a:pPr>
            <a:r>
              <a:rPr lang="it-IT" dirty="0"/>
              <a:t>nav li {</a:t>
            </a:r>
          </a:p>
          <a:p>
            <a:pPr marL="0" indent="0">
              <a:buNone/>
            </a:pPr>
            <a:r>
              <a:rPr lang="it-IT" dirty="0"/>
              <a:t>    margin: 0 10px;</a:t>
            </a:r>
          </a:p>
          <a:p>
            <a:pPr marL="0" indent="0">
              <a:buNone/>
            </a:pPr>
            <a:r>
              <a:rPr lang="it-IT" dirty="0"/>
              <a:t>}</a:t>
            </a:r>
          </a:p>
          <a:p>
            <a:pPr marL="0" indent="0">
              <a:buNone/>
            </a:pPr>
            <a:r>
              <a:rPr lang="it-IT" dirty="0"/>
              <a:t>.push-right {</a:t>
            </a:r>
          </a:p>
          <a:p>
            <a:pPr marL="0" indent="0">
              <a:buNone/>
            </a:pPr>
            <a:r>
              <a:rPr lang="it-IT" dirty="0"/>
              <a:t>  margin-left: auto;</a:t>
            </a:r>
          </a:p>
          <a:p>
            <a:pPr marL="0" indent="0">
              <a:buNone/>
            </a:pPr>
            <a:r>
              <a:rPr lang="it-IT" dirty="0"/>
              <a:t>}</a:t>
            </a:r>
          </a:p>
          <a:p>
            <a:pPr marL="0" indent="0">
              <a:buNone/>
            </a:pPr>
            <a:endParaRPr lang="it-IT" dirty="0" smtClean="0"/>
          </a:p>
          <a:p>
            <a:pPr marL="0" indent="0">
              <a:buNone/>
            </a:pPr>
            <a:endParaRPr lang="it-IT" dirty="0"/>
          </a:p>
          <a:p>
            <a:pPr marL="0" indent="0">
              <a:buNone/>
            </a:pPr>
            <a:endParaRPr lang="en-GB" dirty="0"/>
          </a:p>
        </p:txBody>
      </p:sp>
      <p:sp>
        <p:nvSpPr>
          <p:cNvPr id="4" name="Rectangle 3"/>
          <p:cNvSpPr/>
          <p:nvPr/>
        </p:nvSpPr>
        <p:spPr>
          <a:xfrm>
            <a:off x="304800" y="1828800"/>
            <a:ext cx="8699500" cy="3693319"/>
          </a:xfrm>
          <a:prstGeom prst="rect">
            <a:avLst/>
          </a:prstGeom>
        </p:spPr>
        <p:txBody>
          <a:bodyPr wrap="square">
            <a:spAutoFit/>
          </a:bodyPr>
          <a:lstStyle/>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spTree>
    <p:extLst>
      <p:ext uri="{BB962C8B-B14F-4D97-AF65-F5344CB8AC3E}">
        <p14:creationId xmlns:p14="http://schemas.microsoft.com/office/powerpoint/2010/main" val="1379185903"/>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 Lab</a:t>
            </a:r>
            <a:endParaRPr lang="en-GB" dirty="0"/>
          </a:p>
        </p:txBody>
      </p:sp>
      <p:sp>
        <p:nvSpPr>
          <p:cNvPr id="3" name="Content Placeholder 2"/>
          <p:cNvSpPr>
            <a:spLocks noGrp="1"/>
          </p:cNvSpPr>
          <p:nvPr>
            <p:ph idx="1"/>
          </p:nvPr>
        </p:nvSpPr>
        <p:spPr>
          <a:xfrm>
            <a:off x="444500" y="1600200"/>
            <a:ext cx="8229600" cy="5029200"/>
          </a:xfrm>
        </p:spPr>
        <p:txBody>
          <a:bodyPr>
            <a:normAutofit fontScale="62500" lnSpcReduction="20000"/>
          </a:bodyPr>
          <a:lstStyle/>
          <a:p>
            <a:pPr marL="0" indent="0">
              <a:buNone/>
            </a:pPr>
            <a:r>
              <a:rPr lang="it-IT" b="1" dirty="0" smtClean="0"/>
              <a:t>Center Items</a:t>
            </a:r>
          </a:p>
          <a:p>
            <a:pPr marL="0" indent="0">
              <a:buNone/>
            </a:pPr>
            <a:r>
              <a:rPr lang="en-GB" dirty="0"/>
              <a:t>&lt;div class="box"&gt;</a:t>
            </a:r>
          </a:p>
          <a:p>
            <a:pPr marL="0" indent="0">
              <a:buNone/>
            </a:pPr>
            <a:r>
              <a:rPr lang="en-GB" dirty="0"/>
              <a:t>  &lt;div&gt;&lt;/div&gt;</a:t>
            </a:r>
          </a:p>
          <a:p>
            <a:pPr marL="0" indent="0">
              <a:buNone/>
            </a:pPr>
            <a:r>
              <a:rPr lang="en-GB" dirty="0"/>
              <a:t>&lt;/div&gt;</a:t>
            </a:r>
          </a:p>
          <a:p>
            <a:pPr marL="0" indent="0">
              <a:buNone/>
            </a:pPr>
            <a:r>
              <a:rPr lang="en-GB" dirty="0"/>
              <a:t> </a:t>
            </a:r>
            <a:endParaRPr lang="it-IT" dirty="0"/>
          </a:p>
          <a:p>
            <a:pPr marL="0" indent="0">
              <a:buNone/>
            </a:pPr>
            <a:r>
              <a:rPr lang="en-GB" dirty="0"/>
              <a:t>.box {</a:t>
            </a:r>
          </a:p>
          <a:p>
            <a:pPr marL="0" indent="0">
              <a:buNone/>
            </a:pPr>
            <a:r>
              <a:rPr lang="en-GB" dirty="0"/>
              <a:t>  display: flex;</a:t>
            </a:r>
          </a:p>
          <a:p>
            <a:pPr marL="0" indent="0">
              <a:buNone/>
            </a:pPr>
            <a:r>
              <a:rPr lang="en-GB" dirty="0"/>
              <a:t>  align-items: </a:t>
            </a:r>
            <a:r>
              <a:rPr lang="en-GB" dirty="0" err="1"/>
              <a:t>center</a:t>
            </a:r>
            <a:r>
              <a:rPr lang="en-GB" dirty="0"/>
              <a:t>;</a:t>
            </a:r>
          </a:p>
          <a:p>
            <a:pPr marL="0" indent="0">
              <a:buNone/>
            </a:pPr>
            <a:r>
              <a:rPr lang="en-GB" dirty="0"/>
              <a:t>  justify-content: </a:t>
            </a:r>
            <a:r>
              <a:rPr lang="en-GB" dirty="0" err="1"/>
              <a:t>center</a:t>
            </a:r>
            <a:r>
              <a:rPr lang="en-GB" dirty="0"/>
              <a:t>;</a:t>
            </a:r>
          </a:p>
          <a:p>
            <a:pPr marL="0" indent="0">
              <a:buNone/>
            </a:pPr>
            <a:r>
              <a:rPr lang="en-GB" dirty="0"/>
              <a:t>}</a:t>
            </a:r>
          </a:p>
          <a:p>
            <a:pPr marL="0" indent="0">
              <a:buNone/>
            </a:pPr>
            <a:endParaRPr lang="en-GB" dirty="0"/>
          </a:p>
          <a:p>
            <a:pPr marL="0" indent="0">
              <a:buNone/>
            </a:pPr>
            <a:r>
              <a:rPr lang="en-GB" dirty="0"/>
              <a:t>.box div {</a:t>
            </a:r>
          </a:p>
          <a:p>
            <a:pPr marL="0" indent="0">
              <a:buNone/>
            </a:pPr>
            <a:r>
              <a:rPr lang="en-GB" dirty="0"/>
              <a:t>  width: 100px;</a:t>
            </a:r>
          </a:p>
          <a:p>
            <a:pPr marL="0" indent="0">
              <a:buNone/>
            </a:pPr>
            <a:r>
              <a:rPr lang="en-GB" dirty="0"/>
              <a:t>  height: 100px;</a:t>
            </a:r>
          </a:p>
          <a:p>
            <a:pPr marL="0" indent="0">
              <a:buNone/>
            </a:pPr>
            <a:r>
              <a:rPr lang="en-GB" dirty="0"/>
              <a:t>}</a:t>
            </a:r>
          </a:p>
        </p:txBody>
      </p:sp>
      <p:sp>
        <p:nvSpPr>
          <p:cNvPr id="4" name="Rectangle 3"/>
          <p:cNvSpPr/>
          <p:nvPr/>
        </p:nvSpPr>
        <p:spPr>
          <a:xfrm>
            <a:off x="304800" y="1828800"/>
            <a:ext cx="8699500" cy="3693319"/>
          </a:xfrm>
          <a:prstGeom prst="rect">
            <a:avLst/>
          </a:prstGeom>
        </p:spPr>
        <p:txBody>
          <a:bodyPr wrap="square">
            <a:spAutoFit/>
          </a:bodyPr>
          <a:lstStyle/>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spTree>
    <p:extLst>
      <p:ext uri="{BB962C8B-B14F-4D97-AF65-F5344CB8AC3E}">
        <p14:creationId xmlns:p14="http://schemas.microsoft.com/office/powerpoint/2010/main" val="389663247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 Lab</a:t>
            </a:r>
            <a:endParaRPr lang="en-GB" dirty="0"/>
          </a:p>
        </p:txBody>
      </p:sp>
      <p:sp>
        <p:nvSpPr>
          <p:cNvPr id="3" name="Content Placeholder 2"/>
          <p:cNvSpPr>
            <a:spLocks noGrp="1"/>
          </p:cNvSpPr>
          <p:nvPr>
            <p:ph idx="1"/>
          </p:nvPr>
        </p:nvSpPr>
        <p:spPr>
          <a:xfrm>
            <a:off x="444500" y="1600200"/>
            <a:ext cx="8229600" cy="5029200"/>
          </a:xfrm>
        </p:spPr>
        <p:txBody>
          <a:bodyPr>
            <a:normAutofit fontScale="55000" lnSpcReduction="20000"/>
          </a:bodyPr>
          <a:lstStyle/>
          <a:p>
            <a:pPr marL="0" indent="0">
              <a:buNone/>
            </a:pPr>
            <a:r>
              <a:rPr lang="it-IT" b="1" dirty="0" smtClean="0"/>
              <a:t>Card Layout Alignment</a:t>
            </a:r>
          </a:p>
          <a:p>
            <a:pPr marL="0" indent="0">
              <a:buNone/>
            </a:pPr>
            <a:r>
              <a:rPr lang="en-GB" dirty="0"/>
              <a:t>&lt;div class="cards"&gt;</a:t>
            </a:r>
          </a:p>
          <a:p>
            <a:pPr marL="0" indent="0">
              <a:buNone/>
            </a:pPr>
            <a:r>
              <a:rPr lang="en-GB" dirty="0"/>
              <a:t>    &lt;div class="card"&gt;</a:t>
            </a:r>
          </a:p>
          <a:p>
            <a:pPr marL="0" indent="0">
              <a:buNone/>
            </a:pPr>
            <a:r>
              <a:rPr lang="en-GB" dirty="0"/>
              <a:t>        &lt;div class="content"&gt;</a:t>
            </a:r>
          </a:p>
          <a:p>
            <a:pPr marL="0" indent="0">
              <a:buNone/>
            </a:pPr>
            <a:r>
              <a:rPr lang="en-GB" dirty="0"/>
              <a:t>            &lt;p&gt;This card doesn't have much content.&lt;/p&gt;</a:t>
            </a:r>
          </a:p>
          <a:p>
            <a:pPr marL="0" indent="0">
              <a:buNone/>
            </a:pPr>
            <a:r>
              <a:rPr lang="en-GB" dirty="0"/>
              <a:t>        &lt;/div&gt;</a:t>
            </a:r>
          </a:p>
          <a:p>
            <a:pPr marL="0" indent="0">
              <a:buNone/>
            </a:pPr>
            <a:r>
              <a:rPr lang="en-GB" dirty="0"/>
              <a:t>        &lt;footer&gt;Card footer&lt;/footer&gt;</a:t>
            </a:r>
          </a:p>
          <a:p>
            <a:pPr marL="0" indent="0">
              <a:buNone/>
            </a:pPr>
            <a:r>
              <a:rPr lang="en-GB" dirty="0"/>
              <a:t>    &lt;/div&gt;</a:t>
            </a:r>
          </a:p>
          <a:p>
            <a:pPr marL="0" indent="0">
              <a:buNone/>
            </a:pPr>
            <a:r>
              <a:rPr lang="en-GB" dirty="0"/>
              <a:t>    &lt;div class="card"&gt;</a:t>
            </a:r>
          </a:p>
          <a:p>
            <a:pPr marL="0" indent="0">
              <a:buNone/>
            </a:pPr>
            <a:r>
              <a:rPr lang="en-GB" dirty="0"/>
              <a:t>        &lt;div class="content"&gt;</a:t>
            </a:r>
          </a:p>
          <a:p>
            <a:pPr marL="0" indent="0">
              <a:buNone/>
            </a:pPr>
            <a:r>
              <a:rPr lang="en-GB" dirty="0"/>
              <a:t>            &lt;p&gt;This card has a lot more content which means that it defines the height of the container the cards are in. I've laid the cards out using grid layout, so the cards themselves will stretch to the same height.&lt;/p&gt;</a:t>
            </a:r>
          </a:p>
          <a:p>
            <a:pPr marL="0" indent="0">
              <a:buNone/>
            </a:pPr>
            <a:r>
              <a:rPr lang="en-GB" dirty="0"/>
              <a:t>        &lt;/div&gt;</a:t>
            </a:r>
          </a:p>
          <a:p>
            <a:pPr marL="0" indent="0">
              <a:buNone/>
            </a:pPr>
            <a:r>
              <a:rPr lang="en-GB" dirty="0"/>
              <a:t>        &lt;footer&gt;Card footer&lt;/footer&gt;</a:t>
            </a:r>
          </a:p>
          <a:p>
            <a:pPr marL="0" indent="0">
              <a:buNone/>
            </a:pPr>
            <a:r>
              <a:rPr lang="en-GB" dirty="0"/>
              <a:t>    &lt;/div&gt;</a:t>
            </a:r>
          </a:p>
          <a:p>
            <a:pPr marL="0" indent="0">
              <a:buNone/>
            </a:pPr>
            <a:r>
              <a:rPr lang="en-GB" dirty="0"/>
              <a:t>&lt;/div</a:t>
            </a:r>
            <a:r>
              <a:rPr lang="en-GB" dirty="0" smtClean="0"/>
              <a:t>&gt;</a:t>
            </a:r>
          </a:p>
        </p:txBody>
      </p:sp>
      <p:sp>
        <p:nvSpPr>
          <p:cNvPr id="4" name="Rectangle 3"/>
          <p:cNvSpPr/>
          <p:nvPr/>
        </p:nvSpPr>
        <p:spPr>
          <a:xfrm>
            <a:off x="304800" y="1828800"/>
            <a:ext cx="8699500" cy="3693319"/>
          </a:xfrm>
          <a:prstGeom prst="rect">
            <a:avLst/>
          </a:prstGeom>
        </p:spPr>
        <p:txBody>
          <a:bodyPr wrap="square">
            <a:spAutoFit/>
          </a:bodyPr>
          <a:lstStyle/>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spTree>
    <p:extLst>
      <p:ext uri="{BB962C8B-B14F-4D97-AF65-F5344CB8AC3E}">
        <p14:creationId xmlns:p14="http://schemas.microsoft.com/office/powerpoint/2010/main" val="167956529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 Lab</a:t>
            </a:r>
            <a:endParaRPr lang="en-GB" dirty="0"/>
          </a:p>
        </p:txBody>
      </p:sp>
      <p:sp>
        <p:nvSpPr>
          <p:cNvPr id="3" name="Content Placeholder 2"/>
          <p:cNvSpPr>
            <a:spLocks noGrp="1"/>
          </p:cNvSpPr>
          <p:nvPr>
            <p:ph idx="1"/>
          </p:nvPr>
        </p:nvSpPr>
        <p:spPr>
          <a:xfrm>
            <a:off x="444500" y="1600200"/>
            <a:ext cx="8229600" cy="5029200"/>
          </a:xfrm>
        </p:spPr>
        <p:txBody>
          <a:bodyPr>
            <a:normAutofit lnSpcReduction="10000"/>
          </a:bodyPr>
          <a:lstStyle/>
          <a:p>
            <a:pPr marL="0" indent="0">
              <a:buNone/>
            </a:pPr>
            <a:r>
              <a:rPr lang="it-IT" b="1" dirty="0" smtClean="0"/>
              <a:t>Card Layout Alignment</a:t>
            </a:r>
          </a:p>
          <a:p>
            <a:pPr marL="0" indent="0">
              <a:buNone/>
            </a:pPr>
            <a:r>
              <a:rPr lang="en-GB" dirty="0"/>
              <a:t>.card {</a:t>
            </a:r>
          </a:p>
          <a:p>
            <a:pPr marL="0" indent="0">
              <a:buNone/>
            </a:pPr>
            <a:r>
              <a:rPr lang="en-GB" dirty="0"/>
              <a:t>    display: flex;</a:t>
            </a:r>
          </a:p>
          <a:p>
            <a:pPr marL="0" indent="0">
              <a:buNone/>
            </a:pPr>
            <a:r>
              <a:rPr lang="en-GB" dirty="0"/>
              <a:t>    flex-direction: column;</a:t>
            </a:r>
          </a:p>
          <a:p>
            <a:pPr marL="0" indent="0">
              <a:buNone/>
            </a:pPr>
            <a:r>
              <a:rPr lang="en-GB" dirty="0"/>
              <a:t>}</a:t>
            </a:r>
          </a:p>
          <a:p>
            <a:pPr marL="0" indent="0">
              <a:buNone/>
            </a:pPr>
            <a:endParaRPr lang="en-GB" dirty="0"/>
          </a:p>
          <a:p>
            <a:pPr marL="0" indent="0">
              <a:buNone/>
            </a:pPr>
            <a:r>
              <a:rPr lang="en-GB" dirty="0"/>
              <a:t>.card .content {</a:t>
            </a:r>
          </a:p>
          <a:p>
            <a:pPr marL="0" indent="0">
              <a:buNone/>
            </a:pPr>
            <a:r>
              <a:rPr lang="en-GB" dirty="0"/>
              <a:t>    flex: 1 1 auto;</a:t>
            </a:r>
          </a:p>
          <a:p>
            <a:pPr marL="0" indent="0">
              <a:buNone/>
            </a:pPr>
            <a:r>
              <a:rPr lang="en-GB" dirty="0"/>
              <a:t>}</a:t>
            </a:r>
          </a:p>
        </p:txBody>
      </p:sp>
      <p:sp>
        <p:nvSpPr>
          <p:cNvPr id="4" name="Rectangle 3"/>
          <p:cNvSpPr/>
          <p:nvPr/>
        </p:nvSpPr>
        <p:spPr>
          <a:xfrm>
            <a:off x="304800" y="1828800"/>
            <a:ext cx="8699500" cy="3693319"/>
          </a:xfrm>
          <a:prstGeom prst="rect">
            <a:avLst/>
          </a:prstGeom>
        </p:spPr>
        <p:txBody>
          <a:bodyPr wrap="square">
            <a:spAutoFit/>
          </a:bodyPr>
          <a:lstStyle/>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spTree>
    <p:extLst>
      <p:ext uri="{BB962C8B-B14F-4D97-AF65-F5344CB8AC3E}">
        <p14:creationId xmlns:p14="http://schemas.microsoft.com/office/powerpoint/2010/main" val="375464177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CSS Flex box Lab</a:t>
            </a:r>
            <a:endParaRPr lang="en-GB" dirty="0"/>
          </a:p>
        </p:txBody>
      </p:sp>
      <p:sp>
        <p:nvSpPr>
          <p:cNvPr id="3" name="Content Placeholder 2"/>
          <p:cNvSpPr>
            <a:spLocks noGrp="1"/>
          </p:cNvSpPr>
          <p:nvPr>
            <p:ph idx="1"/>
          </p:nvPr>
        </p:nvSpPr>
        <p:spPr>
          <a:xfrm>
            <a:off x="444500" y="1600200"/>
            <a:ext cx="8229600" cy="5029200"/>
          </a:xfrm>
        </p:spPr>
        <p:txBody>
          <a:bodyPr>
            <a:normAutofit fontScale="62500" lnSpcReduction="20000"/>
          </a:bodyPr>
          <a:lstStyle/>
          <a:p>
            <a:pPr marL="0" indent="0">
              <a:buNone/>
            </a:pPr>
            <a:r>
              <a:rPr lang="it-IT" b="1" dirty="0" smtClean="0"/>
              <a:t>Forms</a:t>
            </a:r>
          </a:p>
          <a:p>
            <a:pPr marL="0" indent="0">
              <a:buNone/>
            </a:pPr>
            <a:r>
              <a:rPr lang="en-GB" dirty="0"/>
              <a:t>&lt;form class="example"&gt;</a:t>
            </a:r>
          </a:p>
          <a:p>
            <a:pPr marL="0" indent="0">
              <a:buNone/>
            </a:pPr>
            <a:r>
              <a:rPr lang="en-GB" dirty="0"/>
              <a:t>        &lt;div class="wrapper</a:t>
            </a:r>
            <a:r>
              <a:rPr lang="en-GB" dirty="0" smtClean="0"/>
              <a:t>"&gt;</a:t>
            </a:r>
          </a:p>
          <a:p>
            <a:pPr marL="0" indent="0">
              <a:buNone/>
            </a:pPr>
            <a:r>
              <a:rPr lang="en-GB" dirty="0" smtClean="0"/>
              <a:t>             &lt;</a:t>
            </a:r>
            <a:r>
              <a:rPr lang="en-GB" dirty="0"/>
              <a:t>label for="text"&gt;Label&lt;/label</a:t>
            </a:r>
            <a:r>
              <a:rPr lang="en-GB" dirty="0" smtClean="0"/>
              <a:t>&gt;</a:t>
            </a:r>
          </a:p>
          <a:p>
            <a:pPr marL="0" indent="0">
              <a:buNone/>
            </a:pPr>
            <a:r>
              <a:rPr lang="en-GB" dirty="0" smtClean="0"/>
              <a:t>            &lt;</a:t>
            </a:r>
            <a:r>
              <a:rPr lang="en-GB" dirty="0"/>
              <a:t>input type="text" id="text</a:t>
            </a:r>
            <a:r>
              <a:rPr lang="en-GB" dirty="0" smtClean="0"/>
              <a:t>"&gt;</a:t>
            </a:r>
          </a:p>
          <a:p>
            <a:pPr marL="0" indent="0">
              <a:buNone/>
            </a:pPr>
            <a:r>
              <a:rPr lang="en-GB" smtClean="0"/>
              <a:t>            &lt;</a:t>
            </a:r>
            <a:r>
              <a:rPr lang="en-GB" dirty="0"/>
              <a:t>input type="submit" value="Send</a:t>
            </a:r>
            <a:r>
              <a:rPr lang="en-GB" dirty="0" smtClean="0"/>
              <a:t>"&gt;</a:t>
            </a:r>
          </a:p>
          <a:p>
            <a:pPr marL="0" indent="0">
              <a:buNone/>
            </a:pPr>
            <a:r>
              <a:rPr lang="en-GB" dirty="0"/>
              <a:t> </a:t>
            </a:r>
            <a:r>
              <a:rPr lang="en-GB" dirty="0" smtClean="0"/>
              <a:t>    &lt;/</a:t>
            </a:r>
            <a:r>
              <a:rPr lang="en-GB" dirty="0"/>
              <a:t>div&gt;</a:t>
            </a:r>
          </a:p>
          <a:p>
            <a:pPr marL="0" indent="0">
              <a:buNone/>
            </a:pPr>
            <a:r>
              <a:rPr lang="en-GB" dirty="0"/>
              <a:t>&lt;/form</a:t>
            </a:r>
            <a:r>
              <a:rPr lang="en-GB" dirty="0" smtClean="0"/>
              <a:t>&gt;</a:t>
            </a:r>
          </a:p>
          <a:p>
            <a:pPr marL="0" indent="0">
              <a:buNone/>
            </a:pPr>
            <a:endParaRPr lang="en-GB" dirty="0" smtClean="0"/>
          </a:p>
          <a:p>
            <a:pPr marL="0" indent="0">
              <a:buNone/>
            </a:pPr>
            <a:r>
              <a:rPr lang="it-IT" dirty="0"/>
              <a:t>.wrapper {</a:t>
            </a:r>
          </a:p>
          <a:p>
            <a:pPr marL="0" indent="0">
              <a:buNone/>
            </a:pPr>
            <a:r>
              <a:rPr lang="it-IT" dirty="0"/>
              <a:t>  display: flex;</a:t>
            </a:r>
          </a:p>
          <a:p>
            <a:pPr marL="0" indent="0">
              <a:buNone/>
            </a:pPr>
            <a:endParaRPr lang="it-IT" dirty="0"/>
          </a:p>
          <a:p>
            <a:pPr marL="0" indent="0">
              <a:buNone/>
            </a:pPr>
            <a:r>
              <a:rPr lang="it-IT" dirty="0" smtClean="0"/>
              <a:t>}</a:t>
            </a:r>
            <a:endParaRPr lang="it-IT" dirty="0"/>
          </a:p>
          <a:p>
            <a:pPr marL="0" indent="0">
              <a:buNone/>
            </a:pPr>
            <a:r>
              <a:rPr lang="it-IT" dirty="0"/>
              <a:t>.wrapper input[type="text"] {</a:t>
            </a:r>
          </a:p>
          <a:p>
            <a:pPr marL="0" indent="0">
              <a:buNone/>
            </a:pPr>
            <a:r>
              <a:rPr lang="it-IT" dirty="0"/>
              <a:t>    flex: 1 1 auto;</a:t>
            </a:r>
          </a:p>
          <a:p>
            <a:pPr marL="0" indent="0">
              <a:buNone/>
            </a:pPr>
            <a:r>
              <a:rPr lang="it-IT" dirty="0"/>
              <a:t>  }</a:t>
            </a:r>
            <a:endParaRPr lang="it-IT" dirty="0" smtClean="0"/>
          </a:p>
        </p:txBody>
      </p:sp>
      <p:sp>
        <p:nvSpPr>
          <p:cNvPr id="4" name="Rectangle 3"/>
          <p:cNvSpPr/>
          <p:nvPr/>
        </p:nvSpPr>
        <p:spPr>
          <a:xfrm>
            <a:off x="304800" y="1828800"/>
            <a:ext cx="8699500" cy="3693319"/>
          </a:xfrm>
          <a:prstGeom prst="rect">
            <a:avLst/>
          </a:prstGeom>
        </p:spPr>
        <p:txBody>
          <a:bodyPr wrap="square">
            <a:spAutoFit/>
          </a:bodyPr>
          <a:lstStyle/>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spTree>
    <p:extLst>
      <p:ext uri="{BB962C8B-B14F-4D97-AF65-F5344CB8AC3E}">
        <p14:creationId xmlns:p14="http://schemas.microsoft.com/office/powerpoint/2010/main" val="206806302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END</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2362200"/>
            <a:ext cx="4572000" cy="3048000"/>
          </a:xfrm>
        </p:spPr>
      </p:pic>
    </p:spTree>
    <p:extLst>
      <p:ext uri="{BB962C8B-B14F-4D97-AF65-F5344CB8AC3E}">
        <p14:creationId xmlns:p14="http://schemas.microsoft.com/office/powerpoint/2010/main" val="36937534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Inheritance</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
            </a:r>
            <a:br>
              <a:rPr lang="en-US" dirty="0"/>
            </a:br>
            <a:r>
              <a:rPr lang="en-US" dirty="0"/>
              <a:t>Inheritance refers to the way properties flow through the page. A child element will usually take on the characteristics of the parent element unless otherwise defined. </a:t>
            </a:r>
            <a:br>
              <a:rPr lang="en-US" dirty="0"/>
            </a:br>
            <a:r>
              <a:rPr lang="en-US" dirty="0"/>
              <a:t/>
            </a:r>
            <a:br>
              <a:rPr lang="en-US" dirty="0"/>
            </a:br>
            <a:r>
              <a:rPr lang="en-US" b="1" dirty="0"/>
              <a:t>For example</a:t>
            </a:r>
            <a:r>
              <a:rPr lang="en-US" b="1" dirty="0" smtClean="0"/>
              <a:t>:</a:t>
            </a:r>
          </a:p>
          <a:p>
            <a:pPr marL="0" indent="0">
              <a:buNone/>
            </a:pPr>
            <a:r>
              <a:rPr lang="en-US" dirty="0" smtClean="0"/>
              <a:t>&lt;</a:t>
            </a:r>
            <a:r>
              <a:rPr lang="en-US" dirty="0"/>
              <a:t>html&gt;</a:t>
            </a:r>
            <a:br>
              <a:rPr lang="en-US" dirty="0"/>
            </a:br>
            <a:r>
              <a:rPr lang="en-US" dirty="0"/>
              <a:t>&lt;head&gt;</a:t>
            </a:r>
            <a:br>
              <a:rPr lang="en-US" dirty="0"/>
            </a:br>
            <a:r>
              <a:rPr lang="en-US" dirty="0"/>
              <a:t>&lt;style&gt;</a:t>
            </a:r>
            <a:br>
              <a:rPr lang="en-US" dirty="0"/>
            </a:br>
            <a:r>
              <a:rPr lang="en-US" dirty="0"/>
              <a:t>body {</a:t>
            </a:r>
            <a:br>
              <a:rPr lang="en-US" dirty="0"/>
            </a:br>
            <a:r>
              <a:rPr lang="en-US" dirty="0"/>
              <a:t>color: green;</a:t>
            </a:r>
            <a:br>
              <a:rPr lang="en-US" dirty="0"/>
            </a:br>
            <a:r>
              <a:rPr lang="en-US" u="sng" dirty="0"/>
              <a:t>font-family:</a:t>
            </a:r>
            <a:r>
              <a:rPr lang="en-US" dirty="0"/>
              <a:t> Arial;</a:t>
            </a:r>
            <a:br>
              <a:rPr lang="en-US" dirty="0"/>
            </a:br>
            <a:r>
              <a:rPr lang="en-US" dirty="0"/>
              <a:t>}</a:t>
            </a:r>
            <a:br>
              <a:rPr lang="en-US" dirty="0"/>
            </a:br>
            <a:r>
              <a:rPr lang="en-US" dirty="0"/>
              <a:t>&lt;/style&gt;</a:t>
            </a:r>
            <a:br>
              <a:rPr lang="en-US" dirty="0"/>
            </a:br>
            <a:r>
              <a:rPr lang="en-US" dirty="0"/>
              <a:t>&lt;/head&gt;</a:t>
            </a:r>
            <a:br>
              <a:rPr lang="en-US" dirty="0"/>
            </a:br>
            <a:r>
              <a:rPr lang="en-US" dirty="0"/>
              <a:t>&lt;body&gt; </a:t>
            </a:r>
            <a:br>
              <a:rPr lang="en-US" dirty="0"/>
            </a:br>
            <a:r>
              <a:rPr lang="en-US" dirty="0"/>
              <a:t>&lt;p&gt;</a:t>
            </a:r>
            <a:br>
              <a:rPr lang="en-US" dirty="0"/>
            </a:br>
            <a:r>
              <a:rPr lang="en-US" dirty="0"/>
              <a:t>This is a text inside the paragraph. </a:t>
            </a:r>
            <a:br>
              <a:rPr lang="en-US" dirty="0"/>
            </a:br>
            <a:r>
              <a:rPr lang="en-US" dirty="0"/>
              <a:t>&lt;/p&gt;</a:t>
            </a:r>
            <a:br>
              <a:rPr lang="en-US" dirty="0"/>
            </a:br>
            <a:r>
              <a:rPr lang="en-US" dirty="0"/>
              <a:t>&lt;/body&gt;</a:t>
            </a:r>
            <a:br>
              <a:rPr lang="en-US" dirty="0"/>
            </a:br>
            <a:r>
              <a:rPr lang="en-US" dirty="0"/>
              <a:t>&lt;/html</a:t>
            </a:r>
            <a:r>
              <a:rPr lang="en-US" dirty="0" smtClean="0"/>
              <a:t>&gt;</a:t>
            </a:r>
          </a:p>
          <a:p>
            <a:pPr marL="0" indent="0">
              <a:buNone/>
            </a:pPr>
            <a:endParaRPr lang="en-US" dirty="0"/>
          </a:p>
          <a:p>
            <a:pPr marL="0" indent="0">
              <a:buNone/>
            </a:pPr>
            <a:r>
              <a:rPr lang="en-US" dirty="0"/>
              <a:t>Since the paragraph tag (child element) is inside the body tag (parent element), it takes on any styles assigned to the body tag</a:t>
            </a:r>
            <a:r>
              <a:rPr lang="en-US" dirty="0" smtClean="0"/>
              <a:t>.</a:t>
            </a:r>
            <a:endParaRPr lang="en-US" dirty="0"/>
          </a:p>
        </p:txBody>
      </p:sp>
    </p:spTree>
    <p:extLst>
      <p:ext uri="{BB962C8B-B14F-4D97-AF65-F5344CB8AC3E}">
        <p14:creationId xmlns:p14="http://schemas.microsoft.com/office/powerpoint/2010/main" val="40377913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font-family Property</a:t>
            </a:r>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font-family property specifies the font for an element. </a:t>
            </a:r>
            <a:br>
              <a:rPr lang="en-US" dirty="0"/>
            </a:br>
            <a:r>
              <a:rPr lang="en-US" dirty="0"/>
              <a:t>There are two types of font family names: </a:t>
            </a:r>
            <a:br>
              <a:rPr lang="en-US" dirty="0"/>
            </a:br>
            <a:r>
              <a:rPr lang="en-US" dirty="0"/>
              <a:t>- </a:t>
            </a:r>
            <a:r>
              <a:rPr lang="en-US" b="1" dirty="0"/>
              <a:t>font family</a:t>
            </a:r>
            <a:r>
              <a:rPr lang="en-US" dirty="0"/>
              <a:t>: a specific font family (like Times New Roman or Arial)</a:t>
            </a:r>
            <a:br>
              <a:rPr lang="en-US" dirty="0"/>
            </a:br>
            <a:r>
              <a:rPr lang="en-US" dirty="0"/>
              <a:t>- </a:t>
            </a:r>
            <a:r>
              <a:rPr lang="en-US" b="1" dirty="0"/>
              <a:t>generic family</a:t>
            </a:r>
            <a:r>
              <a:rPr lang="en-US" dirty="0"/>
              <a:t>: a group of font families with a similar look (like Serif or </a:t>
            </a:r>
            <a:r>
              <a:rPr lang="en-US" dirty="0" err="1"/>
              <a:t>Monospace</a:t>
            </a:r>
            <a:r>
              <a:rPr lang="en-US" dirty="0"/>
              <a:t>)</a:t>
            </a:r>
          </a:p>
        </p:txBody>
      </p:sp>
    </p:spTree>
    <p:extLst>
      <p:ext uri="{BB962C8B-B14F-4D97-AF65-F5344CB8AC3E}">
        <p14:creationId xmlns:p14="http://schemas.microsoft.com/office/powerpoint/2010/main" val="2383530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 E</a:t>
            </a:r>
            <a:r>
              <a:rPr lang="en-US" sz="4000" b="1" dirty="0" smtClean="0"/>
              <a:t>xample</a:t>
            </a:r>
            <a:r>
              <a:rPr lang="en-US" sz="4000" b="1" dirty="0"/>
              <a:t> </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52600"/>
            <a:ext cx="9144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0973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smtClean="0"/>
              <a:t>Importing Fonts</a:t>
            </a:r>
            <a:endParaRPr lang="en-US" sz="4000" b="1" dirty="0"/>
          </a:p>
        </p:txBody>
      </p:sp>
      <p:sp>
        <p:nvSpPr>
          <p:cNvPr id="3" name="Content Placeholder 2"/>
          <p:cNvSpPr>
            <a:spLocks noGrp="1"/>
          </p:cNvSpPr>
          <p:nvPr>
            <p:ph idx="1"/>
          </p:nvPr>
        </p:nvSpPr>
        <p:spPr/>
        <p:txBody>
          <a:bodyPr>
            <a:normAutofit fontScale="55000" lnSpcReduction="20000"/>
          </a:bodyPr>
          <a:lstStyle/>
          <a:p>
            <a:pPr marL="0" indent="0">
              <a:buNone/>
            </a:pPr>
            <a:r>
              <a:rPr lang="en-US" b="1" dirty="0" smtClean="0"/>
              <a:t>CSS</a:t>
            </a:r>
            <a:r>
              <a:rPr lang="en-US" dirty="0"/>
              <a:t/>
            </a:r>
            <a:br>
              <a:rPr lang="en-US" dirty="0"/>
            </a:br>
            <a:r>
              <a:rPr lang="en-US" dirty="0"/>
              <a:t>@font-face {</a:t>
            </a:r>
          </a:p>
          <a:p>
            <a:pPr marL="0" indent="0">
              <a:buNone/>
            </a:pPr>
            <a:r>
              <a:rPr lang="en-US" dirty="0"/>
              <a:t>  font-family: </a:t>
            </a:r>
            <a:r>
              <a:rPr lang="en-US" dirty="0" smtClean="0"/>
              <a:t>“</a:t>
            </a:r>
            <a:r>
              <a:rPr lang="en-US" dirty="0" err="1" smtClean="0"/>
              <a:t>coolFont</a:t>
            </a:r>
            <a:r>
              <a:rPr lang="en-US" dirty="0" smtClean="0"/>
              <a:t>";</a:t>
            </a:r>
            <a:endParaRPr lang="en-US" dirty="0"/>
          </a:p>
          <a:p>
            <a:pPr marL="0" indent="0">
              <a:buNone/>
            </a:pPr>
            <a:r>
              <a:rPr lang="en-US" dirty="0"/>
              <a:t>  </a:t>
            </a:r>
            <a:r>
              <a:rPr lang="en-US" dirty="0" err="1"/>
              <a:t>src</a:t>
            </a:r>
            <a:r>
              <a:rPr lang="en-US" dirty="0"/>
              <a:t>: </a:t>
            </a:r>
            <a:r>
              <a:rPr lang="en-US" dirty="0" err="1"/>
              <a:t>url</a:t>
            </a:r>
            <a:r>
              <a:rPr lang="en-US" dirty="0" smtClean="0"/>
              <a:t>(“</a:t>
            </a:r>
            <a:r>
              <a:rPr lang="en-US" dirty="0" err="1" smtClean="0"/>
              <a:t>coolFont.woff</a:t>
            </a:r>
            <a:r>
              <a:rPr lang="en-US" dirty="0"/>
              <a:t>");</a:t>
            </a:r>
          </a:p>
          <a:p>
            <a:pPr marL="0" indent="0">
              <a:buNone/>
            </a:pPr>
            <a:r>
              <a:rPr lang="en-US" dirty="0" smtClean="0"/>
              <a:t>}</a:t>
            </a:r>
          </a:p>
          <a:p>
            <a:pPr marL="0" indent="0">
              <a:buNone/>
            </a:pPr>
            <a:endParaRPr lang="en-US" dirty="0" smtClean="0"/>
          </a:p>
          <a:p>
            <a:pPr marL="0" indent="0">
              <a:buNone/>
            </a:pPr>
            <a:r>
              <a:rPr lang="en-US" b="1" dirty="0" smtClean="0"/>
              <a:t>HTML</a:t>
            </a:r>
          </a:p>
          <a:p>
            <a:pPr marL="0" indent="0">
              <a:buNone/>
            </a:pPr>
            <a:r>
              <a:rPr lang="en-GB" dirty="0"/>
              <a:t>&lt;link </a:t>
            </a:r>
            <a:r>
              <a:rPr lang="en-GB" dirty="0" err="1"/>
              <a:t>href</a:t>
            </a:r>
            <a:r>
              <a:rPr lang="en-GB" dirty="0"/>
              <a:t>="https://fonts.googleapis.com/</a:t>
            </a:r>
            <a:r>
              <a:rPr lang="en-GB" dirty="0" err="1"/>
              <a:t>css?family</a:t>
            </a:r>
            <a:r>
              <a:rPr lang="en-GB" dirty="0"/>
              <a:t>=</a:t>
            </a:r>
            <a:r>
              <a:rPr lang="en-GB" b="1" dirty="0" err="1"/>
              <a:t>Open+Sans</a:t>
            </a:r>
            <a:r>
              <a:rPr lang="en-GB" dirty="0" err="1"/>
              <a:t>&amp;display</a:t>
            </a:r>
            <a:r>
              <a:rPr lang="en-GB" dirty="0"/>
              <a:t>=swap" </a:t>
            </a:r>
            <a:r>
              <a:rPr lang="en-GB" dirty="0" err="1"/>
              <a:t>rel</a:t>
            </a:r>
            <a:r>
              <a:rPr lang="en-GB" dirty="0"/>
              <a:t>="</a:t>
            </a:r>
            <a:r>
              <a:rPr lang="en-GB" dirty="0" err="1"/>
              <a:t>stylesheet</a:t>
            </a:r>
            <a:r>
              <a:rPr lang="en-GB" dirty="0" smtClean="0"/>
              <a:t>"&gt;</a:t>
            </a:r>
          </a:p>
          <a:p>
            <a:pPr marL="0" indent="0">
              <a:buNone/>
            </a:pPr>
            <a:endParaRPr lang="en-GB" dirty="0" smtClean="0"/>
          </a:p>
          <a:p>
            <a:pPr marL="0" indent="0">
              <a:buNone/>
            </a:pPr>
            <a:r>
              <a:rPr lang="en-GB" b="1" dirty="0" smtClean="0"/>
              <a:t>CSS</a:t>
            </a:r>
          </a:p>
          <a:p>
            <a:pPr marL="0" indent="0">
              <a:buNone/>
            </a:pPr>
            <a:r>
              <a:rPr lang="en-GB" dirty="0"/>
              <a:t>@import </a:t>
            </a:r>
            <a:r>
              <a:rPr lang="en-GB" dirty="0" err="1"/>
              <a:t>url</a:t>
            </a:r>
            <a:r>
              <a:rPr lang="en-GB" dirty="0"/>
              <a:t>('https://fonts.googleapis.com/</a:t>
            </a:r>
            <a:r>
              <a:rPr lang="en-GB" dirty="0" err="1"/>
              <a:t>css?family</a:t>
            </a:r>
            <a:r>
              <a:rPr lang="en-GB" dirty="0"/>
              <a:t>=</a:t>
            </a:r>
            <a:r>
              <a:rPr lang="en-GB" b="1" dirty="0" err="1"/>
              <a:t>Open+Sans</a:t>
            </a:r>
            <a:r>
              <a:rPr lang="en-GB" dirty="0" err="1"/>
              <a:t>&amp;display</a:t>
            </a:r>
            <a:r>
              <a:rPr lang="en-GB" dirty="0"/>
              <a:t>=swap</a:t>
            </a:r>
            <a:r>
              <a:rPr lang="en-GB" dirty="0" smtClean="0"/>
              <a:t>');</a:t>
            </a:r>
          </a:p>
          <a:p>
            <a:pPr marL="0" indent="0">
              <a:buNone/>
            </a:pPr>
            <a:endParaRPr lang="en-US" dirty="0" smtClean="0"/>
          </a:p>
          <a:p>
            <a:pPr marL="0" indent="0">
              <a:buNone/>
            </a:pPr>
            <a:r>
              <a:rPr lang="en-US" dirty="0"/>
              <a:t>p {</a:t>
            </a:r>
          </a:p>
          <a:p>
            <a:pPr marL="0" indent="0">
              <a:buNone/>
            </a:pPr>
            <a:r>
              <a:rPr lang="en-US" dirty="0"/>
              <a:t>  font-family: </a:t>
            </a:r>
            <a:r>
              <a:rPr lang="en-US" dirty="0" err="1" smtClean="0"/>
              <a:t>coolFont</a:t>
            </a:r>
            <a:r>
              <a:rPr lang="en-US" dirty="0" smtClean="0"/>
              <a:t>, "Trebuchet MS", sans-serif</a:t>
            </a:r>
            <a:r>
              <a:rPr lang="en-US" dirty="0"/>
              <a:t>;</a:t>
            </a:r>
          </a:p>
          <a:p>
            <a:pPr marL="0" indent="0">
              <a:buNone/>
            </a:pPr>
            <a:r>
              <a:rPr lang="en-US" dirty="0"/>
              <a:t>}</a:t>
            </a:r>
          </a:p>
        </p:txBody>
      </p:sp>
    </p:spTree>
    <p:extLst>
      <p:ext uri="{BB962C8B-B14F-4D97-AF65-F5344CB8AC3E}">
        <p14:creationId xmlns:p14="http://schemas.microsoft.com/office/powerpoint/2010/main" val="14639505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font-family Property</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The HTML</a:t>
            </a:r>
            <a:r>
              <a:rPr lang="en-US" b="1" dirty="0" smtClean="0"/>
              <a:t>:</a:t>
            </a:r>
          </a:p>
          <a:p>
            <a:pPr marL="0" indent="0">
              <a:buNone/>
            </a:pPr>
            <a:r>
              <a:rPr lang="en-US" dirty="0" smtClean="0"/>
              <a:t>&lt;</a:t>
            </a:r>
            <a:r>
              <a:rPr lang="en-US" dirty="0"/>
              <a:t>p class="serif"&gt;</a:t>
            </a:r>
            <a:br>
              <a:rPr lang="en-US" dirty="0"/>
            </a:br>
            <a:r>
              <a:rPr lang="en-US" dirty="0"/>
              <a:t>This is a paragraph shown in serif font.</a:t>
            </a:r>
            <a:br>
              <a:rPr lang="en-US" dirty="0"/>
            </a:br>
            <a:r>
              <a:rPr lang="en-US" dirty="0"/>
              <a:t>&lt;/p&gt;</a:t>
            </a:r>
            <a:br>
              <a:rPr lang="en-US" dirty="0"/>
            </a:br>
            <a:r>
              <a:rPr lang="en-US" dirty="0"/>
              <a:t>&lt;p class="</a:t>
            </a:r>
            <a:r>
              <a:rPr lang="en-US" dirty="0" err="1"/>
              <a:t>sansserif</a:t>
            </a:r>
            <a:r>
              <a:rPr lang="en-US" dirty="0"/>
              <a:t>"&gt;</a:t>
            </a:r>
            <a:br>
              <a:rPr lang="en-US" dirty="0"/>
            </a:br>
            <a:r>
              <a:rPr lang="en-US" dirty="0"/>
              <a:t>This is a paragraph shown in sans-serif font.</a:t>
            </a:r>
            <a:br>
              <a:rPr lang="en-US" dirty="0"/>
            </a:br>
            <a:r>
              <a:rPr lang="en-US" dirty="0"/>
              <a:t>&lt;/p&gt; </a:t>
            </a:r>
            <a:br>
              <a:rPr lang="en-US" dirty="0"/>
            </a:br>
            <a:r>
              <a:rPr lang="en-US" dirty="0"/>
              <a:t>&lt;p class="</a:t>
            </a:r>
            <a:r>
              <a:rPr lang="en-US" dirty="0" err="1"/>
              <a:t>monospace</a:t>
            </a:r>
            <a:r>
              <a:rPr lang="en-US" dirty="0"/>
              <a:t>"&gt;</a:t>
            </a:r>
            <a:br>
              <a:rPr lang="en-US" dirty="0"/>
            </a:br>
            <a:r>
              <a:rPr lang="en-US" dirty="0"/>
              <a:t>This is a paragraph shown in </a:t>
            </a:r>
            <a:r>
              <a:rPr lang="en-US" dirty="0" err="1"/>
              <a:t>monospace</a:t>
            </a:r>
            <a:r>
              <a:rPr lang="en-US" dirty="0"/>
              <a:t> font.</a:t>
            </a:r>
            <a:br>
              <a:rPr lang="en-US" dirty="0"/>
            </a:br>
            <a:r>
              <a:rPr lang="en-US" dirty="0"/>
              <a:t>&lt;/p&gt; </a:t>
            </a:r>
            <a:br>
              <a:rPr lang="en-US" dirty="0"/>
            </a:br>
            <a:r>
              <a:rPr lang="en-US" dirty="0"/>
              <a:t>&lt;p class="cursive"&gt;</a:t>
            </a:r>
            <a:br>
              <a:rPr lang="en-US" dirty="0"/>
            </a:br>
            <a:r>
              <a:rPr lang="en-US" dirty="0"/>
              <a:t>This is a paragraph shown in cursive font.</a:t>
            </a:r>
            <a:br>
              <a:rPr lang="en-US" dirty="0"/>
            </a:br>
            <a:r>
              <a:rPr lang="en-US" dirty="0"/>
              <a:t>&lt;/p&gt; </a:t>
            </a:r>
            <a:br>
              <a:rPr lang="en-US" dirty="0"/>
            </a:br>
            <a:r>
              <a:rPr lang="en-US" dirty="0"/>
              <a:t>&lt;p class="fantasy"&gt;</a:t>
            </a:r>
            <a:br>
              <a:rPr lang="en-US" dirty="0"/>
            </a:br>
            <a:r>
              <a:rPr lang="en-US" dirty="0"/>
              <a:t>This is a paragraph shown in fantasy font.</a:t>
            </a:r>
            <a:br>
              <a:rPr lang="en-US" dirty="0"/>
            </a:br>
            <a:r>
              <a:rPr lang="en-US" dirty="0"/>
              <a:t>&lt;/p&gt; </a:t>
            </a:r>
            <a:br>
              <a:rPr lang="en-US" dirty="0"/>
            </a:br>
            <a:endParaRPr lang="en-US" dirty="0"/>
          </a:p>
        </p:txBody>
      </p:sp>
    </p:spTree>
    <p:extLst>
      <p:ext uri="{BB962C8B-B14F-4D97-AF65-F5344CB8AC3E}">
        <p14:creationId xmlns:p14="http://schemas.microsoft.com/office/powerpoint/2010/main" val="31482552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font-family Property</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The CSS</a:t>
            </a:r>
            <a:r>
              <a:rPr lang="en-US" b="1" dirty="0" smtClean="0"/>
              <a:t>:</a:t>
            </a:r>
          </a:p>
          <a:p>
            <a:pPr marL="0" indent="0">
              <a:buNone/>
            </a:pPr>
            <a:r>
              <a:rPr lang="en-US" dirty="0" err="1" smtClean="0"/>
              <a:t>p.serif</a:t>
            </a:r>
            <a:r>
              <a:rPr lang="en-US" dirty="0" smtClean="0"/>
              <a:t> </a:t>
            </a:r>
            <a:r>
              <a:rPr lang="en-US" dirty="0"/>
              <a:t>{</a:t>
            </a:r>
            <a:br>
              <a:rPr lang="en-US" dirty="0"/>
            </a:br>
            <a:r>
              <a:rPr lang="en-US" u="sng" dirty="0"/>
              <a:t>font-family:</a:t>
            </a:r>
            <a:r>
              <a:rPr lang="en-US" dirty="0"/>
              <a:t> "Times New Roman", Times, </a:t>
            </a:r>
            <a:r>
              <a:rPr lang="en-US" b="1" dirty="0"/>
              <a:t>serif</a:t>
            </a:r>
            <a:r>
              <a:rPr lang="en-US" dirty="0"/>
              <a:t>;</a:t>
            </a:r>
            <a:br>
              <a:rPr lang="en-US" dirty="0"/>
            </a:br>
            <a:r>
              <a:rPr lang="en-US" dirty="0"/>
              <a:t>}</a:t>
            </a:r>
            <a:br>
              <a:rPr lang="en-US" dirty="0"/>
            </a:br>
            <a:r>
              <a:rPr lang="en-US" dirty="0" err="1"/>
              <a:t>p.sansserif</a:t>
            </a:r>
            <a:r>
              <a:rPr lang="en-US" dirty="0"/>
              <a:t> {</a:t>
            </a:r>
            <a:br>
              <a:rPr lang="en-US" dirty="0"/>
            </a:br>
            <a:r>
              <a:rPr lang="en-US" u="sng" dirty="0"/>
              <a:t>font-family:</a:t>
            </a:r>
            <a:r>
              <a:rPr lang="en-US" dirty="0"/>
              <a:t> Helvetica, Arial, </a:t>
            </a:r>
            <a:r>
              <a:rPr lang="en-US" b="1" dirty="0"/>
              <a:t>sans-serif</a:t>
            </a:r>
            <a:r>
              <a:rPr lang="en-US" dirty="0"/>
              <a:t>;</a:t>
            </a:r>
            <a:br>
              <a:rPr lang="en-US" dirty="0"/>
            </a:br>
            <a:r>
              <a:rPr lang="en-US" dirty="0"/>
              <a:t>}</a:t>
            </a:r>
            <a:br>
              <a:rPr lang="en-US" dirty="0"/>
            </a:br>
            <a:r>
              <a:rPr lang="en-US" dirty="0" err="1"/>
              <a:t>p.monospace</a:t>
            </a:r>
            <a:r>
              <a:rPr lang="en-US" dirty="0"/>
              <a:t> {</a:t>
            </a:r>
            <a:br>
              <a:rPr lang="en-US" dirty="0"/>
            </a:br>
            <a:r>
              <a:rPr lang="en-US" u="sng" dirty="0"/>
              <a:t>font-family:</a:t>
            </a:r>
            <a:r>
              <a:rPr lang="en-US" dirty="0"/>
              <a:t> "Courier New", Courier, </a:t>
            </a:r>
            <a:r>
              <a:rPr lang="en-US" b="1" dirty="0" err="1"/>
              <a:t>monospace</a:t>
            </a:r>
            <a:r>
              <a:rPr lang="en-US" dirty="0"/>
              <a:t>;</a:t>
            </a:r>
            <a:br>
              <a:rPr lang="en-US" dirty="0"/>
            </a:br>
            <a:r>
              <a:rPr lang="en-US" dirty="0"/>
              <a:t>}</a:t>
            </a:r>
            <a:br>
              <a:rPr lang="en-US" dirty="0"/>
            </a:br>
            <a:r>
              <a:rPr lang="en-US" dirty="0" err="1"/>
              <a:t>p.cursive</a:t>
            </a:r>
            <a:r>
              <a:rPr lang="en-US" dirty="0"/>
              <a:t> {</a:t>
            </a:r>
            <a:br>
              <a:rPr lang="en-US" dirty="0"/>
            </a:br>
            <a:r>
              <a:rPr lang="en-US" u="sng" dirty="0"/>
              <a:t>font-family:</a:t>
            </a:r>
            <a:r>
              <a:rPr lang="en-US" dirty="0"/>
              <a:t> Florence, </a:t>
            </a:r>
            <a:r>
              <a:rPr lang="en-US" b="1" dirty="0"/>
              <a:t>cursive</a:t>
            </a:r>
            <a:r>
              <a:rPr lang="en-US" dirty="0"/>
              <a:t>;</a:t>
            </a:r>
            <a:br>
              <a:rPr lang="en-US" dirty="0"/>
            </a:br>
            <a:r>
              <a:rPr lang="en-US" dirty="0"/>
              <a:t>}</a:t>
            </a:r>
            <a:br>
              <a:rPr lang="en-US" dirty="0"/>
            </a:br>
            <a:r>
              <a:rPr lang="en-US" dirty="0" err="1"/>
              <a:t>p.fantasy</a:t>
            </a:r>
            <a:r>
              <a:rPr lang="en-US" dirty="0"/>
              <a:t> {</a:t>
            </a:r>
            <a:br>
              <a:rPr lang="en-US" dirty="0"/>
            </a:br>
            <a:r>
              <a:rPr lang="en-US" u="sng" dirty="0"/>
              <a:t>font-family:</a:t>
            </a:r>
            <a:r>
              <a:rPr lang="en-US" dirty="0"/>
              <a:t> </a:t>
            </a:r>
            <a:r>
              <a:rPr lang="en-US" dirty="0" err="1"/>
              <a:t>Blippo</a:t>
            </a:r>
            <a:r>
              <a:rPr lang="en-US" dirty="0"/>
              <a:t>, </a:t>
            </a:r>
            <a:r>
              <a:rPr lang="en-US" b="1" dirty="0"/>
              <a:t>fantasy</a:t>
            </a:r>
            <a:r>
              <a:rPr lang="en-US" dirty="0"/>
              <a:t>;</a:t>
            </a:r>
            <a:br>
              <a:rPr lang="en-US" dirty="0"/>
            </a:br>
            <a:r>
              <a:rPr lang="en-US" dirty="0" smtClean="0"/>
              <a:t>}</a:t>
            </a:r>
            <a:endParaRPr lang="en-US" dirty="0"/>
          </a:p>
          <a:p>
            <a:pPr marL="0" indent="0">
              <a:buNone/>
            </a:pPr>
            <a:r>
              <a:rPr lang="en-US" dirty="0"/>
              <a:t>Separate each value with a </a:t>
            </a:r>
            <a:r>
              <a:rPr lang="en-US" b="1" dirty="0"/>
              <a:t>comma</a:t>
            </a:r>
            <a:r>
              <a:rPr lang="en-US" dirty="0"/>
              <a:t> to indicate that they are alternatives. </a:t>
            </a:r>
            <a:br>
              <a:rPr lang="en-US" dirty="0"/>
            </a:br>
            <a:r>
              <a:rPr lang="en-US" dirty="0"/>
              <a:t>If the name of a font family is more than one word, it must be in quotation marks: </a:t>
            </a:r>
            <a:r>
              <a:rPr lang="en-US" b="1" dirty="0"/>
              <a:t>"Times New Roman"</a:t>
            </a:r>
            <a:r>
              <a:rPr lang="en-US" dirty="0"/>
              <a:t>.</a:t>
            </a:r>
          </a:p>
        </p:txBody>
      </p:sp>
    </p:spTree>
    <p:extLst>
      <p:ext uri="{BB962C8B-B14F-4D97-AF65-F5344CB8AC3E}">
        <p14:creationId xmlns:p14="http://schemas.microsoft.com/office/powerpoint/2010/main" val="2710913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font-family Property</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a:r>
            <a:br>
              <a:rPr lang="en-US" dirty="0"/>
            </a:br>
            <a:r>
              <a:rPr lang="en-US" dirty="0"/>
              <a:t>The font-family property should hold several font names as a "fallback" system. When specifying a web font in a CSS style, add more than one font name, in order to avoid unexpected behaviors. If the client computer for some reason doesn't have the one you choose, it will try the next one. </a:t>
            </a:r>
            <a:br>
              <a:rPr lang="en-US" dirty="0"/>
            </a:br>
            <a:r>
              <a:rPr lang="en-US" dirty="0"/>
              <a:t/>
            </a:r>
            <a:br>
              <a:rPr lang="en-US" dirty="0"/>
            </a:br>
            <a:r>
              <a:rPr lang="en-US" dirty="0"/>
              <a:t>It is a good practice to specify a generic font family, to let the browser pick a similar font in the generic family, if no other fonts are </a:t>
            </a:r>
            <a:r>
              <a:rPr lang="en-US" dirty="0" err="1"/>
              <a:t>available.body</a:t>
            </a:r>
            <a:r>
              <a:rPr lang="en-US" dirty="0"/>
              <a:t> {</a:t>
            </a:r>
            <a:br>
              <a:rPr lang="en-US" dirty="0"/>
            </a:br>
            <a:r>
              <a:rPr lang="en-US" u="sng" dirty="0"/>
              <a:t>font-family:</a:t>
            </a:r>
            <a:r>
              <a:rPr lang="en-US" dirty="0"/>
              <a:t> Arial, "Helvetica </a:t>
            </a:r>
            <a:r>
              <a:rPr lang="en-US" dirty="0" err="1"/>
              <a:t>Neue</a:t>
            </a:r>
            <a:r>
              <a:rPr lang="en-US" dirty="0"/>
              <a:t>", Helvetica, sans-serif;</a:t>
            </a:r>
            <a:br>
              <a:rPr lang="en-US" dirty="0"/>
            </a:br>
            <a:r>
              <a:rPr lang="en-US" dirty="0"/>
              <a:t>}</a:t>
            </a:r>
            <a:br>
              <a:rPr lang="en-US" dirty="0"/>
            </a:br>
            <a:r>
              <a:rPr lang="en-US" dirty="0"/>
              <a:t>If the browser does not support the font </a:t>
            </a:r>
            <a:r>
              <a:rPr lang="en-US" b="1" dirty="0"/>
              <a:t>Arial</a:t>
            </a:r>
            <a:r>
              <a:rPr lang="en-US" dirty="0"/>
              <a:t>, it tries the next fonts (</a:t>
            </a:r>
            <a:r>
              <a:rPr lang="en-US" b="1" dirty="0"/>
              <a:t>Helvetica </a:t>
            </a:r>
            <a:r>
              <a:rPr lang="en-US" b="1" dirty="0" err="1"/>
              <a:t>Neue</a:t>
            </a:r>
            <a:r>
              <a:rPr lang="en-US" dirty="0"/>
              <a:t>, then </a:t>
            </a:r>
            <a:r>
              <a:rPr lang="en-US" b="1" dirty="0"/>
              <a:t>Helvetica</a:t>
            </a:r>
            <a:r>
              <a:rPr lang="en-US" dirty="0"/>
              <a:t>). If the browser doesn't have any of them, it will try the generic </a:t>
            </a:r>
            <a:r>
              <a:rPr lang="en-US" b="1" dirty="0"/>
              <a:t>sans-serif</a:t>
            </a:r>
            <a:r>
              <a:rPr lang="en-US" dirty="0"/>
              <a:t>. </a:t>
            </a:r>
            <a:br>
              <a:rPr lang="en-US" dirty="0"/>
            </a:br>
            <a:r>
              <a:rPr lang="en-US" dirty="0"/>
              <a:t>Remember to use quotation marks if the font name consists of more than one word.</a:t>
            </a:r>
          </a:p>
        </p:txBody>
      </p:sp>
    </p:spTree>
    <p:extLst>
      <p:ext uri="{BB962C8B-B14F-4D97-AF65-F5344CB8AC3E}">
        <p14:creationId xmlns:p14="http://schemas.microsoft.com/office/powerpoint/2010/main" val="597333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font-size Property</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
            </a:r>
            <a:br>
              <a:rPr lang="en-US" dirty="0"/>
            </a:br>
            <a:r>
              <a:rPr lang="en-US" dirty="0"/>
              <a:t>The font-size property sets the size of a font. One way to set the size of fonts on the web is to use </a:t>
            </a:r>
            <a:r>
              <a:rPr lang="en-US" b="1" dirty="0"/>
              <a:t>keywords. </a:t>
            </a:r>
            <a:r>
              <a:rPr lang="en-US" dirty="0"/>
              <a:t>For example </a:t>
            </a:r>
            <a:r>
              <a:rPr lang="en-US" b="1" dirty="0"/>
              <a:t>xx-small</a:t>
            </a:r>
            <a:r>
              <a:rPr lang="en-US" dirty="0"/>
              <a:t>, </a:t>
            </a:r>
            <a:r>
              <a:rPr lang="en-US" b="1" dirty="0"/>
              <a:t>small</a:t>
            </a:r>
            <a:r>
              <a:rPr lang="en-US" dirty="0"/>
              <a:t>, </a:t>
            </a:r>
            <a:r>
              <a:rPr lang="en-US" b="1" dirty="0"/>
              <a:t>medium</a:t>
            </a:r>
            <a:r>
              <a:rPr lang="en-US" dirty="0"/>
              <a:t>, </a:t>
            </a:r>
            <a:r>
              <a:rPr lang="en-US" b="1" dirty="0"/>
              <a:t>large</a:t>
            </a:r>
            <a:r>
              <a:rPr lang="en-US" dirty="0"/>
              <a:t>, </a:t>
            </a:r>
            <a:r>
              <a:rPr lang="en-US" b="1" dirty="0"/>
              <a:t>larger</a:t>
            </a:r>
            <a:r>
              <a:rPr lang="en-US" dirty="0"/>
              <a:t>, etc. </a:t>
            </a:r>
            <a:br>
              <a:rPr lang="en-US" dirty="0"/>
            </a:br>
            <a:endParaRPr lang="en-US" dirty="0" smtClean="0"/>
          </a:p>
          <a:p>
            <a:pPr marL="0" indent="0">
              <a:buNone/>
            </a:pPr>
            <a:r>
              <a:rPr lang="en-US" dirty="0"/>
              <a:t>Keywords are useful if you do not want the user to be able to increase the size of the font because it will adversely affect your site's appearance.</a:t>
            </a:r>
            <a:br>
              <a:rPr lang="en-US" dirty="0"/>
            </a:br>
            <a:endParaRPr lang="en-US" dirty="0"/>
          </a:p>
        </p:txBody>
      </p:sp>
    </p:spTree>
    <p:extLst>
      <p:ext uri="{BB962C8B-B14F-4D97-AF65-F5344CB8AC3E}">
        <p14:creationId xmlns:p14="http://schemas.microsoft.com/office/powerpoint/2010/main" val="24060724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font-size Property</a:t>
            </a:r>
          </a:p>
        </p:txBody>
      </p:sp>
      <p:sp>
        <p:nvSpPr>
          <p:cNvPr id="3" name="Content Placeholder 2"/>
          <p:cNvSpPr>
            <a:spLocks noGrp="1"/>
          </p:cNvSpPr>
          <p:nvPr>
            <p:ph idx="1"/>
          </p:nvPr>
        </p:nvSpPr>
        <p:spPr/>
        <p:txBody>
          <a:bodyPr>
            <a:normAutofit fontScale="40000" lnSpcReduction="20000"/>
          </a:bodyPr>
          <a:lstStyle/>
          <a:p>
            <a:pPr marL="0" indent="0">
              <a:buNone/>
            </a:pPr>
            <a:r>
              <a:rPr lang="en-US" b="1" dirty="0"/>
              <a:t>The HTML</a:t>
            </a:r>
            <a:r>
              <a:rPr lang="en-US" b="1" dirty="0" smtClean="0"/>
              <a:t>:</a:t>
            </a:r>
          </a:p>
          <a:p>
            <a:pPr marL="0" indent="0">
              <a:buNone/>
            </a:pPr>
            <a:r>
              <a:rPr lang="en-US" dirty="0" smtClean="0"/>
              <a:t>&lt;</a:t>
            </a:r>
            <a:r>
              <a:rPr lang="en-US" dirty="0"/>
              <a:t>p class="small"&gt;</a:t>
            </a:r>
            <a:br>
              <a:rPr lang="en-US" dirty="0"/>
            </a:br>
            <a:r>
              <a:rPr lang="en-US" dirty="0"/>
              <a:t>Paragraph text set to be small</a:t>
            </a:r>
            <a:br>
              <a:rPr lang="en-US" dirty="0"/>
            </a:br>
            <a:r>
              <a:rPr lang="en-US" dirty="0"/>
              <a:t>&lt;/p&gt;</a:t>
            </a:r>
            <a:br>
              <a:rPr lang="en-US" dirty="0"/>
            </a:br>
            <a:r>
              <a:rPr lang="en-US" dirty="0"/>
              <a:t>&lt;p class="medium"&gt;</a:t>
            </a:r>
            <a:br>
              <a:rPr lang="en-US" dirty="0"/>
            </a:br>
            <a:r>
              <a:rPr lang="en-US" dirty="0"/>
              <a:t>Paragraph text set to be medium</a:t>
            </a:r>
            <a:br>
              <a:rPr lang="en-US" dirty="0"/>
            </a:br>
            <a:r>
              <a:rPr lang="en-US" dirty="0"/>
              <a:t>&lt;/p&gt;</a:t>
            </a:r>
            <a:br>
              <a:rPr lang="en-US" dirty="0"/>
            </a:br>
            <a:r>
              <a:rPr lang="en-US" dirty="0"/>
              <a:t>&lt;p class="large"&gt;</a:t>
            </a:r>
            <a:br>
              <a:rPr lang="en-US" dirty="0"/>
            </a:br>
            <a:r>
              <a:rPr lang="en-US" dirty="0"/>
              <a:t>Paragraph text set to be large</a:t>
            </a:r>
            <a:br>
              <a:rPr lang="en-US" dirty="0"/>
            </a:br>
            <a:r>
              <a:rPr lang="en-US" dirty="0"/>
              <a:t>&lt;/p&gt;</a:t>
            </a:r>
            <a:br>
              <a:rPr lang="en-US" dirty="0"/>
            </a:br>
            <a:r>
              <a:rPr lang="en-US" dirty="0"/>
              <a:t>&lt;p class="</a:t>
            </a:r>
            <a:r>
              <a:rPr lang="en-US" dirty="0" err="1"/>
              <a:t>xlarge</a:t>
            </a:r>
            <a:r>
              <a:rPr lang="en-US" dirty="0"/>
              <a:t>"&gt;</a:t>
            </a:r>
            <a:br>
              <a:rPr lang="en-US" dirty="0"/>
            </a:br>
            <a:r>
              <a:rPr lang="en-US" dirty="0"/>
              <a:t>Paragraph text set to be very large</a:t>
            </a:r>
            <a:br>
              <a:rPr lang="en-US" dirty="0"/>
            </a:br>
            <a:r>
              <a:rPr lang="en-US" dirty="0"/>
              <a:t>&lt;/p&gt;</a:t>
            </a:r>
            <a:br>
              <a:rPr lang="en-US" dirty="0"/>
            </a:br>
            <a:r>
              <a:rPr lang="en-US" b="1" dirty="0"/>
              <a:t>The </a:t>
            </a:r>
            <a:r>
              <a:rPr lang="en-US" b="1" dirty="0" smtClean="0"/>
              <a:t>CSS:</a:t>
            </a:r>
          </a:p>
          <a:p>
            <a:pPr marL="0" indent="0">
              <a:buNone/>
            </a:pPr>
            <a:r>
              <a:rPr lang="en-US" dirty="0" err="1" smtClean="0"/>
              <a:t>p.small</a:t>
            </a:r>
            <a:r>
              <a:rPr lang="en-US" dirty="0" smtClean="0"/>
              <a:t> </a:t>
            </a:r>
            <a:r>
              <a:rPr lang="en-US" dirty="0"/>
              <a:t>{</a:t>
            </a:r>
            <a:br>
              <a:rPr lang="en-US" dirty="0"/>
            </a:br>
            <a:r>
              <a:rPr lang="en-US" u="sng" dirty="0"/>
              <a:t>font-size:</a:t>
            </a:r>
            <a:r>
              <a:rPr lang="en-US" dirty="0"/>
              <a:t> </a:t>
            </a:r>
            <a:r>
              <a:rPr lang="en-US" b="1" dirty="0"/>
              <a:t>small;</a:t>
            </a:r>
            <a:r>
              <a:rPr lang="en-US" dirty="0"/>
              <a:t/>
            </a:r>
            <a:br>
              <a:rPr lang="en-US" dirty="0"/>
            </a:br>
            <a:r>
              <a:rPr lang="en-US" dirty="0"/>
              <a:t>}</a:t>
            </a:r>
            <a:br>
              <a:rPr lang="en-US" dirty="0"/>
            </a:br>
            <a:r>
              <a:rPr lang="en-US" dirty="0" err="1"/>
              <a:t>p.medium</a:t>
            </a:r>
            <a:r>
              <a:rPr lang="en-US" dirty="0"/>
              <a:t> {</a:t>
            </a:r>
            <a:br>
              <a:rPr lang="en-US" dirty="0"/>
            </a:br>
            <a:r>
              <a:rPr lang="en-US" u="sng" dirty="0"/>
              <a:t>font-size:</a:t>
            </a:r>
            <a:r>
              <a:rPr lang="en-US" dirty="0"/>
              <a:t> </a:t>
            </a:r>
            <a:r>
              <a:rPr lang="en-US" b="1" dirty="0"/>
              <a:t>medium;</a:t>
            </a:r>
            <a:r>
              <a:rPr lang="en-US" dirty="0"/>
              <a:t/>
            </a:r>
            <a:br>
              <a:rPr lang="en-US" dirty="0"/>
            </a:br>
            <a:r>
              <a:rPr lang="en-US" dirty="0"/>
              <a:t>}</a:t>
            </a:r>
            <a:br>
              <a:rPr lang="en-US" dirty="0"/>
            </a:br>
            <a:r>
              <a:rPr lang="en-US" dirty="0" err="1"/>
              <a:t>p.large</a:t>
            </a:r>
            <a:r>
              <a:rPr lang="en-US" dirty="0"/>
              <a:t> {</a:t>
            </a:r>
            <a:br>
              <a:rPr lang="en-US" dirty="0"/>
            </a:br>
            <a:r>
              <a:rPr lang="en-US" u="sng" dirty="0"/>
              <a:t>font-size:</a:t>
            </a:r>
            <a:r>
              <a:rPr lang="en-US" dirty="0"/>
              <a:t> </a:t>
            </a:r>
            <a:r>
              <a:rPr lang="en-US" b="1" dirty="0"/>
              <a:t>large;</a:t>
            </a:r>
            <a:r>
              <a:rPr lang="en-US" dirty="0"/>
              <a:t/>
            </a:r>
            <a:br>
              <a:rPr lang="en-US" dirty="0"/>
            </a:br>
            <a:r>
              <a:rPr lang="en-US" dirty="0"/>
              <a:t>}</a:t>
            </a:r>
            <a:br>
              <a:rPr lang="en-US" dirty="0"/>
            </a:br>
            <a:r>
              <a:rPr lang="en-US" dirty="0" err="1"/>
              <a:t>p.xlarge</a:t>
            </a:r>
            <a:r>
              <a:rPr lang="en-US" dirty="0"/>
              <a:t> {</a:t>
            </a:r>
            <a:br>
              <a:rPr lang="en-US" dirty="0"/>
            </a:br>
            <a:r>
              <a:rPr lang="en-US" u="sng" dirty="0"/>
              <a:t>font-size:</a:t>
            </a:r>
            <a:r>
              <a:rPr lang="en-US" dirty="0"/>
              <a:t> </a:t>
            </a:r>
            <a:r>
              <a:rPr lang="en-US" b="1" dirty="0"/>
              <a:t>x-large;</a:t>
            </a:r>
            <a:r>
              <a:rPr lang="en-US" dirty="0"/>
              <a:t/>
            </a:r>
            <a:br>
              <a:rPr lang="en-US" dirty="0"/>
            </a:br>
            <a:r>
              <a:rPr lang="en-US" dirty="0"/>
              <a:t>}</a:t>
            </a:r>
          </a:p>
        </p:txBody>
      </p:sp>
    </p:spTree>
    <p:extLst>
      <p:ext uri="{BB962C8B-B14F-4D97-AF65-F5344CB8AC3E}">
        <p14:creationId xmlns:p14="http://schemas.microsoft.com/office/powerpoint/2010/main" val="2723005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CSS</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dirty="0"/>
              <a:t>CSS stands for </a:t>
            </a:r>
            <a:r>
              <a:rPr lang="en-US" b="1" dirty="0"/>
              <a:t>C</a:t>
            </a:r>
            <a:r>
              <a:rPr lang="en-US" dirty="0"/>
              <a:t>ascading </a:t>
            </a:r>
            <a:r>
              <a:rPr lang="en-US" b="1" dirty="0"/>
              <a:t>S</a:t>
            </a:r>
            <a:r>
              <a:rPr lang="en-US" dirty="0"/>
              <a:t>tyle </a:t>
            </a:r>
            <a:r>
              <a:rPr lang="en-US" b="1" dirty="0"/>
              <a:t>S</a:t>
            </a:r>
            <a:r>
              <a:rPr lang="en-US" dirty="0"/>
              <a:t>heets.</a:t>
            </a:r>
            <a:br>
              <a:rPr lang="en-US" dirty="0"/>
            </a:br>
            <a:r>
              <a:rPr lang="en-US" dirty="0"/>
              <a:t/>
            </a:r>
            <a:br>
              <a:rPr lang="en-US" dirty="0"/>
            </a:br>
            <a:r>
              <a:rPr lang="en-US" dirty="0"/>
              <a:t>- </a:t>
            </a:r>
            <a:r>
              <a:rPr lang="en-US" b="1" dirty="0"/>
              <a:t>Cascading </a:t>
            </a:r>
            <a:r>
              <a:rPr lang="en-US" dirty="0"/>
              <a:t>refers to the way CSS applies one style on top of another.</a:t>
            </a:r>
            <a:br>
              <a:rPr lang="en-US" dirty="0"/>
            </a:br>
            <a:r>
              <a:rPr lang="en-US" dirty="0"/>
              <a:t>- </a:t>
            </a:r>
            <a:r>
              <a:rPr lang="en-US" b="1" dirty="0"/>
              <a:t>Style Sheets</a:t>
            </a:r>
            <a:r>
              <a:rPr lang="en-US" dirty="0"/>
              <a:t> control the look and feel of web documents.</a:t>
            </a:r>
            <a:br>
              <a:rPr lang="en-US" dirty="0"/>
            </a:br>
            <a:r>
              <a:rPr lang="en-US" dirty="0"/>
              <a:t/>
            </a:r>
            <a:br>
              <a:rPr lang="en-US" dirty="0"/>
            </a:br>
            <a:r>
              <a:rPr lang="en-US" b="1" dirty="0"/>
              <a:t>CSS </a:t>
            </a:r>
            <a:r>
              <a:rPr lang="en-US" dirty="0"/>
              <a:t>and </a:t>
            </a:r>
            <a:r>
              <a:rPr lang="en-US" b="1" dirty="0"/>
              <a:t>HTML </a:t>
            </a:r>
            <a:r>
              <a:rPr lang="en-US" dirty="0"/>
              <a:t>work hand in hand:</a:t>
            </a:r>
            <a:br>
              <a:rPr lang="en-US" dirty="0"/>
            </a:br>
            <a:r>
              <a:rPr lang="en-US" dirty="0"/>
              <a:t>- HTML sorts out the page structure.</a:t>
            </a:r>
            <a:br>
              <a:rPr lang="en-US" dirty="0"/>
            </a:br>
            <a:r>
              <a:rPr lang="en-US" dirty="0"/>
              <a:t>- CSS defines how HTML elements are displayed.</a:t>
            </a:r>
          </a:p>
        </p:txBody>
      </p:sp>
    </p:spTree>
    <p:extLst>
      <p:ext uri="{BB962C8B-B14F-4D97-AF65-F5344CB8AC3E}">
        <p14:creationId xmlns:p14="http://schemas.microsoft.com/office/powerpoint/2010/main" val="6836250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font-size Property</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
            </a:r>
            <a:br>
              <a:rPr lang="en-US" dirty="0"/>
            </a:br>
            <a:r>
              <a:rPr lang="en-US" dirty="0"/>
              <a:t>You can also use numerical values in </a:t>
            </a:r>
            <a:r>
              <a:rPr lang="en-US" b="1" dirty="0"/>
              <a:t>pixels</a:t>
            </a:r>
            <a:r>
              <a:rPr lang="en-US" dirty="0"/>
              <a:t> or </a:t>
            </a:r>
            <a:r>
              <a:rPr lang="en-US" b="1" dirty="0"/>
              <a:t>ems</a:t>
            </a:r>
            <a:r>
              <a:rPr lang="en-US" dirty="0"/>
              <a:t> to manipulate font size. </a:t>
            </a:r>
            <a:br>
              <a:rPr lang="en-US" dirty="0"/>
            </a:br>
            <a:r>
              <a:rPr lang="en-US" dirty="0"/>
              <a:t>Setting the font size in pixel values (</a:t>
            </a:r>
            <a:r>
              <a:rPr lang="en-US" b="1" dirty="0" err="1"/>
              <a:t>px</a:t>
            </a:r>
            <a:r>
              <a:rPr lang="en-US" dirty="0"/>
              <a:t>) is a good choice when you need pixel accuracy, and it gives you full control over the text size. </a:t>
            </a:r>
            <a:br>
              <a:rPr lang="en-US" dirty="0"/>
            </a:br>
            <a:r>
              <a:rPr lang="en-US" dirty="0"/>
              <a:t>The </a:t>
            </a:r>
            <a:r>
              <a:rPr lang="en-US" b="1" dirty="0" err="1"/>
              <a:t>em</a:t>
            </a:r>
            <a:r>
              <a:rPr lang="en-US" dirty="0"/>
              <a:t> size unit is another way to set the font size (</a:t>
            </a:r>
            <a:r>
              <a:rPr lang="en-US" b="1" dirty="0" err="1"/>
              <a:t>em</a:t>
            </a:r>
            <a:r>
              <a:rPr lang="en-US" b="1" dirty="0"/>
              <a:t> </a:t>
            </a:r>
            <a:r>
              <a:rPr lang="en-US" dirty="0"/>
              <a:t>is a relative size unit). It allows all major browsers to resize the text. If you haven't set the font size anywhere on the page, then it is the browser default size, which is </a:t>
            </a:r>
            <a:r>
              <a:rPr lang="en-US" b="1" dirty="0"/>
              <a:t>16px</a:t>
            </a:r>
            <a:r>
              <a:rPr lang="en-US" dirty="0"/>
              <a:t>. </a:t>
            </a:r>
            <a:br>
              <a:rPr lang="en-US" dirty="0"/>
            </a:br>
            <a:r>
              <a:rPr lang="en-US" dirty="0"/>
              <a:t/>
            </a:r>
            <a:br>
              <a:rPr lang="en-US" dirty="0"/>
            </a:br>
            <a:r>
              <a:rPr lang="en-US" dirty="0"/>
              <a:t>To calculate the </a:t>
            </a:r>
            <a:r>
              <a:rPr lang="en-US" dirty="0" err="1"/>
              <a:t>em</a:t>
            </a:r>
            <a:r>
              <a:rPr lang="en-US" dirty="0"/>
              <a:t> size, just use the following formula: </a:t>
            </a:r>
            <a:endParaRPr lang="en-US" dirty="0" smtClean="0"/>
          </a:p>
          <a:p>
            <a:pPr marL="0" indent="0">
              <a:buNone/>
            </a:pPr>
            <a:r>
              <a:rPr lang="en-US" b="1" dirty="0" err="1" smtClean="0"/>
              <a:t>em</a:t>
            </a:r>
            <a:r>
              <a:rPr lang="en-US" b="1" dirty="0" smtClean="0"/>
              <a:t> </a:t>
            </a:r>
            <a:r>
              <a:rPr lang="en-US" b="1" dirty="0"/>
              <a:t>= pixels / 16</a:t>
            </a:r>
            <a:r>
              <a:rPr lang="en-US" dirty="0"/>
              <a:t/>
            </a:r>
            <a:br>
              <a:rPr lang="en-US" dirty="0"/>
            </a:br>
            <a:r>
              <a:rPr lang="en-US" b="1" dirty="0"/>
              <a:t>For example:</a:t>
            </a:r>
            <a:r>
              <a:rPr lang="en-US" dirty="0"/>
              <a:t>h1 {</a:t>
            </a:r>
            <a:br>
              <a:rPr lang="en-US" dirty="0"/>
            </a:br>
            <a:r>
              <a:rPr lang="en-US" u="sng" dirty="0"/>
              <a:t>font-size:</a:t>
            </a:r>
            <a:r>
              <a:rPr lang="en-US" dirty="0"/>
              <a:t> 20</a:t>
            </a:r>
            <a:r>
              <a:rPr lang="en-US" b="1" dirty="0"/>
              <a:t>px</a:t>
            </a:r>
            <a:r>
              <a:rPr lang="en-US" dirty="0"/>
              <a:t>;</a:t>
            </a:r>
            <a:br>
              <a:rPr lang="en-US" dirty="0"/>
            </a:br>
            <a:r>
              <a:rPr lang="en-US" dirty="0" smtClean="0"/>
              <a:t>}</a:t>
            </a:r>
            <a:endParaRPr lang="en-US" dirty="0"/>
          </a:p>
          <a:p>
            <a:pPr marL="0" indent="0">
              <a:buNone/>
            </a:pPr>
            <a:r>
              <a:rPr lang="en-US" dirty="0"/>
              <a:t/>
            </a:r>
            <a:br>
              <a:rPr lang="en-US" dirty="0"/>
            </a:br>
            <a:r>
              <a:rPr lang="en-US" dirty="0"/>
              <a:t>h1 {</a:t>
            </a:r>
            <a:br>
              <a:rPr lang="en-US" dirty="0"/>
            </a:br>
            <a:r>
              <a:rPr lang="en-US" u="sng" dirty="0"/>
              <a:t>font-size:</a:t>
            </a:r>
            <a:r>
              <a:rPr lang="en-US" dirty="0"/>
              <a:t> 1.25</a:t>
            </a:r>
            <a:r>
              <a:rPr lang="en-US" b="1" dirty="0"/>
              <a:t>em</a:t>
            </a:r>
            <a:r>
              <a:rPr lang="en-US" dirty="0"/>
              <a:t>; </a:t>
            </a:r>
            <a:br>
              <a:rPr lang="en-US" dirty="0"/>
            </a:br>
            <a:r>
              <a:rPr lang="en-US" dirty="0" smtClean="0"/>
              <a:t>}</a:t>
            </a:r>
            <a:endParaRPr lang="en-US" dirty="0"/>
          </a:p>
          <a:p>
            <a:pPr marL="0" indent="0">
              <a:buNone/>
            </a:pPr>
            <a:r>
              <a:rPr lang="en-US" dirty="0"/>
              <a:t/>
            </a:r>
            <a:br>
              <a:rPr lang="en-US" dirty="0"/>
            </a:br>
            <a:r>
              <a:rPr lang="en-US" dirty="0"/>
              <a:t>Both of the examples will produce the same result in the browser, because </a:t>
            </a:r>
            <a:r>
              <a:rPr lang="en-US" b="1" dirty="0"/>
              <a:t>20/16=1.25em</a:t>
            </a:r>
            <a:r>
              <a:rPr lang="en-US" dirty="0"/>
              <a:t>.</a:t>
            </a:r>
            <a:br>
              <a:rPr lang="en-US" dirty="0"/>
            </a:br>
            <a:r>
              <a:rPr lang="en-US" dirty="0"/>
              <a:t>Try different combinations of text size and page zooming in a variety of browsers to ensure that the text remains readable.</a:t>
            </a:r>
          </a:p>
        </p:txBody>
      </p:sp>
    </p:spTree>
    <p:extLst>
      <p:ext uri="{BB962C8B-B14F-4D97-AF65-F5344CB8AC3E}">
        <p14:creationId xmlns:p14="http://schemas.microsoft.com/office/powerpoint/2010/main" val="36023292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font-weight Property</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
            </a:r>
            <a:br>
              <a:rPr lang="en-US" dirty="0"/>
            </a:br>
            <a:r>
              <a:rPr lang="en-US" dirty="0"/>
              <a:t>The font-weight controls the boldness or thickness of the text. The values can be set as </a:t>
            </a:r>
            <a:r>
              <a:rPr lang="en-US" b="1" dirty="0"/>
              <a:t>normal</a:t>
            </a:r>
            <a:r>
              <a:rPr lang="en-US" dirty="0"/>
              <a:t>(default size), </a:t>
            </a:r>
            <a:r>
              <a:rPr lang="en-US" b="1" dirty="0"/>
              <a:t>bold</a:t>
            </a:r>
            <a:r>
              <a:rPr lang="en-US" dirty="0"/>
              <a:t>, </a:t>
            </a:r>
            <a:r>
              <a:rPr lang="en-US" b="1" dirty="0"/>
              <a:t>bolder</a:t>
            </a:r>
            <a:r>
              <a:rPr lang="en-US" dirty="0"/>
              <a:t>, and </a:t>
            </a:r>
            <a:r>
              <a:rPr lang="en-US" b="1" dirty="0"/>
              <a:t>lighter</a:t>
            </a:r>
            <a:r>
              <a:rPr lang="en-US" dirty="0"/>
              <a:t>.</a:t>
            </a:r>
            <a:br>
              <a:rPr lang="en-US" dirty="0"/>
            </a:br>
            <a:r>
              <a:rPr lang="en-US" dirty="0"/>
              <a:t/>
            </a:r>
            <a:br>
              <a:rPr lang="en-US" dirty="0"/>
            </a:br>
            <a:r>
              <a:rPr lang="en-US" b="1" dirty="0"/>
              <a:t>The HTML</a:t>
            </a:r>
            <a:r>
              <a:rPr lang="en-US" b="1" dirty="0" smtClean="0"/>
              <a:t>:</a:t>
            </a:r>
          </a:p>
          <a:p>
            <a:pPr marL="0" indent="0">
              <a:buNone/>
            </a:pPr>
            <a:r>
              <a:rPr lang="en-US" dirty="0" smtClean="0"/>
              <a:t>&lt;</a:t>
            </a:r>
            <a:r>
              <a:rPr lang="en-US" dirty="0"/>
              <a:t>p class="light"&gt;This is a font with a "lighter" weight.&lt;/p&gt;</a:t>
            </a:r>
            <a:br>
              <a:rPr lang="en-US" dirty="0"/>
            </a:br>
            <a:r>
              <a:rPr lang="en-US" dirty="0"/>
              <a:t>&lt;p class="bold"&gt;This is a font with a "bold" weight.&lt;/p&gt;</a:t>
            </a:r>
            <a:br>
              <a:rPr lang="en-US" dirty="0"/>
            </a:br>
            <a:r>
              <a:rPr lang="en-US" dirty="0"/>
              <a:t>&lt;p class="bolder"&gt;This is a font with a "bolder" weight.&lt;/p&gt;</a:t>
            </a:r>
            <a:br>
              <a:rPr lang="en-US" dirty="0"/>
            </a:br>
            <a:r>
              <a:rPr lang="en-US" b="1" dirty="0"/>
              <a:t>The CSS</a:t>
            </a:r>
            <a:r>
              <a:rPr lang="en-US" b="1" dirty="0" smtClean="0"/>
              <a:t>:</a:t>
            </a:r>
          </a:p>
          <a:p>
            <a:pPr marL="0" indent="0">
              <a:buNone/>
            </a:pPr>
            <a:r>
              <a:rPr lang="en-US" dirty="0" err="1" smtClean="0"/>
              <a:t>p.light</a:t>
            </a:r>
            <a:r>
              <a:rPr lang="en-US" dirty="0" smtClean="0"/>
              <a:t> </a:t>
            </a:r>
            <a:r>
              <a:rPr lang="en-US" dirty="0"/>
              <a:t>{ </a:t>
            </a:r>
            <a:br>
              <a:rPr lang="en-US" dirty="0"/>
            </a:br>
            <a:r>
              <a:rPr lang="en-US" u="sng" dirty="0"/>
              <a:t>font-weight:</a:t>
            </a:r>
            <a:r>
              <a:rPr lang="en-US" dirty="0"/>
              <a:t> </a:t>
            </a:r>
            <a:r>
              <a:rPr lang="en-US" b="1" dirty="0"/>
              <a:t>lighter</a:t>
            </a:r>
            <a:r>
              <a:rPr lang="en-US" dirty="0"/>
              <a:t>;</a:t>
            </a:r>
            <a:br>
              <a:rPr lang="en-US" dirty="0"/>
            </a:br>
            <a:r>
              <a:rPr lang="en-US" dirty="0"/>
              <a:t>}</a:t>
            </a:r>
            <a:br>
              <a:rPr lang="en-US" dirty="0"/>
            </a:br>
            <a:r>
              <a:rPr lang="en-US" dirty="0" err="1"/>
              <a:t>p.bold</a:t>
            </a:r>
            <a:r>
              <a:rPr lang="en-US" dirty="0"/>
              <a:t> { </a:t>
            </a:r>
            <a:br>
              <a:rPr lang="en-US" dirty="0"/>
            </a:br>
            <a:r>
              <a:rPr lang="en-US" u="sng" dirty="0"/>
              <a:t>font-weight:</a:t>
            </a:r>
            <a:r>
              <a:rPr lang="en-US" dirty="0"/>
              <a:t> </a:t>
            </a:r>
            <a:r>
              <a:rPr lang="en-US" b="1" dirty="0"/>
              <a:t>bold</a:t>
            </a:r>
            <a:r>
              <a:rPr lang="en-US" dirty="0"/>
              <a:t>;</a:t>
            </a:r>
            <a:br>
              <a:rPr lang="en-US" dirty="0"/>
            </a:br>
            <a:r>
              <a:rPr lang="en-US" dirty="0"/>
              <a:t>}</a:t>
            </a:r>
            <a:br>
              <a:rPr lang="en-US" dirty="0"/>
            </a:br>
            <a:r>
              <a:rPr lang="en-US" dirty="0" err="1"/>
              <a:t>p.bolder</a:t>
            </a:r>
            <a:r>
              <a:rPr lang="en-US" dirty="0"/>
              <a:t> {</a:t>
            </a:r>
            <a:br>
              <a:rPr lang="en-US" dirty="0"/>
            </a:br>
            <a:r>
              <a:rPr lang="en-US" u="sng" dirty="0"/>
              <a:t>font-weight:</a:t>
            </a:r>
            <a:r>
              <a:rPr lang="en-US" dirty="0"/>
              <a:t> </a:t>
            </a:r>
            <a:r>
              <a:rPr lang="en-US" b="1" dirty="0"/>
              <a:t>bolder</a:t>
            </a:r>
            <a:r>
              <a:rPr lang="en-US" dirty="0"/>
              <a:t>;</a:t>
            </a:r>
            <a:br>
              <a:rPr lang="en-US" dirty="0"/>
            </a:br>
            <a:r>
              <a:rPr lang="en-US" dirty="0"/>
              <a:t>}</a:t>
            </a:r>
          </a:p>
        </p:txBody>
      </p:sp>
    </p:spTree>
    <p:extLst>
      <p:ext uri="{BB962C8B-B14F-4D97-AF65-F5344CB8AC3E}">
        <p14:creationId xmlns:p14="http://schemas.microsoft.com/office/powerpoint/2010/main" val="41960115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font-weight Property</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
            </a:r>
            <a:br>
              <a:rPr lang="en-US" dirty="0"/>
            </a:br>
            <a:r>
              <a:rPr lang="en-US" dirty="0"/>
              <a:t>You can also define the font weight with a number from </a:t>
            </a:r>
            <a:r>
              <a:rPr lang="en-US" b="1" dirty="0"/>
              <a:t>100</a:t>
            </a:r>
            <a:r>
              <a:rPr lang="en-US" dirty="0"/>
              <a:t> (thin) to </a:t>
            </a:r>
            <a:r>
              <a:rPr lang="en-US" b="1" dirty="0"/>
              <a:t>900</a:t>
            </a:r>
            <a:r>
              <a:rPr lang="en-US" dirty="0"/>
              <a:t> (thick), according to how thick you want the text to be. </a:t>
            </a:r>
            <a:br>
              <a:rPr lang="en-US" dirty="0"/>
            </a:br>
            <a:r>
              <a:rPr lang="en-US" dirty="0"/>
              <a:t>400 is the same as normal, and 700 is the same as bold. </a:t>
            </a:r>
            <a:br>
              <a:rPr lang="en-US" dirty="0"/>
            </a:br>
            <a:r>
              <a:rPr lang="en-US" dirty="0"/>
              <a:t/>
            </a:r>
            <a:br>
              <a:rPr lang="en-US" dirty="0"/>
            </a:br>
            <a:r>
              <a:rPr lang="en-US" b="1" dirty="0"/>
              <a:t>The HTML</a:t>
            </a:r>
            <a:r>
              <a:rPr lang="en-US" b="1" dirty="0" smtClean="0"/>
              <a:t>:</a:t>
            </a:r>
          </a:p>
          <a:p>
            <a:pPr marL="0" indent="0">
              <a:buNone/>
            </a:pPr>
            <a:r>
              <a:rPr lang="en-US" dirty="0" smtClean="0"/>
              <a:t>&lt;</a:t>
            </a:r>
            <a:r>
              <a:rPr lang="en-US" dirty="0"/>
              <a:t>p class="light"&gt;This is a font with a "lighter" weight.&lt;/p&gt;</a:t>
            </a:r>
            <a:br>
              <a:rPr lang="en-US" dirty="0"/>
            </a:br>
            <a:r>
              <a:rPr lang="en-US" dirty="0"/>
              <a:t>&lt;p class="thick"&gt;This is a font with a "bold" weight.&lt;/p&gt;</a:t>
            </a:r>
            <a:br>
              <a:rPr lang="en-US" dirty="0"/>
            </a:br>
            <a:r>
              <a:rPr lang="en-US" dirty="0"/>
              <a:t>&lt;p class="thicker"&gt;This is a font with a "700" weight.&lt;/p&gt;</a:t>
            </a:r>
            <a:br>
              <a:rPr lang="en-US" dirty="0"/>
            </a:br>
            <a:r>
              <a:rPr lang="en-US" b="1" dirty="0"/>
              <a:t>The CSS</a:t>
            </a:r>
            <a:r>
              <a:rPr lang="en-US" b="1" dirty="0" smtClean="0"/>
              <a:t>:</a:t>
            </a:r>
          </a:p>
          <a:p>
            <a:pPr marL="0" indent="0">
              <a:buNone/>
            </a:pPr>
            <a:r>
              <a:rPr lang="en-US" dirty="0" err="1" smtClean="0"/>
              <a:t>p.light</a:t>
            </a:r>
            <a:r>
              <a:rPr lang="en-US" dirty="0" smtClean="0"/>
              <a:t> </a:t>
            </a:r>
            <a:r>
              <a:rPr lang="en-US" dirty="0"/>
              <a:t>{</a:t>
            </a:r>
            <a:br>
              <a:rPr lang="en-US" dirty="0"/>
            </a:br>
            <a:r>
              <a:rPr lang="en-US" u="sng" dirty="0"/>
              <a:t>font-weight:</a:t>
            </a:r>
            <a:r>
              <a:rPr lang="en-US" dirty="0"/>
              <a:t> </a:t>
            </a:r>
            <a:r>
              <a:rPr lang="en-US" b="1" dirty="0"/>
              <a:t>lighter</a:t>
            </a:r>
            <a:r>
              <a:rPr lang="en-US" dirty="0"/>
              <a:t>;</a:t>
            </a:r>
            <a:br>
              <a:rPr lang="en-US" dirty="0"/>
            </a:br>
            <a:r>
              <a:rPr lang="en-US" dirty="0"/>
              <a:t>}</a:t>
            </a:r>
            <a:br>
              <a:rPr lang="en-US" dirty="0"/>
            </a:br>
            <a:r>
              <a:rPr lang="en-US" dirty="0" err="1"/>
              <a:t>p.thick</a:t>
            </a:r>
            <a:r>
              <a:rPr lang="en-US" dirty="0"/>
              <a:t> {</a:t>
            </a:r>
            <a:br>
              <a:rPr lang="en-US" dirty="0"/>
            </a:br>
            <a:r>
              <a:rPr lang="en-US" u="sng" dirty="0"/>
              <a:t>font-weight:</a:t>
            </a:r>
            <a:r>
              <a:rPr lang="en-US" dirty="0"/>
              <a:t> </a:t>
            </a:r>
            <a:r>
              <a:rPr lang="en-US" b="1" dirty="0"/>
              <a:t>bold</a:t>
            </a:r>
            <a:r>
              <a:rPr lang="en-US" dirty="0"/>
              <a:t>;</a:t>
            </a:r>
            <a:br>
              <a:rPr lang="en-US" dirty="0"/>
            </a:br>
            <a:r>
              <a:rPr lang="en-US" dirty="0"/>
              <a:t>}</a:t>
            </a:r>
            <a:br>
              <a:rPr lang="en-US" dirty="0"/>
            </a:br>
            <a:r>
              <a:rPr lang="en-US" dirty="0" err="1"/>
              <a:t>p.thicker</a:t>
            </a:r>
            <a:r>
              <a:rPr lang="en-US" dirty="0"/>
              <a:t> {</a:t>
            </a:r>
            <a:br>
              <a:rPr lang="en-US" dirty="0"/>
            </a:br>
            <a:r>
              <a:rPr lang="en-US" u="sng" dirty="0"/>
              <a:t>font-weight:</a:t>
            </a:r>
            <a:r>
              <a:rPr lang="en-US" dirty="0"/>
              <a:t> </a:t>
            </a:r>
            <a:r>
              <a:rPr lang="en-US" b="1" dirty="0"/>
              <a:t>700</a:t>
            </a:r>
            <a:r>
              <a:rPr lang="en-US" dirty="0"/>
              <a:t>;</a:t>
            </a:r>
            <a:br>
              <a:rPr lang="en-US" dirty="0"/>
            </a:br>
            <a:r>
              <a:rPr lang="en-US" dirty="0" smtClean="0"/>
              <a:t>}</a:t>
            </a:r>
          </a:p>
          <a:p>
            <a:pPr marL="0" indent="0">
              <a:buNone/>
            </a:pPr>
            <a:r>
              <a:rPr lang="en-US" dirty="0"/>
              <a:t>The HTML </a:t>
            </a:r>
            <a:r>
              <a:rPr lang="en-US" b="1" dirty="0"/>
              <a:t>&lt;strong&gt;</a:t>
            </a:r>
            <a:r>
              <a:rPr lang="en-US" dirty="0"/>
              <a:t> tag also makes the text </a:t>
            </a:r>
            <a:r>
              <a:rPr lang="en-US" b="1" dirty="0"/>
              <a:t>bold</a:t>
            </a:r>
            <a:r>
              <a:rPr lang="en-US" dirty="0"/>
              <a:t>.</a:t>
            </a:r>
          </a:p>
        </p:txBody>
      </p:sp>
    </p:spTree>
    <p:extLst>
      <p:ext uri="{BB962C8B-B14F-4D97-AF65-F5344CB8AC3E}">
        <p14:creationId xmlns:p14="http://schemas.microsoft.com/office/powerpoint/2010/main" val="2070338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font-variant Property</a:t>
            </a:r>
          </a:p>
        </p:txBody>
      </p:sp>
      <p:sp>
        <p:nvSpPr>
          <p:cNvPr id="3" name="Content Placeholder 2"/>
          <p:cNvSpPr>
            <a:spLocks noGrp="1"/>
          </p:cNvSpPr>
          <p:nvPr>
            <p:ph idx="1"/>
          </p:nvPr>
        </p:nvSpPr>
        <p:spPr/>
        <p:txBody>
          <a:bodyPr>
            <a:normAutofit fontScale="62500" lnSpcReduction="20000"/>
          </a:bodyPr>
          <a:lstStyle/>
          <a:p>
            <a:pPr marL="0" indent="0">
              <a:buNone/>
            </a:pPr>
            <a:r>
              <a:rPr lang="en-US" dirty="0"/>
              <a:t/>
            </a:r>
            <a:br>
              <a:rPr lang="en-US" dirty="0"/>
            </a:br>
            <a:r>
              <a:rPr lang="en-US" dirty="0"/>
              <a:t>The CSS font-variant property allows you to convert your font to all small caps. The values can be set as </a:t>
            </a:r>
            <a:r>
              <a:rPr lang="en-US" b="1" dirty="0"/>
              <a:t>normal</a:t>
            </a:r>
            <a:r>
              <a:rPr lang="en-US" dirty="0"/>
              <a:t>, </a:t>
            </a:r>
            <a:r>
              <a:rPr lang="en-US" b="1" dirty="0"/>
              <a:t>small-caps</a:t>
            </a:r>
            <a:r>
              <a:rPr lang="en-US" dirty="0"/>
              <a:t>, and </a:t>
            </a:r>
            <a:r>
              <a:rPr lang="en-US" b="1" dirty="0"/>
              <a:t>inherit</a:t>
            </a:r>
            <a:r>
              <a:rPr lang="en-US" dirty="0"/>
              <a:t>. </a:t>
            </a:r>
            <a:br>
              <a:rPr lang="en-US" dirty="0"/>
            </a:br>
            <a:r>
              <a:rPr lang="en-US" dirty="0"/>
              <a:t/>
            </a:r>
            <a:br>
              <a:rPr lang="en-US" dirty="0"/>
            </a:br>
            <a:r>
              <a:rPr lang="en-US" b="1" dirty="0"/>
              <a:t>The HTML</a:t>
            </a:r>
            <a:r>
              <a:rPr lang="en-US" b="1" dirty="0" smtClean="0"/>
              <a:t>:</a:t>
            </a:r>
          </a:p>
          <a:p>
            <a:pPr marL="0" indent="0">
              <a:buNone/>
            </a:pPr>
            <a:r>
              <a:rPr lang="en-US" dirty="0" smtClean="0"/>
              <a:t>&lt;</a:t>
            </a:r>
            <a:r>
              <a:rPr lang="en-US" dirty="0"/>
              <a:t>p class="normal"&gt;Paragraph font variant set to normal.&lt;/p&gt;</a:t>
            </a:r>
            <a:br>
              <a:rPr lang="en-US" dirty="0"/>
            </a:br>
            <a:r>
              <a:rPr lang="en-US" dirty="0"/>
              <a:t>&lt;p class="small"&gt;Paragraph font variant set to small-caps.&lt;/p&gt;</a:t>
            </a:r>
            <a:br>
              <a:rPr lang="en-US" dirty="0"/>
            </a:br>
            <a:r>
              <a:rPr lang="en-US" b="1" dirty="0"/>
              <a:t>The CSS</a:t>
            </a:r>
            <a:r>
              <a:rPr lang="en-US" b="1" dirty="0" smtClean="0"/>
              <a:t>:</a:t>
            </a:r>
          </a:p>
          <a:p>
            <a:pPr marL="0" indent="0">
              <a:buNone/>
            </a:pPr>
            <a:r>
              <a:rPr lang="en-US" dirty="0" err="1" smtClean="0"/>
              <a:t>p.normal</a:t>
            </a:r>
            <a:r>
              <a:rPr lang="en-US" dirty="0" smtClean="0"/>
              <a:t> </a:t>
            </a:r>
            <a:r>
              <a:rPr lang="en-US" dirty="0"/>
              <a:t>{</a:t>
            </a:r>
            <a:br>
              <a:rPr lang="en-US" dirty="0"/>
            </a:br>
            <a:r>
              <a:rPr lang="en-US" u="sng" dirty="0"/>
              <a:t>font-variant:</a:t>
            </a:r>
            <a:r>
              <a:rPr lang="en-US" dirty="0"/>
              <a:t> </a:t>
            </a:r>
            <a:r>
              <a:rPr lang="en-US" b="1" dirty="0"/>
              <a:t>normal</a:t>
            </a:r>
            <a:r>
              <a:rPr lang="en-US" dirty="0"/>
              <a:t>;</a:t>
            </a:r>
            <a:br>
              <a:rPr lang="en-US" dirty="0"/>
            </a:br>
            <a:r>
              <a:rPr lang="en-US" dirty="0"/>
              <a:t>}</a:t>
            </a:r>
            <a:br>
              <a:rPr lang="en-US" dirty="0"/>
            </a:br>
            <a:r>
              <a:rPr lang="en-US" dirty="0" err="1"/>
              <a:t>p.small</a:t>
            </a:r>
            <a:r>
              <a:rPr lang="en-US" dirty="0"/>
              <a:t> {</a:t>
            </a:r>
            <a:br>
              <a:rPr lang="en-US" dirty="0"/>
            </a:br>
            <a:r>
              <a:rPr lang="en-US" u="sng" dirty="0"/>
              <a:t>font-variant:</a:t>
            </a:r>
            <a:r>
              <a:rPr lang="en-US" dirty="0"/>
              <a:t> </a:t>
            </a:r>
            <a:r>
              <a:rPr lang="en-US" b="1" dirty="0"/>
              <a:t>small-caps</a:t>
            </a:r>
            <a:r>
              <a:rPr lang="en-US" dirty="0"/>
              <a:t>;</a:t>
            </a:r>
            <a:br>
              <a:rPr lang="en-US" dirty="0"/>
            </a:br>
            <a:r>
              <a:rPr lang="en-US" dirty="0" smtClean="0"/>
              <a:t>}</a:t>
            </a:r>
          </a:p>
          <a:p>
            <a:pPr marL="0" indent="0">
              <a:buNone/>
            </a:pPr>
            <a:r>
              <a:rPr lang="en-US" dirty="0"/>
              <a:t>Not every font supports CSS font-variant, so be sure to test before you publish.</a:t>
            </a:r>
          </a:p>
        </p:txBody>
      </p:sp>
    </p:spTree>
    <p:extLst>
      <p:ext uri="{BB962C8B-B14F-4D97-AF65-F5344CB8AC3E}">
        <p14:creationId xmlns:p14="http://schemas.microsoft.com/office/powerpoint/2010/main" val="12237301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color Property</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
            </a:r>
            <a:br>
              <a:rPr lang="en-US" dirty="0"/>
            </a:br>
            <a:r>
              <a:rPr lang="en-US" dirty="0"/>
              <a:t>The CSS </a:t>
            </a:r>
            <a:r>
              <a:rPr lang="en-US" b="1" dirty="0"/>
              <a:t>color</a:t>
            </a:r>
            <a:r>
              <a:rPr lang="en-US" dirty="0"/>
              <a:t> property specifies the color of the text.</a:t>
            </a:r>
            <a:br>
              <a:rPr lang="en-US" dirty="0"/>
            </a:br>
            <a:r>
              <a:rPr lang="en-US" dirty="0"/>
              <a:t>One method of specifying the color of the text is using a </a:t>
            </a:r>
            <a:r>
              <a:rPr lang="en-US" b="1" dirty="0"/>
              <a:t>color name</a:t>
            </a:r>
            <a:r>
              <a:rPr lang="en-US" dirty="0"/>
              <a:t>: like red, green, blue, etc. </a:t>
            </a:r>
            <a:br>
              <a:rPr lang="en-US" dirty="0"/>
            </a:br>
            <a:r>
              <a:rPr lang="en-US" dirty="0"/>
              <a:t>Here's an example of changing the color of your font.</a:t>
            </a:r>
            <a:br>
              <a:rPr lang="en-US" dirty="0"/>
            </a:br>
            <a:r>
              <a:rPr lang="en-US" dirty="0"/>
              <a:t/>
            </a:r>
            <a:br>
              <a:rPr lang="en-US" dirty="0"/>
            </a:br>
            <a:r>
              <a:rPr lang="en-US" b="1" dirty="0"/>
              <a:t>The HTML</a:t>
            </a:r>
            <a:r>
              <a:rPr lang="en-US" b="1" dirty="0" smtClean="0"/>
              <a:t>:</a:t>
            </a:r>
          </a:p>
          <a:p>
            <a:pPr marL="0" indent="0">
              <a:buNone/>
            </a:pPr>
            <a:r>
              <a:rPr lang="en-US" dirty="0" smtClean="0"/>
              <a:t>&lt;p </a:t>
            </a:r>
            <a:r>
              <a:rPr lang="en-US" dirty="0"/>
              <a:t>class="example"&gt;The text inside the paragraph is green.&lt;/p&gt;</a:t>
            </a:r>
            <a:br>
              <a:rPr lang="en-US" dirty="0"/>
            </a:br>
            <a:r>
              <a:rPr lang="en-US" dirty="0"/>
              <a:t>The text outside the paragraph is black (by default). </a:t>
            </a:r>
            <a:br>
              <a:rPr lang="en-US" dirty="0"/>
            </a:br>
            <a:r>
              <a:rPr lang="en-US" b="1" dirty="0"/>
              <a:t>The CSS</a:t>
            </a:r>
            <a:r>
              <a:rPr lang="en-US" b="1" dirty="0" smtClean="0"/>
              <a:t>:</a:t>
            </a:r>
          </a:p>
          <a:p>
            <a:pPr marL="0" indent="0">
              <a:buNone/>
            </a:pPr>
            <a:r>
              <a:rPr lang="en-US" dirty="0" err="1" smtClean="0"/>
              <a:t>p.example</a:t>
            </a:r>
            <a:r>
              <a:rPr lang="en-US" dirty="0" smtClean="0"/>
              <a:t> </a:t>
            </a:r>
            <a:r>
              <a:rPr lang="en-US" dirty="0"/>
              <a:t>{</a:t>
            </a:r>
            <a:br>
              <a:rPr lang="en-US" dirty="0"/>
            </a:br>
            <a:r>
              <a:rPr lang="en-US" b="1" dirty="0"/>
              <a:t>color</a:t>
            </a:r>
            <a:r>
              <a:rPr lang="en-US" dirty="0"/>
              <a:t>: green;</a:t>
            </a:r>
            <a:br>
              <a:rPr lang="en-US" dirty="0"/>
            </a:br>
            <a:r>
              <a:rPr lang="en-US" dirty="0"/>
              <a:t>}</a:t>
            </a:r>
          </a:p>
        </p:txBody>
      </p:sp>
    </p:spTree>
    <p:extLst>
      <p:ext uri="{BB962C8B-B14F-4D97-AF65-F5344CB8AC3E}">
        <p14:creationId xmlns:p14="http://schemas.microsoft.com/office/powerpoint/2010/main" val="13087562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color Property</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
            </a:r>
            <a:br>
              <a:rPr lang="en-US" dirty="0"/>
            </a:br>
            <a:r>
              <a:rPr lang="en-US" dirty="0"/>
              <a:t>Another way of defining colors is using </a:t>
            </a:r>
            <a:r>
              <a:rPr lang="en-US" b="1" dirty="0"/>
              <a:t>hexadecimal values</a:t>
            </a:r>
            <a:r>
              <a:rPr lang="en-US" dirty="0"/>
              <a:t> and </a:t>
            </a:r>
            <a:r>
              <a:rPr lang="en-US" b="1" dirty="0"/>
              <a:t>RGB</a:t>
            </a:r>
            <a:r>
              <a:rPr lang="en-US" dirty="0"/>
              <a:t>. </a:t>
            </a:r>
            <a:br>
              <a:rPr lang="en-US" dirty="0"/>
            </a:br>
            <a:r>
              <a:rPr lang="en-US" dirty="0"/>
              <a:t>Hexadecimal form is a pound sign (</a:t>
            </a:r>
            <a:r>
              <a:rPr lang="en-US" b="1" dirty="0"/>
              <a:t>#</a:t>
            </a:r>
            <a:r>
              <a:rPr lang="en-US" dirty="0"/>
              <a:t>) followed by at most, </a:t>
            </a:r>
            <a:r>
              <a:rPr lang="en-US" b="1" dirty="0"/>
              <a:t>6 hex values</a:t>
            </a:r>
            <a:r>
              <a:rPr lang="en-US" dirty="0"/>
              <a:t> (0-F).</a:t>
            </a:r>
            <a:br>
              <a:rPr lang="en-US" dirty="0"/>
            </a:br>
            <a:r>
              <a:rPr lang="en-US" dirty="0"/>
              <a:t>RGB defines the individual values for </a:t>
            </a:r>
            <a:r>
              <a:rPr lang="en-US" b="1" dirty="0"/>
              <a:t>Red</a:t>
            </a:r>
            <a:r>
              <a:rPr lang="en-US" dirty="0"/>
              <a:t>, </a:t>
            </a:r>
            <a:r>
              <a:rPr lang="en-US" b="1" dirty="0"/>
              <a:t>Green</a:t>
            </a:r>
            <a:r>
              <a:rPr lang="en-US" dirty="0"/>
              <a:t>, and </a:t>
            </a:r>
            <a:r>
              <a:rPr lang="en-US" b="1" dirty="0"/>
              <a:t>Blue</a:t>
            </a:r>
            <a:r>
              <a:rPr lang="en-US" dirty="0"/>
              <a:t>.</a:t>
            </a:r>
            <a:br>
              <a:rPr lang="en-US" dirty="0"/>
            </a:br>
            <a:r>
              <a:rPr lang="en-US" dirty="0"/>
              <a:t/>
            </a:r>
            <a:br>
              <a:rPr lang="en-US" dirty="0"/>
            </a:br>
            <a:r>
              <a:rPr lang="en-US" dirty="0"/>
              <a:t>In the example below, we use hexadecimal value to set the heading color to blue, and RGB form to make the paragraph red. </a:t>
            </a:r>
            <a:br>
              <a:rPr lang="en-US" dirty="0"/>
            </a:br>
            <a:r>
              <a:rPr lang="en-US" dirty="0"/>
              <a:t/>
            </a:r>
            <a:br>
              <a:rPr lang="en-US" dirty="0"/>
            </a:br>
            <a:r>
              <a:rPr lang="en-US" b="1" dirty="0"/>
              <a:t>The HTML</a:t>
            </a:r>
            <a:r>
              <a:rPr lang="en-US" b="1" dirty="0" smtClean="0"/>
              <a:t>:</a:t>
            </a:r>
          </a:p>
          <a:p>
            <a:pPr marL="0" indent="0">
              <a:buNone/>
            </a:pPr>
            <a:r>
              <a:rPr lang="en-US" dirty="0" smtClean="0"/>
              <a:t>&lt;</a:t>
            </a:r>
            <a:r>
              <a:rPr lang="en-US" dirty="0"/>
              <a:t>h1&gt;This is a heading&lt;/h1&gt;</a:t>
            </a:r>
            <a:br>
              <a:rPr lang="en-US" dirty="0"/>
            </a:br>
            <a:r>
              <a:rPr lang="en-US" dirty="0"/>
              <a:t>&lt;p class="example"&gt;This is a paragraph&lt;/p&gt;</a:t>
            </a:r>
            <a:br>
              <a:rPr lang="en-US" dirty="0"/>
            </a:br>
            <a:r>
              <a:rPr lang="en-US" b="1" dirty="0"/>
              <a:t>The CSS</a:t>
            </a:r>
            <a:r>
              <a:rPr lang="en-US" b="1" dirty="0" smtClean="0"/>
              <a:t>:</a:t>
            </a:r>
          </a:p>
          <a:p>
            <a:pPr marL="0" indent="0">
              <a:buNone/>
            </a:pPr>
            <a:r>
              <a:rPr lang="en-US" dirty="0" smtClean="0"/>
              <a:t>h1 </a:t>
            </a:r>
            <a:r>
              <a:rPr lang="en-US" dirty="0"/>
              <a:t>{</a:t>
            </a:r>
            <a:br>
              <a:rPr lang="en-US" dirty="0"/>
            </a:br>
            <a:r>
              <a:rPr lang="en-US" dirty="0"/>
              <a:t>color: </a:t>
            </a:r>
            <a:r>
              <a:rPr lang="en-US" b="1" dirty="0"/>
              <a:t>#0000FF;</a:t>
            </a:r>
            <a:r>
              <a:rPr lang="en-US" dirty="0"/>
              <a:t/>
            </a:r>
            <a:br>
              <a:rPr lang="en-US" dirty="0"/>
            </a:br>
            <a:r>
              <a:rPr lang="en-US" dirty="0"/>
              <a:t>}</a:t>
            </a:r>
            <a:br>
              <a:rPr lang="en-US" dirty="0"/>
            </a:br>
            <a:r>
              <a:rPr lang="en-US" dirty="0" err="1"/>
              <a:t>p.example</a:t>
            </a:r>
            <a:r>
              <a:rPr lang="en-US" dirty="0"/>
              <a:t> {</a:t>
            </a:r>
            <a:br>
              <a:rPr lang="en-US" dirty="0"/>
            </a:br>
            <a:r>
              <a:rPr lang="en-US" dirty="0"/>
              <a:t>color: </a:t>
            </a:r>
            <a:r>
              <a:rPr lang="en-US" b="1" dirty="0" err="1"/>
              <a:t>rgb</a:t>
            </a:r>
            <a:r>
              <a:rPr lang="en-US" b="1" dirty="0"/>
              <a:t>(255,0,0);</a:t>
            </a:r>
            <a:r>
              <a:rPr lang="en-US" dirty="0"/>
              <a:t/>
            </a:r>
            <a:br>
              <a:rPr lang="en-US" dirty="0"/>
            </a:br>
            <a:r>
              <a:rPr lang="en-US" dirty="0" smtClean="0"/>
              <a:t>}</a:t>
            </a:r>
            <a:r>
              <a:rPr lang="en-US" dirty="0"/>
              <a:t/>
            </a:r>
            <a:br>
              <a:rPr lang="en-US" dirty="0"/>
            </a:br>
            <a:endParaRPr lang="en-US" dirty="0"/>
          </a:p>
        </p:txBody>
      </p:sp>
    </p:spTree>
    <p:extLst>
      <p:ext uri="{BB962C8B-B14F-4D97-AF65-F5344CB8AC3E}">
        <p14:creationId xmlns:p14="http://schemas.microsoft.com/office/powerpoint/2010/main" val="226771610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text-align Property</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
            </a:r>
            <a:br>
              <a:rPr lang="en-US" dirty="0"/>
            </a:br>
            <a:r>
              <a:rPr lang="en-US" dirty="0"/>
              <a:t>The text-align property specifies the horizontal alignment of text in an element. By default, text on your website is aligned to the left. However, at times you may require a different alignment. </a:t>
            </a:r>
            <a:br>
              <a:rPr lang="en-US" dirty="0"/>
            </a:br>
            <a:r>
              <a:rPr lang="en-US" dirty="0"/>
              <a:t/>
            </a:r>
            <a:br>
              <a:rPr lang="en-US" dirty="0"/>
            </a:br>
            <a:r>
              <a:rPr lang="en-US" dirty="0"/>
              <a:t>text-align property values are as follows: </a:t>
            </a:r>
            <a:r>
              <a:rPr lang="en-US" b="1" dirty="0"/>
              <a:t>left</a:t>
            </a:r>
            <a:r>
              <a:rPr lang="en-US" dirty="0"/>
              <a:t>, </a:t>
            </a:r>
            <a:r>
              <a:rPr lang="en-US" b="1" dirty="0"/>
              <a:t>right</a:t>
            </a:r>
            <a:r>
              <a:rPr lang="en-US" dirty="0"/>
              <a:t>, </a:t>
            </a:r>
            <a:r>
              <a:rPr lang="en-US" b="1" dirty="0"/>
              <a:t>center</a:t>
            </a:r>
            <a:r>
              <a:rPr lang="en-US" dirty="0"/>
              <a:t>, and </a:t>
            </a:r>
            <a:r>
              <a:rPr lang="en-US" b="1" dirty="0"/>
              <a:t>justify</a:t>
            </a:r>
            <a:r>
              <a:rPr lang="en-US" dirty="0"/>
              <a:t>. </a:t>
            </a:r>
            <a:br>
              <a:rPr lang="en-US" dirty="0"/>
            </a:br>
            <a:r>
              <a:rPr lang="en-US" dirty="0"/>
              <a:t/>
            </a:r>
            <a:br>
              <a:rPr lang="en-US" dirty="0"/>
            </a:br>
            <a:r>
              <a:rPr lang="en-US" b="1" dirty="0"/>
              <a:t>The HTML</a:t>
            </a:r>
            <a:r>
              <a:rPr lang="en-US" b="1" dirty="0" smtClean="0"/>
              <a:t>:</a:t>
            </a:r>
          </a:p>
          <a:p>
            <a:pPr marL="0" indent="0">
              <a:buNone/>
            </a:pPr>
            <a:r>
              <a:rPr lang="en-US" dirty="0" smtClean="0"/>
              <a:t>&lt;</a:t>
            </a:r>
            <a:r>
              <a:rPr lang="en-US" dirty="0"/>
              <a:t>p class="left"&gt;This paragraph is aligned to &lt;strong&gt;left.&lt;/strong&gt;&lt;/p&gt;</a:t>
            </a:r>
            <a:br>
              <a:rPr lang="en-US" dirty="0"/>
            </a:br>
            <a:r>
              <a:rPr lang="en-US" dirty="0"/>
              <a:t>&lt;p class="right"&gt;This paragraph is aligned to &lt;strong&gt;right.&lt;/strong&gt;&lt;/p&gt;</a:t>
            </a:r>
            <a:br>
              <a:rPr lang="en-US" dirty="0"/>
            </a:br>
            <a:r>
              <a:rPr lang="en-US" dirty="0"/>
              <a:t>&lt;p class="center"&gt;This paragraph is aligned to &lt;strong&gt;center.&lt;/strong&gt;&lt;/p&gt;</a:t>
            </a:r>
            <a:br>
              <a:rPr lang="en-US" dirty="0"/>
            </a:br>
            <a:r>
              <a:rPr lang="en-US" b="1" dirty="0"/>
              <a:t>The CSS</a:t>
            </a:r>
            <a:r>
              <a:rPr lang="en-US" b="1" dirty="0" smtClean="0"/>
              <a:t>:</a:t>
            </a:r>
          </a:p>
          <a:p>
            <a:pPr marL="0" indent="0">
              <a:buNone/>
            </a:pPr>
            <a:r>
              <a:rPr lang="en-US" dirty="0" err="1" smtClean="0"/>
              <a:t>p.left</a:t>
            </a:r>
            <a:r>
              <a:rPr lang="en-US" dirty="0" smtClean="0"/>
              <a:t> </a:t>
            </a:r>
            <a:r>
              <a:rPr lang="en-US" dirty="0"/>
              <a:t>{</a:t>
            </a:r>
            <a:br>
              <a:rPr lang="en-US" dirty="0"/>
            </a:br>
            <a:r>
              <a:rPr lang="en-US" u="sng" dirty="0"/>
              <a:t>text-align:</a:t>
            </a:r>
            <a:r>
              <a:rPr lang="en-US" b="1" dirty="0"/>
              <a:t> left</a:t>
            </a:r>
            <a:r>
              <a:rPr lang="en-US" dirty="0"/>
              <a:t>;</a:t>
            </a:r>
            <a:br>
              <a:rPr lang="en-US" dirty="0"/>
            </a:br>
            <a:r>
              <a:rPr lang="en-US" dirty="0"/>
              <a:t>}</a:t>
            </a:r>
            <a:br>
              <a:rPr lang="en-US" dirty="0"/>
            </a:br>
            <a:r>
              <a:rPr lang="en-US" dirty="0" err="1"/>
              <a:t>p.right</a:t>
            </a:r>
            <a:r>
              <a:rPr lang="en-US" dirty="0"/>
              <a:t> {</a:t>
            </a:r>
            <a:br>
              <a:rPr lang="en-US" dirty="0"/>
            </a:br>
            <a:r>
              <a:rPr lang="en-US" u="sng" dirty="0"/>
              <a:t>text-align:</a:t>
            </a:r>
            <a:r>
              <a:rPr lang="en-US" b="1" dirty="0"/>
              <a:t> right</a:t>
            </a:r>
            <a:r>
              <a:rPr lang="en-US" dirty="0"/>
              <a:t>;</a:t>
            </a:r>
            <a:br>
              <a:rPr lang="en-US" dirty="0"/>
            </a:br>
            <a:r>
              <a:rPr lang="en-US" dirty="0"/>
              <a:t>}</a:t>
            </a:r>
            <a:br>
              <a:rPr lang="en-US" dirty="0"/>
            </a:br>
            <a:r>
              <a:rPr lang="en-US" dirty="0" err="1"/>
              <a:t>p.center</a:t>
            </a:r>
            <a:r>
              <a:rPr lang="en-US" dirty="0"/>
              <a:t> {</a:t>
            </a:r>
            <a:br>
              <a:rPr lang="en-US" dirty="0"/>
            </a:br>
            <a:r>
              <a:rPr lang="en-US" u="sng" dirty="0"/>
              <a:t>text-align:</a:t>
            </a:r>
            <a:r>
              <a:rPr lang="en-US" b="1" dirty="0"/>
              <a:t> center</a:t>
            </a:r>
            <a:r>
              <a:rPr lang="en-US" dirty="0"/>
              <a:t>;</a:t>
            </a:r>
            <a:br>
              <a:rPr lang="en-US" dirty="0"/>
            </a:br>
            <a:r>
              <a:rPr lang="en-US" dirty="0" smtClean="0"/>
              <a:t>}</a:t>
            </a:r>
          </a:p>
          <a:p>
            <a:pPr marL="0" indent="0">
              <a:buNone/>
            </a:pPr>
            <a:r>
              <a:rPr lang="en-US" dirty="0"/>
              <a:t>When text-align is set to "</a:t>
            </a:r>
            <a:r>
              <a:rPr lang="en-US" b="1" dirty="0"/>
              <a:t>justify</a:t>
            </a:r>
            <a:r>
              <a:rPr lang="en-US" dirty="0"/>
              <a:t>", each line is stretched so that every line has equal width, and the left and right margins are straight (as in magazines and newspapers).</a:t>
            </a:r>
          </a:p>
        </p:txBody>
      </p:sp>
    </p:spTree>
    <p:extLst>
      <p:ext uri="{BB962C8B-B14F-4D97-AF65-F5344CB8AC3E}">
        <p14:creationId xmlns:p14="http://schemas.microsoft.com/office/powerpoint/2010/main" val="30909074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vertical-align Property</a:t>
            </a:r>
          </a:p>
        </p:txBody>
      </p:sp>
      <p:sp>
        <p:nvSpPr>
          <p:cNvPr id="3" name="Content Placeholder 2"/>
          <p:cNvSpPr>
            <a:spLocks noGrp="1"/>
          </p:cNvSpPr>
          <p:nvPr>
            <p:ph idx="1"/>
          </p:nvPr>
        </p:nvSpPr>
        <p:spPr/>
        <p:txBody>
          <a:bodyPr>
            <a:normAutofit fontScale="40000" lnSpcReduction="20000"/>
          </a:bodyPr>
          <a:lstStyle/>
          <a:p>
            <a:pPr marL="0" indent="0">
              <a:buNone/>
            </a:pPr>
            <a:r>
              <a:rPr lang="en-US" dirty="0"/>
              <a:t/>
            </a:r>
            <a:br>
              <a:rPr lang="en-US" dirty="0"/>
            </a:br>
            <a:r>
              <a:rPr lang="en-US" dirty="0"/>
              <a:t>The vertical-align property sets an element's vertical alignment. Commonly used values are </a:t>
            </a:r>
            <a:r>
              <a:rPr lang="en-US" b="1" dirty="0"/>
              <a:t>top</a:t>
            </a:r>
            <a:r>
              <a:rPr lang="en-US" dirty="0"/>
              <a:t>, </a:t>
            </a:r>
            <a:r>
              <a:rPr lang="en-US" b="1" dirty="0"/>
              <a:t>middle</a:t>
            </a:r>
            <a:r>
              <a:rPr lang="en-US" dirty="0"/>
              <a:t>, and </a:t>
            </a:r>
            <a:r>
              <a:rPr lang="en-US" b="1" dirty="0"/>
              <a:t>bottom</a:t>
            </a:r>
            <a:r>
              <a:rPr lang="en-US" dirty="0"/>
              <a:t>.</a:t>
            </a:r>
            <a:br>
              <a:rPr lang="en-US" dirty="0"/>
            </a:br>
            <a:r>
              <a:rPr lang="en-US" dirty="0"/>
              <a:t/>
            </a:r>
            <a:br>
              <a:rPr lang="en-US" dirty="0"/>
            </a:br>
            <a:r>
              <a:rPr lang="en-US" dirty="0"/>
              <a:t>The example below shows how to vertically align the text between the table. </a:t>
            </a:r>
            <a:br>
              <a:rPr lang="en-US" dirty="0"/>
            </a:br>
            <a:r>
              <a:rPr lang="en-US" dirty="0"/>
              <a:t/>
            </a:r>
            <a:br>
              <a:rPr lang="en-US" dirty="0"/>
            </a:br>
            <a:r>
              <a:rPr lang="en-US" b="1" dirty="0"/>
              <a:t>The HTML</a:t>
            </a:r>
            <a:r>
              <a:rPr lang="en-US" b="1" dirty="0" smtClean="0"/>
              <a:t>:</a:t>
            </a:r>
          </a:p>
          <a:p>
            <a:pPr marL="0" indent="0">
              <a:buNone/>
            </a:pPr>
            <a:r>
              <a:rPr lang="en-US" dirty="0" smtClean="0"/>
              <a:t>&lt;</a:t>
            </a:r>
            <a:r>
              <a:rPr lang="en-US" dirty="0"/>
              <a:t>table border="1" </a:t>
            </a:r>
            <a:r>
              <a:rPr lang="en-US" dirty="0" err="1"/>
              <a:t>cellpadding</a:t>
            </a:r>
            <a:r>
              <a:rPr lang="en-US" dirty="0"/>
              <a:t>="2" </a:t>
            </a:r>
            <a:r>
              <a:rPr lang="en-US" dirty="0" err="1"/>
              <a:t>cellspacing</a:t>
            </a:r>
            <a:r>
              <a:rPr lang="en-US" dirty="0"/>
              <a:t>="0" style="height: 150px;"&gt;</a:t>
            </a:r>
            <a:br>
              <a:rPr lang="en-US" dirty="0"/>
            </a:br>
            <a:r>
              <a:rPr lang="en-US" dirty="0"/>
              <a:t>&lt;</a:t>
            </a:r>
            <a:r>
              <a:rPr lang="en-US" dirty="0" err="1"/>
              <a:t>tr</a:t>
            </a:r>
            <a:r>
              <a:rPr lang="en-US" dirty="0"/>
              <a:t>&gt;</a:t>
            </a:r>
            <a:br>
              <a:rPr lang="en-US" dirty="0"/>
            </a:br>
            <a:r>
              <a:rPr lang="en-US" dirty="0"/>
              <a:t>&lt;td class="top"&gt;Top&lt;/td&gt;</a:t>
            </a:r>
            <a:br>
              <a:rPr lang="en-US" dirty="0"/>
            </a:br>
            <a:r>
              <a:rPr lang="en-US" dirty="0"/>
              <a:t>&lt;td class="middle"&gt;Middle&lt;/td&gt;</a:t>
            </a:r>
            <a:br>
              <a:rPr lang="en-US" dirty="0"/>
            </a:br>
            <a:r>
              <a:rPr lang="en-US" dirty="0"/>
              <a:t>&lt;td class="bottom"&gt;Bottom&lt;/td&gt;</a:t>
            </a:r>
            <a:br>
              <a:rPr lang="en-US" dirty="0"/>
            </a:br>
            <a:r>
              <a:rPr lang="en-US" dirty="0"/>
              <a:t>&lt;/</a:t>
            </a:r>
            <a:r>
              <a:rPr lang="en-US" dirty="0" err="1"/>
              <a:t>tr</a:t>
            </a:r>
            <a:r>
              <a:rPr lang="en-US" dirty="0"/>
              <a:t>&gt;</a:t>
            </a:r>
            <a:br>
              <a:rPr lang="en-US" dirty="0"/>
            </a:br>
            <a:r>
              <a:rPr lang="en-US" dirty="0"/>
              <a:t>&lt;/table&gt;</a:t>
            </a:r>
            <a:br>
              <a:rPr lang="en-US" dirty="0"/>
            </a:br>
            <a:r>
              <a:rPr lang="en-US" b="1" dirty="0"/>
              <a:t>The CSS</a:t>
            </a:r>
            <a:r>
              <a:rPr lang="en-US" b="1" dirty="0" smtClean="0"/>
              <a:t>:</a:t>
            </a:r>
          </a:p>
          <a:p>
            <a:pPr marL="0" indent="0">
              <a:buNone/>
            </a:pPr>
            <a:r>
              <a:rPr lang="en-US" dirty="0" err="1" smtClean="0"/>
              <a:t>td.top</a:t>
            </a:r>
            <a:r>
              <a:rPr lang="en-US" dirty="0" smtClean="0"/>
              <a:t> </a:t>
            </a:r>
            <a:r>
              <a:rPr lang="en-US" dirty="0"/>
              <a:t>{</a:t>
            </a:r>
            <a:br>
              <a:rPr lang="en-US" dirty="0"/>
            </a:br>
            <a:r>
              <a:rPr lang="en-US" b="1" u="sng" dirty="0"/>
              <a:t>vertical-align:</a:t>
            </a:r>
            <a:r>
              <a:rPr lang="en-US" b="1" dirty="0"/>
              <a:t> top</a:t>
            </a:r>
            <a:r>
              <a:rPr lang="en-US" dirty="0"/>
              <a:t>;</a:t>
            </a:r>
            <a:br>
              <a:rPr lang="en-US" dirty="0"/>
            </a:br>
            <a:r>
              <a:rPr lang="en-US" dirty="0"/>
              <a:t>}</a:t>
            </a:r>
            <a:br>
              <a:rPr lang="en-US" dirty="0"/>
            </a:br>
            <a:r>
              <a:rPr lang="en-US" dirty="0" err="1"/>
              <a:t>td.middle</a:t>
            </a:r>
            <a:r>
              <a:rPr lang="en-US" dirty="0"/>
              <a:t> {</a:t>
            </a:r>
            <a:br>
              <a:rPr lang="en-US" dirty="0"/>
            </a:br>
            <a:r>
              <a:rPr lang="en-US" b="1" u="sng" dirty="0"/>
              <a:t>vertical-align:</a:t>
            </a:r>
            <a:r>
              <a:rPr lang="en-US" b="1" dirty="0"/>
              <a:t> middle</a:t>
            </a:r>
            <a:r>
              <a:rPr lang="en-US" dirty="0"/>
              <a:t>;</a:t>
            </a:r>
            <a:br>
              <a:rPr lang="en-US" dirty="0"/>
            </a:br>
            <a:r>
              <a:rPr lang="en-US" dirty="0"/>
              <a:t>}</a:t>
            </a:r>
            <a:br>
              <a:rPr lang="en-US" dirty="0"/>
            </a:br>
            <a:r>
              <a:rPr lang="en-US" dirty="0" err="1"/>
              <a:t>td.bottom</a:t>
            </a:r>
            <a:r>
              <a:rPr lang="en-US" dirty="0"/>
              <a:t> {</a:t>
            </a:r>
            <a:br>
              <a:rPr lang="en-US" dirty="0"/>
            </a:br>
            <a:r>
              <a:rPr lang="en-US" b="1" u="sng" dirty="0"/>
              <a:t>vertical-align:</a:t>
            </a:r>
            <a:r>
              <a:rPr lang="en-US" b="1" dirty="0"/>
              <a:t> bottom</a:t>
            </a:r>
            <a:r>
              <a:rPr lang="en-US" dirty="0"/>
              <a:t>;</a:t>
            </a:r>
            <a:br>
              <a:rPr lang="en-US" dirty="0"/>
            </a:br>
            <a:r>
              <a:rPr lang="en-US" dirty="0"/>
              <a:t>}</a:t>
            </a:r>
          </a:p>
        </p:txBody>
      </p:sp>
    </p:spTree>
    <p:extLst>
      <p:ext uri="{BB962C8B-B14F-4D97-AF65-F5344CB8AC3E}">
        <p14:creationId xmlns:p14="http://schemas.microsoft.com/office/powerpoint/2010/main" val="13886022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vertical-align Property</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
            </a:r>
            <a:br>
              <a:rPr lang="en-US" dirty="0"/>
            </a:br>
            <a:r>
              <a:rPr lang="en-US" dirty="0"/>
              <a:t>The vertical-align property also takes the following values: </a:t>
            </a:r>
            <a:r>
              <a:rPr lang="en-US" b="1" dirty="0"/>
              <a:t>baseline</a:t>
            </a:r>
            <a:r>
              <a:rPr lang="en-US" dirty="0"/>
              <a:t>, </a:t>
            </a:r>
            <a:r>
              <a:rPr lang="en-US" b="1" dirty="0"/>
              <a:t>sub</a:t>
            </a:r>
            <a:r>
              <a:rPr lang="en-US" dirty="0"/>
              <a:t>, </a:t>
            </a:r>
            <a:r>
              <a:rPr lang="en-US" b="1" dirty="0"/>
              <a:t>super</a:t>
            </a:r>
            <a:r>
              <a:rPr lang="en-US" dirty="0"/>
              <a:t>, </a:t>
            </a:r>
            <a:r>
              <a:rPr lang="en-US" b="1" dirty="0"/>
              <a:t>%</a:t>
            </a:r>
            <a:r>
              <a:rPr lang="en-US" dirty="0"/>
              <a:t> and </a:t>
            </a:r>
            <a:r>
              <a:rPr lang="en-US" b="1" dirty="0" err="1"/>
              <a:t>px</a:t>
            </a:r>
            <a:r>
              <a:rPr lang="en-US" b="1" dirty="0"/>
              <a:t> </a:t>
            </a:r>
            <a:r>
              <a:rPr lang="en-US" dirty="0"/>
              <a:t>(or </a:t>
            </a:r>
            <a:r>
              <a:rPr lang="en-US" dirty="0" err="1"/>
              <a:t>pt</a:t>
            </a:r>
            <a:r>
              <a:rPr lang="en-US" dirty="0"/>
              <a:t>, cm). </a:t>
            </a:r>
            <a:br>
              <a:rPr lang="en-US" dirty="0"/>
            </a:br>
            <a:r>
              <a:rPr lang="en-US" dirty="0"/>
              <a:t>The example below shows the difference between them. </a:t>
            </a:r>
            <a:br>
              <a:rPr lang="en-US" dirty="0"/>
            </a:br>
            <a:r>
              <a:rPr lang="en-US" dirty="0"/>
              <a:t/>
            </a:r>
            <a:br>
              <a:rPr lang="en-US" dirty="0"/>
            </a:br>
            <a:r>
              <a:rPr lang="en-US" b="1" dirty="0"/>
              <a:t>The HTML</a:t>
            </a:r>
            <a:r>
              <a:rPr lang="en-US" b="1" dirty="0" smtClean="0"/>
              <a:t>:</a:t>
            </a:r>
          </a:p>
          <a:p>
            <a:pPr marL="0" indent="0">
              <a:buNone/>
            </a:pPr>
            <a:r>
              <a:rPr lang="en-US" dirty="0" smtClean="0"/>
              <a:t>&lt;</a:t>
            </a:r>
            <a:r>
              <a:rPr lang="en-US" dirty="0"/>
              <a:t>p&gt;This is an &lt;span class="baseline"&gt;inline text&lt;/span&gt; example.&lt;/p&gt;</a:t>
            </a:r>
            <a:br>
              <a:rPr lang="en-US" dirty="0"/>
            </a:br>
            <a:r>
              <a:rPr lang="en-US" dirty="0"/>
              <a:t>&lt;p&gt;This is a &lt;span class="sub"&gt;sub line text&lt;/span&gt; example.&lt;/p&gt;</a:t>
            </a:r>
            <a:br>
              <a:rPr lang="en-US" dirty="0"/>
            </a:br>
            <a:r>
              <a:rPr lang="en-US" dirty="0"/>
              <a:t>&lt;p&gt; This is a &lt;span class="super"&gt;super line text&lt;/span&gt; example.&lt;/p&gt;</a:t>
            </a:r>
            <a:br>
              <a:rPr lang="en-US" dirty="0"/>
            </a:br>
            <a:r>
              <a:rPr lang="en-US" dirty="0"/>
              <a:t>&lt;p&gt; This is a &lt;span class="pixel"&gt;pixel&lt;/span&gt; example.&lt;/p&gt;</a:t>
            </a:r>
            <a:br>
              <a:rPr lang="en-US" dirty="0"/>
            </a:br>
            <a:r>
              <a:rPr lang="en-US" b="1" dirty="0"/>
              <a:t>The CSS</a:t>
            </a:r>
            <a:r>
              <a:rPr lang="en-US" b="1" dirty="0" smtClean="0"/>
              <a:t>:</a:t>
            </a:r>
          </a:p>
          <a:p>
            <a:pPr marL="0" indent="0">
              <a:buNone/>
            </a:pPr>
            <a:r>
              <a:rPr lang="en-US" dirty="0" err="1" smtClean="0"/>
              <a:t>span.baseline</a:t>
            </a:r>
            <a:r>
              <a:rPr lang="en-US" dirty="0" smtClean="0"/>
              <a:t> </a:t>
            </a:r>
            <a:r>
              <a:rPr lang="en-US" dirty="0"/>
              <a:t>{</a:t>
            </a:r>
            <a:br>
              <a:rPr lang="en-US" dirty="0"/>
            </a:br>
            <a:r>
              <a:rPr lang="en-US" u="sng" dirty="0"/>
              <a:t>vertical-align:</a:t>
            </a:r>
            <a:r>
              <a:rPr lang="en-US" dirty="0"/>
              <a:t> </a:t>
            </a:r>
            <a:r>
              <a:rPr lang="en-US" b="1" dirty="0"/>
              <a:t>baseline;</a:t>
            </a:r>
            <a:r>
              <a:rPr lang="en-US" dirty="0"/>
              <a:t/>
            </a:r>
            <a:br>
              <a:rPr lang="en-US" dirty="0"/>
            </a:br>
            <a:r>
              <a:rPr lang="en-US" dirty="0"/>
              <a:t>}</a:t>
            </a:r>
            <a:br>
              <a:rPr lang="en-US" dirty="0"/>
            </a:br>
            <a:r>
              <a:rPr lang="en-US" dirty="0" err="1"/>
              <a:t>span.sub</a:t>
            </a:r>
            <a:r>
              <a:rPr lang="en-US" dirty="0"/>
              <a:t> {</a:t>
            </a:r>
            <a:br>
              <a:rPr lang="en-US" dirty="0"/>
            </a:br>
            <a:r>
              <a:rPr lang="en-US" u="sng" dirty="0"/>
              <a:t>vertical-align:</a:t>
            </a:r>
            <a:r>
              <a:rPr lang="en-US" dirty="0"/>
              <a:t> </a:t>
            </a:r>
            <a:r>
              <a:rPr lang="en-US" b="1" dirty="0"/>
              <a:t>sub;</a:t>
            </a:r>
            <a:r>
              <a:rPr lang="en-US" dirty="0"/>
              <a:t/>
            </a:r>
            <a:br>
              <a:rPr lang="en-US" dirty="0"/>
            </a:br>
            <a:r>
              <a:rPr lang="en-US" dirty="0"/>
              <a:t>}</a:t>
            </a:r>
            <a:br>
              <a:rPr lang="en-US" dirty="0"/>
            </a:br>
            <a:r>
              <a:rPr lang="en-US" dirty="0" err="1"/>
              <a:t>span.super</a:t>
            </a:r>
            <a:r>
              <a:rPr lang="en-US" dirty="0"/>
              <a:t> {</a:t>
            </a:r>
            <a:br>
              <a:rPr lang="en-US" dirty="0"/>
            </a:br>
            <a:r>
              <a:rPr lang="en-US" u="sng" dirty="0"/>
              <a:t>vertical-align:</a:t>
            </a:r>
            <a:r>
              <a:rPr lang="en-US" dirty="0"/>
              <a:t> </a:t>
            </a:r>
            <a:r>
              <a:rPr lang="en-US" b="1" dirty="0"/>
              <a:t>super;</a:t>
            </a:r>
            <a:r>
              <a:rPr lang="en-US" dirty="0"/>
              <a:t/>
            </a:r>
            <a:br>
              <a:rPr lang="en-US" dirty="0"/>
            </a:br>
            <a:r>
              <a:rPr lang="en-US" dirty="0"/>
              <a:t>}</a:t>
            </a:r>
            <a:br>
              <a:rPr lang="en-US" dirty="0"/>
            </a:br>
            <a:r>
              <a:rPr lang="en-US" dirty="0" err="1"/>
              <a:t>span.pixel</a:t>
            </a:r>
            <a:r>
              <a:rPr lang="en-US" dirty="0"/>
              <a:t> {</a:t>
            </a:r>
            <a:br>
              <a:rPr lang="en-US" dirty="0"/>
            </a:br>
            <a:r>
              <a:rPr lang="en-US" u="sng" dirty="0"/>
              <a:t>vertical-align:</a:t>
            </a:r>
            <a:r>
              <a:rPr lang="en-US" dirty="0"/>
              <a:t> </a:t>
            </a:r>
            <a:r>
              <a:rPr lang="en-US" b="1" dirty="0"/>
              <a:t>-10px;</a:t>
            </a:r>
            <a:r>
              <a:rPr lang="en-US" dirty="0"/>
              <a:t/>
            </a:r>
            <a:br>
              <a:rPr lang="en-US" dirty="0"/>
            </a:br>
            <a:r>
              <a:rPr lang="en-US" dirty="0"/>
              <a:t>}</a:t>
            </a:r>
          </a:p>
        </p:txBody>
      </p:sp>
    </p:spTree>
    <p:extLst>
      <p:ext uri="{BB962C8B-B14F-4D97-AF65-F5344CB8AC3E}">
        <p14:creationId xmlns:p14="http://schemas.microsoft.com/office/powerpoint/2010/main" val="35412645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vertical-align Property</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
            </a:r>
            <a:br>
              <a:rPr lang="en-US" dirty="0"/>
            </a:br>
            <a:r>
              <a:rPr lang="en-US" dirty="0"/>
              <a:t>Vertical align property does not act the same way for all elements.</a:t>
            </a:r>
            <a:br>
              <a:rPr lang="en-US" dirty="0"/>
            </a:br>
            <a:r>
              <a:rPr lang="en-US" dirty="0"/>
              <a:t>For example, some additional CSS styling is needed for div elements. </a:t>
            </a:r>
            <a:br>
              <a:rPr lang="en-US" dirty="0"/>
            </a:br>
            <a:r>
              <a:rPr lang="en-US" dirty="0"/>
              <a:t/>
            </a:r>
            <a:br>
              <a:rPr lang="en-US" dirty="0"/>
            </a:br>
            <a:r>
              <a:rPr lang="en-US" b="1" dirty="0"/>
              <a:t>The HTML</a:t>
            </a:r>
            <a:r>
              <a:rPr lang="en-US" b="1" dirty="0" smtClean="0"/>
              <a:t>:</a:t>
            </a:r>
          </a:p>
          <a:p>
            <a:pPr marL="0" indent="0">
              <a:buNone/>
            </a:pPr>
            <a:r>
              <a:rPr lang="en-US" dirty="0" smtClean="0"/>
              <a:t>&lt;</a:t>
            </a:r>
            <a:r>
              <a:rPr lang="en-US" dirty="0"/>
              <a:t>div class="main"&gt;</a:t>
            </a:r>
            <a:br>
              <a:rPr lang="en-US" dirty="0"/>
            </a:br>
            <a:r>
              <a:rPr lang="en-US" dirty="0"/>
              <a:t>&lt;div class="paragraph"&gt;</a:t>
            </a:r>
            <a:br>
              <a:rPr lang="en-US" dirty="0"/>
            </a:br>
            <a:r>
              <a:rPr lang="en-US" dirty="0"/>
              <a:t>This text is aligned to the middle</a:t>
            </a:r>
            <a:br>
              <a:rPr lang="en-US" dirty="0"/>
            </a:br>
            <a:r>
              <a:rPr lang="en-US" dirty="0"/>
              <a:t>&lt;/div&gt;</a:t>
            </a:r>
            <a:br>
              <a:rPr lang="en-US" dirty="0"/>
            </a:br>
            <a:r>
              <a:rPr lang="en-US" dirty="0"/>
              <a:t>&lt;/div&gt;</a:t>
            </a:r>
            <a:br>
              <a:rPr lang="en-US" dirty="0"/>
            </a:br>
            <a:r>
              <a:rPr lang="en-US" b="1" dirty="0"/>
              <a:t>The CSS</a:t>
            </a:r>
            <a:r>
              <a:rPr lang="en-US" b="1" dirty="0" smtClean="0"/>
              <a:t>:</a:t>
            </a:r>
          </a:p>
          <a:p>
            <a:pPr marL="0" indent="0">
              <a:buNone/>
            </a:pPr>
            <a:r>
              <a:rPr lang="en-US" dirty="0" smtClean="0"/>
              <a:t>.</a:t>
            </a:r>
            <a:r>
              <a:rPr lang="en-US" dirty="0"/>
              <a:t>main {</a:t>
            </a:r>
            <a:br>
              <a:rPr lang="en-US" dirty="0"/>
            </a:br>
            <a:r>
              <a:rPr lang="en-US" dirty="0"/>
              <a:t>height: 150px; width: 400px;</a:t>
            </a:r>
            <a:br>
              <a:rPr lang="en-US" dirty="0"/>
            </a:br>
            <a:r>
              <a:rPr lang="en-US" u="sng" dirty="0"/>
              <a:t>background-color:</a:t>
            </a:r>
            <a:r>
              <a:rPr lang="en-US" dirty="0"/>
              <a:t> </a:t>
            </a:r>
            <a:r>
              <a:rPr lang="en-US" dirty="0" err="1"/>
              <a:t>LightSkyBlue</a:t>
            </a:r>
            <a:r>
              <a:rPr lang="en-US" dirty="0"/>
              <a:t>;</a:t>
            </a:r>
            <a:br>
              <a:rPr lang="en-US" dirty="0"/>
            </a:br>
            <a:r>
              <a:rPr lang="en-US" u="sng" dirty="0"/>
              <a:t>display:</a:t>
            </a:r>
            <a:r>
              <a:rPr lang="en-US" dirty="0"/>
              <a:t> inline-table;</a:t>
            </a:r>
            <a:br>
              <a:rPr lang="en-US" dirty="0"/>
            </a:br>
            <a:r>
              <a:rPr lang="en-US" dirty="0"/>
              <a:t>}</a:t>
            </a:r>
            <a:br>
              <a:rPr lang="en-US" dirty="0"/>
            </a:br>
            <a:r>
              <a:rPr lang="en-US" dirty="0"/>
              <a:t>.paragraph {</a:t>
            </a:r>
            <a:br>
              <a:rPr lang="en-US" dirty="0"/>
            </a:br>
            <a:r>
              <a:rPr lang="en-US" u="sng" dirty="0"/>
              <a:t>display:</a:t>
            </a:r>
            <a:r>
              <a:rPr lang="en-US" dirty="0"/>
              <a:t> table-cell;</a:t>
            </a:r>
            <a:br>
              <a:rPr lang="en-US" dirty="0"/>
            </a:br>
            <a:r>
              <a:rPr lang="en-US" u="sng" dirty="0"/>
              <a:t>vertical-align:</a:t>
            </a:r>
            <a:r>
              <a:rPr lang="en-US" dirty="0"/>
              <a:t> middle;</a:t>
            </a:r>
            <a:br>
              <a:rPr lang="en-US" dirty="0"/>
            </a:br>
            <a:r>
              <a:rPr lang="en-US" dirty="0" smtClean="0"/>
              <a:t>}</a:t>
            </a:r>
          </a:p>
          <a:p>
            <a:pPr marL="0" indent="0">
              <a:buNone/>
            </a:pPr>
            <a:r>
              <a:rPr lang="en-US" b="1" u="sng" dirty="0"/>
              <a:t>display:</a:t>
            </a:r>
            <a:r>
              <a:rPr lang="en-US" b="1" dirty="0"/>
              <a:t> inline-table; </a:t>
            </a:r>
            <a:r>
              <a:rPr lang="en-US" dirty="0"/>
              <a:t>and</a:t>
            </a:r>
            <a:r>
              <a:rPr lang="en-US" b="1" dirty="0"/>
              <a:t> </a:t>
            </a:r>
            <a:r>
              <a:rPr lang="en-US" b="1" u="sng" dirty="0"/>
              <a:t>display:</a:t>
            </a:r>
            <a:r>
              <a:rPr lang="en-US" b="1" dirty="0"/>
              <a:t> table-cell;</a:t>
            </a:r>
            <a:r>
              <a:rPr lang="en-US" dirty="0"/>
              <a:t> styling rules are applied to make the vertical-align property work with </a:t>
            </a:r>
            <a:r>
              <a:rPr lang="en-US" dirty="0" err="1"/>
              <a:t>divs.</a:t>
            </a:r>
            <a:endParaRPr lang="en-US" dirty="0"/>
          </a:p>
        </p:txBody>
      </p:sp>
    </p:spTree>
    <p:extLst>
      <p:ext uri="{BB962C8B-B14F-4D97-AF65-F5344CB8AC3E}">
        <p14:creationId xmlns:p14="http://schemas.microsoft.com/office/powerpoint/2010/main" val="4281282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7696200" cy="1143000"/>
          </a:xfrm>
        </p:spPr>
        <p:txBody>
          <a:bodyPr/>
          <a:lstStyle/>
          <a:p>
            <a:r>
              <a:rPr lang="en-US" b="1" dirty="0"/>
              <a:t>Why Use CSS?</a:t>
            </a:r>
          </a:p>
        </p:txBody>
      </p:sp>
      <p:sp>
        <p:nvSpPr>
          <p:cNvPr id="3" name="Content Placeholder 2"/>
          <p:cNvSpPr>
            <a:spLocks noGrp="1"/>
          </p:cNvSpPr>
          <p:nvPr>
            <p:ph idx="1"/>
          </p:nvPr>
        </p:nvSpPr>
        <p:spPr/>
        <p:txBody>
          <a:bodyPr>
            <a:normAutofit fontScale="85000" lnSpcReduction="20000"/>
          </a:bodyPr>
          <a:lstStyle/>
          <a:p>
            <a:pPr marL="0" indent="0">
              <a:buNone/>
            </a:pPr>
            <a:endParaRPr lang="en-US" dirty="0" smtClean="0"/>
          </a:p>
          <a:p>
            <a:pPr marL="0" indent="0">
              <a:buNone/>
            </a:pPr>
            <a:r>
              <a:rPr lang="en-US" dirty="0" smtClean="0"/>
              <a:t>CSS </a:t>
            </a:r>
            <a:r>
              <a:rPr lang="en-US" dirty="0"/>
              <a:t>allows you to apply specific styles to specific HTML elements.</a:t>
            </a:r>
            <a:br>
              <a:rPr lang="en-US" dirty="0"/>
            </a:br>
            <a:r>
              <a:rPr lang="en-US" dirty="0"/>
              <a:t/>
            </a:r>
            <a:br>
              <a:rPr lang="en-US" dirty="0"/>
            </a:br>
            <a:r>
              <a:rPr lang="en-US" dirty="0"/>
              <a:t>The main benefit of CSS is that it allows you to separate </a:t>
            </a:r>
            <a:r>
              <a:rPr lang="en-US" b="1" dirty="0"/>
              <a:t>style </a:t>
            </a:r>
            <a:r>
              <a:rPr lang="en-US" dirty="0"/>
              <a:t>from </a:t>
            </a:r>
            <a:r>
              <a:rPr lang="en-US" b="1" dirty="0"/>
              <a:t>content</a:t>
            </a:r>
            <a:r>
              <a:rPr lang="en-US" dirty="0"/>
              <a:t>. </a:t>
            </a:r>
            <a:br>
              <a:rPr lang="en-US" dirty="0"/>
            </a:br>
            <a:r>
              <a:rPr lang="en-US" dirty="0"/>
              <a:t/>
            </a:r>
            <a:br>
              <a:rPr lang="en-US" dirty="0"/>
            </a:br>
            <a:r>
              <a:rPr lang="en-US" dirty="0"/>
              <a:t>Using just HTML, all the styles and formatting are in the same place, which becomes rather difficult to maintain as the page grows.</a:t>
            </a:r>
            <a:br>
              <a:rPr lang="en-US" dirty="0"/>
            </a:br>
            <a:r>
              <a:rPr lang="en-US" dirty="0"/>
              <a:t>All formatting can (and </a:t>
            </a:r>
            <a:r>
              <a:rPr lang="en-US" b="1" dirty="0"/>
              <a:t>should</a:t>
            </a:r>
            <a:r>
              <a:rPr lang="en-US" dirty="0"/>
              <a:t>) be removed from the HTML document and stored in a separate CSS file.</a:t>
            </a:r>
          </a:p>
        </p:txBody>
      </p:sp>
    </p:spTree>
    <p:extLst>
      <p:ext uri="{BB962C8B-B14F-4D97-AF65-F5344CB8AC3E}">
        <p14:creationId xmlns:p14="http://schemas.microsoft.com/office/powerpoint/2010/main" val="42181135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text-decoration Property</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
            </a:r>
            <a:br>
              <a:rPr lang="en-US" dirty="0"/>
            </a:br>
            <a:r>
              <a:rPr lang="en-US" dirty="0"/>
              <a:t>The text-decoration property specifies how the text will be decorated. </a:t>
            </a:r>
            <a:br>
              <a:rPr lang="en-US" dirty="0"/>
            </a:br>
            <a:r>
              <a:rPr lang="en-US" dirty="0"/>
              <a:t/>
            </a:r>
            <a:br>
              <a:rPr lang="en-US" dirty="0"/>
            </a:br>
            <a:r>
              <a:rPr lang="en-US" dirty="0"/>
              <a:t>Commonly used values are:</a:t>
            </a:r>
            <a:br>
              <a:rPr lang="en-US" dirty="0"/>
            </a:br>
            <a:r>
              <a:rPr lang="en-US" b="1" dirty="0"/>
              <a:t>none</a:t>
            </a:r>
            <a:r>
              <a:rPr lang="en-US" dirty="0"/>
              <a:t> - The default value, this defines a normal text</a:t>
            </a:r>
            <a:br>
              <a:rPr lang="en-US" dirty="0"/>
            </a:br>
            <a:r>
              <a:rPr lang="en-US" b="1" dirty="0"/>
              <a:t>inherit</a:t>
            </a:r>
            <a:r>
              <a:rPr lang="en-US" dirty="0"/>
              <a:t> - Inherits this property from its parent element</a:t>
            </a:r>
            <a:br>
              <a:rPr lang="en-US" dirty="0"/>
            </a:br>
            <a:r>
              <a:rPr lang="en-US" b="1" dirty="0" err="1"/>
              <a:t>overline</a:t>
            </a:r>
            <a:r>
              <a:rPr lang="en-US" dirty="0"/>
              <a:t> - Draws a horizontal line above the text</a:t>
            </a:r>
            <a:br>
              <a:rPr lang="en-US" dirty="0"/>
            </a:br>
            <a:r>
              <a:rPr lang="en-US" b="1" dirty="0"/>
              <a:t>underline</a:t>
            </a:r>
            <a:r>
              <a:rPr lang="en-US" dirty="0"/>
              <a:t> - Draws a horizontal line below the text</a:t>
            </a:r>
            <a:br>
              <a:rPr lang="en-US" dirty="0"/>
            </a:br>
            <a:r>
              <a:rPr lang="en-US" b="1" dirty="0"/>
              <a:t>line-through</a:t>
            </a:r>
            <a:r>
              <a:rPr lang="en-US" dirty="0"/>
              <a:t> - draws a horizontal line through the text (substitutes the HTML </a:t>
            </a:r>
            <a:r>
              <a:rPr lang="en-US" b="1" dirty="0"/>
              <a:t>&lt;s&gt;</a:t>
            </a:r>
            <a:r>
              <a:rPr lang="en-US" dirty="0"/>
              <a:t> tag)</a:t>
            </a:r>
            <a:br>
              <a:rPr lang="en-US" dirty="0"/>
            </a:br>
            <a:r>
              <a:rPr lang="en-US" dirty="0"/>
              <a:t/>
            </a:r>
            <a:br>
              <a:rPr lang="en-US" dirty="0"/>
            </a:br>
            <a:r>
              <a:rPr lang="en-US" dirty="0"/>
              <a:t/>
            </a:r>
            <a:br>
              <a:rPr lang="en-US" dirty="0"/>
            </a:br>
            <a:endParaRPr lang="en-US" dirty="0"/>
          </a:p>
        </p:txBody>
      </p:sp>
    </p:spTree>
    <p:extLst>
      <p:ext uri="{BB962C8B-B14F-4D97-AF65-F5344CB8AC3E}">
        <p14:creationId xmlns:p14="http://schemas.microsoft.com/office/powerpoint/2010/main" val="372783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text-decoration Property</a:t>
            </a:r>
          </a:p>
        </p:txBody>
      </p:sp>
      <p:sp>
        <p:nvSpPr>
          <p:cNvPr id="3" name="Content Placeholder 2"/>
          <p:cNvSpPr>
            <a:spLocks noGrp="1"/>
          </p:cNvSpPr>
          <p:nvPr>
            <p:ph idx="1"/>
          </p:nvPr>
        </p:nvSpPr>
        <p:spPr/>
        <p:txBody>
          <a:bodyPr>
            <a:normAutofit fontScale="47500" lnSpcReduction="20000"/>
          </a:bodyPr>
          <a:lstStyle/>
          <a:p>
            <a:pPr marL="0" indent="0">
              <a:buNone/>
            </a:pPr>
            <a:r>
              <a:rPr lang="en-US" b="1" dirty="0"/>
              <a:t>The HTML</a:t>
            </a:r>
            <a:r>
              <a:rPr lang="en-US" b="1" dirty="0" smtClean="0"/>
              <a:t>:</a:t>
            </a:r>
          </a:p>
          <a:p>
            <a:pPr marL="0" indent="0">
              <a:buNone/>
            </a:pPr>
            <a:r>
              <a:rPr lang="en-US" dirty="0" smtClean="0"/>
              <a:t>&lt;</a:t>
            </a:r>
            <a:r>
              <a:rPr lang="en-US" dirty="0"/>
              <a:t>p class="none"&gt;This is default style of the text (none).&lt;/p&gt;</a:t>
            </a:r>
            <a:br>
              <a:rPr lang="en-US" dirty="0"/>
            </a:br>
            <a:r>
              <a:rPr lang="en-US" dirty="0"/>
              <a:t>&lt;p class="inherit"&gt;This text inherits the decoration of the parent.&lt;/p&gt;</a:t>
            </a:r>
            <a:br>
              <a:rPr lang="en-US" dirty="0"/>
            </a:br>
            <a:r>
              <a:rPr lang="en-US" dirty="0"/>
              <a:t>&lt;p class="</a:t>
            </a:r>
            <a:r>
              <a:rPr lang="en-US" dirty="0" err="1"/>
              <a:t>overline</a:t>
            </a:r>
            <a:r>
              <a:rPr lang="en-US" dirty="0"/>
              <a:t>"&gt;This is </a:t>
            </a:r>
            <a:r>
              <a:rPr lang="en-US" dirty="0" err="1"/>
              <a:t>overlined</a:t>
            </a:r>
            <a:r>
              <a:rPr lang="en-US" dirty="0"/>
              <a:t> text.&lt;/p&gt;</a:t>
            </a:r>
            <a:br>
              <a:rPr lang="en-US" dirty="0"/>
            </a:br>
            <a:r>
              <a:rPr lang="en-US" dirty="0"/>
              <a:t>&lt;p class="underline"&gt;This is underlined text.&lt;/p&gt;</a:t>
            </a:r>
            <a:br>
              <a:rPr lang="en-US" dirty="0"/>
            </a:br>
            <a:r>
              <a:rPr lang="en-US" dirty="0"/>
              <a:t>&lt;p class="line-through"&gt;This is lined-through text.&lt;/p&gt;</a:t>
            </a:r>
            <a:br>
              <a:rPr lang="en-US" dirty="0"/>
            </a:br>
            <a:r>
              <a:rPr lang="en-US" b="1" dirty="0"/>
              <a:t>The CSS</a:t>
            </a:r>
            <a:r>
              <a:rPr lang="en-US" b="1" dirty="0" smtClean="0"/>
              <a:t>:</a:t>
            </a:r>
          </a:p>
          <a:p>
            <a:pPr marL="0" indent="0">
              <a:buNone/>
            </a:pPr>
            <a:r>
              <a:rPr lang="en-US" dirty="0" err="1" smtClean="0"/>
              <a:t>p.none</a:t>
            </a:r>
            <a:r>
              <a:rPr lang="en-US" dirty="0" smtClean="0"/>
              <a:t> </a:t>
            </a:r>
            <a:r>
              <a:rPr lang="en-US" dirty="0"/>
              <a:t>{</a:t>
            </a:r>
            <a:br>
              <a:rPr lang="en-US" dirty="0"/>
            </a:br>
            <a:r>
              <a:rPr lang="en-US" u="sng" dirty="0"/>
              <a:t>text-decoration:</a:t>
            </a:r>
            <a:r>
              <a:rPr lang="en-US" dirty="0"/>
              <a:t> </a:t>
            </a:r>
            <a:r>
              <a:rPr lang="en-US" b="1" dirty="0"/>
              <a:t>none</a:t>
            </a:r>
            <a:r>
              <a:rPr lang="en-US" dirty="0"/>
              <a:t>;</a:t>
            </a:r>
            <a:br>
              <a:rPr lang="en-US" dirty="0"/>
            </a:br>
            <a:r>
              <a:rPr lang="en-US" dirty="0"/>
              <a:t>}</a:t>
            </a:r>
            <a:br>
              <a:rPr lang="en-US" dirty="0"/>
            </a:br>
            <a:r>
              <a:rPr lang="en-US" dirty="0" err="1"/>
              <a:t>p.inherit</a:t>
            </a:r>
            <a:r>
              <a:rPr lang="en-US" dirty="0"/>
              <a:t> {</a:t>
            </a:r>
            <a:br>
              <a:rPr lang="en-US" dirty="0"/>
            </a:br>
            <a:r>
              <a:rPr lang="en-US" u="sng" dirty="0"/>
              <a:t>text-decoration:</a:t>
            </a:r>
            <a:r>
              <a:rPr lang="en-US" dirty="0"/>
              <a:t> </a:t>
            </a:r>
            <a:r>
              <a:rPr lang="en-US" b="1" dirty="0"/>
              <a:t>inherit</a:t>
            </a:r>
            <a:r>
              <a:rPr lang="en-US" dirty="0"/>
              <a:t>;</a:t>
            </a:r>
            <a:br>
              <a:rPr lang="en-US" dirty="0"/>
            </a:br>
            <a:r>
              <a:rPr lang="en-US" dirty="0"/>
              <a:t>}</a:t>
            </a:r>
            <a:br>
              <a:rPr lang="en-US" dirty="0"/>
            </a:br>
            <a:r>
              <a:rPr lang="en-US" dirty="0" err="1"/>
              <a:t>p.overline</a:t>
            </a:r>
            <a:r>
              <a:rPr lang="en-US" dirty="0"/>
              <a:t> {</a:t>
            </a:r>
            <a:br>
              <a:rPr lang="en-US" dirty="0"/>
            </a:br>
            <a:r>
              <a:rPr lang="en-US" u="sng" dirty="0"/>
              <a:t>text-decoration:</a:t>
            </a:r>
            <a:r>
              <a:rPr lang="en-US" dirty="0"/>
              <a:t> </a:t>
            </a:r>
            <a:r>
              <a:rPr lang="en-US" b="1" dirty="0" err="1"/>
              <a:t>overline</a:t>
            </a:r>
            <a:r>
              <a:rPr lang="en-US" dirty="0"/>
              <a:t>;</a:t>
            </a:r>
            <a:br>
              <a:rPr lang="en-US" dirty="0"/>
            </a:br>
            <a:r>
              <a:rPr lang="en-US" dirty="0"/>
              <a:t>}</a:t>
            </a:r>
            <a:br>
              <a:rPr lang="en-US" dirty="0"/>
            </a:br>
            <a:r>
              <a:rPr lang="en-US" dirty="0" err="1"/>
              <a:t>p.underline</a:t>
            </a:r>
            <a:r>
              <a:rPr lang="en-US" dirty="0"/>
              <a:t> {</a:t>
            </a:r>
            <a:br>
              <a:rPr lang="en-US" dirty="0"/>
            </a:br>
            <a:r>
              <a:rPr lang="en-US" u="sng" dirty="0"/>
              <a:t>text-decoration:</a:t>
            </a:r>
            <a:r>
              <a:rPr lang="en-US" dirty="0"/>
              <a:t> </a:t>
            </a:r>
            <a:r>
              <a:rPr lang="en-US" b="1" dirty="0"/>
              <a:t>underline</a:t>
            </a:r>
            <a:r>
              <a:rPr lang="en-US" dirty="0"/>
              <a:t>;</a:t>
            </a:r>
            <a:br>
              <a:rPr lang="en-US" dirty="0"/>
            </a:br>
            <a:r>
              <a:rPr lang="en-US" dirty="0"/>
              <a:t>}</a:t>
            </a:r>
            <a:br>
              <a:rPr lang="en-US" dirty="0"/>
            </a:br>
            <a:r>
              <a:rPr lang="en-US" dirty="0" err="1"/>
              <a:t>p.line</a:t>
            </a:r>
            <a:r>
              <a:rPr lang="en-US" dirty="0"/>
              <a:t>-through {</a:t>
            </a:r>
            <a:br>
              <a:rPr lang="en-US" dirty="0"/>
            </a:br>
            <a:r>
              <a:rPr lang="en-US" u="sng" dirty="0"/>
              <a:t>text-decoration:</a:t>
            </a:r>
            <a:r>
              <a:rPr lang="en-US" dirty="0"/>
              <a:t> </a:t>
            </a:r>
            <a:r>
              <a:rPr lang="en-US" b="1" dirty="0"/>
              <a:t>line-through</a:t>
            </a:r>
            <a:r>
              <a:rPr lang="en-US" dirty="0"/>
              <a:t>;</a:t>
            </a:r>
            <a:br>
              <a:rPr lang="en-US" dirty="0"/>
            </a:br>
            <a:r>
              <a:rPr lang="en-US" dirty="0"/>
              <a:t>}</a:t>
            </a:r>
          </a:p>
        </p:txBody>
      </p:sp>
    </p:spTree>
    <p:extLst>
      <p:ext uri="{BB962C8B-B14F-4D97-AF65-F5344CB8AC3E}">
        <p14:creationId xmlns:p14="http://schemas.microsoft.com/office/powerpoint/2010/main" val="34760012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text-decoration Property</a:t>
            </a:r>
          </a:p>
        </p:txBody>
      </p:sp>
      <p:sp>
        <p:nvSpPr>
          <p:cNvPr id="3" name="Content Placeholder 2"/>
          <p:cNvSpPr>
            <a:spLocks noGrp="1"/>
          </p:cNvSpPr>
          <p:nvPr>
            <p:ph idx="1"/>
          </p:nvPr>
        </p:nvSpPr>
        <p:spPr/>
        <p:txBody>
          <a:bodyPr>
            <a:normAutofit/>
          </a:bodyPr>
          <a:lstStyle/>
          <a:p>
            <a:pPr marL="0" indent="0">
              <a:buNone/>
            </a:pPr>
            <a:r>
              <a:rPr lang="en-US" dirty="0" smtClean="0"/>
              <a:t>Another </a:t>
            </a:r>
            <a:r>
              <a:rPr lang="en-US" dirty="0"/>
              <a:t>value of text-decoration property is </a:t>
            </a:r>
            <a:r>
              <a:rPr lang="en-US" b="1" dirty="0"/>
              <a:t>blink</a:t>
            </a:r>
            <a:r>
              <a:rPr lang="en-US" dirty="0"/>
              <a:t> which makes the text blink.</a:t>
            </a:r>
            <a:br>
              <a:rPr lang="en-US" dirty="0"/>
            </a:br>
            <a:r>
              <a:rPr lang="en-US" dirty="0"/>
              <a:t/>
            </a:r>
            <a:br>
              <a:rPr lang="en-US" dirty="0"/>
            </a:br>
            <a:r>
              <a:rPr lang="en-US" dirty="0"/>
              <a:t>CSS syntax looks like this</a:t>
            </a:r>
            <a:r>
              <a:rPr lang="en-US" dirty="0" smtClean="0"/>
              <a:t>:</a:t>
            </a:r>
          </a:p>
          <a:p>
            <a:pPr marL="0" indent="0">
              <a:buNone/>
            </a:pPr>
            <a:r>
              <a:rPr lang="en-US" u="sng" dirty="0" smtClean="0"/>
              <a:t>text-decoration</a:t>
            </a:r>
            <a:r>
              <a:rPr lang="en-US" u="sng" dirty="0"/>
              <a:t>:</a:t>
            </a:r>
            <a:r>
              <a:rPr lang="en-US" dirty="0"/>
              <a:t> </a:t>
            </a:r>
            <a:r>
              <a:rPr lang="en-US" b="1" dirty="0"/>
              <a:t>blink;</a:t>
            </a:r>
            <a:r>
              <a:rPr lang="en-US" dirty="0"/>
              <a:t> </a:t>
            </a:r>
            <a:br>
              <a:rPr lang="en-US" dirty="0"/>
            </a:br>
            <a:r>
              <a:rPr lang="en-US" dirty="0"/>
              <a:t>This value is valid but is deprecated and most browsers ignore it.</a:t>
            </a:r>
          </a:p>
        </p:txBody>
      </p:sp>
    </p:spTree>
    <p:extLst>
      <p:ext uri="{BB962C8B-B14F-4D97-AF65-F5344CB8AC3E}">
        <p14:creationId xmlns:p14="http://schemas.microsoft.com/office/powerpoint/2010/main" val="35916536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US" sz="4000" b="1" dirty="0"/>
              <a:t>The text-indent Property</a:t>
            </a:r>
          </a:p>
        </p:txBody>
      </p:sp>
      <p:sp>
        <p:nvSpPr>
          <p:cNvPr id="3" name="Content Placeholder 2"/>
          <p:cNvSpPr>
            <a:spLocks noGrp="1"/>
          </p:cNvSpPr>
          <p:nvPr>
            <p:ph idx="1"/>
          </p:nvPr>
        </p:nvSpPr>
        <p:spPr>
          <a:xfrm>
            <a:off x="444500" y="1600200"/>
            <a:ext cx="8229600" cy="5105400"/>
          </a:xfrm>
        </p:spPr>
        <p:txBody>
          <a:bodyPr>
            <a:normAutofit fontScale="77500" lnSpcReduction="20000"/>
          </a:bodyPr>
          <a:lstStyle/>
          <a:p>
            <a:pPr marL="0" indent="0">
              <a:buNone/>
            </a:pPr>
            <a:r>
              <a:rPr lang="en-US" dirty="0" smtClean="0"/>
              <a:t>The </a:t>
            </a:r>
            <a:r>
              <a:rPr lang="en-US" dirty="0"/>
              <a:t>text-indent property specifies how much horizontal space should be left before the beginning of the first line of the text. Property values are </a:t>
            </a:r>
            <a:r>
              <a:rPr lang="en-US" b="1" dirty="0"/>
              <a:t>length</a:t>
            </a:r>
            <a:r>
              <a:rPr lang="en-US" dirty="0"/>
              <a:t> (</a:t>
            </a:r>
            <a:r>
              <a:rPr lang="en-US" dirty="0" err="1"/>
              <a:t>px</a:t>
            </a:r>
            <a:r>
              <a:rPr lang="en-US" dirty="0"/>
              <a:t>, </a:t>
            </a:r>
            <a:r>
              <a:rPr lang="en-US" dirty="0" err="1"/>
              <a:t>pt</a:t>
            </a:r>
            <a:r>
              <a:rPr lang="en-US" dirty="0"/>
              <a:t>, cm, </a:t>
            </a:r>
            <a:r>
              <a:rPr lang="en-US" dirty="0" err="1"/>
              <a:t>em</a:t>
            </a:r>
            <a:r>
              <a:rPr lang="en-US" dirty="0"/>
              <a:t>, etc.), </a:t>
            </a:r>
            <a:r>
              <a:rPr lang="en-US" b="1" dirty="0"/>
              <a:t>%</a:t>
            </a:r>
            <a:r>
              <a:rPr lang="en-US" dirty="0"/>
              <a:t>, and </a:t>
            </a:r>
            <a:r>
              <a:rPr lang="en-US" b="1" dirty="0"/>
              <a:t>inherit</a:t>
            </a:r>
            <a:r>
              <a:rPr lang="en-US" dirty="0"/>
              <a:t>. </a:t>
            </a:r>
            <a:br>
              <a:rPr lang="en-US" dirty="0"/>
            </a:br>
            <a:r>
              <a:rPr lang="en-US" dirty="0"/>
              <a:t/>
            </a:r>
            <a:br>
              <a:rPr lang="en-US" dirty="0"/>
            </a:br>
            <a:r>
              <a:rPr lang="en-US" b="1" dirty="0"/>
              <a:t>The HTML</a:t>
            </a:r>
            <a:r>
              <a:rPr lang="en-US" b="1" dirty="0" smtClean="0"/>
              <a:t>:</a:t>
            </a:r>
          </a:p>
          <a:p>
            <a:pPr marL="0" indent="0">
              <a:buNone/>
            </a:pPr>
            <a:r>
              <a:rPr lang="en-US" dirty="0" smtClean="0"/>
              <a:t>&lt;</a:t>
            </a:r>
            <a:r>
              <a:rPr lang="en-US" dirty="0"/>
              <a:t>p&gt;This is an example of </a:t>
            </a:r>
            <a:br>
              <a:rPr lang="en-US" dirty="0"/>
            </a:br>
            <a:r>
              <a:rPr lang="en-US" dirty="0"/>
              <a:t>&lt;strong&gt;text-indent &lt;/strong&gt; property. </a:t>
            </a:r>
            <a:br>
              <a:rPr lang="en-US" dirty="0"/>
            </a:br>
            <a:r>
              <a:rPr lang="en-US" dirty="0"/>
              <a:t>First line of our text is indented to the right in 60px. </a:t>
            </a:r>
            <a:br>
              <a:rPr lang="en-US" dirty="0"/>
            </a:br>
            <a:r>
              <a:rPr lang="en-US" dirty="0"/>
              <a:t>Besides pixels you can also use other measurement units, </a:t>
            </a:r>
            <a:br>
              <a:rPr lang="en-US" dirty="0"/>
            </a:br>
            <a:r>
              <a:rPr lang="en-US" dirty="0"/>
              <a:t>like </a:t>
            </a:r>
            <a:r>
              <a:rPr lang="en-US" dirty="0" err="1"/>
              <a:t>pt</a:t>
            </a:r>
            <a:r>
              <a:rPr lang="en-US" dirty="0"/>
              <a:t>, cm, </a:t>
            </a:r>
            <a:r>
              <a:rPr lang="en-US" dirty="0" err="1"/>
              <a:t>em</a:t>
            </a:r>
            <a:r>
              <a:rPr lang="en-US" dirty="0"/>
              <a:t>, etc. &lt;/p&gt;</a:t>
            </a:r>
            <a:br>
              <a:rPr lang="en-US" dirty="0"/>
            </a:br>
            <a:r>
              <a:rPr lang="en-US" b="1" dirty="0"/>
              <a:t>The </a:t>
            </a:r>
            <a:r>
              <a:rPr lang="en-US" b="1" dirty="0" smtClean="0"/>
              <a:t>CSS:</a:t>
            </a:r>
          </a:p>
          <a:p>
            <a:pPr marL="0" indent="0">
              <a:buNone/>
            </a:pPr>
            <a:r>
              <a:rPr lang="en-US" dirty="0" smtClean="0"/>
              <a:t>p </a:t>
            </a:r>
            <a:r>
              <a:rPr lang="en-US" dirty="0"/>
              <a:t>{</a:t>
            </a:r>
            <a:br>
              <a:rPr lang="en-US" dirty="0"/>
            </a:br>
            <a:r>
              <a:rPr lang="en-US" b="1" dirty="0"/>
              <a:t>text-indent</a:t>
            </a:r>
            <a:r>
              <a:rPr lang="en-US" dirty="0"/>
              <a:t>: 60px;</a:t>
            </a:r>
            <a:br>
              <a:rPr lang="en-US" dirty="0"/>
            </a:br>
            <a:r>
              <a:rPr lang="en-US" dirty="0"/>
              <a:t>}</a:t>
            </a:r>
          </a:p>
        </p:txBody>
      </p:sp>
    </p:spTree>
    <p:extLst>
      <p:ext uri="{BB962C8B-B14F-4D97-AF65-F5344CB8AC3E}">
        <p14:creationId xmlns:p14="http://schemas.microsoft.com/office/powerpoint/2010/main" val="8881017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text-shadow Property</a:t>
            </a:r>
          </a:p>
        </p:txBody>
      </p:sp>
      <p:sp>
        <p:nvSpPr>
          <p:cNvPr id="3" name="Content Placeholder 2"/>
          <p:cNvSpPr>
            <a:spLocks noGrp="1"/>
          </p:cNvSpPr>
          <p:nvPr>
            <p:ph idx="1"/>
          </p:nvPr>
        </p:nvSpPr>
        <p:spPr>
          <a:xfrm>
            <a:off x="444500" y="1600200"/>
            <a:ext cx="8229600" cy="5105400"/>
          </a:xfrm>
        </p:spPr>
        <p:txBody>
          <a:bodyPr>
            <a:normAutofit fontScale="77500" lnSpcReduction="20000"/>
          </a:bodyPr>
          <a:lstStyle/>
          <a:p>
            <a:pPr marL="0" indent="0">
              <a:buNone/>
            </a:pPr>
            <a:r>
              <a:rPr lang="en-US" dirty="0" smtClean="0"/>
              <a:t>The </a:t>
            </a:r>
            <a:r>
              <a:rPr lang="en-US" dirty="0"/>
              <a:t>text-shadow property adds shadow to text. </a:t>
            </a:r>
            <a:br>
              <a:rPr lang="en-US" dirty="0"/>
            </a:br>
            <a:r>
              <a:rPr lang="en-US" dirty="0"/>
              <a:t>It takes four values: the first value defines the distance of the shadow in the </a:t>
            </a:r>
            <a:r>
              <a:rPr lang="en-US" b="1" dirty="0"/>
              <a:t>x (horizontal) direction</a:t>
            </a:r>
            <a:r>
              <a:rPr lang="en-US" dirty="0"/>
              <a:t>, the second value sets the distance in the </a:t>
            </a:r>
            <a:r>
              <a:rPr lang="en-US" b="1" dirty="0"/>
              <a:t>y (vertical) direction</a:t>
            </a:r>
            <a:r>
              <a:rPr lang="en-US" dirty="0"/>
              <a:t>, the third value defines the </a:t>
            </a:r>
            <a:r>
              <a:rPr lang="en-US" b="1" dirty="0"/>
              <a:t>blur</a:t>
            </a:r>
            <a:r>
              <a:rPr lang="en-US" dirty="0"/>
              <a:t> of the shadow, and the fourth value sets the </a:t>
            </a:r>
            <a:r>
              <a:rPr lang="en-US" b="1" dirty="0"/>
              <a:t>color</a:t>
            </a:r>
            <a:r>
              <a:rPr lang="en-US" dirty="0"/>
              <a:t>. </a:t>
            </a:r>
            <a:br>
              <a:rPr lang="en-US" dirty="0"/>
            </a:br>
            <a:r>
              <a:rPr lang="en-US" dirty="0"/>
              <a:t/>
            </a:r>
            <a:br>
              <a:rPr lang="en-US" dirty="0"/>
            </a:br>
            <a:r>
              <a:rPr lang="en-US" b="1" dirty="0"/>
              <a:t>The HTML</a:t>
            </a:r>
            <a:r>
              <a:rPr lang="en-US" b="1" dirty="0" smtClean="0"/>
              <a:t>:</a:t>
            </a:r>
          </a:p>
          <a:p>
            <a:pPr marL="0" indent="0">
              <a:buNone/>
            </a:pPr>
            <a:r>
              <a:rPr lang="en-US" dirty="0" smtClean="0"/>
              <a:t>&lt;</a:t>
            </a:r>
            <a:r>
              <a:rPr lang="en-US" dirty="0"/>
              <a:t>h1&gt;Text-shadow example&lt;/h1&gt;</a:t>
            </a:r>
            <a:br>
              <a:rPr lang="en-US" dirty="0"/>
            </a:br>
            <a:r>
              <a:rPr lang="en-US" b="1" dirty="0"/>
              <a:t>The CSS</a:t>
            </a:r>
            <a:r>
              <a:rPr lang="en-US" b="1" dirty="0" smtClean="0"/>
              <a:t>:</a:t>
            </a:r>
          </a:p>
          <a:p>
            <a:pPr marL="0" indent="0">
              <a:buNone/>
            </a:pPr>
            <a:r>
              <a:rPr lang="en-US" dirty="0" smtClean="0"/>
              <a:t>h1 </a:t>
            </a:r>
            <a:r>
              <a:rPr lang="en-US" dirty="0"/>
              <a:t>{</a:t>
            </a:r>
            <a:br>
              <a:rPr lang="en-US" dirty="0"/>
            </a:br>
            <a:r>
              <a:rPr lang="en-US" dirty="0"/>
              <a:t>color: blue;</a:t>
            </a:r>
            <a:br>
              <a:rPr lang="en-US" dirty="0"/>
            </a:br>
            <a:r>
              <a:rPr lang="en-US" u="sng" dirty="0"/>
              <a:t>font-size:</a:t>
            </a:r>
            <a:r>
              <a:rPr lang="en-US" dirty="0"/>
              <a:t> 30pt;</a:t>
            </a:r>
            <a:br>
              <a:rPr lang="en-US" dirty="0"/>
            </a:br>
            <a:r>
              <a:rPr lang="en-US" b="1" dirty="0"/>
              <a:t>text-shadow</a:t>
            </a:r>
            <a:r>
              <a:rPr lang="en-US" dirty="0"/>
              <a:t>: 5px 2px 4px grey;</a:t>
            </a:r>
            <a:br>
              <a:rPr lang="en-US" dirty="0"/>
            </a:br>
            <a:r>
              <a:rPr lang="en-US" dirty="0"/>
              <a:t>}</a:t>
            </a:r>
          </a:p>
        </p:txBody>
      </p:sp>
    </p:spTree>
    <p:extLst>
      <p:ext uri="{BB962C8B-B14F-4D97-AF65-F5344CB8AC3E}">
        <p14:creationId xmlns:p14="http://schemas.microsoft.com/office/powerpoint/2010/main" val="22365331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text-shadow Property</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dirty="0"/>
              <a:t>In the example above, we created a shadow using the following parameters:</a:t>
            </a:r>
            <a:br>
              <a:rPr lang="en-US" dirty="0"/>
            </a:br>
            <a:r>
              <a:rPr lang="en-US" b="1" dirty="0"/>
              <a:t>5px</a:t>
            </a:r>
            <a:r>
              <a:rPr lang="en-US" dirty="0"/>
              <a:t> – the X-coordinate</a:t>
            </a:r>
            <a:br>
              <a:rPr lang="en-US" dirty="0"/>
            </a:br>
            <a:r>
              <a:rPr lang="en-US" b="1" dirty="0"/>
              <a:t>2px</a:t>
            </a:r>
            <a:r>
              <a:rPr lang="en-US" dirty="0"/>
              <a:t> – the Y-coordinate </a:t>
            </a:r>
            <a:br>
              <a:rPr lang="en-US" dirty="0"/>
            </a:br>
            <a:r>
              <a:rPr lang="en-US" b="1" dirty="0"/>
              <a:t>4px</a:t>
            </a:r>
            <a:r>
              <a:rPr lang="en-US" dirty="0"/>
              <a:t> – the blur radius</a:t>
            </a:r>
            <a:br>
              <a:rPr lang="en-US" dirty="0"/>
            </a:br>
            <a:r>
              <a:rPr lang="en-US" b="1" dirty="0"/>
              <a:t>grey</a:t>
            </a:r>
            <a:r>
              <a:rPr lang="en-US" dirty="0"/>
              <a:t> – the color of the shadow</a:t>
            </a:r>
          </a:p>
        </p:txBody>
      </p:sp>
    </p:spTree>
    <p:extLst>
      <p:ext uri="{BB962C8B-B14F-4D97-AF65-F5344CB8AC3E}">
        <p14:creationId xmlns:p14="http://schemas.microsoft.com/office/powerpoint/2010/main" val="32382205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text-shadow with Blur Effect</a:t>
            </a:r>
          </a:p>
        </p:txBody>
      </p:sp>
      <p:sp>
        <p:nvSpPr>
          <p:cNvPr id="3" name="Content Placeholder 2"/>
          <p:cNvSpPr>
            <a:spLocks noGrp="1"/>
          </p:cNvSpPr>
          <p:nvPr>
            <p:ph idx="1"/>
          </p:nvPr>
        </p:nvSpPr>
        <p:spPr>
          <a:xfrm>
            <a:off x="444500" y="1600200"/>
            <a:ext cx="8229600" cy="5105400"/>
          </a:xfrm>
        </p:spPr>
        <p:txBody>
          <a:bodyPr>
            <a:normAutofit fontScale="70000" lnSpcReduction="20000"/>
          </a:bodyPr>
          <a:lstStyle/>
          <a:p>
            <a:pPr marL="0" indent="0">
              <a:buNone/>
            </a:pPr>
            <a:r>
              <a:rPr lang="en-US" dirty="0"/>
              <a:t/>
            </a:r>
            <a:br>
              <a:rPr lang="en-US" dirty="0"/>
            </a:br>
            <a:r>
              <a:rPr lang="en-US" dirty="0"/>
              <a:t>When working with shadows, you can use any CSS-supported color format.</a:t>
            </a:r>
            <a:br>
              <a:rPr lang="en-US" dirty="0"/>
            </a:br>
            <a:r>
              <a:rPr lang="en-US" dirty="0"/>
              <a:t/>
            </a:r>
            <a:br>
              <a:rPr lang="en-US" dirty="0"/>
            </a:br>
            <a:r>
              <a:rPr lang="en-US" dirty="0"/>
              <a:t>For the x and y offsets, various types of units can be used (like </a:t>
            </a:r>
            <a:r>
              <a:rPr lang="en-US" b="1" dirty="0" err="1"/>
              <a:t>px</a:t>
            </a:r>
            <a:r>
              <a:rPr lang="en-US" b="1" dirty="0"/>
              <a:t>, cm, mm, in, pc, </a:t>
            </a:r>
            <a:r>
              <a:rPr lang="en-US" b="1" dirty="0" err="1"/>
              <a:t>pt</a:t>
            </a:r>
            <a:r>
              <a:rPr lang="en-US" b="1" dirty="0"/>
              <a:t>,</a:t>
            </a:r>
            <a:r>
              <a:rPr lang="en-US" dirty="0"/>
              <a:t> </a:t>
            </a:r>
            <a:r>
              <a:rPr lang="en-US" dirty="0" err="1"/>
              <a:t>etc</a:t>
            </a:r>
            <a:r>
              <a:rPr lang="en-US" dirty="0"/>
              <a:t>). </a:t>
            </a:r>
            <a:br>
              <a:rPr lang="en-US" dirty="0"/>
            </a:br>
            <a:r>
              <a:rPr lang="en-US" dirty="0"/>
              <a:t>Negative values are also supported.</a:t>
            </a:r>
            <a:br>
              <a:rPr lang="en-US" dirty="0"/>
            </a:br>
            <a:r>
              <a:rPr lang="en-US" dirty="0"/>
              <a:t/>
            </a:r>
            <a:br>
              <a:rPr lang="en-US" dirty="0"/>
            </a:br>
            <a:r>
              <a:rPr lang="en-US" dirty="0"/>
              <a:t>The example below creates a blue drop-shadow, two pixels higher than the main text, one pixel to the left of it, and with a 0.5em blur: </a:t>
            </a:r>
            <a:br>
              <a:rPr lang="en-US" dirty="0"/>
            </a:br>
            <a:r>
              <a:rPr lang="en-US" dirty="0"/>
              <a:t/>
            </a:r>
            <a:br>
              <a:rPr lang="en-US" dirty="0"/>
            </a:br>
            <a:r>
              <a:rPr lang="en-US" b="1" dirty="0"/>
              <a:t>The HTML</a:t>
            </a:r>
            <a:r>
              <a:rPr lang="en-US" b="1" dirty="0" smtClean="0"/>
              <a:t>:</a:t>
            </a:r>
          </a:p>
          <a:p>
            <a:pPr marL="0" indent="0">
              <a:buNone/>
            </a:pPr>
            <a:r>
              <a:rPr lang="en-US" dirty="0" smtClean="0"/>
              <a:t>&lt;</a:t>
            </a:r>
            <a:r>
              <a:rPr lang="en-US" dirty="0"/>
              <a:t>h1&gt;Text-shadow with blur effect&lt;/h1&gt;</a:t>
            </a:r>
            <a:br>
              <a:rPr lang="en-US" dirty="0"/>
            </a:br>
            <a:r>
              <a:rPr lang="en-US" b="1" dirty="0"/>
              <a:t>The CSS</a:t>
            </a:r>
            <a:r>
              <a:rPr lang="en-US" b="1" dirty="0" smtClean="0"/>
              <a:t>:</a:t>
            </a:r>
          </a:p>
          <a:p>
            <a:pPr marL="0" indent="0">
              <a:buNone/>
            </a:pPr>
            <a:r>
              <a:rPr lang="en-US" dirty="0" smtClean="0"/>
              <a:t>h1 </a:t>
            </a:r>
            <a:r>
              <a:rPr lang="en-US" dirty="0"/>
              <a:t>{</a:t>
            </a:r>
            <a:br>
              <a:rPr lang="en-US" dirty="0"/>
            </a:br>
            <a:r>
              <a:rPr lang="en-US" u="sng" dirty="0"/>
              <a:t>font-size:</a:t>
            </a:r>
            <a:r>
              <a:rPr lang="en-US" dirty="0"/>
              <a:t> 20pt; </a:t>
            </a:r>
            <a:br>
              <a:rPr lang="en-US" dirty="0"/>
            </a:br>
            <a:r>
              <a:rPr lang="en-US" u="sng" dirty="0"/>
              <a:t>text-shadow:</a:t>
            </a:r>
            <a:r>
              <a:rPr lang="en-US" dirty="0"/>
              <a:t> </a:t>
            </a:r>
            <a:r>
              <a:rPr lang="en-US" dirty="0" err="1"/>
              <a:t>rgba</a:t>
            </a:r>
            <a:r>
              <a:rPr lang="en-US" dirty="0"/>
              <a:t>(0,0,255,1) -1px -2px 0.5em; </a:t>
            </a:r>
            <a:br>
              <a:rPr lang="en-US" dirty="0"/>
            </a:br>
            <a:r>
              <a:rPr lang="en-US" dirty="0"/>
              <a:t>}</a:t>
            </a:r>
          </a:p>
        </p:txBody>
      </p:sp>
    </p:spTree>
    <p:extLst>
      <p:ext uri="{BB962C8B-B14F-4D97-AF65-F5344CB8AC3E}">
        <p14:creationId xmlns:p14="http://schemas.microsoft.com/office/powerpoint/2010/main" val="17522308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text-transform Property</a:t>
            </a:r>
          </a:p>
        </p:txBody>
      </p:sp>
      <p:sp>
        <p:nvSpPr>
          <p:cNvPr id="3" name="Content Placeholder 2"/>
          <p:cNvSpPr>
            <a:spLocks noGrp="1"/>
          </p:cNvSpPr>
          <p:nvPr>
            <p:ph idx="1"/>
          </p:nvPr>
        </p:nvSpPr>
        <p:spPr>
          <a:xfrm>
            <a:off x="444500" y="1600200"/>
            <a:ext cx="8229600" cy="5105400"/>
          </a:xfrm>
        </p:spPr>
        <p:txBody>
          <a:bodyPr>
            <a:normAutofit fontScale="85000" lnSpcReduction="20000"/>
          </a:bodyPr>
          <a:lstStyle/>
          <a:p>
            <a:pPr marL="0" indent="0">
              <a:buNone/>
            </a:pPr>
            <a:r>
              <a:rPr lang="en-US" dirty="0" smtClean="0"/>
              <a:t>The </a:t>
            </a:r>
            <a:r>
              <a:rPr lang="en-US" dirty="0"/>
              <a:t>text-transform CSS property specifies how to capitalize an element's text. For example, it can be used to make text appear with each word capitalized.</a:t>
            </a:r>
            <a:br>
              <a:rPr lang="en-US" dirty="0"/>
            </a:br>
            <a:r>
              <a:rPr lang="en-US" dirty="0"/>
              <a:t/>
            </a:r>
            <a:br>
              <a:rPr lang="en-US" dirty="0"/>
            </a:br>
            <a:r>
              <a:rPr lang="en-US" b="1" dirty="0"/>
              <a:t>The HTML</a:t>
            </a:r>
            <a:r>
              <a:rPr lang="en-US" b="1" dirty="0" smtClean="0"/>
              <a:t>:</a:t>
            </a:r>
          </a:p>
          <a:p>
            <a:pPr marL="0" indent="0">
              <a:buNone/>
            </a:pPr>
            <a:r>
              <a:rPr lang="en-US" dirty="0" smtClean="0"/>
              <a:t>&lt;</a:t>
            </a:r>
            <a:r>
              <a:rPr lang="en-US" dirty="0"/>
              <a:t>p class="capitalize"&gt;</a:t>
            </a:r>
            <a:br>
              <a:rPr lang="en-US" dirty="0"/>
            </a:br>
            <a:r>
              <a:rPr lang="en-US" dirty="0"/>
              <a:t>The value capitalize transforms the first </a:t>
            </a:r>
            <a:br>
              <a:rPr lang="en-US" dirty="0"/>
            </a:br>
            <a:r>
              <a:rPr lang="en-US" dirty="0"/>
              <a:t>character in each word to uppercase; </a:t>
            </a:r>
            <a:br>
              <a:rPr lang="en-US" dirty="0"/>
            </a:br>
            <a:r>
              <a:rPr lang="en-US" dirty="0"/>
              <a:t>all other characters remain unaffected.</a:t>
            </a:r>
            <a:br>
              <a:rPr lang="en-US" dirty="0"/>
            </a:br>
            <a:r>
              <a:rPr lang="en-US" dirty="0"/>
              <a:t>&lt;/p&gt;</a:t>
            </a:r>
            <a:br>
              <a:rPr lang="en-US" dirty="0"/>
            </a:br>
            <a:r>
              <a:rPr lang="en-US" b="1" dirty="0"/>
              <a:t>The CSS</a:t>
            </a:r>
            <a:r>
              <a:rPr lang="en-US" b="1" dirty="0" smtClean="0"/>
              <a:t>:</a:t>
            </a:r>
          </a:p>
          <a:p>
            <a:pPr marL="0" indent="0">
              <a:buNone/>
            </a:pPr>
            <a:r>
              <a:rPr lang="en-US" dirty="0" err="1" smtClean="0"/>
              <a:t>p.capitalize</a:t>
            </a:r>
            <a:r>
              <a:rPr lang="en-US" dirty="0" smtClean="0"/>
              <a:t> </a:t>
            </a:r>
            <a:r>
              <a:rPr lang="en-US" dirty="0"/>
              <a:t>{</a:t>
            </a:r>
            <a:br>
              <a:rPr lang="en-US" dirty="0"/>
            </a:br>
            <a:r>
              <a:rPr lang="en-US" u="sng" dirty="0"/>
              <a:t>text-transform:</a:t>
            </a:r>
            <a:r>
              <a:rPr lang="en-US" dirty="0"/>
              <a:t> capitalize;</a:t>
            </a:r>
            <a:br>
              <a:rPr lang="en-US" dirty="0"/>
            </a:br>
            <a:r>
              <a:rPr lang="en-US" dirty="0"/>
              <a:t>}</a:t>
            </a:r>
          </a:p>
        </p:txBody>
      </p:sp>
    </p:spTree>
    <p:extLst>
      <p:ext uri="{BB962C8B-B14F-4D97-AF65-F5344CB8AC3E}">
        <p14:creationId xmlns:p14="http://schemas.microsoft.com/office/powerpoint/2010/main" val="5770861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text-transform Values</a:t>
            </a:r>
          </a:p>
        </p:txBody>
      </p:sp>
      <p:sp>
        <p:nvSpPr>
          <p:cNvPr id="3" name="Content Placeholder 2"/>
          <p:cNvSpPr>
            <a:spLocks noGrp="1"/>
          </p:cNvSpPr>
          <p:nvPr>
            <p:ph idx="1"/>
          </p:nvPr>
        </p:nvSpPr>
        <p:spPr>
          <a:xfrm>
            <a:off x="444500" y="1600200"/>
            <a:ext cx="8229600" cy="5105400"/>
          </a:xfrm>
        </p:spPr>
        <p:txBody>
          <a:bodyPr>
            <a:normAutofit fontScale="70000" lnSpcReduction="20000"/>
          </a:bodyPr>
          <a:lstStyle/>
          <a:p>
            <a:pPr marL="0" indent="0">
              <a:buNone/>
            </a:pPr>
            <a:r>
              <a:rPr lang="en-US" dirty="0" smtClean="0"/>
              <a:t>Using </a:t>
            </a:r>
            <a:r>
              <a:rPr lang="en-US" dirty="0"/>
              <a:t>text-transform property you can make text appear in all-uppercase or all-lowercase. Here is an example:</a:t>
            </a:r>
            <a:br>
              <a:rPr lang="en-US" dirty="0"/>
            </a:br>
            <a:r>
              <a:rPr lang="en-US" dirty="0"/>
              <a:t/>
            </a:r>
            <a:br>
              <a:rPr lang="en-US" dirty="0"/>
            </a:br>
            <a:r>
              <a:rPr lang="en-US" b="1" dirty="0"/>
              <a:t>The HTML</a:t>
            </a:r>
            <a:r>
              <a:rPr lang="en-US" b="1" dirty="0" smtClean="0"/>
              <a:t>:</a:t>
            </a:r>
          </a:p>
          <a:p>
            <a:pPr marL="0" indent="0">
              <a:buNone/>
            </a:pPr>
            <a:r>
              <a:rPr lang="en-US" dirty="0" smtClean="0"/>
              <a:t>&lt;</a:t>
            </a:r>
            <a:r>
              <a:rPr lang="en-US" dirty="0"/>
              <a:t>p class="uppercase"&gt;This value transforms all characters to uppercase.&lt;/p&gt;</a:t>
            </a:r>
            <a:br>
              <a:rPr lang="en-US" dirty="0"/>
            </a:br>
            <a:r>
              <a:rPr lang="en-US" dirty="0"/>
              <a:t>&lt;p class="lowercase"&gt;This value transforms all characters to lowercase.&lt;/p&gt;</a:t>
            </a:r>
            <a:br>
              <a:rPr lang="en-US" dirty="0"/>
            </a:br>
            <a:r>
              <a:rPr lang="en-US" b="1" dirty="0"/>
              <a:t>The CSS</a:t>
            </a:r>
            <a:r>
              <a:rPr lang="en-US" b="1" dirty="0" smtClean="0"/>
              <a:t>:</a:t>
            </a:r>
          </a:p>
          <a:p>
            <a:pPr marL="0" indent="0">
              <a:buNone/>
            </a:pPr>
            <a:r>
              <a:rPr lang="en-US" dirty="0" err="1" smtClean="0"/>
              <a:t>p.uppercase</a:t>
            </a:r>
            <a:r>
              <a:rPr lang="en-US" dirty="0" smtClean="0"/>
              <a:t> </a:t>
            </a:r>
            <a:r>
              <a:rPr lang="en-US" dirty="0"/>
              <a:t>{</a:t>
            </a:r>
            <a:br>
              <a:rPr lang="en-US" dirty="0"/>
            </a:br>
            <a:r>
              <a:rPr lang="en-US" u="sng" dirty="0"/>
              <a:t>text-transform:</a:t>
            </a:r>
            <a:r>
              <a:rPr lang="en-US" dirty="0"/>
              <a:t> </a:t>
            </a:r>
            <a:r>
              <a:rPr lang="en-US" b="1" dirty="0"/>
              <a:t>uppercase;</a:t>
            </a:r>
            <a:r>
              <a:rPr lang="en-US" dirty="0"/>
              <a:t/>
            </a:r>
            <a:br>
              <a:rPr lang="en-US" dirty="0"/>
            </a:br>
            <a:r>
              <a:rPr lang="en-US" dirty="0"/>
              <a:t>}</a:t>
            </a:r>
            <a:br>
              <a:rPr lang="en-US" dirty="0"/>
            </a:br>
            <a:r>
              <a:rPr lang="en-US" dirty="0" err="1"/>
              <a:t>p.lowercase</a:t>
            </a:r>
            <a:r>
              <a:rPr lang="en-US" dirty="0"/>
              <a:t> {</a:t>
            </a:r>
            <a:br>
              <a:rPr lang="en-US" dirty="0"/>
            </a:br>
            <a:r>
              <a:rPr lang="en-US" u="sng" dirty="0"/>
              <a:t>text-transform:</a:t>
            </a:r>
            <a:r>
              <a:rPr lang="en-US" b="1" dirty="0"/>
              <a:t> lowercase;</a:t>
            </a:r>
            <a:r>
              <a:rPr lang="en-US" dirty="0"/>
              <a:t/>
            </a:r>
            <a:br>
              <a:rPr lang="en-US" dirty="0"/>
            </a:br>
            <a:r>
              <a:rPr lang="en-US" dirty="0" smtClean="0"/>
              <a:t>}</a:t>
            </a:r>
          </a:p>
          <a:p>
            <a:pPr marL="0" indent="0">
              <a:buNone/>
            </a:pPr>
            <a:r>
              <a:rPr lang="en-US" dirty="0"/>
              <a:t>The value </a:t>
            </a:r>
            <a:r>
              <a:rPr lang="en-US" b="1" dirty="0"/>
              <a:t>none</a:t>
            </a:r>
            <a:r>
              <a:rPr lang="en-US" dirty="0"/>
              <a:t> will produce no capitalization effect at all.</a:t>
            </a:r>
          </a:p>
        </p:txBody>
      </p:sp>
    </p:spTree>
    <p:extLst>
      <p:ext uri="{BB962C8B-B14F-4D97-AF65-F5344CB8AC3E}">
        <p14:creationId xmlns:p14="http://schemas.microsoft.com/office/powerpoint/2010/main" val="7771560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letter-spacing Property</a:t>
            </a:r>
          </a:p>
        </p:txBody>
      </p:sp>
      <p:sp>
        <p:nvSpPr>
          <p:cNvPr id="3" name="Content Placeholder 2"/>
          <p:cNvSpPr>
            <a:spLocks noGrp="1"/>
          </p:cNvSpPr>
          <p:nvPr>
            <p:ph idx="1"/>
          </p:nvPr>
        </p:nvSpPr>
        <p:spPr>
          <a:xfrm>
            <a:off x="444500" y="1600200"/>
            <a:ext cx="8229600" cy="5105400"/>
          </a:xfrm>
        </p:spPr>
        <p:txBody>
          <a:bodyPr>
            <a:normAutofit fontScale="62500" lnSpcReduction="20000"/>
          </a:bodyPr>
          <a:lstStyle/>
          <a:p>
            <a:pPr marL="0" indent="0">
              <a:buNone/>
            </a:pPr>
            <a:r>
              <a:rPr lang="en-US" dirty="0"/>
              <a:t/>
            </a:r>
            <a:br>
              <a:rPr lang="en-US" dirty="0"/>
            </a:br>
            <a:r>
              <a:rPr lang="en-US" dirty="0"/>
              <a:t>The letter-spacing property specifies the </a:t>
            </a:r>
            <a:r>
              <a:rPr lang="en-US" b="1" dirty="0"/>
              <a:t>space between characters</a:t>
            </a:r>
            <a:r>
              <a:rPr lang="en-US" dirty="0"/>
              <a:t> in a text. The values can be set as:</a:t>
            </a:r>
            <a:br>
              <a:rPr lang="en-US" dirty="0"/>
            </a:br>
            <a:r>
              <a:rPr lang="en-US" dirty="0"/>
              <a:t>- </a:t>
            </a:r>
            <a:r>
              <a:rPr lang="en-US" b="1" dirty="0"/>
              <a:t>normal</a:t>
            </a:r>
            <a:r>
              <a:rPr lang="en-US" dirty="0"/>
              <a:t> defines the default style with no extra space between characters</a:t>
            </a:r>
            <a:br>
              <a:rPr lang="en-US" dirty="0"/>
            </a:br>
            <a:r>
              <a:rPr lang="en-US" dirty="0"/>
              <a:t>- </a:t>
            </a:r>
            <a:r>
              <a:rPr lang="en-US" b="1" dirty="0"/>
              <a:t>length</a:t>
            </a:r>
            <a:r>
              <a:rPr lang="en-US" dirty="0"/>
              <a:t> defines an extra space between characters using measurement units like </a:t>
            </a:r>
            <a:r>
              <a:rPr lang="en-US" dirty="0" err="1"/>
              <a:t>px</a:t>
            </a:r>
            <a:r>
              <a:rPr lang="en-US" dirty="0"/>
              <a:t>, </a:t>
            </a:r>
            <a:r>
              <a:rPr lang="en-US" dirty="0" err="1"/>
              <a:t>pt</a:t>
            </a:r>
            <a:r>
              <a:rPr lang="en-US" dirty="0"/>
              <a:t>, cm, mm, etc.;</a:t>
            </a:r>
            <a:br>
              <a:rPr lang="en-US" dirty="0"/>
            </a:br>
            <a:r>
              <a:rPr lang="en-US" dirty="0"/>
              <a:t>- </a:t>
            </a:r>
            <a:r>
              <a:rPr lang="en-US" b="1" dirty="0"/>
              <a:t>inherit</a:t>
            </a:r>
            <a:r>
              <a:rPr lang="en-US" dirty="0"/>
              <a:t> inherits the property from its parent element;</a:t>
            </a:r>
            <a:br>
              <a:rPr lang="en-US" dirty="0"/>
            </a:br>
            <a:r>
              <a:rPr lang="en-US" dirty="0"/>
              <a:t/>
            </a:r>
            <a:br>
              <a:rPr lang="en-US" dirty="0"/>
            </a:br>
            <a:r>
              <a:rPr lang="en-US" b="1" dirty="0"/>
              <a:t>The HTML</a:t>
            </a:r>
            <a:r>
              <a:rPr lang="en-US" b="1" dirty="0" smtClean="0"/>
              <a:t>:</a:t>
            </a:r>
          </a:p>
          <a:p>
            <a:pPr marL="0" indent="0">
              <a:buNone/>
            </a:pPr>
            <a:r>
              <a:rPr lang="en-US" dirty="0" smtClean="0"/>
              <a:t>&lt;</a:t>
            </a:r>
            <a:r>
              <a:rPr lang="en-US" dirty="0"/>
              <a:t>p class="normal"&gt;This paragraph has no additional letter-spacing applied.&lt;/p&gt;</a:t>
            </a:r>
            <a:br>
              <a:rPr lang="en-US" dirty="0"/>
            </a:br>
            <a:r>
              <a:rPr lang="en-US" dirty="0"/>
              <a:t>&lt;p class="positive "&gt;This paragraph is letter-spaced at 4px.&lt;/p&gt;</a:t>
            </a:r>
            <a:br>
              <a:rPr lang="en-US" dirty="0"/>
            </a:br>
            <a:r>
              <a:rPr lang="en-US" b="1" dirty="0"/>
              <a:t>The CSS</a:t>
            </a:r>
            <a:r>
              <a:rPr lang="en-US" b="1" dirty="0" smtClean="0"/>
              <a:t>:</a:t>
            </a:r>
          </a:p>
          <a:p>
            <a:pPr marL="0" indent="0">
              <a:buNone/>
            </a:pPr>
            <a:r>
              <a:rPr lang="en-US" dirty="0" err="1" smtClean="0"/>
              <a:t>p.normal</a:t>
            </a:r>
            <a:r>
              <a:rPr lang="en-US" dirty="0" smtClean="0"/>
              <a:t> </a:t>
            </a:r>
            <a:r>
              <a:rPr lang="en-US" dirty="0"/>
              <a:t>{ </a:t>
            </a:r>
            <a:br>
              <a:rPr lang="en-US" dirty="0"/>
            </a:br>
            <a:r>
              <a:rPr lang="en-US" b="1" u="sng" dirty="0"/>
              <a:t>letter-spacing:</a:t>
            </a:r>
            <a:r>
              <a:rPr lang="en-US" b="1" dirty="0"/>
              <a:t> normal;</a:t>
            </a:r>
            <a:r>
              <a:rPr lang="en-US" dirty="0"/>
              <a:t> </a:t>
            </a:r>
            <a:br>
              <a:rPr lang="en-US" dirty="0"/>
            </a:br>
            <a:r>
              <a:rPr lang="en-US" dirty="0"/>
              <a:t>}</a:t>
            </a:r>
            <a:br>
              <a:rPr lang="en-US" dirty="0"/>
            </a:br>
            <a:r>
              <a:rPr lang="en-US" dirty="0" err="1"/>
              <a:t>p.positive</a:t>
            </a:r>
            <a:r>
              <a:rPr lang="en-US" dirty="0"/>
              <a:t> { </a:t>
            </a:r>
            <a:br>
              <a:rPr lang="en-US" dirty="0"/>
            </a:br>
            <a:r>
              <a:rPr lang="en-US" b="1" u="sng" dirty="0"/>
              <a:t>letter-spacing:</a:t>
            </a:r>
            <a:r>
              <a:rPr lang="en-US" b="1" dirty="0"/>
              <a:t> 4px; </a:t>
            </a:r>
            <a:r>
              <a:rPr lang="en-US" dirty="0"/>
              <a:t/>
            </a:r>
            <a:br>
              <a:rPr lang="en-US" dirty="0"/>
            </a:br>
            <a:r>
              <a:rPr lang="en-US" dirty="0"/>
              <a:t>}</a:t>
            </a:r>
          </a:p>
        </p:txBody>
      </p:sp>
    </p:spTree>
    <p:extLst>
      <p:ext uri="{BB962C8B-B14F-4D97-AF65-F5344CB8AC3E}">
        <p14:creationId xmlns:p14="http://schemas.microsoft.com/office/powerpoint/2010/main" val="3178728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143000"/>
          </a:xfrm>
        </p:spPr>
        <p:txBody>
          <a:bodyPr>
            <a:normAutofit/>
          </a:bodyPr>
          <a:lstStyle/>
          <a:p>
            <a:r>
              <a:rPr lang="en-US" sz="3600" b="1" dirty="0"/>
              <a:t>Inline CSS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
            </a:r>
            <a:br>
              <a:rPr lang="en-US" dirty="0"/>
            </a:br>
            <a:r>
              <a:rPr lang="en-US" dirty="0"/>
              <a:t>Using an inline style is one of the ways to insert a style sheet. With an inline style, a unique style is applied to a single element.</a:t>
            </a:r>
            <a:br>
              <a:rPr lang="en-US" dirty="0"/>
            </a:br>
            <a:r>
              <a:rPr lang="en-US" dirty="0"/>
              <a:t/>
            </a:r>
            <a:br>
              <a:rPr lang="en-US" dirty="0"/>
            </a:br>
            <a:r>
              <a:rPr lang="en-US" dirty="0"/>
              <a:t>In order to use an inline style, add the </a:t>
            </a:r>
            <a:r>
              <a:rPr lang="en-US" b="1" dirty="0"/>
              <a:t>style attribute</a:t>
            </a:r>
            <a:r>
              <a:rPr lang="en-US" dirty="0"/>
              <a:t> to the </a:t>
            </a:r>
            <a:r>
              <a:rPr lang="en-US" b="1" dirty="0"/>
              <a:t>relevant tag</a:t>
            </a:r>
            <a:r>
              <a:rPr lang="en-US" dirty="0"/>
              <a:t>. </a:t>
            </a:r>
            <a:br>
              <a:rPr lang="en-US" dirty="0"/>
            </a:br>
            <a:r>
              <a:rPr lang="en-US" dirty="0"/>
              <a:t/>
            </a:r>
            <a:br>
              <a:rPr lang="en-US" dirty="0"/>
            </a:br>
            <a:r>
              <a:rPr lang="en-US" dirty="0"/>
              <a:t>The example below shows how to create a paragraph with a gray background and white text</a:t>
            </a:r>
            <a:r>
              <a:rPr lang="en-US" dirty="0" smtClean="0"/>
              <a:t>:</a:t>
            </a:r>
          </a:p>
          <a:p>
            <a:pPr marL="0" indent="0">
              <a:buNone/>
            </a:pPr>
            <a:r>
              <a:rPr lang="en-US" dirty="0" smtClean="0"/>
              <a:t>&lt;</a:t>
            </a:r>
            <a:r>
              <a:rPr lang="en-US" dirty="0"/>
              <a:t>p </a:t>
            </a:r>
            <a:r>
              <a:rPr lang="en-US" b="1" dirty="0"/>
              <a:t>style</a:t>
            </a:r>
            <a:r>
              <a:rPr lang="en-US" dirty="0"/>
              <a:t>="</a:t>
            </a:r>
            <a:r>
              <a:rPr lang="en-US" dirty="0" err="1"/>
              <a:t>color:white</a:t>
            </a:r>
            <a:r>
              <a:rPr lang="en-US" dirty="0"/>
              <a:t>; </a:t>
            </a:r>
            <a:r>
              <a:rPr lang="en-US" u="sng" dirty="0" err="1"/>
              <a:t>background-color:</a:t>
            </a:r>
            <a:r>
              <a:rPr lang="en-US" dirty="0" err="1"/>
              <a:t>gray</a:t>
            </a:r>
            <a:r>
              <a:rPr lang="en-US" dirty="0"/>
              <a:t>;"&gt;</a:t>
            </a:r>
            <a:br>
              <a:rPr lang="en-US" dirty="0"/>
            </a:br>
            <a:r>
              <a:rPr lang="en-US" dirty="0"/>
              <a:t>This is an example of inline styling. </a:t>
            </a:r>
            <a:br>
              <a:rPr lang="en-US" dirty="0"/>
            </a:br>
            <a:r>
              <a:rPr lang="en-US" dirty="0"/>
              <a:t>&lt;/p&gt;</a:t>
            </a:r>
          </a:p>
        </p:txBody>
      </p:sp>
    </p:spTree>
    <p:extLst>
      <p:ext uri="{BB962C8B-B14F-4D97-AF65-F5344CB8AC3E}">
        <p14:creationId xmlns:p14="http://schemas.microsoft.com/office/powerpoint/2010/main" val="13020685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Using Negative Values</a:t>
            </a:r>
          </a:p>
        </p:txBody>
      </p:sp>
      <p:sp>
        <p:nvSpPr>
          <p:cNvPr id="3" name="Content Placeholder 2"/>
          <p:cNvSpPr>
            <a:spLocks noGrp="1"/>
          </p:cNvSpPr>
          <p:nvPr>
            <p:ph idx="1"/>
          </p:nvPr>
        </p:nvSpPr>
        <p:spPr>
          <a:xfrm>
            <a:off x="444500" y="1600200"/>
            <a:ext cx="8229600" cy="5105400"/>
          </a:xfrm>
        </p:spPr>
        <p:txBody>
          <a:bodyPr>
            <a:normAutofit fontScale="70000" lnSpcReduction="20000"/>
          </a:bodyPr>
          <a:lstStyle/>
          <a:p>
            <a:pPr marL="0" indent="0">
              <a:buNone/>
            </a:pPr>
            <a:r>
              <a:rPr lang="en-US" dirty="0" smtClean="0"/>
              <a:t>For </a:t>
            </a:r>
            <a:r>
              <a:rPr lang="en-US" dirty="0"/>
              <a:t>defining an extra space between characters, negative values are also permitted. </a:t>
            </a:r>
            <a:br>
              <a:rPr lang="en-US" dirty="0"/>
            </a:br>
            <a:r>
              <a:rPr lang="en-US" dirty="0"/>
              <a:t>Here is an example demonstrating the difference between </a:t>
            </a:r>
            <a:r>
              <a:rPr lang="en-US" b="1" dirty="0"/>
              <a:t>positive</a:t>
            </a:r>
            <a:r>
              <a:rPr lang="en-US" dirty="0"/>
              <a:t> and </a:t>
            </a:r>
            <a:r>
              <a:rPr lang="en-US" b="1" dirty="0"/>
              <a:t>negative</a:t>
            </a:r>
            <a:r>
              <a:rPr lang="en-US" dirty="0"/>
              <a:t> values: </a:t>
            </a:r>
            <a:br>
              <a:rPr lang="en-US" dirty="0"/>
            </a:br>
            <a:r>
              <a:rPr lang="en-US" dirty="0"/>
              <a:t/>
            </a:r>
            <a:br>
              <a:rPr lang="en-US" dirty="0"/>
            </a:br>
            <a:r>
              <a:rPr lang="en-US" b="1" dirty="0"/>
              <a:t>The HTML</a:t>
            </a:r>
            <a:r>
              <a:rPr lang="en-US" b="1" dirty="0" smtClean="0"/>
              <a:t>:</a:t>
            </a:r>
          </a:p>
          <a:p>
            <a:pPr marL="0" indent="0">
              <a:buNone/>
            </a:pPr>
            <a:r>
              <a:rPr lang="en-US" dirty="0" smtClean="0"/>
              <a:t>&lt;</a:t>
            </a:r>
            <a:r>
              <a:rPr lang="en-US" dirty="0"/>
              <a:t>p class="positive"&gt;This paragraph is letter-spaced at 4px.&lt;/p&gt;</a:t>
            </a:r>
            <a:br>
              <a:rPr lang="en-US" dirty="0"/>
            </a:br>
            <a:r>
              <a:rPr lang="en-US" dirty="0"/>
              <a:t>&lt;p class="negative"&gt;This paragraph is letter-spaced at -1.5px&lt;/p&gt;</a:t>
            </a:r>
            <a:br>
              <a:rPr lang="en-US" dirty="0"/>
            </a:br>
            <a:r>
              <a:rPr lang="en-US" b="1" dirty="0"/>
              <a:t>The CSS</a:t>
            </a:r>
            <a:r>
              <a:rPr lang="en-US" b="1" dirty="0" smtClean="0"/>
              <a:t>:</a:t>
            </a:r>
          </a:p>
          <a:p>
            <a:pPr marL="0" indent="0">
              <a:buNone/>
            </a:pPr>
            <a:r>
              <a:rPr lang="en-US" dirty="0" err="1" smtClean="0"/>
              <a:t>p.positive</a:t>
            </a:r>
            <a:r>
              <a:rPr lang="en-US" dirty="0" smtClean="0"/>
              <a:t> </a:t>
            </a:r>
            <a:r>
              <a:rPr lang="en-US" dirty="0"/>
              <a:t>{ </a:t>
            </a:r>
            <a:br>
              <a:rPr lang="en-US" dirty="0"/>
            </a:br>
            <a:r>
              <a:rPr lang="en-US" u="sng" dirty="0"/>
              <a:t>letter-spacing:</a:t>
            </a:r>
            <a:r>
              <a:rPr lang="en-US" dirty="0"/>
              <a:t> 4px; </a:t>
            </a:r>
            <a:br>
              <a:rPr lang="en-US" dirty="0"/>
            </a:br>
            <a:r>
              <a:rPr lang="en-US" dirty="0"/>
              <a:t>}</a:t>
            </a:r>
            <a:br>
              <a:rPr lang="en-US" dirty="0"/>
            </a:br>
            <a:r>
              <a:rPr lang="en-US" dirty="0" err="1"/>
              <a:t>p.negative</a:t>
            </a:r>
            <a:r>
              <a:rPr lang="en-US" dirty="0"/>
              <a:t> { </a:t>
            </a:r>
            <a:br>
              <a:rPr lang="en-US" dirty="0"/>
            </a:br>
            <a:r>
              <a:rPr lang="en-US" u="sng" dirty="0"/>
              <a:t>letter-spacing:</a:t>
            </a:r>
            <a:r>
              <a:rPr lang="en-US" dirty="0"/>
              <a:t> -1.5px; </a:t>
            </a:r>
            <a:br>
              <a:rPr lang="en-US" dirty="0"/>
            </a:br>
            <a:r>
              <a:rPr lang="en-US" dirty="0"/>
              <a:t>} </a:t>
            </a:r>
          </a:p>
        </p:txBody>
      </p:sp>
    </p:spTree>
    <p:extLst>
      <p:ext uri="{BB962C8B-B14F-4D97-AF65-F5344CB8AC3E}">
        <p14:creationId xmlns:p14="http://schemas.microsoft.com/office/powerpoint/2010/main" val="450234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word-spacing Property</a:t>
            </a:r>
          </a:p>
        </p:txBody>
      </p:sp>
      <p:sp>
        <p:nvSpPr>
          <p:cNvPr id="3" name="Content Placeholder 2"/>
          <p:cNvSpPr>
            <a:spLocks noGrp="1"/>
          </p:cNvSpPr>
          <p:nvPr>
            <p:ph idx="1"/>
          </p:nvPr>
        </p:nvSpPr>
        <p:spPr>
          <a:xfrm>
            <a:off x="444500" y="1600200"/>
            <a:ext cx="8229600" cy="5105400"/>
          </a:xfrm>
        </p:spPr>
        <p:txBody>
          <a:bodyPr>
            <a:normAutofit fontScale="92500" lnSpcReduction="10000"/>
          </a:bodyPr>
          <a:lstStyle/>
          <a:p>
            <a:pPr marL="0" indent="0">
              <a:buNone/>
            </a:pPr>
            <a:r>
              <a:rPr lang="en-US" sz="2400" dirty="0" smtClean="0"/>
              <a:t>The </a:t>
            </a:r>
            <a:r>
              <a:rPr lang="en-US" sz="2400" dirty="0"/>
              <a:t>word-spacing property specifies the </a:t>
            </a:r>
            <a:r>
              <a:rPr lang="en-US" sz="2400" b="1" dirty="0"/>
              <a:t>space between words</a:t>
            </a:r>
            <a:r>
              <a:rPr lang="en-US" sz="2400" dirty="0"/>
              <a:t> in a text. Just like the letter-spacing property, you can set the word-spacing values as </a:t>
            </a:r>
            <a:r>
              <a:rPr lang="en-US" sz="2400" b="1" dirty="0"/>
              <a:t>normal</a:t>
            </a:r>
            <a:r>
              <a:rPr lang="en-US" sz="2400" dirty="0"/>
              <a:t>, </a:t>
            </a:r>
            <a:r>
              <a:rPr lang="en-US" sz="2400" b="1" dirty="0"/>
              <a:t>length</a:t>
            </a:r>
            <a:r>
              <a:rPr lang="en-US" sz="2400" dirty="0"/>
              <a:t>, and </a:t>
            </a:r>
            <a:r>
              <a:rPr lang="en-US" sz="2400" b="1" dirty="0"/>
              <a:t>inherit</a:t>
            </a:r>
            <a:r>
              <a:rPr lang="en-US" sz="2400" dirty="0"/>
              <a:t>. </a:t>
            </a:r>
            <a:br>
              <a:rPr lang="en-US" sz="2400" dirty="0"/>
            </a:br>
            <a:r>
              <a:rPr lang="en-US" sz="2400" dirty="0"/>
              <a:t/>
            </a:r>
            <a:br>
              <a:rPr lang="en-US" sz="2400" dirty="0"/>
            </a:br>
            <a:r>
              <a:rPr lang="en-US" sz="2400" b="1" dirty="0"/>
              <a:t>The HTML</a:t>
            </a:r>
            <a:r>
              <a:rPr lang="en-US" sz="2400" b="1" dirty="0" smtClean="0"/>
              <a:t>:</a:t>
            </a:r>
          </a:p>
          <a:p>
            <a:pPr marL="0" indent="0">
              <a:buNone/>
            </a:pPr>
            <a:r>
              <a:rPr lang="en-US" sz="2400" dirty="0" smtClean="0"/>
              <a:t>&lt;</a:t>
            </a:r>
            <a:r>
              <a:rPr lang="en-US" sz="2400" dirty="0"/>
              <a:t>p class="normal"&gt;This paragraph has no additional word-spacing applied.&lt;/p&gt;</a:t>
            </a:r>
            <a:br>
              <a:rPr lang="en-US" sz="2400" dirty="0"/>
            </a:br>
            <a:r>
              <a:rPr lang="en-US" sz="2400" dirty="0"/>
              <a:t>&lt;p class="</a:t>
            </a:r>
            <a:r>
              <a:rPr lang="en-US" sz="2400" dirty="0" err="1"/>
              <a:t>px</a:t>
            </a:r>
            <a:r>
              <a:rPr lang="en-US" sz="2400" dirty="0"/>
              <a:t>"&gt;This paragraph is word-spaced at 30px.&lt;/p&gt;</a:t>
            </a:r>
            <a:br>
              <a:rPr lang="en-US" sz="2400" dirty="0"/>
            </a:br>
            <a:r>
              <a:rPr lang="en-US" sz="2400" b="1" dirty="0"/>
              <a:t>The CSS</a:t>
            </a:r>
            <a:r>
              <a:rPr lang="en-US" sz="2400" b="1" dirty="0" smtClean="0"/>
              <a:t>:</a:t>
            </a:r>
          </a:p>
          <a:p>
            <a:pPr marL="0" indent="0">
              <a:buNone/>
            </a:pPr>
            <a:r>
              <a:rPr lang="en-US" sz="2400" dirty="0" err="1" smtClean="0"/>
              <a:t>p.normal</a:t>
            </a:r>
            <a:r>
              <a:rPr lang="en-US" sz="2400" dirty="0" smtClean="0"/>
              <a:t> </a:t>
            </a:r>
            <a:r>
              <a:rPr lang="en-US" sz="2400" dirty="0"/>
              <a:t>{ </a:t>
            </a:r>
            <a:br>
              <a:rPr lang="en-US" sz="2400" dirty="0"/>
            </a:br>
            <a:r>
              <a:rPr lang="en-US" sz="2400" b="1" u="sng" dirty="0"/>
              <a:t>word-spacing:</a:t>
            </a:r>
            <a:r>
              <a:rPr lang="en-US" sz="2400" b="1" dirty="0"/>
              <a:t> normal</a:t>
            </a:r>
            <a:r>
              <a:rPr lang="en-US" sz="2400" dirty="0"/>
              <a:t>;</a:t>
            </a:r>
            <a:br>
              <a:rPr lang="en-US" sz="2400" dirty="0"/>
            </a:br>
            <a:r>
              <a:rPr lang="en-US" sz="2400" dirty="0"/>
              <a:t>}</a:t>
            </a:r>
            <a:br>
              <a:rPr lang="en-US" sz="2400" dirty="0"/>
            </a:br>
            <a:r>
              <a:rPr lang="en-US" sz="2400" dirty="0" err="1"/>
              <a:t>p.px</a:t>
            </a:r>
            <a:r>
              <a:rPr lang="en-US" sz="2400" dirty="0"/>
              <a:t> { </a:t>
            </a:r>
            <a:br>
              <a:rPr lang="en-US" sz="2400" dirty="0"/>
            </a:br>
            <a:r>
              <a:rPr lang="en-US" sz="2400" b="1" u="sng" dirty="0"/>
              <a:t>word-spacing:</a:t>
            </a:r>
            <a:r>
              <a:rPr lang="en-US" sz="2400" b="1" dirty="0"/>
              <a:t> 30px</a:t>
            </a:r>
            <a:r>
              <a:rPr lang="en-US" sz="2400" dirty="0"/>
              <a:t>;</a:t>
            </a:r>
            <a:br>
              <a:rPr lang="en-US" sz="2400" dirty="0"/>
            </a:br>
            <a:r>
              <a:rPr lang="en-US" sz="2400" dirty="0"/>
              <a:t>}</a:t>
            </a:r>
          </a:p>
        </p:txBody>
      </p:sp>
    </p:spTree>
    <p:extLst>
      <p:ext uri="{BB962C8B-B14F-4D97-AF65-F5344CB8AC3E}">
        <p14:creationId xmlns:p14="http://schemas.microsoft.com/office/powerpoint/2010/main" val="166733051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Measurement Units</a:t>
            </a:r>
          </a:p>
        </p:txBody>
      </p:sp>
      <p:sp>
        <p:nvSpPr>
          <p:cNvPr id="3" name="Content Placeholder 2"/>
          <p:cNvSpPr>
            <a:spLocks noGrp="1"/>
          </p:cNvSpPr>
          <p:nvPr>
            <p:ph idx="1"/>
          </p:nvPr>
        </p:nvSpPr>
        <p:spPr>
          <a:xfrm>
            <a:off x="444500" y="1600200"/>
            <a:ext cx="8229600" cy="5105400"/>
          </a:xfrm>
        </p:spPr>
        <p:txBody>
          <a:bodyPr>
            <a:normAutofit fontScale="92500" lnSpcReduction="10000"/>
          </a:bodyPr>
          <a:lstStyle/>
          <a:p>
            <a:pPr marL="0" indent="0">
              <a:buNone/>
            </a:pPr>
            <a:r>
              <a:rPr lang="en-US" sz="2400" dirty="0" smtClean="0"/>
              <a:t>To </a:t>
            </a:r>
            <a:r>
              <a:rPr lang="en-US" sz="2400" dirty="0"/>
              <a:t>define an extra space between words, you can use positive measurement values like</a:t>
            </a:r>
            <a:r>
              <a:rPr lang="en-US" sz="2400" b="1" dirty="0"/>
              <a:t> </a:t>
            </a:r>
            <a:r>
              <a:rPr lang="en-US" sz="2400" b="1" dirty="0" err="1"/>
              <a:t>px</a:t>
            </a:r>
            <a:r>
              <a:rPr lang="en-US" sz="2400" b="1" dirty="0"/>
              <a:t>, </a:t>
            </a:r>
            <a:r>
              <a:rPr lang="en-US" sz="2400" b="1" dirty="0" err="1"/>
              <a:t>pt</a:t>
            </a:r>
            <a:r>
              <a:rPr lang="en-US" sz="2400" b="1" dirty="0"/>
              <a:t>, pc, cm, mm, inches, </a:t>
            </a:r>
            <a:r>
              <a:rPr lang="en-US" sz="2400" b="1" dirty="0" err="1"/>
              <a:t>em</a:t>
            </a:r>
            <a:r>
              <a:rPr lang="en-US" sz="2400" b="1" dirty="0"/>
              <a:t>, </a:t>
            </a:r>
            <a:r>
              <a:rPr lang="en-US" sz="2400" dirty="0"/>
              <a:t>and</a:t>
            </a:r>
            <a:r>
              <a:rPr lang="en-US" sz="2400" b="1" dirty="0"/>
              <a:t> ex</a:t>
            </a:r>
            <a:r>
              <a:rPr lang="en-US" sz="2400" dirty="0"/>
              <a:t>.</a:t>
            </a:r>
            <a:br>
              <a:rPr lang="en-US" sz="2400" dirty="0"/>
            </a:br>
            <a:r>
              <a:rPr lang="en-US" sz="2400" dirty="0"/>
              <a:t>Negative values are also permitted. Here is an example to show the difference. </a:t>
            </a:r>
            <a:br>
              <a:rPr lang="en-US" sz="2400" dirty="0"/>
            </a:br>
            <a:r>
              <a:rPr lang="en-US" sz="2400" dirty="0"/>
              <a:t/>
            </a:r>
            <a:br>
              <a:rPr lang="en-US" sz="2400" dirty="0"/>
            </a:br>
            <a:r>
              <a:rPr lang="en-US" sz="2400" b="1" dirty="0"/>
              <a:t>The HTML</a:t>
            </a:r>
            <a:r>
              <a:rPr lang="en-US" sz="2400" b="1" dirty="0" smtClean="0"/>
              <a:t>:</a:t>
            </a:r>
          </a:p>
          <a:p>
            <a:pPr marL="0" indent="0">
              <a:buNone/>
            </a:pPr>
            <a:r>
              <a:rPr lang="en-US" sz="2400" dirty="0" smtClean="0"/>
              <a:t>&lt;</a:t>
            </a:r>
            <a:r>
              <a:rPr lang="en-US" sz="2400" dirty="0"/>
              <a:t>p class="positive"&gt;This paragraph is word-spaced at 20px.&lt;/p&gt;</a:t>
            </a:r>
            <a:br>
              <a:rPr lang="en-US" sz="2400" dirty="0"/>
            </a:br>
            <a:r>
              <a:rPr lang="en-US" sz="2400" dirty="0"/>
              <a:t>&lt;p class="negative"&gt;This paragraph is word-spaced at -5px.&lt;/p&gt;</a:t>
            </a:r>
            <a:br>
              <a:rPr lang="en-US" sz="2400" dirty="0"/>
            </a:br>
            <a:r>
              <a:rPr lang="en-US" sz="2400" b="1" dirty="0"/>
              <a:t>The CSS</a:t>
            </a:r>
            <a:r>
              <a:rPr lang="en-US" sz="2400" b="1" dirty="0" smtClean="0"/>
              <a:t>:</a:t>
            </a:r>
          </a:p>
          <a:p>
            <a:pPr marL="0" indent="0">
              <a:buNone/>
            </a:pPr>
            <a:r>
              <a:rPr lang="en-US" sz="2400" dirty="0" err="1" smtClean="0"/>
              <a:t>p.positive</a:t>
            </a:r>
            <a:r>
              <a:rPr lang="en-US" sz="2400" dirty="0" smtClean="0"/>
              <a:t> </a:t>
            </a:r>
            <a:r>
              <a:rPr lang="en-US" sz="2400" dirty="0"/>
              <a:t>{ </a:t>
            </a:r>
            <a:br>
              <a:rPr lang="en-US" sz="2400" dirty="0"/>
            </a:br>
            <a:r>
              <a:rPr lang="en-US" sz="2400" b="1" u="sng" dirty="0"/>
              <a:t>word-spacing:</a:t>
            </a:r>
            <a:r>
              <a:rPr lang="en-US" sz="2400" b="1" dirty="0"/>
              <a:t> 20px</a:t>
            </a:r>
            <a:r>
              <a:rPr lang="en-US" sz="2400" dirty="0"/>
              <a:t>;</a:t>
            </a:r>
            <a:br>
              <a:rPr lang="en-US" sz="2400" dirty="0"/>
            </a:br>
            <a:r>
              <a:rPr lang="en-US" sz="2400" dirty="0"/>
              <a:t>}</a:t>
            </a:r>
            <a:br>
              <a:rPr lang="en-US" sz="2400" dirty="0"/>
            </a:br>
            <a:r>
              <a:rPr lang="en-US" sz="2400" dirty="0" err="1"/>
              <a:t>p.negative</a:t>
            </a:r>
            <a:r>
              <a:rPr lang="en-US" sz="2400" dirty="0"/>
              <a:t> { </a:t>
            </a:r>
            <a:br>
              <a:rPr lang="en-US" sz="2400" dirty="0"/>
            </a:br>
            <a:r>
              <a:rPr lang="en-US" sz="2400" b="1" u="sng" dirty="0"/>
              <a:t>word-spacing:</a:t>
            </a:r>
            <a:r>
              <a:rPr lang="en-US" sz="2400" b="1" dirty="0"/>
              <a:t> -5px</a:t>
            </a:r>
            <a:r>
              <a:rPr lang="en-US" sz="2400" dirty="0"/>
              <a:t>;</a:t>
            </a:r>
            <a:br>
              <a:rPr lang="en-US" sz="2400" dirty="0"/>
            </a:br>
            <a:r>
              <a:rPr lang="en-US" sz="2400" dirty="0"/>
              <a:t>}</a:t>
            </a:r>
          </a:p>
        </p:txBody>
      </p:sp>
    </p:spTree>
    <p:extLst>
      <p:ext uri="{BB962C8B-B14F-4D97-AF65-F5344CB8AC3E}">
        <p14:creationId xmlns:p14="http://schemas.microsoft.com/office/powerpoint/2010/main" val="254891964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white-space Property</a:t>
            </a:r>
          </a:p>
        </p:txBody>
      </p:sp>
      <p:sp>
        <p:nvSpPr>
          <p:cNvPr id="3" name="Content Placeholder 2"/>
          <p:cNvSpPr>
            <a:spLocks noGrp="1"/>
          </p:cNvSpPr>
          <p:nvPr>
            <p:ph idx="1"/>
          </p:nvPr>
        </p:nvSpPr>
        <p:spPr>
          <a:xfrm>
            <a:off x="444500" y="1600200"/>
            <a:ext cx="8229600" cy="5105400"/>
          </a:xfrm>
        </p:spPr>
        <p:txBody>
          <a:bodyPr>
            <a:normAutofit fontScale="92500" lnSpcReduction="10000"/>
          </a:bodyPr>
          <a:lstStyle/>
          <a:p>
            <a:pPr marL="0" indent="0">
              <a:buNone/>
            </a:pPr>
            <a:r>
              <a:rPr lang="en-US" sz="2400" dirty="0" smtClean="0"/>
              <a:t>The </a:t>
            </a:r>
            <a:r>
              <a:rPr lang="en-US" sz="2400" dirty="0"/>
              <a:t>white-space property specifies how white-space inside an element is handled. The values can be set as </a:t>
            </a:r>
            <a:r>
              <a:rPr lang="en-US" sz="2400" b="1" dirty="0"/>
              <a:t>normal</a:t>
            </a:r>
            <a:r>
              <a:rPr lang="en-US" sz="2400" dirty="0"/>
              <a:t>, </a:t>
            </a:r>
            <a:r>
              <a:rPr lang="en-US" sz="2400" b="1" dirty="0"/>
              <a:t>inherit</a:t>
            </a:r>
            <a:r>
              <a:rPr lang="en-US" sz="2400" dirty="0"/>
              <a:t>, </a:t>
            </a:r>
            <a:r>
              <a:rPr lang="en-US" sz="2400" b="1" dirty="0" err="1"/>
              <a:t>nowrap</a:t>
            </a:r>
            <a:r>
              <a:rPr lang="en-US" sz="2400" dirty="0"/>
              <a:t>, etc. </a:t>
            </a:r>
            <a:br>
              <a:rPr lang="en-US" sz="2400" dirty="0"/>
            </a:br>
            <a:r>
              <a:rPr lang="en-US" sz="2400" dirty="0"/>
              <a:t/>
            </a:r>
            <a:br>
              <a:rPr lang="en-US" sz="2400" dirty="0"/>
            </a:br>
            <a:r>
              <a:rPr lang="en-US" sz="2400" dirty="0"/>
              <a:t>The </a:t>
            </a:r>
            <a:r>
              <a:rPr lang="en-US" sz="2400" dirty="0" err="1"/>
              <a:t>nowrap</a:t>
            </a:r>
            <a:r>
              <a:rPr lang="en-US" sz="2400" dirty="0"/>
              <a:t> value suppresses all line breaks in the element. </a:t>
            </a:r>
            <a:br>
              <a:rPr lang="en-US" sz="2400" dirty="0"/>
            </a:br>
            <a:r>
              <a:rPr lang="en-US" sz="2400" dirty="0"/>
              <a:t/>
            </a:r>
            <a:br>
              <a:rPr lang="en-US" sz="2400" dirty="0"/>
            </a:br>
            <a:r>
              <a:rPr lang="en-US" sz="2400" b="1" dirty="0"/>
              <a:t>The HTML:</a:t>
            </a:r>
            <a:r>
              <a:rPr lang="en-US" sz="2400" dirty="0"/>
              <a:t>&lt;p&gt;</a:t>
            </a:r>
            <a:br>
              <a:rPr lang="en-US" sz="2400" dirty="0"/>
            </a:br>
            <a:r>
              <a:rPr lang="en-US" sz="2400" dirty="0"/>
              <a:t>This paragraph has multiple spaces and</a:t>
            </a:r>
            <a:br>
              <a:rPr lang="en-US" sz="2400" dirty="0"/>
            </a:br>
            <a:r>
              <a:rPr lang="en-US" sz="2400" dirty="0"/>
              <a:t>a line break, but it will be ignored, as we used the </a:t>
            </a:r>
            <a:r>
              <a:rPr lang="en-US" sz="2400" dirty="0" err="1"/>
              <a:t>nowrap</a:t>
            </a:r>
            <a:r>
              <a:rPr lang="en-US" sz="2400" dirty="0"/>
              <a:t> value. </a:t>
            </a:r>
            <a:br>
              <a:rPr lang="en-US" sz="2400" dirty="0"/>
            </a:br>
            <a:r>
              <a:rPr lang="en-US" sz="2400" dirty="0"/>
              <a:t>&lt;/p&gt;</a:t>
            </a:r>
            <a:br>
              <a:rPr lang="en-US" sz="2400" dirty="0"/>
            </a:br>
            <a:r>
              <a:rPr lang="en-US" sz="2400" b="1" dirty="0"/>
              <a:t>The </a:t>
            </a:r>
            <a:r>
              <a:rPr lang="en-US" sz="2400" b="1" dirty="0" err="1"/>
              <a:t>CSS:</a:t>
            </a:r>
            <a:r>
              <a:rPr lang="en-US" sz="2400" dirty="0" err="1"/>
              <a:t>p</a:t>
            </a:r>
            <a:r>
              <a:rPr lang="en-US" sz="2400" dirty="0"/>
              <a:t> {</a:t>
            </a:r>
            <a:br>
              <a:rPr lang="en-US" sz="2400" dirty="0"/>
            </a:br>
            <a:r>
              <a:rPr lang="en-US" sz="2400" u="sng" dirty="0"/>
              <a:t>white-space:</a:t>
            </a:r>
            <a:r>
              <a:rPr lang="en-US" sz="2400" dirty="0"/>
              <a:t> </a:t>
            </a:r>
            <a:r>
              <a:rPr lang="en-US" sz="2400" dirty="0" err="1"/>
              <a:t>nowrap</a:t>
            </a:r>
            <a:r>
              <a:rPr lang="en-US" sz="2400" dirty="0"/>
              <a:t>;</a:t>
            </a:r>
            <a:br>
              <a:rPr lang="en-US" sz="2400" dirty="0"/>
            </a:br>
            <a:r>
              <a:rPr lang="en-US" sz="2400" dirty="0" smtClean="0"/>
              <a:t>}</a:t>
            </a:r>
          </a:p>
          <a:p>
            <a:pPr marL="0" indent="0">
              <a:buNone/>
            </a:pPr>
            <a:endParaRPr lang="en-US" sz="2400" dirty="0"/>
          </a:p>
          <a:p>
            <a:pPr marL="0" indent="0">
              <a:buNone/>
            </a:pPr>
            <a:r>
              <a:rPr lang="en-US" sz="2400" dirty="0"/>
              <a:t>The text will continue on the same line until a </a:t>
            </a:r>
            <a:r>
              <a:rPr lang="en-US" sz="2400" b="1" dirty="0"/>
              <a:t>&lt;</a:t>
            </a:r>
            <a:r>
              <a:rPr lang="en-US" sz="2400" b="1" dirty="0" err="1"/>
              <a:t>br</a:t>
            </a:r>
            <a:r>
              <a:rPr lang="en-US" sz="2400" b="1" dirty="0"/>
              <a:t> /&gt;</a:t>
            </a:r>
            <a:r>
              <a:rPr lang="en-US" sz="2400" dirty="0"/>
              <a:t> tag is encountered.</a:t>
            </a:r>
          </a:p>
        </p:txBody>
      </p:sp>
    </p:spTree>
    <p:extLst>
      <p:ext uri="{BB962C8B-B14F-4D97-AF65-F5344CB8AC3E}">
        <p14:creationId xmlns:p14="http://schemas.microsoft.com/office/powerpoint/2010/main" val="12245813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white-space Values</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2400" dirty="0" smtClean="0"/>
              <a:t>The </a:t>
            </a:r>
            <a:r>
              <a:rPr lang="en-US" sz="2400" dirty="0"/>
              <a:t>white-space property also supports other values:</a:t>
            </a:r>
            <a:br>
              <a:rPr lang="en-US" sz="2400" dirty="0"/>
            </a:br>
            <a:r>
              <a:rPr lang="en-US" sz="2400" b="1" dirty="0"/>
              <a:t>pre</a:t>
            </a:r>
            <a:r>
              <a:rPr lang="en-US" sz="2400" dirty="0"/>
              <a:t> - text will only wrap on line breaks and white space</a:t>
            </a:r>
            <a:br>
              <a:rPr lang="en-US" sz="2400" dirty="0"/>
            </a:br>
            <a:r>
              <a:rPr lang="en-US" sz="2400" b="1" dirty="0"/>
              <a:t>pre-line</a:t>
            </a:r>
            <a:r>
              <a:rPr lang="en-US" sz="2400" dirty="0"/>
              <a:t> - text will wrap where there is a break in code, but extra white space is still ignored</a:t>
            </a:r>
            <a:br>
              <a:rPr lang="en-US" sz="2400" dirty="0"/>
            </a:br>
            <a:r>
              <a:rPr lang="en-US" sz="2400" b="1" dirty="0"/>
              <a:t>pre-wrap</a:t>
            </a:r>
            <a:r>
              <a:rPr lang="en-US" sz="2400" dirty="0"/>
              <a:t> - text will wrap when necessary, and on line breaks</a:t>
            </a:r>
            <a:br>
              <a:rPr lang="en-US" sz="2400" dirty="0"/>
            </a:br>
            <a:r>
              <a:rPr lang="en-US" sz="2400" dirty="0"/>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33290987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white-space Values</a:t>
            </a:r>
          </a:p>
        </p:txBody>
      </p:sp>
      <p:sp>
        <p:nvSpPr>
          <p:cNvPr id="3" name="Content Placeholder 2"/>
          <p:cNvSpPr>
            <a:spLocks noGrp="1"/>
          </p:cNvSpPr>
          <p:nvPr>
            <p:ph idx="1"/>
          </p:nvPr>
        </p:nvSpPr>
        <p:spPr>
          <a:xfrm>
            <a:off x="444500" y="1600200"/>
            <a:ext cx="8229600" cy="5105400"/>
          </a:xfrm>
        </p:spPr>
        <p:txBody>
          <a:bodyPr>
            <a:normAutofit fontScale="70000" lnSpcReduction="20000"/>
          </a:bodyPr>
          <a:lstStyle/>
          <a:p>
            <a:pPr marL="0" indent="0">
              <a:buNone/>
            </a:pPr>
            <a:r>
              <a:rPr lang="en-US" sz="2400" b="1" dirty="0"/>
              <a:t>The HTML</a:t>
            </a:r>
            <a:r>
              <a:rPr lang="en-US" sz="2400" b="1" dirty="0" smtClean="0"/>
              <a:t>:</a:t>
            </a:r>
          </a:p>
          <a:p>
            <a:pPr marL="0" indent="0">
              <a:buNone/>
            </a:pPr>
            <a:r>
              <a:rPr lang="en-US" sz="2400" dirty="0" smtClean="0"/>
              <a:t>&lt;</a:t>
            </a:r>
            <a:r>
              <a:rPr lang="en-US" sz="2400" dirty="0"/>
              <a:t>p class="pre"&gt; </a:t>
            </a:r>
            <a:br>
              <a:rPr lang="en-US" sz="2400" dirty="0"/>
            </a:br>
            <a:r>
              <a:rPr lang="en-US" sz="2400" dirty="0"/>
              <a:t>In the markup we have multiple spaces </a:t>
            </a:r>
            <a:br>
              <a:rPr lang="en-US" sz="2400" dirty="0"/>
            </a:br>
            <a:r>
              <a:rPr lang="en-US" sz="2400" dirty="0"/>
              <a:t>and a line break. </a:t>
            </a:r>
            <a:br>
              <a:rPr lang="en-US" sz="2400" dirty="0"/>
            </a:br>
            <a:r>
              <a:rPr lang="en-US" sz="2400" dirty="0"/>
              <a:t>&lt;/p&gt;</a:t>
            </a:r>
            <a:br>
              <a:rPr lang="en-US" sz="2400" dirty="0"/>
            </a:br>
            <a:r>
              <a:rPr lang="en-US" sz="2400" dirty="0"/>
              <a:t>&lt;p class="</a:t>
            </a:r>
            <a:r>
              <a:rPr lang="en-US" sz="2400" dirty="0" err="1"/>
              <a:t>preline</a:t>
            </a:r>
            <a:r>
              <a:rPr lang="en-US" sz="2400" dirty="0"/>
              <a:t>"&gt; </a:t>
            </a:r>
            <a:br>
              <a:rPr lang="en-US" sz="2400" dirty="0"/>
            </a:br>
            <a:r>
              <a:rPr lang="en-US" sz="2400" dirty="0"/>
              <a:t>In the markup we have multiple spaces </a:t>
            </a:r>
            <a:br>
              <a:rPr lang="en-US" sz="2400" dirty="0"/>
            </a:br>
            <a:r>
              <a:rPr lang="en-US" sz="2400" dirty="0"/>
              <a:t>and a line break, but in the result multiple spaces are ignored. </a:t>
            </a:r>
            <a:br>
              <a:rPr lang="en-US" sz="2400" dirty="0"/>
            </a:br>
            <a:r>
              <a:rPr lang="en-US" sz="2400" dirty="0"/>
              <a:t>&lt;/p&gt;</a:t>
            </a:r>
            <a:br>
              <a:rPr lang="en-US" sz="2400" dirty="0"/>
            </a:br>
            <a:r>
              <a:rPr lang="en-US" sz="2400" dirty="0"/>
              <a:t>&lt;p class="</a:t>
            </a:r>
            <a:r>
              <a:rPr lang="en-US" sz="2400" dirty="0" err="1"/>
              <a:t>prewrap</a:t>
            </a:r>
            <a:r>
              <a:rPr lang="en-US" sz="2400" dirty="0"/>
              <a:t>"&gt; </a:t>
            </a:r>
            <a:br>
              <a:rPr lang="en-US" sz="2400" dirty="0"/>
            </a:br>
            <a:r>
              <a:rPr lang="en-US" sz="2400" dirty="0"/>
              <a:t>In the markup we have multiple </a:t>
            </a:r>
            <a:br>
              <a:rPr lang="en-US" sz="2400" dirty="0"/>
            </a:br>
            <a:r>
              <a:rPr lang="en-US" sz="2400" dirty="0"/>
              <a:t>spaces and a line break.</a:t>
            </a:r>
            <a:br>
              <a:rPr lang="en-US" sz="2400" dirty="0"/>
            </a:br>
            <a:r>
              <a:rPr lang="en-US" sz="2400" dirty="0"/>
              <a:t>&lt;/p&gt;</a:t>
            </a:r>
            <a:br>
              <a:rPr lang="en-US" sz="2400" dirty="0"/>
            </a:br>
            <a:r>
              <a:rPr lang="en-US" sz="2400" b="1" dirty="0"/>
              <a:t>The CSS</a:t>
            </a:r>
            <a:r>
              <a:rPr lang="en-US" sz="2400" b="1" dirty="0" smtClean="0"/>
              <a:t>:</a:t>
            </a:r>
          </a:p>
          <a:p>
            <a:pPr marL="0" indent="0">
              <a:buNone/>
            </a:pPr>
            <a:r>
              <a:rPr lang="en-US" sz="2400" dirty="0" err="1" smtClean="0"/>
              <a:t>p.pre</a:t>
            </a:r>
            <a:r>
              <a:rPr lang="en-US" sz="2400" dirty="0" smtClean="0"/>
              <a:t> </a:t>
            </a:r>
            <a:r>
              <a:rPr lang="en-US" sz="2400" dirty="0"/>
              <a:t>{</a:t>
            </a:r>
            <a:br>
              <a:rPr lang="en-US" sz="2400" dirty="0"/>
            </a:br>
            <a:r>
              <a:rPr lang="en-US" sz="2400" b="1" u="sng" dirty="0"/>
              <a:t>white-space:</a:t>
            </a:r>
            <a:r>
              <a:rPr lang="en-US" sz="2400" b="1" dirty="0"/>
              <a:t> pre;</a:t>
            </a:r>
            <a:r>
              <a:rPr lang="en-US" sz="2400" dirty="0"/>
              <a:t/>
            </a:r>
            <a:br>
              <a:rPr lang="en-US" sz="2400" dirty="0"/>
            </a:br>
            <a:r>
              <a:rPr lang="en-US" sz="2400" dirty="0"/>
              <a:t>}</a:t>
            </a:r>
            <a:br>
              <a:rPr lang="en-US" sz="2400" dirty="0"/>
            </a:br>
            <a:r>
              <a:rPr lang="en-US" sz="2400" dirty="0" err="1"/>
              <a:t>p.preline</a:t>
            </a:r>
            <a:r>
              <a:rPr lang="en-US" sz="2400" dirty="0"/>
              <a:t> {</a:t>
            </a:r>
            <a:br>
              <a:rPr lang="en-US" sz="2400" dirty="0"/>
            </a:br>
            <a:r>
              <a:rPr lang="en-US" sz="2400" b="1" u="sng" dirty="0"/>
              <a:t>white-space:</a:t>
            </a:r>
            <a:r>
              <a:rPr lang="en-US" sz="2400" b="1" dirty="0"/>
              <a:t> pre-line;</a:t>
            </a:r>
            <a:r>
              <a:rPr lang="en-US" sz="2400" dirty="0"/>
              <a:t/>
            </a:r>
            <a:br>
              <a:rPr lang="en-US" sz="2400" dirty="0"/>
            </a:br>
            <a:r>
              <a:rPr lang="en-US" sz="2400" dirty="0"/>
              <a:t>}</a:t>
            </a:r>
            <a:br>
              <a:rPr lang="en-US" sz="2400" dirty="0"/>
            </a:br>
            <a:r>
              <a:rPr lang="en-US" sz="2400" dirty="0" err="1"/>
              <a:t>p.prewrap</a:t>
            </a:r>
            <a:r>
              <a:rPr lang="en-US" sz="2400" dirty="0"/>
              <a:t> {</a:t>
            </a:r>
            <a:br>
              <a:rPr lang="en-US" sz="2400" dirty="0"/>
            </a:br>
            <a:r>
              <a:rPr lang="en-US" sz="2400" b="1" u="sng" dirty="0"/>
              <a:t>white-space:</a:t>
            </a:r>
            <a:r>
              <a:rPr lang="en-US" sz="2400" b="1" dirty="0"/>
              <a:t> pre-wrap;</a:t>
            </a:r>
            <a:r>
              <a:rPr lang="en-US" sz="2400" dirty="0"/>
              <a:t/>
            </a:r>
            <a:br>
              <a:rPr lang="en-US" sz="2400" dirty="0"/>
            </a:br>
            <a:r>
              <a:rPr lang="en-US" sz="2400" dirty="0"/>
              <a:t>}</a:t>
            </a:r>
          </a:p>
        </p:txBody>
      </p:sp>
    </p:spTree>
    <p:extLst>
      <p:ext uri="{BB962C8B-B14F-4D97-AF65-F5344CB8AC3E}">
        <p14:creationId xmlns:p14="http://schemas.microsoft.com/office/powerpoint/2010/main" val="14227429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GB" sz="4000" b="1" dirty="0"/>
              <a:t>T</a:t>
            </a:r>
            <a:r>
              <a:rPr lang="en-GB" sz="4000" b="1" dirty="0" smtClean="0"/>
              <a:t>ext </a:t>
            </a:r>
            <a:r>
              <a:rPr lang="en-GB" sz="4000" b="1" dirty="0"/>
              <a:t>and font styling</a:t>
            </a:r>
            <a:endParaRPr lang="en-US" sz="4000" b="1"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color</a:t>
            </a:r>
            <a:r>
              <a:rPr lang="en-US" dirty="0"/>
              <a:t>: red</a:t>
            </a:r>
            <a:r>
              <a:rPr lang="en-US" dirty="0" smtClean="0"/>
              <a:t>;</a:t>
            </a:r>
          </a:p>
          <a:p>
            <a:pPr marL="0" indent="0">
              <a:buNone/>
            </a:pPr>
            <a:r>
              <a:rPr lang="en-US" b="1" dirty="0"/>
              <a:t>font-family</a:t>
            </a:r>
            <a:r>
              <a:rPr lang="en-US" dirty="0"/>
              <a:t>: </a:t>
            </a:r>
            <a:r>
              <a:rPr lang="en-US" dirty="0" err="1"/>
              <a:t>arial</a:t>
            </a:r>
            <a:r>
              <a:rPr lang="en-US" dirty="0" smtClean="0"/>
              <a:t>;</a:t>
            </a:r>
          </a:p>
          <a:p>
            <a:pPr marL="0" indent="0">
              <a:buNone/>
            </a:pPr>
            <a:r>
              <a:rPr lang="en-US" b="1" dirty="0"/>
              <a:t>font-size</a:t>
            </a:r>
            <a:r>
              <a:rPr lang="en-US" dirty="0"/>
              <a:t>: 10px</a:t>
            </a:r>
            <a:r>
              <a:rPr lang="en-US" dirty="0" smtClean="0"/>
              <a:t>;</a:t>
            </a:r>
          </a:p>
          <a:p>
            <a:pPr marL="0" indent="0">
              <a:buNone/>
            </a:pPr>
            <a:r>
              <a:rPr lang="en-GB" b="1" dirty="0"/>
              <a:t>font-style</a:t>
            </a:r>
            <a:r>
              <a:rPr lang="en-GB" dirty="0"/>
              <a:t>: </a:t>
            </a:r>
            <a:r>
              <a:rPr lang="en-GB" dirty="0" smtClean="0"/>
              <a:t>normal, italic, oblique</a:t>
            </a:r>
            <a:endParaRPr lang="en-GB" dirty="0"/>
          </a:p>
          <a:p>
            <a:pPr marL="0" indent="0">
              <a:buNone/>
            </a:pPr>
            <a:r>
              <a:rPr lang="en-GB" b="1" dirty="0" smtClean="0"/>
              <a:t>font-weight</a:t>
            </a:r>
            <a:r>
              <a:rPr lang="en-GB" dirty="0" smtClean="0"/>
              <a:t>: normal</a:t>
            </a:r>
            <a:r>
              <a:rPr lang="en-GB" dirty="0"/>
              <a:t>, </a:t>
            </a:r>
            <a:r>
              <a:rPr lang="en-GB" dirty="0" smtClean="0"/>
              <a:t>bold, lighter</a:t>
            </a:r>
            <a:r>
              <a:rPr lang="en-GB" dirty="0"/>
              <a:t>, </a:t>
            </a:r>
            <a:r>
              <a:rPr lang="en-GB" dirty="0" smtClean="0"/>
              <a:t>bolder or 100–900  </a:t>
            </a:r>
            <a:endParaRPr lang="en-GB" dirty="0"/>
          </a:p>
          <a:p>
            <a:pPr marL="0" indent="0">
              <a:buNone/>
            </a:pPr>
            <a:r>
              <a:rPr lang="en-GB" b="1" dirty="0" smtClean="0"/>
              <a:t>text-transform</a:t>
            </a:r>
            <a:r>
              <a:rPr lang="en-GB" dirty="0" smtClean="0"/>
              <a:t>: none, uppercase, lowercase, capitalize</a:t>
            </a:r>
            <a:endParaRPr lang="en-GB" dirty="0"/>
          </a:p>
          <a:p>
            <a:pPr marL="0" indent="0">
              <a:buNone/>
            </a:pPr>
            <a:r>
              <a:rPr lang="en-GB" b="1" dirty="0" smtClean="0"/>
              <a:t>text-decoration</a:t>
            </a:r>
            <a:r>
              <a:rPr lang="en-GB" dirty="0"/>
              <a:t>: </a:t>
            </a:r>
            <a:r>
              <a:rPr lang="en-GB" dirty="0" smtClean="0"/>
              <a:t>none, underline, </a:t>
            </a:r>
            <a:r>
              <a:rPr lang="en-GB" dirty="0" err="1" smtClean="0"/>
              <a:t>overline</a:t>
            </a:r>
            <a:r>
              <a:rPr lang="en-GB" dirty="0" smtClean="0"/>
              <a:t>, line-through</a:t>
            </a:r>
          </a:p>
          <a:p>
            <a:pPr marL="0" indent="0">
              <a:buNone/>
            </a:pPr>
            <a:r>
              <a:rPr lang="en-US" b="1" dirty="0"/>
              <a:t>line-height</a:t>
            </a:r>
            <a:r>
              <a:rPr lang="en-US" dirty="0"/>
              <a:t>: 1.5</a:t>
            </a:r>
            <a:r>
              <a:rPr lang="en-US" dirty="0" smtClean="0"/>
              <a:t>;</a:t>
            </a:r>
          </a:p>
          <a:p>
            <a:pPr marL="0" indent="0">
              <a:buNone/>
            </a:pPr>
            <a:r>
              <a:rPr lang="en-US" b="1" dirty="0" smtClean="0"/>
              <a:t>letter-spacing</a:t>
            </a:r>
            <a:r>
              <a:rPr lang="en-US" dirty="0"/>
              <a:t>: 2px;</a:t>
            </a:r>
          </a:p>
          <a:p>
            <a:pPr marL="0" indent="0">
              <a:buNone/>
            </a:pPr>
            <a:r>
              <a:rPr lang="en-US" b="1" dirty="0" smtClean="0"/>
              <a:t>word-spacing</a:t>
            </a:r>
            <a:r>
              <a:rPr lang="en-US" dirty="0"/>
              <a:t>: 4px</a:t>
            </a:r>
            <a:r>
              <a:rPr lang="en-US" dirty="0" smtClean="0"/>
              <a:t>;</a:t>
            </a:r>
          </a:p>
          <a:p>
            <a:pPr marL="0" indent="0">
              <a:buNone/>
            </a:pPr>
            <a:r>
              <a:rPr lang="en-GB" b="1" dirty="0" smtClean="0"/>
              <a:t>text-align</a:t>
            </a:r>
            <a:r>
              <a:rPr lang="en-GB" dirty="0" smtClean="0"/>
              <a:t>: left, right, </a:t>
            </a:r>
            <a:r>
              <a:rPr lang="en-GB" dirty="0" err="1" smtClean="0"/>
              <a:t>center</a:t>
            </a:r>
            <a:r>
              <a:rPr lang="en-GB" dirty="0" smtClean="0"/>
              <a:t>, justify</a:t>
            </a:r>
          </a:p>
          <a:p>
            <a:pPr marL="0" indent="0">
              <a:buNone/>
            </a:pPr>
            <a:r>
              <a:rPr lang="en-US" b="1" dirty="0"/>
              <a:t>text-shadow</a:t>
            </a:r>
            <a:r>
              <a:rPr lang="en-US" dirty="0"/>
              <a:t>: 4px </a:t>
            </a:r>
            <a:r>
              <a:rPr lang="en-US" dirty="0" err="1"/>
              <a:t>4px</a:t>
            </a:r>
            <a:r>
              <a:rPr lang="en-US" dirty="0"/>
              <a:t> 5px red</a:t>
            </a:r>
            <a:r>
              <a:rPr lang="en-US" dirty="0" smtClean="0"/>
              <a:t>; (horizontal, vertical, blur, color)</a:t>
            </a:r>
          </a:p>
        </p:txBody>
      </p:sp>
    </p:spTree>
    <p:extLst>
      <p:ext uri="{BB962C8B-B14F-4D97-AF65-F5344CB8AC3E}">
        <p14:creationId xmlns:p14="http://schemas.microsoft.com/office/powerpoint/2010/main" val="197746177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GB" sz="4000" b="1" dirty="0"/>
              <a:t>Styling lists</a:t>
            </a:r>
            <a:endParaRPr lang="en-US" sz="4000" b="1"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smtClean="0"/>
              <a:t>There </a:t>
            </a:r>
            <a:r>
              <a:rPr lang="en-GB" dirty="0"/>
              <a:t>are three properties you should know about to start with, which can be set on &lt;</a:t>
            </a:r>
            <a:r>
              <a:rPr lang="en-GB" dirty="0" err="1"/>
              <a:t>ul</a:t>
            </a:r>
            <a:r>
              <a:rPr lang="en-GB" dirty="0"/>
              <a:t>&gt; or &lt;</a:t>
            </a:r>
            <a:r>
              <a:rPr lang="en-GB" dirty="0" err="1"/>
              <a:t>ol</a:t>
            </a:r>
            <a:r>
              <a:rPr lang="en-GB" dirty="0"/>
              <a:t>&gt; elements</a:t>
            </a:r>
            <a:r>
              <a:rPr lang="en-GB" dirty="0" smtClean="0"/>
              <a:t>:</a:t>
            </a:r>
          </a:p>
          <a:p>
            <a:pPr marL="0" indent="0">
              <a:buNone/>
            </a:pPr>
            <a:endParaRPr lang="en-GB" dirty="0"/>
          </a:p>
          <a:p>
            <a:pPr marL="0" indent="0">
              <a:buNone/>
            </a:pPr>
            <a:r>
              <a:rPr lang="en-GB" b="1" dirty="0" smtClean="0"/>
              <a:t>list-style-type</a:t>
            </a:r>
            <a:r>
              <a:rPr lang="en-GB" dirty="0"/>
              <a:t>: Sets the type of bullets to use for the list, for example, square or circle bullets for an unordered list, or numbers, letters or roman numerals for an ordered list</a:t>
            </a:r>
            <a:r>
              <a:rPr lang="en-GB" dirty="0" smtClean="0"/>
              <a:t>.</a:t>
            </a:r>
          </a:p>
          <a:p>
            <a:pPr marL="0" indent="0">
              <a:buNone/>
            </a:pPr>
            <a:endParaRPr lang="en-GB" dirty="0"/>
          </a:p>
          <a:p>
            <a:pPr marL="0" indent="0">
              <a:buNone/>
            </a:pPr>
            <a:r>
              <a:rPr lang="en-GB" b="1" dirty="0"/>
              <a:t>list-style-position</a:t>
            </a:r>
            <a:r>
              <a:rPr lang="en-GB" dirty="0"/>
              <a:t>: Sets whether the bullets appear inside the list items, or outside them before the start of each item</a:t>
            </a:r>
            <a:r>
              <a:rPr lang="en-GB" dirty="0" smtClean="0"/>
              <a:t>.</a:t>
            </a:r>
          </a:p>
          <a:p>
            <a:pPr marL="0" indent="0">
              <a:buNone/>
            </a:pPr>
            <a:endParaRPr lang="en-GB" dirty="0"/>
          </a:p>
          <a:p>
            <a:pPr marL="0" indent="0">
              <a:buNone/>
            </a:pPr>
            <a:r>
              <a:rPr lang="en-GB" b="1" dirty="0"/>
              <a:t>list-style-image</a:t>
            </a:r>
            <a:r>
              <a:rPr lang="en-GB" dirty="0"/>
              <a:t>: Allows you to use a custom image for the bullet, rather than a simple square or circle.</a:t>
            </a:r>
            <a:endParaRPr lang="en-US" dirty="0"/>
          </a:p>
        </p:txBody>
      </p:sp>
    </p:spTree>
    <p:extLst>
      <p:ext uri="{BB962C8B-B14F-4D97-AF65-F5344CB8AC3E}">
        <p14:creationId xmlns:p14="http://schemas.microsoft.com/office/powerpoint/2010/main" val="234348787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GB" sz="4000" b="1" dirty="0"/>
              <a:t>Styling lists</a:t>
            </a:r>
            <a:endParaRPr lang="en-US" sz="4000" b="1" dirty="0"/>
          </a:p>
        </p:txBody>
      </p:sp>
      <p:sp>
        <p:nvSpPr>
          <p:cNvPr id="3" name="Content Placeholder 2"/>
          <p:cNvSpPr>
            <a:spLocks noGrp="1"/>
          </p:cNvSpPr>
          <p:nvPr>
            <p:ph idx="1"/>
          </p:nvPr>
        </p:nvSpPr>
        <p:spPr/>
        <p:txBody>
          <a:bodyPr>
            <a:normAutofit fontScale="77500" lnSpcReduction="20000"/>
          </a:bodyPr>
          <a:lstStyle/>
          <a:p>
            <a:pPr marL="0" indent="0">
              <a:buNone/>
            </a:pPr>
            <a:r>
              <a:rPr lang="en-GB" dirty="0"/>
              <a:t>The </a:t>
            </a:r>
            <a:r>
              <a:rPr lang="en-GB" b="1" dirty="0"/>
              <a:t>list-style-type</a:t>
            </a:r>
            <a:r>
              <a:rPr lang="en-GB" dirty="0"/>
              <a:t> CSS property sets the marker (such as a disc, character, or custom counter style) </a:t>
            </a:r>
            <a:r>
              <a:rPr lang="en-GB" dirty="0" smtClean="0"/>
              <a:t>of </a:t>
            </a:r>
            <a:r>
              <a:rPr lang="en-GB" dirty="0"/>
              <a:t>a list item element</a:t>
            </a:r>
            <a:r>
              <a:rPr lang="en-GB" dirty="0" smtClean="0"/>
              <a:t>.</a:t>
            </a:r>
          </a:p>
          <a:p>
            <a:pPr marL="0" indent="0">
              <a:buNone/>
            </a:pPr>
            <a:r>
              <a:rPr lang="en-GB" dirty="0" smtClean="0"/>
              <a:t>Disc: A </a:t>
            </a:r>
            <a:r>
              <a:rPr lang="en-GB" dirty="0"/>
              <a:t>filled circle (default value)</a:t>
            </a:r>
          </a:p>
          <a:p>
            <a:pPr marL="0" indent="0">
              <a:buNone/>
            </a:pPr>
            <a:r>
              <a:rPr lang="en-GB" dirty="0" smtClean="0"/>
              <a:t>Circle: A </a:t>
            </a:r>
            <a:r>
              <a:rPr lang="en-GB" dirty="0"/>
              <a:t>hollow circle</a:t>
            </a:r>
          </a:p>
          <a:p>
            <a:pPr marL="0" indent="0">
              <a:buNone/>
            </a:pPr>
            <a:r>
              <a:rPr lang="en-GB" dirty="0" smtClean="0"/>
              <a:t>Square: A </a:t>
            </a:r>
            <a:r>
              <a:rPr lang="en-GB" dirty="0"/>
              <a:t>filled square</a:t>
            </a:r>
          </a:p>
          <a:p>
            <a:pPr marL="0" indent="0">
              <a:buNone/>
            </a:pPr>
            <a:r>
              <a:rPr lang="en-GB" dirty="0" smtClean="0"/>
              <a:t>Decimal: Decimal numbers beginning </a:t>
            </a:r>
            <a:r>
              <a:rPr lang="en-GB" dirty="0"/>
              <a:t>with </a:t>
            </a:r>
            <a:r>
              <a:rPr lang="en-GB" dirty="0" smtClean="0"/>
              <a:t>1</a:t>
            </a:r>
          </a:p>
          <a:p>
            <a:pPr marL="0" indent="0">
              <a:buNone/>
            </a:pPr>
            <a:r>
              <a:rPr lang="en-US" dirty="0" smtClean="0"/>
              <a:t>lower-roman: Lowercase </a:t>
            </a:r>
            <a:r>
              <a:rPr lang="en-US" dirty="0"/>
              <a:t>roman </a:t>
            </a:r>
            <a:r>
              <a:rPr lang="en-US" dirty="0" smtClean="0"/>
              <a:t>numerals E.g</a:t>
            </a:r>
            <a:r>
              <a:rPr lang="en-US" dirty="0"/>
              <a:t>. </a:t>
            </a:r>
            <a:r>
              <a:rPr lang="en-US" dirty="0" err="1"/>
              <a:t>i</a:t>
            </a:r>
            <a:r>
              <a:rPr lang="en-US" dirty="0"/>
              <a:t>, ii, iii, </a:t>
            </a:r>
            <a:r>
              <a:rPr lang="en-US" dirty="0" smtClean="0"/>
              <a:t>iv</a:t>
            </a:r>
            <a:r>
              <a:rPr lang="en-US" dirty="0"/>
              <a:t>…</a:t>
            </a:r>
          </a:p>
          <a:p>
            <a:pPr marL="0" indent="0">
              <a:buNone/>
            </a:pPr>
            <a:r>
              <a:rPr lang="en-US" dirty="0" smtClean="0"/>
              <a:t>upper-roman: Uppercase </a:t>
            </a:r>
            <a:r>
              <a:rPr lang="en-US" dirty="0"/>
              <a:t>roman </a:t>
            </a:r>
            <a:r>
              <a:rPr lang="en-US" dirty="0" smtClean="0"/>
              <a:t>numerals E.g</a:t>
            </a:r>
            <a:r>
              <a:rPr lang="en-US" dirty="0"/>
              <a:t>. I, II, </a:t>
            </a:r>
            <a:r>
              <a:rPr lang="en-US" dirty="0" smtClean="0"/>
              <a:t>III, IV..</a:t>
            </a:r>
          </a:p>
          <a:p>
            <a:pPr marL="0" indent="0">
              <a:buNone/>
            </a:pPr>
            <a:endParaRPr lang="en-US" dirty="0"/>
          </a:p>
          <a:p>
            <a:pPr marL="0" indent="0">
              <a:buNone/>
            </a:pPr>
            <a:r>
              <a:rPr lang="en-US" dirty="0" err="1" smtClean="0"/>
              <a:t>e.g</a:t>
            </a:r>
            <a:endParaRPr lang="en-US" dirty="0" smtClean="0"/>
          </a:p>
          <a:p>
            <a:pPr marL="0" indent="0">
              <a:buNone/>
            </a:pPr>
            <a:r>
              <a:rPr lang="en-US" dirty="0"/>
              <a:t>list-style-type: upper-roman;</a:t>
            </a:r>
          </a:p>
        </p:txBody>
      </p:sp>
    </p:spTree>
    <p:extLst>
      <p:ext uri="{BB962C8B-B14F-4D97-AF65-F5344CB8AC3E}">
        <p14:creationId xmlns:p14="http://schemas.microsoft.com/office/powerpoint/2010/main" val="24367255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GB" sz="4000" b="1" dirty="0"/>
              <a:t>Styling lists</a:t>
            </a:r>
            <a:endParaRPr lang="en-US" sz="4000" b="1" dirty="0"/>
          </a:p>
        </p:txBody>
      </p:sp>
      <p:sp>
        <p:nvSpPr>
          <p:cNvPr id="3" name="Content Placeholder 2"/>
          <p:cNvSpPr>
            <a:spLocks noGrp="1"/>
          </p:cNvSpPr>
          <p:nvPr>
            <p:ph idx="1"/>
          </p:nvPr>
        </p:nvSpPr>
        <p:spPr/>
        <p:txBody>
          <a:bodyPr>
            <a:normAutofit fontScale="92500" lnSpcReduction="10000"/>
          </a:bodyPr>
          <a:lstStyle/>
          <a:p>
            <a:pPr marL="0" indent="0">
              <a:buNone/>
            </a:pPr>
            <a:r>
              <a:rPr lang="en-GB" dirty="0"/>
              <a:t>The </a:t>
            </a:r>
            <a:r>
              <a:rPr lang="en-GB" b="1" dirty="0"/>
              <a:t>list-style-position</a:t>
            </a:r>
            <a:r>
              <a:rPr lang="en-GB" dirty="0"/>
              <a:t> CSS property sets the position of the ::marker relative to a list item</a:t>
            </a:r>
            <a:r>
              <a:rPr lang="en-GB" dirty="0" smtClean="0"/>
              <a:t>.</a:t>
            </a:r>
          </a:p>
          <a:p>
            <a:pPr marL="0" indent="0">
              <a:buNone/>
            </a:pPr>
            <a:endParaRPr lang="en-GB" dirty="0"/>
          </a:p>
          <a:p>
            <a:pPr marL="0" indent="0">
              <a:buNone/>
            </a:pPr>
            <a:r>
              <a:rPr lang="en-GB" b="1" dirty="0" smtClean="0"/>
              <a:t>Inside</a:t>
            </a:r>
            <a:r>
              <a:rPr lang="en-GB" dirty="0" smtClean="0"/>
              <a:t>: The </a:t>
            </a:r>
            <a:r>
              <a:rPr lang="en-GB" dirty="0"/>
              <a:t>::marker is the first element among the list item's contents.</a:t>
            </a:r>
          </a:p>
          <a:p>
            <a:pPr marL="0" indent="0">
              <a:buNone/>
            </a:pPr>
            <a:r>
              <a:rPr lang="en-GB" b="1" dirty="0" smtClean="0"/>
              <a:t>Outside</a:t>
            </a:r>
            <a:r>
              <a:rPr lang="en-GB" dirty="0" smtClean="0"/>
              <a:t>: The </a:t>
            </a:r>
            <a:r>
              <a:rPr lang="en-GB" dirty="0"/>
              <a:t>::marker is outside the principal block box</a:t>
            </a:r>
            <a:r>
              <a:rPr lang="en-GB" dirty="0" smtClean="0"/>
              <a:t>.</a:t>
            </a:r>
          </a:p>
          <a:p>
            <a:pPr marL="0" indent="0">
              <a:buNone/>
            </a:pPr>
            <a:endParaRPr lang="en-GB" dirty="0"/>
          </a:p>
          <a:p>
            <a:pPr marL="0" indent="0">
              <a:buNone/>
            </a:pPr>
            <a:r>
              <a:rPr lang="en-US" dirty="0" smtClean="0"/>
              <a:t>list-style-position</a:t>
            </a:r>
            <a:r>
              <a:rPr lang="en-US" dirty="0"/>
              <a:t>: inside;</a:t>
            </a:r>
          </a:p>
        </p:txBody>
      </p:sp>
    </p:spTree>
    <p:extLst>
      <p:ext uri="{BB962C8B-B14F-4D97-AF65-F5344CB8AC3E}">
        <p14:creationId xmlns:p14="http://schemas.microsoft.com/office/powerpoint/2010/main" val="2484568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1143000"/>
          </a:xfrm>
        </p:spPr>
        <p:txBody>
          <a:bodyPr/>
          <a:lstStyle/>
          <a:p>
            <a:r>
              <a:rPr lang="en-US" b="1" dirty="0"/>
              <a:t>Embedded/Internal CSS</a:t>
            </a:r>
          </a:p>
        </p:txBody>
      </p:sp>
      <p:sp>
        <p:nvSpPr>
          <p:cNvPr id="3" name="Content Placeholder 2"/>
          <p:cNvSpPr>
            <a:spLocks noGrp="1"/>
          </p:cNvSpPr>
          <p:nvPr>
            <p:ph idx="1"/>
          </p:nvPr>
        </p:nvSpPr>
        <p:spPr/>
        <p:txBody>
          <a:bodyPr>
            <a:normAutofit fontScale="55000" lnSpcReduction="20000"/>
          </a:bodyPr>
          <a:lstStyle/>
          <a:p>
            <a:pPr marL="0" indent="0">
              <a:buNone/>
            </a:pPr>
            <a:r>
              <a:rPr lang="en-US" dirty="0"/>
              <a:t/>
            </a:r>
            <a:br>
              <a:rPr lang="en-US" dirty="0"/>
            </a:br>
            <a:r>
              <a:rPr lang="en-US" dirty="0"/>
              <a:t>Internal styles are defined within the </a:t>
            </a:r>
            <a:r>
              <a:rPr lang="en-US" b="1" dirty="0"/>
              <a:t>&lt;style&gt;</a:t>
            </a:r>
            <a:r>
              <a:rPr lang="en-US" dirty="0"/>
              <a:t> element, inside the </a:t>
            </a:r>
            <a:r>
              <a:rPr lang="en-US" b="1" dirty="0"/>
              <a:t>head</a:t>
            </a:r>
            <a:r>
              <a:rPr lang="en-US" dirty="0"/>
              <a:t> section of an HTML page. </a:t>
            </a:r>
            <a:br>
              <a:rPr lang="en-US" dirty="0"/>
            </a:br>
            <a:r>
              <a:rPr lang="en-US" dirty="0"/>
              <a:t/>
            </a:r>
            <a:br>
              <a:rPr lang="en-US" dirty="0"/>
            </a:br>
            <a:r>
              <a:rPr lang="en-US" dirty="0"/>
              <a:t>For example, the following code styles </a:t>
            </a:r>
            <a:r>
              <a:rPr lang="en-US" b="1" dirty="0"/>
              <a:t>all</a:t>
            </a:r>
            <a:r>
              <a:rPr lang="en-US" dirty="0"/>
              <a:t> paragraphs</a:t>
            </a:r>
            <a:r>
              <a:rPr lang="en-US" dirty="0" smtClean="0"/>
              <a:t>:</a:t>
            </a:r>
          </a:p>
          <a:p>
            <a:pPr marL="0" indent="0">
              <a:buNone/>
            </a:pPr>
            <a:r>
              <a:rPr lang="en-US" dirty="0" smtClean="0"/>
              <a:t>&lt;</a:t>
            </a:r>
            <a:r>
              <a:rPr lang="en-US" dirty="0"/>
              <a:t>html&gt;</a:t>
            </a:r>
            <a:br>
              <a:rPr lang="en-US" dirty="0"/>
            </a:br>
            <a:r>
              <a:rPr lang="en-US" dirty="0"/>
              <a:t>&lt;head&gt;</a:t>
            </a:r>
            <a:br>
              <a:rPr lang="en-US" dirty="0"/>
            </a:br>
            <a:r>
              <a:rPr lang="en-US" dirty="0"/>
              <a:t>&lt;style&gt;</a:t>
            </a:r>
            <a:br>
              <a:rPr lang="en-US" dirty="0"/>
            </a:br>
            <a:r>
              <a:rPr lang="en-US" dirty="0"/>
              <a:t>p {</a:t>
            </a:r>
            <a:br>
              <a:rPr lang="en-US" dirty="0"/>
            </a:br>
            <a:r>
              <a:rPr lang="en-US" dirty="0" err="1"/>
              <a:t>color:white</a:t>
            </a:r>
            <a:r>
              <a:rPr lang="en-US" dirty="0"/>
              <a:t>;</a:t>
            </a:r>
            <a:br>
              <a:rPr lang="en-US" dirty="0"/>
            </a:br>
            <a:r>
              <a:rPr lang="en-US" u="sng" dirty="0" err="1"/>
              <a:t>background-color:</a:t>
            </a:r>
            <a:r>
              <a:rPr lang="en-US" dirty="0" err="1"/>
              <a:t>gray</a:t>
            </a:r>
            <a:r>
              <a:rPr lang="en-US" dirty="0"/>
              <a:t>;</a:t>
            </a:r>
            <a:br>
              <a:rPr lang="en-US" dirty="0"/>
            </a:br>
            <a:r>
              <a:rPr lang="en-US" dirty="0"/>
              <a:t>}</a:t>
            </a:r>
            <a:br>
              <a:rPr lang="en-US" dirty="0"/>
            </a:br>
            <a:r>
              <a:rPr lang="en-US" dirty="0"/>
              <a:t>&lt;/style&gt;</a:t>
            </a:r>
            <a:br>
              <a:rPr lang="en-US" dirty="0"/>
            </a:br>
            <a:r>
              <a:rPr lang="en-US" dirty="0"/>
              <a:t>&lt;/head&gt;</a:t>
            </a:r>
            <a:br>
              <a:rPr lang="en-US" dirty="0"/>
            </a:br>
            <a:r>
              <a:rPr lang="en-US" dirty="0"/>
              <a:t>&lt;body&gt;</a:t>
            </a:r>
            <a:br>
              <a:rPr lang="en-US" dirty="0"/>
            </a:br>
            <a:r>
              <a:rPr lang="en-US" dirty="0"/>
              <a:t>&lt;p&gt;This is my first paragraph. &lt;/p&gt;</a:t>
            </a:r>
            <a:br>
              <a:rPr lang="en-US" dirty="0"/>
            </a:br>
            <a:r>
              <a:rPr lang="en-US" dirty="0"/>
              <a:t>&lt;p&gt;This is my second paragraph. &lt;/p&gt;</a:t>
            </a:r>
            <a:br>
              <a:rPr lang="en-US" dirty="0"/>
            </a:br>
            <a:r>
              <a:rPr lang="en-US" dirty="0"/>
              <a:t>&lt;/body&gt;</a:t>
            </a:r>
            <a:br>
              <a:rPr lang="en-US" dirty="0"/>
            </a:br>
            <a:r>
              <a:rPr lang="en-US" dirty="0"/>
              <a:t>&lt;/html&gt;</a:t>
            </a:r>
          </a:p>
        </p:txBody>
      </p:sp>
    </p:spTree>
    <p:extLst>
      <p:ext uri="{BB962C8B-B14F-4D97-AF65-F5344CB8AC3E}">
        <p14:creationId xmlns:p14="http://schemas.microsoft.com/office/powerpoint/2010/main" val="8720246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GB" sz="4000" b="1" dirty="0"/>
              <a:t>Styling lists</a:t>
            </a:r>
            <a:endParaRPr lang="en-US" sz="4000" b="1" dirty="0"/>
          </a:p>
        </p:txBody>
      </p:sp>
      <p:sp>
        <p:nvSpPr>
          <p:cNvPr id="3" name="Content Placeholder 2"/>
          <p:cNvSpPr>
            <a:spLocks noGrp="1"/>
          </p:cNvSpPr>
          <p:nvPr>
            <p:ph idx="1"/>
          </p:nvPr>
        </p:nvSpPr>
        <p:spPr/>
        <p:txBody>
          <a:bodyPr>
            <a:normAutofit fontScale="92500" lnSpcReduction="20000"/>
          </a:bodyPr>
          <a:lstStyle/>
          <a:p>
            <a:pPr marL="0" indent="0">
              <a:buNone/>
            </a:pPr>
            <a:r>
              <a:rPr lang="en-GB" dirty="0"/>
              <a:t>The </a:t>
            </a:r>
            <a:r>
              <a:rPr lang="en-GB" b="1" dirty="0"/>
              <a:t>list-style-image</a:t>
            </a:r>
            <a:r>
              <a:rPr lang="en-GB" dirty="0"/>
              <a:t> CSS property sets an image to be used as the list item marker</a:t>
            </a:r>
            <a:r>
              <a:rPr lang="en-GB" dirty="0" smtClean="0"/>
              <a:t>.</a:t>
            </a:r>
          </a:p>
          <a:p>
            <a:pPr marL="0" indent="0">
              <a:buNone/>
            </a:pPr>
            <a:endParaRPr lang="en-GB" dirty="0"/>
          </a:p>
          <a:p>
            <a:pPr marL="0" indent="0">
              <a:buNone/>
            </a:pPr>
            <a:r>
              <a:rPr lang="en-GB" b="1" dirty="0"/>
              <a:t>&lt;</a:t>
            </a:r>
            <a:r>
              <a:rPr lang="en-GB" b="1" dirty="0" err="1"/>
              <a:t>url</a:t>
            </a:r>
            <a:r>
              <a:rPr lang="en-GB" b="1" dirty="0" smtClean="0"/>
              <a:t>&gt;: </a:t>
            </a:r>
            <a:r>
              <a:rPr lang="en-GB" dirty="0" smtClean="0"/>
              <a:t>Location </a:t>
            </a:r>
            <a:r>
              <a:rPr lang="en-GB" dirty="0"/>
              <a:t>of image to use as the marker.</a:t>
            </a:r>
          </a:p>
          <a:p>
            <a:pPr marL="0" indent="0">
              <a:buNone/>
            </a:pPr>
            <a:r>
              <a:rPr lang="en-GB" b="1" dirty="0"/>
              <a:t>n</a:t>
            </a:r>
            <a:r>
              <a:rPr lang="en-GB" b="1" dirty="0" smtClean="0"/>
              <a:t>one</a:t>
            </a:r>
            <a:r>
              <a:rPr lang="en-GB" dirty="0" smtClean="0"/>
              <a:t>:  Specifies </a:t>
            </a:r>
            <a:r>
              <a:rPr lang="en-GB" dirty="0"/>
              <a:t>that no image is used as the marker. If this value is set, the marker defined in list-style-type will be used instead</a:t>
            </a:r>
            <a:r>
              <a:rPr lang="en-GB" dirty="0" smtClean="0"/>
              <a:t>.</a:t>
            </a:r>
          </a:p>
          <a:p>
            <a:pPr marL="0" indent="0">
              <a:buNone/>
            </a:pPr>
            <a:endParaRPr lang="en-GB" dirty="0" smtClean="0"/>
          </a:p>
          <a:p>
            <a:pPr marL="0" indent="0">
              <a:buNone/>
            </a:pPr>
            <a:r>
              <a:rPr lang="en-GB" dirty="0" err="1" smtClean="0"/>
              <a:t>e.g</a:t>
            </a:r>
            <a:endParaRPr lang="en-GB" dirty="0" smtClean="0"/>
          </a:p>
          <a:p>
            <a:pPr marL="0" indent="0">
              <a:buNone/>
            </a:pPr>
            <a:r>
              <a:rPr lang="en-GB" dirty="0"/>
              <a:t>list-style-image: </a:t>
            </a:r>
            <a:r>
              <a:rPr lang="en-GB" dirty="0" err="1"/>
              <a:t>url</a:t>
            </a:r>
            <a:r>
              <a:rPr lang="en-GB" dirty="0" smtClean="0"/>
              <a:t>(‘mycoolpic.jpg');</a:t>
            </a:r>
          </a:p>
          <a:p>
            <a:pPr marL="0" indent="0">
              <a:buNone/>
            </a:pPr>
            <a:endParaRPr lang="en-US" dirty="0"/>
          </a:p>
        </p:txBody>
      </p:sp>
    </p:spTree>
    <p:extLst>
      <p:ext uri="{BB962C8B-B14F-4D97-AF65-F5344CB8AC3E}">
        <p14:creationId xmlns:p14="http://schemas.microsoft.com/office/powerpoint/2010/main" val="15033386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GB" sz="4000" b="1" dirty="0"/>
              <a:t>Styling links</a:t>
            </a:r>
          </a:p>
        </p:txBody>
      </p:sp>
      <p:sp>
        <p:nvSpPr>
          <p:cNvPr id="3" name="Content Placeholder 2"/>
          <p:cNvSpPr>
            <a:spLocks noGrp="1"/>
          </p:cNvSpPr>
          <p:nvPr>
            <p:ph idx="1"/>
          </p:nvPr>
        </p:nvSpPr>
        <p:spPr/>
        <p:txBody>
          <a:bodyPr>
            <a:normAutofit fontScale="62500" lnSpcReduction="20000"/>
          </a:bodyPr>
          <a:lstStyle/>
          <a:p>
            <a:pPr marL="0" indent="0">
              <a:buNone/>
            </a:pPr>
            <a:r>
              <a:rPr lang="en-GB" dirty="0"/>
              <a:t>The first thing to understand is the concept of link states — different states that links can exist in, which can be styled using different pseudo-classes:</a:t>
            </a:r>
          </a:p>
          <a:p>
            <a:pPr marL="0" indent="0">
              <a:buNone/>
            </a:pPr>
            <a:endParaRPr lang="en-GB" dirty="0"/>
          </a:p>
          <a:p>
            <a:pPr marL="0" indent="0">
              <a:buNone/>
            </a:pPr>
            <a:r>
              <a:rPr lang="en-GB" b="1" dirty="0"/>
              <a:t>Link (unvisited): </a:t>
            </a:r>
            <a:r>
              <a:rPr lang="en-GB" dirty="0"/>
              <a:t>The default state that a link resides in, when it isn't in any other state. This can be specifically styled using the :link pseudo class.</a:t>
            </a:r>
          </a:p>
          <a:p>
            <a:pPr marL="0" indent="0">
              <a:buNone/>
            </a:pPr>
            <a:r>
              <a:rPr lang="en-GB" b="1" dirty="0"/>
              <a:t>Visited</a:t>
            </a:r>
            <a:r>
              <a:rPr lang="en-GB" dirty="0"/>
              <a:t>: A link when it has already been visited (exists in the browser's history), styled using the :visited pseudo class.</a:t>
            </a:r>
          </a:p>
          <a:p>
            <a:pPr marL="0" indent="0">
              <a:buNone/>
            </a:pPr>
            <a:r>
              <a:rPr lang="en-GB" b="1" dirty="0"/>
              <a:t>Hover</a:t>
            </a:r>
            <a:r>
              <a:rPr lang="en-GB" dirty="0"/>
              <a:t>: A link when it is being hovered over by a user's mouse pointer, styled using the :hover pseudo class.</a:t>
            </a:r>
          </a:p>
          <a:p>
            <a:pPr marL="0" indent="0">
              <a:buNone/>
            </a:pPr>
            <a:r>
              <a:rPr lang="en-GB" b="1" dirty="0"/>
              <a:t>Focus</a:t>
            </a:r>
            <a:r>
              <a:rPr lang="en-GB" dirty="0"/>
              <a:t>: A link when it has been focused (for example moved to by a keyboard user using the Tab key or similar, or programmatically focused using </a:t>
            </a:r>
            <a:r>
              <a:rPr lang="en-GB" dirty="0" err="1"/>
              <a:t>HTMLElement.focus</a:t>
            </a:r>
            <a:r>
              <a:rPr lang="en-GB" dirty="0"/>
              <a:t>()) — this is styled using the :focus pseudo class.</a:t>
            </a:r>
          </a:p>
          <a:p>
            <a:pPr marL="0" indent="0">
              <a:buNone/>
            </a:pPr>
            <a:r>
              <a:rPr lang="en-GB" b="1" dirty="0"/>
              <a:t>Active</a:t>
            </a:r>
            <a:r>
              <a:rPr lang="en-GB" dirty="0"/>
              <a:t>: A link when it is being activated (e.g. clicked on), styled using the :active pseudo class.</a:t>
            </a:r>
            <a:endParaRPr lang="en-US" dirty="0"/>
          </a:p>
        </p:txBody>
      </p:sp>
    </p:spTree>
    <p:extLst>
      <p:ext uri="{BB962C8B-B14F-4D97-AF65-F5344CB8AC3E}">
        <p14:creationId xmlns:p14="http://schemas.microsoft.com/office/powerpoint/2010/main" val="31496031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GB" sz="4000" b="1" dirty="0"/>
              <a:t>Styling links</a:t>
            </a:r>
          </a:p>
        </p:txBody>
      </p:sp>
      <p:sp>
        <p:nvSpPr>
          <p:cNvPr id="3" name="Content Placeholder 2"/>
          <p:cNvSpPr>
            <a:spLocks noGrp="1"/>
          </p:cNvSpPr>
          <p:nvPr>
            <p:ph idx="1"/>
          </p:nvPr>
        </p:nvSpPr>
        <p:spPr/>
        <p:txBody>
          <a:bodyPr>
            <a:normAutofit fontScale="32500" lnSpcReduction="20000"/>
          </a:bodyPr>
          <a:lstStyle/>
          <a:p>
            <a:pPr marL="0" indent="0">
              <a:buNone/>
            </a:pPr>
            <a:r>
              <a:rPr lang="en-GB" dirty="0"/>
              <a:t>&lt;p&gt;There are several </a:t>
            </a:r>
            <a:r>
              <a:rPr lang="en-GB" dirty="0" smtClean="0"/>
              <a:t>courses available at First Vertical Origin Academy, </a:t>
            </a:r>
            <a:r>
              <a:rPr lang="en-GB" dirty="0"/>
              <a:t>such as &lt;a </a:t>
            </a:r>
            <a:r>
              <a:rPr lang="en-GB" dirty="0" err="1"/>
              <a:t>href</a:t>
            </a:r>
            <a:r>
              <a:rPr lang="en-GB" dirty="0" smtClean="0"/>
              <a:t>="#"&gt;Website Design&lt;/</a:t>
            </a:r>
            <a:r>
              <a:rPr lang="en-GB" dirty="0"/>
              <a:t>a&gt;, &lt;a </a:t>
            </a:r>
            <a:r>
              <a:rPr lang="en-GB" dirty="0" err="1"/>
              <a:t>href</a:t>
            </a:r>
            <a:r>
              <a:rPr lang="en-GB" dirty="0" smtClean="0"/>
              <a:t>="#"&gt;Graphic Design&lt;/</a:t>
            </a:r>
            <a:r>
              <a:rPr lang="en-GB" dirty="0"/>
              <a:t>a&gt;, </a:t>
            </a:r>
            <a:r>
              <a:rPr lang="en-GB" dirty="0" smtClean="0"/>
              <a:t>and &lt;a </a:t>
            </a:r>
            <a:r>
              <a:rPr lang="en-GB" dirty="0" err="1"/>
              <a:t>href</a:t>
            </a:r>
            <a:r>
              <a:rPr lang="en-GB" dirty="0" smtClean="0"/>
              <a:t>="#"&gt; Digital Marketing&lt;/</a:t>
            </a:r>
            <a:r>
              <a:rPr lang="en-GB" dirty="0"/>
              <a:t>a&gt;.&lt;/p&gt;</a:t>
            </a:r>
            <a:endParaRPr lang="en-GB" dirty="0" smtClean="0"/>
          </a:p>
          <a:p>
            <a:pPr marL="0" indent="0">
              <a:buNone/>
            </a:pPr>
            <a:r>
              <a:rPr lang="en-GB" dirty="0" smtClean="0"/>
              <a:t>a </a:t>
            </a:r>
            <a:r>
              <a:rPr lang="en-GB" dirty="0"/>
              <a:t>{</a:t>
            </a:r>
          </a:p>
          <a:p>
            <a:pPr marL="0" indent="0">
              <a:buNone/>
            </a:pPr>
            <a:r>
              <a:rPr lang="en-GB" dirty="0" smtClean="0"/>
              <a:t>  text-decoration</a:t>
            </a:r>
            <a:r>
              <a:rPr lang="en-GB" dirty="0"/>
              <a:t>: none;</a:t>
            </a:r>
          </a:p>
          <a:p>
            <a:pPr marL="0" indent="0">
              <a:buNone/>
            </a:pPr>
            <a:r>
              <a:rPr lang="en-GB" dirty="0"/>
              <a:t>  padding: 2px 1px 0;</a:t>
            </a:r>
          </a:p>
          <a:p>
            <a:pPr marL="0" indent="0">
              <a:buNone/>
            </a:pPr>
            <a:r>
              <a:rPr lang="en-GB" dirty="0"/>
              <a:t>}</a:t>
            </a:r>
          </a:p>
          <a:p>
            <a:pPr marL="0" indent="0">
              <a:buNone/>
            </a:pPr>
            <a:endParaRPr lang="en-GB" dirty="0"/>
          </a:p>
          <a:p>
            <a:pPr marL="0" indent="0">
              <a:buNone/>
            </a:pPr>
            <a:r>
              <a:rPr lang="en-GB" dirty="0"/>
              <a:t>a:link {</a:t>
            </a:r>
          </a:p>
          <a:p>
            <a:pPr marL="0" indent="0">
              <a:buNone/>
            </a:pPr>
            <a:r>
              <a:rPr lang="en-GB" dirty="0"/>
              <a:t>  </a:t>
            </a:r>
            <a:r>
              <a:rPr lang="en-GB" dirty="0" err="1"/>
              <a:t>color</a:t>
            </a:r>
            <a:r>
              <a:rPr lang="en-GB" dirty="0"/>
              <a:t>: #265301;</a:t>
            </a:r>
          </a:p>
          <a:p>
            <a:pPr marL="0" indent="0">
              <a:buNone/>
            </a:pPr>
            <a:r>
              <a:rPr lang="en-GB" dirty="0"/>
              <a:t>}</a:t>
            </a:r>
          </a:p>
          <a:p>
            <a:pPr marL="0" indent="0">
              <a:buNone/>
            </a:pPr>
            <a:endParaRPr lang="en-GB" dirty="0"/>
          </a:p>
          <a:p>
            <a:pPr marL="0" indent="0">
              <a:buNone/>
            </a:pPr>
            <a:r>
              <a:rPr lang="en-GB" dirty="0"/>
              <a:t>a:visited {</a:t>
            </a:r>
          </a:p>
          <a:p>
            <a:pPr marL="0" indent="0">
              <a:buNone/>
            </a:pPr>
            <a:r>
              <a:rPr lang="en-GB" dirty="0"/>
              <a:t>  </a:t>
            </a:r>
            <a:r>
              <a:rPr lang="en-GB" dirty="0" err="1"/>
              <a:t>color</a:t>
            </a:r>
            <a:r>
              <a:rPr lang="en-GB" dirty="0"/>
              <a:t>: #437A16;</a:t>
            </a:r>
          </a:p>
          <a:p>
            <a:pPr marL="0" indent="0">
              <a:buNone/>
            </a:pPr>
            <a:r>
              <a:rPr lang="en-GB" dirty="0"/>
              <a:t>}</a:t>
            </a:r>
          </a:p>
          <a:p>
            <a:pPr marL="0" indent="0">
              <a:buNone/>
            </a:pPr>
            <a:endParaRPr lang="en-GB" dirty="0"/>
          </a:p>
          <a:p>
            <a:pPr marL="0" indent="0">
              <a:buNone/>
            </a:pPr>
            <a:r>
              <a:rPr lang="en-GB" dirty="0"/>
              <a:t>a:focus {</a:t>
            </a:r>
          </a:p>
          <a:p>
            <a:pPr marL="0" indent="0">
              <a:buNone/>
            </a:pPr>
            <a:r>
              <a:rPr lang="en-GB" dirty="0"/>
              <a:t>  border-bottom: 1px solid;</a:t>
            </a:r>
          </a:p>
          <a:p>
            <a:pPr marL="0" indent="0">
              <a:buNone/>
            </a:pPr>
            <a:r>
              <a:rPr lang="en-GB" dirty="0"/>
              <a:t>  background: #BAE498;</a:t>
            </a:r>
          </a:p>
          <a:p>
            <a:pPr marL="0" indent="0">
              <a:buNone/>
            </a:pPr>
            <a:r>
              <a:rPr lang="en-GB" dirty="0"/>
              <a:t>}</a:t>
            </a:r>
          </a:p>
          <a:p>
            <a:pPr marL="0" indent="0">
              <a:buNone/>
            </a:pPr>
            <a:endParaRPr lang="en-GB" dirty="0"/>
          </a:p>
          <a:p>
            <a:pPr marL="0" indent="0">
              <a:buNone/>
            </a:pPr>
            <a:r>
              <a:rPr lang="en-GB" dirty="0"/>
              <a:t>a:hover {</a:t>
            </a:r>
          </a:p>
          <a:p>
            <a:pPr marL="0" indent="0">
              <a:buNone/>
            </a:pPr>
            <a:r>
              <a:rPr lang="en-GB" dirty="0"/>
              <a:t>  border-bottom: 1px solid;     </a:t>
            </a:r>
          </a:p>
          <a:p>
            <a:pPr marL="0" indent="0">
              <a:buNone/>
            </a:pPr>
            <a:r>
              <a:rPr lang="en-GB" dirty="0"/>
              <a:t>  background: #CDFEAA;</a:t>
            </a:r>
          </a:p>
          <a:p>
            <a:pPr marL="0" indent="0">
              <a:buNone/>
            </a:pPr>
            <a:r>
              <a:rPr lang="en-GB" dirty="0"/>
              <a:t>}</a:t>
            </a:r>
          </a:p>
          <a:p>
            <a:pPr marL="0" indent="0">
              <a:buNone/>
            </a:pPr>
            <a:endParaRPr lang="en-GB" dirty="0"/>
          </a:p>
          <a:p>
            <a:pPr marL="0" indent="0">
              <a:buNone/>
            </a:pPr>
            <a:r>
              <a:rPr lang="en-GB" dirty="0"/>
              <a:t>a:active {</a:t>
            </a:r>
          </a:p>
          <a:p>
            <a:pPr marL="0" indent="0">
              <a:buNone/>
            </a:pPr>
            <a:r>
              <a:rPr lang="en-GB" dirty="0"/>
              <a:t>  background: #265301;</a:t>
            </a:r>
          </a:p>
          <a:p>
            <a:pPr marL="0" indent="0">
              <a:buNone/>
            </a:pPr>
            <a:r>
              <a:rPr lang="en-GB" dirty="0"/>
              <a:t>  </a:t>
            </a:r>
            <a:r>
              <a:rPr lang="en-GB" dirty="0" err="1"/>
              <a:t>color</a:t>
            </a:r>
            <a:r>
              <a:rPr lang="en-GB" dirty="0"/>
              <a:t>: #CDFEAA;</a:t>
            </a:r>
          </a:p>
          <a:p>
            <a:pPr marL="0" indent="0">
              <a:buNone/>
            </a:pPr>
            <a:r>
              <a:rPr lang="en-GB" dirty="0"/>
              <a:t>}</a:t>
            </a:r>
            <a:endParaRPr lang="en-US" dirty="0"/>
          </a:p>
        </p:txBody>
      </p:sp>
    </p:spTree>
    <p:extLst>
      <p:ext uri="{BB962C8B-B14F-4D97-AF65-F5344CB8AC3E}">
        <p14:creationId xmlns:p14="http://schemas.microsoft.com/office/powerpoint/2010/main" val="191593591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GB" sz="4000" b="1" dirty="0"/>
              <a:t>Styling links</a:t>
            </a:r>
          </a:p>
        </p:txBody>
      </p:sp>
      <p:sp>
        <p:nvSpPr>
          <p:cNvPr id="3" name="Content Placeholder 2"/>
          <p:cNvSpPr>
            <a:spLocks noGrp="1"/>
          </p:cNvSpPr>
          <p:nvPr>
            <p:ph idx="1"/>
          </p:nvPr>
        </p:nvSpPr>
        <p:spPr/>
        <p:txBody>
          <a:bodyPr>
            <a:normAutofit/>
          </a:bodyPr>
          <a:lstStyle/>
          <a:p>
            <a:pPr marL="0" indent="0">
              <a:buNone/>
            </a:pPr>
            <a:r>
              <a:rPr lang="it-IT" dirty="0"/>
              <a:t>&lt;ul&gt;</a:t>
            </a:r>
          </a:p>
          <a:p>
            <a:pPr marL="0" indent="0">
              <a:buNone/>
            </a:pPr>
            <a:r>
              <a:rPr lang="it-IT" dirty="0"/>
              <a:t>  &lt;li&gt;&lt;a href="#"&gt;Home&lt;/a&gt;&lt;/li</a:t>
            </a:r>
            <a:r>
              <a:rPr lang="it-IT" dirty="0" smtClean="0"/>
              <a:t>&gt;</a:t>
            </a:r>
          </a:p>
          <a:p>
            <a:pPr marL="0" indent="0">
              <a:buNone/>
            </a:pPr>
            <a:r>
              <a:rPr lang="it-IT" dirty="0"/>
              <a:t> </a:t>
            </a:r>
            <a:r>
              <a:rPr lang="it-IT" dirty="0" smtClean="0"/>
              <a:t> &lt;</a:t>
            </a:r>
            <a:r>
              <a:rPr lang="it-IT" dirty="0"/>
              <a:t>li&gt;&lt;a href</a:t>
            </a:r>
            <a:r>
              <a:rPr lang="it-IT" dirty="0" smtClean="0"/>
              <a:t>="#"&gt;About&lt;/</a:t>
            </a:r>
            <a:r>
              <a:rPr lang="it-IT" dirty="0"/>
              <a:t>a&gt;&lt;/li</a:t>
            </a:r>
            <a:r>
              <a:rPr lang="it-IT" dirty="0" smtClean="0"/>
              <a:t>&gt;</a:t>
            </a:r>
          </a:p>
          <a:p>
            <a:pPr marL="0" indent="0">
              <a:buNone/>
            </a:pPr>
            <a:r>
              <a:rPr lang="it-IT" dirty="0"/>
              <a:t> </a:t>
            </a:r>
            <a:r>
              <a:rPr lang="it-IT" dirty="0" smtClean="0"/>
              <a:t> &lt;</a:t>
            </a:r>
            <a:r>
              <a:rPr lang="it-IT" dirty="0"/>
              <a:t>li&gt;&lt;a href</a:t>
            </a:r>
            <a:r>
              <a:rPr lang="it-IT" dirty="0" smtClean="0"/>
              <a:t>="#"&gt;Services&lt;/</a:t>
            </a:r>
            <a:r>
              <a:rPr lang="it-IT" dirty="0"/>
              <a:t>a&gt;&lt;/li</a:t>
            </a:r>
            <a:r>
              <a:rPr lang="it-IT" dirty="0" smtClean="0"/>
              <a:t>&gt;</a:t>
            </a:r>
          </a:p>
          <a:p>
            <a:pPr marL="0" indent="0">
              <a:buNone/>
            </a:pPr>
            <a:r>
              <a:rPr lang="it-IT" dirty="0" smtClean="0"/>
              <a:t>  &lt;</a:t>
            </a:r>
            <a:r>
              <a:rPr lang="it-IT" dirty="0"/>
              <a:t>li&gt;&lt;a href</a:t>
            </a:r>
            <a:r>
              <a:rPr lang="it-IT" dirty="0" smtClean="0"/>
              <a:t>="#"&gt;Portfolio&lt;/</a:t>
            </a:r>
            <a:r>
              <a:rPr lang="it-IT" dirty="0"/>
              <a:t>a&gt;&lt;/li</a:t>
            </a:r>
            <a:r>
              <a:rPr lang="it-IT" dirty="0" smtClean="0"/>
              <a:t>&gt;</a:t>
            </a:r>
          </a:p>
          <a:p>
            <a:pPr marL="0" indent="0">
              <a:buNone/>
            </a:pPr>
            <a:r>
              <a:rPr lang="it-IT" dirty="0" smtClean="0"/>
              <a:t>  &lt;</a:t>
            </a:r>
            <a:r>
              <a:rPr lang="it-IT" dirty="0"/>
              <a:t>li&gt;&lt;a href</a:t>
            </a:r>
            <a:r>
              <a:rPr lang="it-IT" dirty="0" smtClean="0"/>
              <a:t>="#"&gt;Contact Us&lt;/</a:t>
            </a:r>
            <a:r>
              <a:rPr lang="it-IT" dirty="0"/>
              <a:t>a&gt;&lt;/li&gt;</a:t>
            </a:r>
          </a:p>
          <a:p>
            <a:pPr marL="0" indent="0">
              <a:buNone/>
            </a:pPr>
            <a:r>
              <a:rPr lang="it-IT" dirty="0"/>
              <a:t>&lt;/ul&gt;</a:t>
            </a:r>
            <a:endParaRPr lang="en-US" dirty="0"/>
          </a:p>
        </p:txBody>
      </p:sp>
    </p:spTree>
    <p:extLst>
      <p:ext uri="{BB962C8B-B14F-4D97-AF65-F5344CB8AC3E}">
        <p14:creationId xmlns:p14="http://schemas.microsoft.com/office/powerpoint/2010/main" val="8384729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a:bodyPr>
          <a:lstStyle/>
          <a:p>
            <a:r>
              <a:rPr lang="en-GB" sz="4000" b="1" dirty="0"/>
              <a:t>Styling links</a:t>
            </a:r>
          </a:p>
        </p:txBody>
      </p:sp>
      <p:sp>
        <p:nvSpPr>
          <p:cNvPr id="3" name="Content Placeholder 2"/>
          <p:cNvSpPr>
            <a:spLocks noGrp="1"/>
          </p:cNvSpPr>
          <p:nvPr>
            <p:ph idx="1"/>
          </p:nvPr>
        </p:nvSpPr>
        <p:spPr/>
        <p:txBody>
          <a:bodyPr>
            <a:normAutofit fontScale="25000" lnSpcReduction="20000"/>
          </a:bodyPr>
          <a:lstStyle/>
          <a:p>
            <a:pPr marL="0" indent="0">
              <a:buNone/>
            </a:pPr>
            <a:r>
              <a:rPr lang="en-US" dirty="0" err="1"/>
              <a:t>ul</a:t>
            </a:r>
            <a:r>
              <a:rPr lang="en-US" dirty="0"/>
              <a:t> {</a:t>
            </a:r>
          </a:p>
          <a:p>
            <a:pPr marL="0" indent="0">
              <a:buNone/>
            </a:pPr>
            <a:r>
              <a:rPr lang="en-US" dirty="0"/>
              <a:t>  padding: 0;</a:t>
            </a:r>
          </a:p>
          <a:p>
            <a:pPr marL="0" indent="0">
              <a:buNone/>
            </a:pPr>
            <a:r>
              <a:rPr lang="en-US" dirty="0"/>
              <a:t>  width: 100%;</a:t>
            </a:r>
          </a:p>
          <a:p>
            <a:pPr marL="0" indent="0">
              <a:buNone/>
            </a:pPr>
            <a:r>
              <a:rPr lang="en-US" dirty="0"/>
              <a:t>}</a:t>
            </a:r>
          </a:p>
          <a:p>
            <a:pPr marL="0" indent="0">
              <a:buNone/>
            </a:pPr>
            <a:endParaRPr lang="en-US" dirty="0"/>
          </a:p>
          <a:p>
            <a:pPr marL="0" indent="0">
              <a:buNone/>
            </a:pPr>
            <a:r>
              <a:rPr lang="en-US" dirty="0"/>
              <a:t>li {</a:t>
            </a:r>
          </a:p>
          <a:p>
            <a:pPr marL="0" indent="0">
              <a:buNone/>
            </a:pPr>
            <a:r>
              <a:rPr lang="en-US" dirty="0"/>
              <a:t>  display: inline;</a:t>
            </a:r>
          </a:p>
          <a:p>
            <a:pPr marL="0" indent="0">
              <a:buNone/>
            </a:pPr>
            <a:r>
              <a:rPr lang="en-US" dirty="0"/>
              <a:t>}</a:t>
            </a:r>
          </a:p>
          <a:p>
            <a:pPr marL="0" indent="0">
              <a:buNone/>
            </a:pPr>
            <a:endParaRPr lang="en-US" dirty="0"/>
          </a:p>
          <a:p>
            <a:pPr marL="0" indent="0">
              <a:buNone/>
            </a:pPr>
            <a:r>
              <a:rPr lang="en-US" dirty="0"/>
              <a:t>a {</a:t>
            </a:r>
          </a:p>
          <a:p>
            <a:pPr marL="0" indent="0">
              <a:buNone/>
            </a:pPr>
            <a:r>
              <a:rPr lang="en-US" dirty="0"/>
              <a:t>  outline: none;</a:t>
            </a:r>
          </a:p>
          <a:p>
            <a:pPr marL="0" indent="0">
              <a:buNone/>
            </a:pPr>
            <a:r>
              <a:rPr lang="en-US" dirty="0"/>
              <a:t>  text-decoration: none;</a:t>
            </a:r>
          </a:p>
          <a:p>
            <a:pPr marL="0" indent="0">
              <a:buNone/>
            </a:pPr>
            <a:r>
              <a:rPr lang="en-US" dirty="0"/>
              <a:t>  display: inline-block;</a:t>
            </a:r>
          </a:p>
          <a:p>
            <a:pPr marL="0" indent="0">
              <a:buNone/>
            </a:pPr>
            <a:r>
              <a:rPr lang="en-US" dirty="0"/>
              <a:t>  width: 19.5%;</a:t>
            </a:r>
          </a:p>
          <a:p>
            <a:pPr marL="0" indent="0">
              <a:buNone/>
            </a:pPr>
            <a:r>
              <a:rPr lang="en-US" dirty="0"/>
              <a:t>  margin-right: 0.625%;</a:t>
            </a:r>
          </a:p>
          <a:p>
            <a:pPr marL="0" indent="0">
              <a:buNone/>
            </a:pPr>
            <a:r>
              <a:rPr lang="en-US" dirty="0"/>
              <a:t>  text-align: center;</a:t>
            </a:r>
          </a:p>
          <a:p>
            <a:pPr marL="0" indent="0">
              <a:buNone/>
            </a:pPr>
            <a:r>
              <a:rPr lang="en-US" dirty="0"/>
              <a:t>  line-height: 3;</a:t>
            </a:r>
          </a:p>
          <a:p>
            <a:pPr marL="0" indent="0">
              <a:buNone/>
            </a:pPr>
            <a:r>
              <a:rPr lang="en-US" dirty="0"/>
              <a:t>  color: black;</a:t>
            </a:r>
          </a:p>
          <a:p>
            <a:pPr marL="0" indent="0">
              <a:buNone/>
            </a:pPr>
            <a:r>
              <a:rPr lang="en-US" dirty="0"/>
              <a:t>}</a:t>
            </a:r>
          </a:p>
          <a:p>
            <a:pPr marL="0" indent="0">
              <a:buNone/>
            </a:pPr>
            <a:endParaRPr lang="en-US" dirty="0"/>
          </a:p>
          <a:p>
            <a:pPr marL="0" indent="0">
              <a:buNone/>
            </a:pPr>
            <a:r>
              <a:rPr lang="en-US" dirty="0" err="1"/>
              <a:t>li:last-child</a:t>
            </a:r>
            <a:r>
              <a:rPr lang="en-US" dirty="0"/>
              <a:t> a {</a:t>
            </a:r>
          </a:p>
          <a:p>
            <a:pPr marL="0" indent="0">
              <a:buNone/>
            </a:pPr>
            <a:r>
              <a:rPr lang="en-US" dirty="0"/>
              <a:t>  margin-right: 0;</a:t>
            </a:r>
          </a:p>
          <a:p>
            <a:pPr marL="0" indent="0">
              <a:buNone/>
            </a:pPr>
            <a:r>
              <a:rPr lang="en-US" dirty="0"/>
              <a:t>}</a:t>
            </a:r>
          </a:p>
          <a:p>
            <a:pPr marL="0" indent="0">
              <a:buNone/>
            </a:pPr>
            <a:endParaRPr lang="en-US" dirty="0"/>
          </a:p>
          <a:p>
            <a:pPr marL="0" indent="0">
              <a:buNone/>
            </a:pPr>
            <a:r>
              <a:rPr lang="en-US" dirty="0"/>
              <a:t>a:link, a:visited, a:focus {</a:t>
            </a:r>
          </a:p>
          <a:p>
            <a:pPr marL="0" indent="0">
              <a:buNone/>
            </a:pPr>
            <a:r>
              <a:rPr lang="en-US" dirty="0"/>
              <a:t>  background: </a:t>
            </a:r>
            <a:r>
              <a:rPr lang="en-US" dirty="0" smtClean="0"/>
              <a:t>green;</a:t>
            </a:r>
            <a:endParaRPr lang="en-US" dirty="0"/>
          </a:p>
          <a:p>
            <a:pPr marL="0" indent="0">
              <a:buNone/>
            </a:pPr>
            <a:r>
              <a:rPr lang="en-US" dirty="0"/>
              <a:t>}</a:t>
            </a:r>
          </a:p>
          <a:p>
            <a:pPr marL="0" indent="0">
              <a:buNone/>
            </a:pPr>
            <a:endParaRPr lang="en-US" dirty="0"/>
          </a:p>
          <a:p>
            <a:pPr marL="0" indent="0">
              <a:buNone/>
            </a:pPr>
            <a:r>
              <a:rPr lang="en-US" dirty="0"/>
              <a:t>a:hover {     </a:t>
            </a:r>
          </a:p>
          <a:p>
            <a:pPr marL="0" indent="0">
              <a:buNone/>
            </a:pPr>
            <a:r>
              <a:rPr lang="en-US" dirty="0"/>
              <a:t>  background: </a:t>
            </a:r>
            <a:r>
              <a:rPr lang="en-US" dirty="0" smtClean="0"/>
              <a:t>blue;</a:t>
            </a:r>
            <a:endParaRPr lang="en-US" dirty="0"/>
          </a:p>
          <a:p>
            <a:pPr marL="0" indent="0">
              <a:buNone/>
            </a:pPr>
            <a:r>
              <a:rPr lang="en-US" dirty="0"/>
              <a:t>}</a:t>
            </a:r>
          </a:p>
          <a:p>
            <a:pPr marL="0" indent="0">
              <a:buNone/>
            </a:pPr>
            <a:endParaRPr lang="en-US" dirty="0"/>
          </a:p>
          <a:p>
            <a:pPr marL="0" indent="0">
              <a:buNone/>
            </a:pPr>
            <a:r>
              <a:rPr lang="en-US" dirty="0"/>
              <a:t>a:active {</a:t>
            </a:r>
          </a:p>
          <a:p>
            <a:pPr marL="0" indent="0">
              <a:buNone/>
            </a:pPr>
            <a:r>
              <a:rPr lang="en-US" dirty="0"/>
              <a:t>  background: red;</a:t>
            </a:r>
          </a:p>
          <a:p>
            <a:pPr marL="0" indent="0">
              <a:buNone/>
            </a:pPr>
            <a:r>
              <a:rPr lang="en-US" dirty="0"/>
              <a:t>  color: white;</a:t>
            </a:r>
          </a:p>
          <a:p>
            <a:pPr marL="0" indent="0">
              <a:buNone/>
            </a:pPr>
            <a:r>
              <a:rPr lang="en-US" dirty="0"/>
              <a:t>}</a:t>
            </a:r>
          </a:p>
        </p:txBody>
      </p:sp>
    </p:spTree>
    <p:extLst>
      <p:ext uri="{BB962C8B-B14F-4D97-AF65-F5344CB8AC3E}">
        <p14:creationId xmlns:p14="http://schemas.microsoft.com/office/powerpoint/2010/main" val="38833818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CSS Box Model</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2400" dirty="0"/>
              <a:t>All HTML elements can be considered as boxes. The CSS box model represents the design and layout of the site. It consists of </a:t>
            </a:r>
            <a:r>
              <a:rPr lang="en-US" sz="2400" b="1" dirty="0"/>
              <a:t>margins</a:t>
            </a:r>
            <a:r>
              <a:rPr lang="en-US" sz="2400" dirty="0"/>
              <a:t>, </a:t>
            </a:r>
            <a:r>
              <a:rPr lang="en-US" sz="2400" b="1" dirty="0"/>
              <a:t>borders</a:t>
            </a:r>
            <a:r>
              <a:rPr lang="en-US" sz="2400" dirty="0"/>
              <a:t>, </a:t>
            </a:r>
            <a:r>
              <a:rPr lang="en-US" sz="2400" b="1" dirty="0"/>
              <a:t>paddings</a:t>
            </a:r>
            <a:r>
              <a:rPr lang="en-US" sz="2400" dirty="0"/>
              <a:t>, and the actual </a:t>
            </a:r>
            <a:r>
              <a:rPr lang="en-US" sz="2400" b="1" dirty="0"/>
              <a:t>content</a:t>
            </a:r>
            <a:r>
              <a:rPr lang="en-US" sz="2400" dirty="0"/>
              <a:t>. </a:t>
            </a:r>
            <a:br>
              <a:rPr lang="en-US" sz="2400" dirty="0"/>
            </a:br>
            <a:r>
              <a:rPr lang="en-US" sz="2400" dirty="0"/>
              <a:t/>
            </a:r>
            <a:br>
              <a:rPr lang="en-US" sz="2400" dirty="0"/>
            </a:br>
            <a:r>
              <a:rPr lang="en-US" sz="2400" dirty="0"/>
              <a:t>The properties work in the same order: </a:t>
            </a:r>
            <a:r>
              <a:rPr lang="en-US" sz="2400" b="1" dirty="0"/>
              <a:t>top</a:t>
            </a:r>
            <a:r>
              <a:rPr lang="en-US" sz="2400" dirty="0"/>
              <a:t>, </a:t>
            </a:r>
            <a:r>
              <a:rPr lang="en-US" sz="2400" b="1" dirty="0"/>
              <a:t>right</a:t>
            </a:r>
            <a:r>
              <a:rPr lang="en-US" sz="2400" dirty="0"/>
              <a:t>, </a:t>
            </a:r>
            <a:r>
              <a:rPr lang="en-US" sz="2400" b="1" dirty="0"/>
              <a:t>bottom</a:t>
            </a:r>
            <a:r>
              <a:rPr lang="en-US" sz="2400" dirty="0"/>
              <a:t>, and </a:t>
            </a:r>
            <a:r>
              <a:rPr lang="en-US" sz="2400" b="1" dirty="0"/>
              <a:t>left</a:t>
            </a:r>
            <a:r>
              <a:rPr lang="en-US" sz="2400" dirty="0"/>
              <a:t>. </a:t>
            </a:r>
          </a:p>
        </p:txBody>
      </p:sp>
    </p:spTree>
    <p:extLst>
      <p:ext uri="{BB962C8B-B14F-4D97-AF65-F5344CB8AC3E}">
        <p14:creationId xmlns:p14="http://schemas.microsoft.com/office/powerpoint/2010/main" val="111154165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CSS Box Model</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6050" y="2114550"/>
            <a:ext cx="6286500" cy="407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89962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More on Box Models</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2400" dirty="0" smtClean="0"/>
              <a:t>Every </a:t>
            </a:r>
            <a:r>
              <a:rPr lang="en-US" sz="2400" dirty="0"/>
              <a:t>element of the webpage is a </a:t>
            </a:r>
            <a:r>
              <a:rPr lang="en-US" sz="2400" b="1" dirty="0"/>
              <a:t>box</a:t>
            </a:r>
            <a:r>
              <a:rPr lang="en-US" sz="2400" dirty="0"/>
              <a:t>. </a:t>
            </a:r>
            <a:br>
              <a:rPr lang="en-US" sz="2400" dirty="0"/>
            </a:br>
            <a:r>
              <a:rPr lang="en-US" sz="2400" dirty="0"/>
              <a:t/>
            </a:r>
            <a:br>
              <a:rPr lang="en-US" sz="2400" dirty="0"/>
            </a:br>
            <a:r>
              <a:rPr lang="en-US" sz="2400" dirty="0"/>
              <a:t>CSS uses the box model to determine how big the boxes are and how to place them.</a:t>
            </a:r>
            <a:br>
              <a:rPr lang="en-US" sz="2400" dirty="0"/>
            </a:br>
            <a:r>
              <a:rPr lang="en-US" sz="2400" dirty="0"/>
              <a:t>The box model is also used to calculate the actual width and height of the HTML elements.</a:t>
            </a:r>
          </a:p>
        </p:txBody>
      </p:sp>
    </p:spTree>
    <p:extLst>
      <p:ext uri="{BB962C8B-B14F-4D97-AF65-F5344CB8AC3E}">
        <p14:creationId xmlns:p14="http://schemas.microsoft.com/office/powerpoint/2010/main" val="2707961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Total Width of an Element</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When </a:t>
            </a:r>
            <a:r>
              <a:rPr lang="en-US" sz="1800" dirty="0"/>
              <a:t>working with boxes, it is important to understand how the total width of an element is calculated. </a:t>
            </a:r>
            <a:endParaRPr lang="en-US" sz="1800" dirty="0" smtClean="0"/>
          </a:p>
          <a:p>
            <a:pPr marL="0" indent="0">
              <a:buNone/>
            </a:pPr>
            <a:r>
              <a:rPr lang="en-US" sz="1800" dirty="0"/>
              <a:t>The total width is the sum of </a:t>
            </a:r>
            <a:r>
              <a:rPr lang="en-US" sz="1800" b="1" dirty="0"/>
              <a:t>left and right margins</a:t>
            </a:r>
            <a:r>
              <a:rPr lang="en-US" sz="1800" dirty="0"/>
              <a:t>, </a:t>
            </a:r>
            <a:r>
              <a:rPr lang="en-US" sz="1800" b="1" dirty="0"/>
              <a:t>left and right borders</a:t>
            </a:r>
            <a:r>
              <a:rPr lang="en-US" sz="1800" dirty="0"/>
              <a:t>, </a:t>
            </a:r>
            <a:r>
              <a:rPr lang="en-US" sz="1800" b="1" dirty="0"/>
              <a:t>left and right paddings</a:t>
            </a:r>
            <a:r>
              <a:rPr lang="en-US" sz="1800" dirty="0"/>
              <a:t>, and the </a:t>
            </a:r>
            <a:r>
              <a:rPr lang="en-US" sz="1800" b="1" dirty="0"/>
              <a:t>actual width</a:t>
            </a:r>
            <a:r>
              <a:rPr lang="en-US" sz="1800" dirty="0"/>
              <a:t> of the content</a:t>
            </a:r>
            <a:r>
              <a:rPr lang="en-US" sz="1800" dirty="0" smtClean="0"/>
              <a:t>.</a:t>
            </a:r>
          </a:p>
          <a:p>
            <a:pPr marL="0" indent="0">
              <a:buNone/>
            </a:pPr>
            <a:endParaRPr lang="en-US" sz="1800" dirty="0" smtClean="0"/>
          </a:p>
          <a:p>
            <a:pPr marL="0" indent="0">
              <a:buNone/>
            </a:pPr>
            <a:endParaRPr lang="en-US" sz="1800" dirty="0"/>
          </a:p>
          <a:p>
            <a:pPr marL="0" indent="0">
              <a:buNone/>
            </a:pPr>
            <a:endParaRPr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895600"/>
            <a:ext cx="5715000" cy="368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4934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Total Height of an Element</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The </a:t>
            </a:r>
            <a:r>
              <a:rPr lang="en-US" sz="1800" dirty="0"/>
              <a:t>total height of an element is calculated the same way as the width. </a:t>
            </a:r>
            <a:br>
              <a:rPr lang="en-US" sz="1800" dirty="0"/>
            </a:br>
            <a:r>
              <a:rPr lang="en-US" sz="1800" dirty="0"/>
              <a:t>The example below is the same box from the previous lesson with padding, border and margin.</a:t>
            </a:r>
            <a:endParaRPr lang="en-US" sz="1800" dirty="0" smtClean="0"/>
          </a:p>
          <a:p>
            <a:pPr marL="0" indent="0">
              <a:buNone/>
            </a:pPr>
            <a:endParaRPr lang="en-US" sz="1800" dirty="0"/>
          </a:p>
          <a:p>
            <a:pPr marL="0" indent="0">
              <a:buNone/>
            </a:pPr>
            <a:endParaRPr lang="en-US" sz="2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90800"/>
            <a:ext cx="6276975"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4820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External CSS</a:t>
            </a:r>
          </a:p>
        </p:txBody>
      </p:sp>
      <p:sp>
        <p:nvSpPr>
          <p:cNvPr id="3" name="Content Placeholder 2"/>
          <p:cNvSpPr>
            <a:spLocks noGrp="1"/>
          </p:cNvSpPr>
          <p:nvPr>
            <p:ph idx="1"/>
          </p:nvPr>
        </p:nvSpPr>
        <p:spPr>
          <a:xfrm>
            <a:off x="444500" y="1600200"/>
            <a:ext cx="8229600" cy="5181600"/>
          </a:xfrm>
        </p:spPr>
        <p:txBody>
          <a:bodyPr>
            <a:normAutofit fontScale="32500" lnSpcReduction="20000"/>
          </a:bodyPr>
          <a:lstStyle/>
          <a:p>
            <a:pPr marL="0" indent="0">
              <a:buNone/>
            </a:pPr>
            <a:r>
              <a:rPr lang="en-US" sz="4000" dirty="0"/>
              <a:t/>
            </a:r>
            <a:br>
              <a:rPr lang="en-US" sz="4000" dirty="0"/>
            </a:br>
            <a:r>
              <a:rPr lang="en-US" sz="4000" dirty="0"/>
              <a:t/>
            </a:r>
            <a:br>
              <a:rPr lang="en-US" sz="4000" dirty="0"/>
            </a:br>
            <a:r>
              <a:rPr lang="en-US" sz="4000" dirty="0"/>
              <a:t>With this method, all styling rules are contained in a single text file, which is saved with the </a:t>
            </a:r>
            <a:r>
              <a:rPr lang="en-US" sz="4000" b="1" dirty="0"/>
              <a:t>.</a:t>
            </a:r>
            <a:r>
              <a:rPr lang="en-US" sz="4000" b="1" dirty="0" err="1"/>
              <a:t>css</a:t>
            </a:r>
            <a:r>
              <a:rPr lang="en-US" sz="4000" dirty="0" err="1"/>
              <a:t>extension</a:t>
            </a:r>
            <a:r>
              <a:rPr lang="en-US" sz="4000" dirty="0"/>
              <a:t>. </a:t>
            </a:r>
            <a:br>
              <a:rPr lang="en-US" sz="4000" dirty="0"/>
            </a:br>
            <a:r>
              <a:rPr lang="en-US" sz="4000" dirty="0"/>
              <a:t/>
            </a:r>
            <a:br>
              <a:rPr lang="en-US" sz="4000" dirty="0"/>
            </a:br>
            <a:r>
              <a:rPr lang="en-US" sz="4000" dirty="0"/>
              <a:t>This CSS file is then referenced in the HTML using the </a:t>
            </a:r>
            <a:r>
              <a:rPr lang="en-US" sz="4000" b="1" dirty="0"/>
              <a:t>&lt;link&gt;</a:t>
            </a:r>
            <a:r>
              <a:rPr lang="en-US" sz="4000" dirty="0"/>
              <a:t> tag. The &lt;link&gt; element goes inside the head section.</a:t>
            </a:r>
            <a:br>
              <a:rPr lang="en-US" sz="4000" dirty="0"/>
            </a:br>
            <a:r>
              <a:rPr lang="en-US" sz="4000" dirty="0"/>
              <a:t/>
            </a:r>
            <a:br>
              <a:rPr lang="en-US" sz="4000" dirty="0"/>
            </a:br>
            <a:r>
              <a:rPr lang="en-US" sz="4000" dirty="0"/>
              <a:t>Here is an example</a:t>
            </a:r>
            <a:r>
              <a:rPr lang="en-US" sz="4000" dirty="0" smtClean="0"/>
              <a:t>:</a:t>
            </a:r>
          </a:p>
          <a:p>
            <a:pPr marL="0" indent="0">
              <a:buNone/>
            </a:pPr>
            <a:r>
              <a:rPr lang="en-US" sz="4000" dirty="0"/>
              <a:t/>
            </a:r>
            <a:br>
              <a:rPr lang="en-US" sz="4000" dirty="0"/>
            </a:br>
            <a:r>
              <a:rPr lang="en-US" sz="4000" b="1" dirty="0"/>
              <a:t>The HTML</a:t>
            </a:r>
            <a:r>
              <a:rPr lang="en-US" sz="4000" b="1" dirty="0" smtClean="0"/>
              <a:t>:</a:t>
            </a:r>
          </a:p>
          <a:p>
            <a:pPr marL="0" indent="0">
              <a:buNone/>
            </a:pPr>
            <a:r>
              <a:rPr lang="en-US" sz="4000" dirty="0" smtClean="0"/>
              <a:t>&lt;</a:t>
            </a:r>
            <a:r>
              <a:rPr lang="en-US" sz="4000" dirty="0"/>
              <a:t>head&gt;</a:t>
            </a:r>
            <a:br>
              <a:rPr lang="en-US" sz="4000" dirty="0"/>
            </a:br>
            <a:r>
              <a:rPr lang="en-US" sz="4000" dirty="0"/>
              <a:t>&lt;</a:t>
            </a:r>
            <a:r>
              <a:rPr lang="en-US" sz="4000" b="1" dirty="0"/>
              <a:t>link</a:t>
            </a:r>
            <a:r>
              <a:rPr lang="en-US" sz="4000" dirty="0"/>
              <a:t> </a:t>
            </a:r>
            <a:r>
              <a:rPr lang="en-US" sz="4000" dirty="0" err="1"/>
              <a:t>rel</a:t>
            </a:r>
            <a:r>
              <a:rPr lang="en-US" sz="4000" dirty="0"/>
              <a:t>="</a:t>
            </a:r>
            <a:r>
              <a:rPr lang="en-US" sz="4000" dirty="0" err="1"/>
              <a:t>stylesheet</a:t>
            </a:r>
            <a:r>
              <a:rPr lang="en-US" sz="4000" dirty="0"/>
              <a:t>" </a:t>
            </a:r>
            <a:r>
              <a:rPr lang="en-US" sz="4000" dirty="0" err="1"/>
              <a:t>href</a:t>
            </a:r>
            <a:r>
              <a:rPr lang="en-US" sz="4000" dirty="0"/>
              <a:t>="example.css"&gt;</a:t>
            </a:r>
            <a:br>
              <a:rPr lang="en-US" sz="4000" dirty="0"/>
            </a:br>
            <a:r>
              <a:rPr lang="en-US" sz="4000" dirty="0"/>
              <a:t>&lt;/head&gt;</a:t>
            </a:r>
            <a:br>
              <a:rPr lang="en-US" sz="4000" dirty="0"/>
            </a:br>
            <a:r>
              <a:rPr lang="en-US" sz="4000" dirty="0"/>
              <a:t>&lt;body&gt;</a:t>
            </a:r>
            <a:br>
              <a:rPr lang="en-US" sz="4000" dirty="0"/>
            </a:br>
            <a:r>
              <a:rPr lang="en-US" sz="4000" dirty="0"/>
              <a:t>&lt;p&gt;This is my first paragraph.&lt;/p&gt;</a:t>
            </a:r>
            <a:br>
              <a:rPr lang="en-US" sz="4000" dirty="0"/>
            </a:br>
            <a:r>
              <a:rPr lang="en-US" sz="4000" dirty="0"/>
              <a:t>&lt;p&gt;This is my second paragraph. &lt;/p&gt;</a:t>
            </a:r>
            <a:br>
              <a:rPr lang="en-US" sz="4000" dirty="0"/>
            </a:br>
            <a:r>
              <a:rPr lang="en-US" sz="4000" dirty="0"/>
              <a:t>&lt;p&gt;This is my third paragraph. &lt;/p&gt;</a:t>
            </a:r>
            <a:br>
              <a:rPr lang="en-US" sz="4000" dirty="0"/>
            </a:br>
            <a:r>
              <a:rPr lang="en-US" sz="4000" dirty="0"/>
              <a:t>&lt;/body&gt;</a:t>
            </a:r>
            <a:br>
              <a:rPr lang="en-US" sz="4000" dirty="0"/>
            </a:br>
            <a:r>
              <a:rPr lang="en-US" sz="4000" b="1" dirty="0"/>
              <a:t>The CSS</a:t>
            </a:r>
            <a:r>
              <a:rPr lang="en-US" sz="4000" b="1" dirty="0" smtClean="0"/>
              <a:t>:</a:t>
            </a:r>
          </a:p>
          <a:p>
            <a:pPr marL="0" indent="0">
              <a:buNone/>
            </a:pPr>
            <a:r>
              <a:rPr lang="en-US" sz="4000" dirty="0" smtClean="0"/>
              <a:t>p </a:t>
            </a:r>
            <a:r>
              <a:rPr lang="en-US" sz="4000" dirty="0"/>
              <a:t>{</a:t>
            </a:r>
            <a:br>
              <a:rPr lang="en-US" sz="4000" dirty="0"/>
            </a:br>
            <a:r>
              <a:rPr lang="en-US" sz="4000" dirty="0" err="1"/>
              <a:t>color:white</a:t>
            </a:r>
            <a:r>
              <a:rPr lang="en-US" sz="4000" dirty="0"/>
              <a:t>;</a:t>
            </a:r>
            <a:br>
              <a:rPr lang="en-US" sz="4000" dirty="0"/>
            </a:br>
            <a:r>
              <a:rPr lang="en-US" sz="4000" u="sng" dirty="0" err="1"/>
              <a:t>background-color:</a:t>
            </a:r>
            <a:r>
              <a:rPr lang="en-US" sz="4000" dirty="0" err="1"/>
              <a:t>gray</a:t>
            </a:r>
            <a:r>
              <a:rPr lang="en-US" sz="4000" dirty="0" smtClean="0"/>
              <a:t>;}</a:t>
            </a:r>
          </a:p>
          <a:p>
            <a:pPr marL="0" indent="0">
              <a:buNone/>
            </a:pPr>
            <a:endParaRPr lang="en-US" sz="4000" dirty="0" smtClean="0"/>
          </a:p>
          <a:p>
            <a:pPr marL="0" indent="0">
              <a:buNone/>
            </a:pPr>
            <a:endParaRPr lang="en-US" sz="4000" dirty="0"/>
          </a:p>
          <a:p>
            <a:pPr marL="0" indent="0">
              <a:buNone/>
            </a:pPr>
            <a:r>
              <a:rPr lang="en-US" sz="4000" dirty="0"/>
              <a:t>Both relative and absolute paths can be used to define the </a:t>
            </a:r>
            <a:r>
              <a:rPr lang="en-US" sz="4000" dirty="0" err="1"/>
              <a:t>href</a:t>
            </a:r>
            <a:r>
              <a:rPr lang="en-US" sz="4000" dirty="0"/>
              <a:t> for the CSS file. In our example, the path is relative, as the CSS file is in the same directory as the HTML file.</a:t>
            </a:r>
          </a:p>
        </p:txBody>
      </p:sp>
    </p:spTree>
    <p:extLst>
      <p:ext uri="{BB962C8B-B14F-4D97-AF65-F5344CB8AC3E}">
        <p14:creationId xmlns:p14="http://schemas.microsoft.com/office/powerpoint/2010/main" val="362653001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Box </a:t>
            </a:r>
            <a:r>
              <a:rPr lang="en-US" sz="4000" b="1" dirty="0" smtClean="0"/>
              <a:t>Model Advanced</a:t>
            </a:r>
            <a:endParaRPr lang="en-US" sz="4000" b="1" dirty="0"/>
          </a:p>
        </p:txBody>
      </p:sp>
      <p:sp>
        <p:nvSpPr>
          <p:cNvPr id="3" name="Content Placeholder 2"/>
          <p:cNvSpPr>
            <a:spLocks noGrp="1"/>
          </p:cNvSpPr>
          <p:nvPr>
            <p:ph idx="1"/>
          </p:nvPr>
        </p:nvSpPr>
        <p:spPr>
          <a:xfrm>
            <a:off x="444500" y="1600200"/>
            <a:ext cx="8229600" cy="5105400"/>
          </a:xfrm>
        </p:spPr>
        <p:txBody>
          <a:bodyPr>
            <a:normAutofit lnSpcReduction="10000"/>
          </a:bodyPr>
          <a:lstStyle/>
          <a:p>
            <a:pPr marL="0" indent="0">
              <a:buNone/>
            </a:pPr>
            <a:r>
              <a:rPr lang="en-GB" sz="2400" dirty="0"/>
              <a:t>The total width of a box is the sum of its width, padding-right, padding-left, border-right, and border-left properties. In some cases it is annoying (for example, what if you want to have a box with a total width of 50% with border and padding expressed in pixels?) </a:t>
            </a:r>
            <a:endParaRPr lang="en-GB" sz="2400" dirty="0" smtClean="0"/>
          </a:p>
          <a:p>
            <a:pPr marL="0" indent="0">
              <a:buNone/>
            </a:pPr>
            <a:endParaRPr lang="en-GB" sz="2400" dirty="0"/>
          </a:p>
          <a:p>
            <a:pPr marL="0" indent="0">
              <a:buNone/>
            </a:pPr>
            <a:r>
              <a:rPr lang="en-GB" sz="2400" dirty="0" smtClean="0"/>
              <a:t>To </a:t>
            </a:r>
            <a:r>
              <a:rPr lang="en-GB" sz="2400" dirty="0"/>
              <a:t>avoid such problems, it's possible to tweak the box model with the property box-sizing. With the value border-box, it changes the box model to this new one</a:t>
            </a:r>
            <a:r>
              <a:rPr lang="en-GB" sz="2400" dirty="0" smtClean="0"/>
              <a:t>:</a:t>
            </a:r>
          </a:p>
          <a:p>
            <a:pPr marL="0" indent="0">
              <a:buNone/>
            </a:pPr>
            <a:endParaRPr lang="en-GB" sz="2400" dirty="0"/>
          </a:p>
          <a:p>
            <a:pPr marL="0" indent="0">
              <a:buNone/>
            </a:pPr>
            <a:r>
              <a:rPr lang="en-US" sz="2400" dirty="0" smtClean="0"/>
              <a:t>.awesome-box{</a:t>
            </a:r>
            <a:endParaRPr lang="en-US" sz="2400" dirty="0"/>
          </a:p>
          <a:p>
            <a:pPr marL="0" indent="0">
              <a:buNone/>
            </a:pPr>
            <a:r>
              <a:rPr lang="en-US" sz="2400" dirty="0"/>
              <a:t>  box-sizing: border-box;</a:t>
            </a:r>
          </a:p>
          <a:p>
            <a:pPr marL="0" indent="0">
              <a:buNone/>
            </a:pPr>
            <a:r>
              <a:rPr lang="en-US" sz="2400" dirty="0"/>
              <a:t>}</a:t>
            </a:r>
          </a:p>
        </p:txBody>
      </p:sp>
    </p:spTree>
    <p:extLst>
      <p:ext uri="{BB962C8B-B14F-4D97-AF65-F5344CB8AC3E}">
        <p14:creationId xmlns:p14="http://schemas.microsoft.com/office/powerpoint/2010/main" val="20596472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Box </a:t>
            </a:r>
            <a:r>
              <a:rPr lang="en-US" sz="4000" b="1" dirty="0" smtClean="0"/>
              <a:t>Model Advanced-After</a:t>
            </a:r>
            <a:endParaRPr lang="en-US" sz="4000" b="1" dirty="0"/>
          </a:p>
        </p:txBody>
      </p:sp>
      <p:pic>
        <p:nvPicPr>
          <p:cNvPr id="4" name="Content Placeholder 3"/>
          <p:cNvPicPr>
            <a:picLocks noGrp="1" noChangeAspect="1"/>
          </p:cNvPicPr>
          <p:nvPr>
            <p:ph idx="1"/>
          </p:nvPr>
        </p:nvPicPr>
        <p:blipFill>
          <a:blip r:embed="rId2"/>
          <a:stretch>
            <a:fillRect/>
          </a:stretch>
        </p:blipFill>
        <p:spPr>
          <a:xfrm>
            <a:off x="1206500" y="1652587"/>
            <a:ext cx="6705600" cy="5000625"/>
          </a:xfrm>
          <a:prstGeom prst="rect">
            <a:avLst/>
          </a:prstGeom>
        </p:spPr>
      </p:pic>
    </p:spTree>
    <p:extLst>
      <p:ext uri="{BB962C8B-B14F-4D97-AF65-F5344CB8AC3E}">
        <p14:creationId xmlns:p14="http://schemas.microsoft.com/office/powerpoint/2010/main" val="263804184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Box </a:t>
            </a:r>
            <a:r>
              <a:rPr lang="en-US" sz="4000" b="1" dirty="0" smtClean="0"/>
              <a:t>Model Advanced - Before</a:t>
            </a:r>
            <a:endParaRPr lang="en-US" sz="4000" b="1" dirty="0"/>
          </a:p>
        </p:txBody>
      </p:sp>
      <p:pic>
        <p:nvPicPr>
          <p:cNvPr id="6" name="Content Placeholder 5"/>
          <p:cNvPicPr>
            <a:picLocks noGrp="1" noChangeAspect="1"/>
          </p:cNvPicPr>
          <p:nvPr>
            <p:ph idx="1"/>
          </p:nvPr>
        </p:nvPicPr>
        <p:blipFill>
          <a:blip r:embed="rId2"/>
          <a:stretch>
            <a:fillRect/>
          </a:stretch>
        </p:blipFill>
        <p:spPr>
          <a:xfrm>
            <a:off x="1295400" y="1671350"/>
            <a:ext cx="6785617" cy="5182639"/>
          </a:xfrm>
          <a:prstGeom prst="rect">
            <a:avLst/>
          </a:prstGeom>
        </p:spPr>
      </p:pic>
    </p:spTree>
    <p:extLst>
      <p:ext uri="{BB962C8B-B14F-4D97-AF65-F5344CB8AC3E}">
        <p14:creationId xmlns:p14="http://schemas.microsoft.com/office/powerpoint/2010/main" val="41766567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Box properties</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GB" sz="2400" b="1" dirty="0"/>
              <a:t>width</a:t>
            </a:r>
            <a:r>
              <a:rPr lang="en-GB" sz="2400" dirty="0"/>
              <a:t> and </a:t>
            </a:r>
            <a:r>
              <a:rPr lang="en-GB" sz="2400" b="1" dirty="0"/>
              <a:t>height</a:t>
            </a:r>
          </a:p>
          <a:p>
            <a:pPr marL="0" indent="0">
              <a:buNone/>
            </a:pPr>
            <a:r>
              <a:rPr lang="en-GB" sz="2400" dirty="0"/>
              <a:t>The width and height properties set the width and height of the content box, which is the area in which the content of the box is displayed — this content includes both text content set inside the box, and other boxes representing nested child elements</a:t>
            </a:r>
            <a:r>
              <a:rPr lang="en-GB" sz="2400" dirty="0" smtClean="0"/>
              <a:t>.</a:t>
            </a:r>
          </a:p>
          <a:p>
            <a:pPr marL="0" indent="0">
              <a:buNone/>
            </a:pPr>
            <a:endParaRPr lang="en-GB" sz="2400" dirty="0" smtClean="0"/>
          </a:p>
          <a:p>
            <a:pPr marL="0" indent="0">
              <a:buNone/>
            </a:pPr>
            <a:r>
              <a:rPr lang="en-GB" sz="2400" dirty="0"/>
              <a:t>Other properties exist that allow more subtle ways of handling content box size — setting size constraints rather than an absolute size. This can be done with the properties </a:t>
            </a:r>
            <a:r>
              <a:rPr lang="en-GB" sz="2400" b="1" dirty="0"/>
              <a:t>min-width</a:t>
            </a:r>
            <a:r>
              <a:rPr lang="en-GB" sz="2400" dirty="0"/>
              <a:t>, </a:t>
            </a:r>
            <a:r>
              <a:rPr lang="en-GB" sz="2400" b="1" dirty="0"/>
              <a:t>max-width</a:t>
            </a:r>
            <a:r>
              <a:rPr lang="en-GB" sz="2400" dirty="0"/>
              <a:t>, </a:t>
            </a:r>
            <a:r>
              <a:rPr lang="en-GB" sz="2400" b="1" dirty="0"/>
              <a:t>min-height</a:t>
            </a:r>
            <a:r>
              <a:rPr lang="en-GB" sz="2400" dirty="0"/>
              <a:t>, and </a:t>
            </a:r>
            <a:r>
              <a:rPr lang="en-GB" sz="2400" b="1" dirty="0"/>
              <a:t>max-height</a:t>
            </a:r>
            <a:r>
              <a:rPr lang="en-GB" sz="2400" dirty="0"/>
              <a:t>.</a:t>
            </a:r>
            <a:endParaRPr lang="en-US" sz="2400" dirty="0"/>
          </a:p>
        </p:txBody>
      </p:sp>
    </p:spTree>
    <p:extLst>
      <p:ext uri="{BB962C8B-B14F-4D97-AF65-F5344CB8AC3E}">
        <p14:creationId xmlns:p14="http://schemas.microsoft.com/office/powerpoint/2010/main" val="183361653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Box properties</a:t>
            </a:r>
          </a:p>
        </p:txBody>
      </p:sp>
      <p:sp>
        <p:nvSpPr>
          <p:cNvPr id="3" name="Content Placeholder 2"/>
          <p:cNvSpPr>
            <a:spLocks noGrp="1"/>
          </p:cNvSpPr>
          <p:nvPr>
            <p:ph idx="1"/>
          </p:nvPr>
        </p:nvSpPr>
        <p:spPr>
          <a:xfrm>
            <a:off x="444500" y="1600200"/>
            <a:ext cx="8229600" cy="5105400"/>
          </a:xfrm>
        </p:spPr>
        <p:txBody>
          <a:bodyPr>
            <a:normAutofit fontScale="70000" lnSpcReduction="20000"/>
          </a:bodyPr>
          <a:lstStyle/>
          <a:p>
            <a:pPr marL="0" indent="0">
              <a:buNone/>
            </a:pPr>
            <a:r>
              <a:rPr lang="en-GB" sz="2400" b="1" dirty="0"/>
              <a:t>padding</a:t>
            </a:r>
          </a:p>
          <a:p>
            <a:pPr marL="0" indent="0">
              <a:buNone/>
            </a:pPr>
            <a:r>
              <a:rPr lang="en-GB" sz="2400" dirty="0"/>
              <a:t>Padding refers to the inner margin of a CSS box — between the outer edge of the content box and the inner edge of the border. The size of this layer can be set on all four sides at once with the padding shorthand property, or one side at a time with the </a:t>
            </a:r>
            <a:r>
              <a:rPr lang="en-GB" sz="2400" b="1" dirty="0"/>
              <a:t>padding-top</a:t>
            </a:r>
            <a:r>
              <a:rPr lang="en-GB" sz="2400" dirty="0"/>
              <a:t>, </a:t>
            </a:r>
            <a:r>
              <a:rPr lang="en-GB" sz="2400" b="1" dirty="0"/>
              <a:t>padding-right</a:t>
            </a:r>
            <a:r>
              <a:rPr lang="en-GB" sz="2400" dirty="0"/>
              <a:t>, </a:t>
            </a:r>
            <a:r>
              <a:rPr lang="en-GB" sz="2400" b="1" dirty="0"/>
              <a:t>padding-bottom</a:t>
            </a:r>
            <a:r>
              <a:rPr lang="en-GB" sz="2400" dirty="0"/>
              <a:t> and </a:t>
            </a:r>
            <a:r>
              <a:rPr lang="en-GB" sz="2400" b="1" dirty="0"/>
              <a:t>padding-left</a:t>
            </a:r>
            <a:r>
              <a:rPr lang="en-GB" sz="2400" dirty="0"/>
              <a:t> properties</a:t>
            </a:r>
            <a:r>
              <a:rPr lang="en-GB" sz="2400" dirty="0" smtClean="0"/>
              <a:t>.</a:t>
            </a:r>
          </a:p>
          <a:p>
            <a:pPr marL="0" indent="0">
              <a:buNone/>
            </a:pPr>
            <a:endParaRPr lang="en-GB" sz="2400" dirty="0"/>
          </a:p>
          <a:p>
            <a:pPr marL="0" indent="0">
              <a:buNone/>
            </a:pPr>
            <a:r>
              <a:rPr lang="en-GB" sz="2400" b="1" dirty="0"/>
              <a:t>border</a:t>
            </a:r>
          </a:p>
          <a:p>
            <a:pPr marL="0" indent="0">
              <a:buNone/>
            </a:pPr>
            <a:r>
              <a:rPr lang="en-GB" sz="2400" dirty="0"/>
              <a:t>The border of a CSS box sits between the outer edge of the padding and the inner edge of the margin. By default the border has a size of 0 — making it invisible — but you can set the thickness, style and </a:t>
            </a:r>
            <a:r>
              <a:rPr lang="en-GB" sz="2400" dirty="0" err="1"/>
              <a:t>color</a:t>
            </a:r>
            <a:r>
              <a:rPr lang="en-GB" sz="2400" dirty="0"/>
              <a:t> of the border to make it appear. The </a:t>
            </a:r>
            <a:r>
              <a:rPr lang="en-GB" sz="2400" b="1" dirty="0"/>
              <a:t>border </a:t>
            </a:r>
            <a:r>
              <a:rPr lang="en-GB" sz="2400" dirty="0"/>
              <a:t>shorthand property allows you to set all of these on all four sides at once, for example </a:t>
            </a:r>
            <a:r>
              <a:rPr lang="en-GB" sz="2400" b="1" dirty="0"/>
              <a:t>border: 1px solid black. </a:t>
            </a:r>
            <a:r>
              <a:rPr lang="en-GB" sz="2400" dirty="0"/>
              <a:t>This can be broken down into numerous different longhand properties for more specific styling needs:</a:t>
            </a:r>
          </a:p>
          <a:p>
            <a:pPr marL="0" indent="0">
              <a:buNone/>
            </a:pPr>
            <a:r>
              <a:rPr lang="en-GB" sz="2400" b="1" dirty="0"/>
              <a:t>border-top, border-right, border-bottom, border-left: </a:t>
            </a:r>
            <a:r>
              <a:rPr lang="en-GB" sz="2400" dirty="0"/>
              <a:t>Set the thickness, style and </a:t>
            </a:r>
            <a:r>
              <a:rPr lang="en-GB" sz="2400" dirty="0" err="1"/>
              <a:t>color</a:t>
            </a:r>
            <a:r>
              <a:rPr lang="en-GB" sz="2400" dirty="0"/>
              <a:t> of one side of the border.</a:t>
            </a:r>
          </a:p>
          <a:p>
            <a:pPr marL="0" indent="0">
              <a:buNone/>
            </a:pPr>
            <a:r>
              <a:rPr lang="en-GB" sz="2400" b="1" dirty="0"/>
              <a:t>border-width, border-style, border-</a:t>
            </a:r>
            <a:r>
              <a:rPr lang="en-GB" sz="2400" b="1" dirty="0" err="1"/>
              <a:t>color</a:t>
            </a:r>
            <a:r>
              <a:rPr lang="en-GB" sz="2400" b="1" dirty="0"/>
              <a:t>: </a:t>
            </a:r>
            <a:r>
              <a:rPr lang="en-GB" sz="2400" dirty="0"/>
              <a:t>Set only the thickness, style, or </a:t>
            </a:r>
            <a:r>
              <a:rPr lang="en-GB" sz="2400" dirty="0" err="1"/>
              <a:t>color</a:t>
            </a:r>
            <a:r>
              <a:rPr lang="en-GB" sz="2400" dirty="0"/>
              <a:t> individually, but for all four sides of the border.</a:t>
            </a:r>
          </a:p>
          <a:p>
            <a:pPr marL="0" indent="0">
              <a:buNone/>
            </a:pPr>
            <a:r>
              <a:rPr lang="en-GB" sz="2400" dirty="0"/>
              <a:t>You can also set one of the three properties of a single side of the border individually, using border-top-width, border-top-style, border-top-</a:t>
            </a:r>
            <a:r>
              <a:rPr lang="en-GB" sz="2400" dirty="0" err="1"/>
              <a:t>color</a:t>
            </a:r>
            <a:r>
              <a:rPr lang="en-GB" sz="2400" dirty="0"/>
              <a:t>, etc. </a:t>
            </a:r>
            <a:endParaRPr lang="en-US" sz="2400" dirty="0"/>
          </a:p>
        </p:txBody>
      </p:sp>
    </p:spTree>
    <p:extLst>
      <p:ext uri="{BB962C8B-B14F-4D97-AF65-F5344CB8AC3E}">
        <p14:creationId xmlns:p14="http://schemas.microsoft.com/office/powerpoint/2010/main" val="24978734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Box properties</a:t>
            </a:r>
          </a:p>
        </p:txBody>
      </p:sp>
      <p:sp>
        <p:nvSpPr>
          <p:cNvPr id="3" name="Content Placeholder 2"/>
          <p:cNvSpPr>
            <a:spLocks noGrp="1"/>
          </p:cNvSpPr>
          <p:nvPr>
            <p:ph idx="1"/>
          </p:nvPr>
        </p:nvSpPr>
        <p:spPr>
          <a:xfrm>
            <a:off x="444500" y="1600200"/>
            <a:ext cx="8229600" cy="5105400"/>
          </a:xfrm>
        </p:spPr>
        <p:txBody>
          <a:bodyPr>
            <a:normAutofit fontScale="70000" lnSpcReduction="20000"/>
          </a:bodyPr>
          <a:lstStyle/>
          <a:p>
            <a:pPr marL="0" indent="0">
              <a:buNone/>
            </a:pPr>
            <a:r>
              <a:rPr lang="en-GB" sz="2400" b="1" dirty="0"/>
              <a:t>padding</a:t>
            </a:r>
          </a:p>
          <a:p>
            <a:pPr marL="0" indent="0">
              <a:buNone/>
            </a:pPr>
            <a:r>
              <a:rPr lang="en-GB" sz="2400" dirty="0"/>
              <a:t>Padding refers to the inner margin of a CSS box — between the outer edge of the content box and the inner edge of the border. The size of this layer can be set on all four sides at once with the padding shorthand property, or one side at a time with the </a:t>
            </a:r>
            <a:r>
              <a:rPr lang="en-GB" sz="2400" b="1" dirty="0"/>
              <a:t>padding-top</a:t>
            </a:r>
            <a:r>
              <a:rPr lang="en-GB" sz="2400" dirty="0"/>
              <a:t>, </a:t>
            </a:r>
            <a:r>
              <a:rPr lang="en-GB" sz="2400" b="1" dirty="0"/>
              <a:t>padding-right</a:t>
            </a:r>
            <a:r>
              <a:rPr lang="en-GB" sz="2400" dirty="0"/>
              <a:t>, </a:t>
            </a:r>
            <a:r>
              <a:rPr lang="en-GB" sz="2400" b="1" dirty="0"/>
              <a:t>padding-bottom</a:t>
            </a:r>
            <a:r>
              <a:rPr lang="en-GB" sz="2400" dirty="0"/>
              <a:t> and </a:t>
            </a:r>
            <a:r>
              <a:rPr lang="en-GB" sz="2400" b="1" dirty="0"/>
              <a:t>padding-left</a:t>
            </a:r>
            <a:r>
              <a:rPr lang="en-GB" sz="2400" dirty="0"/>
              <a:t> properties</a:t>
            </a:r>
            <a:r>
              <a:rPr lang="en-GB" sz="2400" dirty="0" smtClean="0"/>
              <a:t>.</a:t>
            </a:r>
          </a:p>
          <a:p>
            <a:pPr marL="0" indent="0">
              <a:buNone/>
            </a:pPr>
            <a:endParaRPr lang="en-GB" sz="2400" dirty="0"/>
          </a:p>
          <a:p>
            <a:pPr marL="0" indent="0">
              <a:buNone/>
            </a:pPr>
            <a:r>
              <a:rPr lang="en-GB" sz="2400" b="1" dirty="0"/>
              <a:t>border</a:t>
            </a:r>
          </a:p>
          <a:p>
            <a:pPr marL="0" indent="0">
              <a:buNone/>
            </a:pPr>
            <a:r>
              <a:rPr lang="en-GB" sz="2400" dirty="0"/>
              <a:t>The border of a CSS box sits between the outer edge of the padding and the inner edge of the margin. By default the border has a size of 0 — making it invisible — but you can set the thickness, style and </a:t>
            </a:r>
            <a:r>
              <a:rPr lang="en-GB" sz="2400" dirty="0" err="1"/>
              <a:t>color</a:t>
            </a:r>
            <a:r>
              <a:rPr lang="en-GB" sz="2400" dirty="0"/>
              <a:t> of the border to make it appear. The </a:t>
            </a:r>
            <a:r>
              <a:rPr lang="en-GB" sz="2400" b="1" dirty="0"/>
              <a:t>border </a:t>
            </a:r>
            <a:r>
              <a:rPr lang="en-GB" sz="2400" dirty="0"/>
              <a:t>shorthand property allows you to set all of these on all four sides at once, for example </a:t>
            </a:r>
            <a:r>
              <a:rPr lang="en-GB" sz="2400" b="1" dirty="0"/>
              <a:t>border: 1px solid black. </a:t>
            </a:r>
            <a:r>
              <a:rPr lang="en-GB" sz="2400" dirty="0"/>
              <a:t>This can be broken down into numerous different longhand properties for more specific styling needs:</a:t>
            </a:r>
          </a:p>
          <a:p>
            <a:pPr marL="0" indent="0">
              <a:buNone/>
            </a:pPr>
            <a:r>
              <a:rPr lang="en-GB" sz="2400" b="1" dirty="0"/>
              <a:t>border-top, border-right, border-bottom, border-left: </a:t>
            </a:r>
            <a:r>
              <a:rPr lang="en-GB" sz="2400" dirty="0"/>
              <a:t>Set the thickness, style and </a:t>
            </a:r>
            <a:r>
              <a:rPr lang="en-GB" sz="2400" dirty="0" err="1"/>
              <a:t>color</a:t>
            </a:r>
            <a:r>
              <a:rPr lang="en-GB" sz="2400" dirty="0"/>
              <a:t> of one side of the border.</a:t>
            </a:r>
          </a:p>
          <a:p>
            <a:pPr marL="0" indent="0">
              <a:buNone/>
            </a:pPr>
            <a:r>
              <a:rPr lang="en-GB" sz="2400" b="1" dirty="0"/>
              <a:t>border-width, border-style, border-</a:t>
            </a:r>
            <a:r>
              <a:rPr lang="en-GB" sz="2400" b="1" dirty="0" err="1"/>
              <a:t>color</a:t>
            </a:r>
            <a:r>
              <a:rPr lang="en-GB" sz="2400" b="1" dirty="0"/>
              <a:t>: </a:t>
            </a:r>
            <a:r>
              <a:rPr lang="en-GB" sz="2400" dirty="0"/>
              <a:t>Set only the thickness, style, or </a:t>
            </a:r>
            <a:r>
              <a:rPr lang="en-GB" sz="2400" dirty="0" err="1"/>
              <a:t>color</a:t>
            </a:r>
            <a:r>
              <a:rPr lang="en-GB" sz="2400" dirty="0"/>
              <a:t> individually, but for all four sides of the border.</a:t>
            </a:r>
          </a:p>
          <a:p>
            <a:pPr marL="0" indent="0">
              <a:buNone/>
            </a:pPr>
            <a:r>
              <a:rPr lang="en-GB" sz="2400" dirty="0"/>
              <a:t>You can also set one of the three properties of a single side of the border individually, using border-top-width, border-top-style, border-top-</a:t>
            </a:r>
            <a:r>
              <a:rPr lang="en-GB" sz="2400" dirty="0" err="1"/>
              <a:t>color</a:t>
            </a:r>
            <a:r>
              <a:rPr lang="en-GB" sz="2400" dirty="0"/>
              <a:t>, etc. </a:t>
            </a:r>
            <a:endParaRPr lang="en-US" sz="2400" dirty="0"/>
          </a:p>
        </p:txBody>
      </p:sp>
    </p:spTree>
    <p:extLst>
      <p:ext uri="{BB962C8B-B14F-4D97-AF65-F5344CB8AC3E}">
        <p14:creationId xmlns:p14="http://schemas.microsoft.com/office/powerpoint/2010/main" val="17498874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Box properties</a:t>
            </a:r>
          </a:p>
        </p:txBody>
      </p:sp>
      <p:sp>
        <p:nvSpPr>
          <p:cNvPr id="3" name="Content Placeholder 2"/>
          <p:cNvSpPr>
            <a:spLocks noGrp="1"/>
          </p:cNvSpPr>
          <p:nvPr>
            <p:ph idx="1"/>
          </p:nvPr>
        </p:nvSpPr>
        <p:spPr>
          <a:xfrm>
            <a:off x="444500" y="1600200"/>
            <a:ext cx="8229600" cy="5105400"/>
          </a:xfrm>
        </p:spPr>
        <p:txBody>
          <a:bodyPr>
            <a:normAutofit lnSpcReduction="10000"/>
          </a:bodyPr>
          <a:lstStyle/>
          <a:p>
            <a:pPr marL="0" indent="0">
              <a:buNone/>
            </a:pPr>
            <a:r>
              <a:rPr lang="en-GB" sz="2400" b="1" dirty="0" smtClean="0"/>
              <a:t>Overflow</a:t>
            </a:r>
            <a:endParaRPr lang="en-GB" sz="2400" b="1" dirty="0"/>
          </a:p>
          <a:p>
            <a:pPr marL="0" indent="0">
              <a:buNone/>
            </a:pPr>
            <a:r>
              <a:rPr lang="en-GB" sz="2400" dirty="0"/>
              <a:t>When you set the size of a box with absolute values (e.g. a fixed pixel width/height), the content may not fit within the allowed size, in which case the content overflows the box. To control what happens in such cases, we can use the overflow property. It takes several possible values, but the most common are:</a:t>
            </a:r>
          </a:p>
          <a:p>
            <a:pPr marL="0" indent="0">
              <a:buNone/>
            </a:pPr>
            <a:endParaRPr lang="en-GB" sz="2400" dirty="0"/>
          </a:p>
          <a:p>
            <a:pPr marL="0" indent="0">
              <a:buNone/>
            </a:pPr>
            <a:r>
              <a:rPr lang="en-GB" sz="2400" b="1" dirty="0"/>
              <a:t>auto</a:t>
            </a:r>
            <a:r>
              <a:rPr lang="en-GB" sz="2400" dirty="0"/>
              <a:t>: If there is too much content, the overflowing content is hidden and scroll bars are shown to let the user scroll to see all the content.</a:t>
            </a:r>
          </a:p>
          <a:p>
            <a:pPr marL="0" indent="0">
              <a:buNone/>
            </a:pPr>
            <a:r>
              <a:rPr lang="en-GB" sz="2400" b="1" dirty="0"/>
              <a:t>hidden</a:t>
            </a:r>
            <a:r>
              <a:rPr lang="en-GB" sz="2400" dirty="0"/>
              <a:t>: If there is too much content, the overflowing content is hidden.</a:t>
            </a:r>
          </a:p>
          <a:p>
            <a:pPr marL="0" indent="0">
              <a:buNone/>
            </a:pPr>
            <a:r>
              <a:rPr lang="en-GB" sz="2400" b="1" dirty="0"/>
              <a:t>visible</a:t>
            </a:r>
            <a:r>
              <a:rPr lang="en-GB" sz="2400" dirty="0"/>
              <a:t>: If there is too much content, the overflowing content is shown outside of the box (this is usually the default </a:t>
            </a:r>
            <a:r>
              <a:rPr lang="en-GB" sz="2400" dirty="0" err="1"/>
              <a:t>behavior</a:t>
            </a:r>
            <a:r>
              <a:rPr lang="en-GB" sz="2400" dirty="0"/>
              <a:t>.)</a:t>
            </a:r>
            <a:endParaRPr lang="en-US" sz="2400" dirty="0"/>
          </a:p>
        </p:txBody>
      </p:sp>
    </p:spTree>
    <p:extLst>
      <p:ext uri="{BB962C8B-B14F-4D97-AF65-F5344CB8AC3E}">
        <p14:creationId xmlns:p14="http://schemas.microsoft.com/office/powerpoint/2010/main" val="37249163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Box properties</a:t>
            </a:r>
          </a:p>
        </p:txBody>
      </p:sp>
      <p:sp>
        <p:nvSpPr>
          <p:cNvPr id="3" name="Content Placeholder 2"/>
          <p:cNvSpPr>
            <a:spLocks noGrp="1"/>
          </p:cNvSpPr>
          <p:nvPr>
            <p:ph idx="1"/>
          </p:nvPr>
        </p:nvSpPr>
        <p:spPr>
          <a:xfrm>
            <a:off x="444500" y="1600200"/>
            <a:ext cx="8229600" cy="5105400"/>
          </a:xfrm>
        </p:spPr>
        <p:txBody>
          <a:bodyPr>
            <a:normAutofit fontScale="70000" lnSpcReduction="20000"/>
          </a:bodyPr>
          <a:lstStyle/>
          <a:p>
            <a:pPr marL="0" indent="0">
              <a:buNone/>
            </a:pPr>
            <a:r>
              <a:rPr lang="en-US" sz="2400" dirty="0"/>
              <a:t>&lt;p class</a:t>
            </a:r>
            <a:r>
              <a:rPr lang="en-US" sz="2400" dirty="0" smtClean="0"/>
              <a:t>=“overflow-master"&gt;</a:t>
            </a:r>
            <a:endParaRPr lang="en-US" sz="2400" dirty="0"/>
          </a:p>
          <a:p>
            <a:pPr marL="0" indent="0">
              <a:buNone/>
            </a:pPr>
            <a:r>
              <a:rPr lang="en-US" sz="2400" dirty="0"/>
              <a:t>   </a:t>
            </a:r>
            <a:r>
              <a:rPr lang="en-US" sz="2400" dirty="0" err="1"/>
              <a:t>Lorem</a:t>
            </a:r>
            <a:r>
              <a:rPr lang="en-US" sz="2400" dirty="0"/>
              <a:t> </a:t>
            </a:r>
            <a:r>
              <a:rPr lang="en-US" sz="2400" dirty="0" err="1"/>
              <a:t>ipsum</a:t>
            </a:r>
            <a:r>
              <a:rPr lang="en-US" sz="2400" dirty="0"/>
              <a:t> dolor sit </a:t>
            </a:r>
            <a:r>
              <a:rPr lang="en-US" sz="2400" dirty="0" err="1"/>
              <a:t>amet</a:t>
            </a:r>
            <a:r>
              <a:rPr lang="en-US" sz="2400" dirty="0"/>
              <a:t>, </a:t>
            </a:r>
            <a:r>
              <a:rPr lang="en-US" sz="2400" dirty="0" err="1"/>
              <a:t>consectetur</a:t>
            </a:r>
            <a:r>
              <a:rPr lang="en-US" sz="2400" dirty="0"/>
              <a:t> </a:t>
            </a:r>
            <a:r>
              <a:rPr lang="en-US" sz="2400" dirty="0" err="1"/>
              <a:t>adipiscing</a:t>
            </a:r>
            <a:r>
              <a:rPr lang="en-US" sz="2400" dirty="0"/>
              <a:t> </a:t>
            </a:r>
            <a:r>
              <a:rPr lang="en-US" sz="2400" dirty="0" err="1"/>
              <a:t>elit</a:t>
            </a:r>
            <a:r>
              <a:rPr lang="en-US" sz="2400" dirty="0"/>
              <a:t>.</a:t>
            </a:r>
          </a:p>
          <a:p>
            <a:pPr marL="0" indent="0">
              <a:buNone/>
            </a:pPr>
            <a:r>
              <a:rPr lang="en-US" sz="2400" dirty="0"/>
              <a:t>   </a:t>
            </a:r>
            <a:r>
              <a:rPr lang="en-US" sz="2400" dirty="0" err="1"/>
              <a:t>Mauris</a:t>
            </a:r>
            <a:r>
              <a:rPr lang="en-US" sz="2400" dirty="0"/>
              <a:t> tempus </a:t>
            </a:r>
            <a:r>
              <a:rPr lang="en-US" sz="2400" dirty="0" err="1"/>
              <a:t>turpis</a:t>
            </a:r>
            <a:r>
              <a:rPr lang="en-US" sz="2400" dirty="0"/>
              <a:t> id ante </a:t>
            </a:r>
            <a:r>
              <a:rPr lang="en-US" sz="2400" dirty="0" err="1"/>
              <a:t>mollis</a:t>
            </a:r>
            <a:r>
              <a:rPr lang="en-US" sz="2400" dirty="0"/>
              <a:t> </a:t>
            </a:r>
            <a:r>
              <a:rPr lang="en-US" sz="2400" dirty="0" err="1"/>
              <a:t>dignissim</a:t>
            </a:r>
            <a:r>
              <a:rPr lang="en-US" sz="2400" dirty="0"/>
              <a:t>. Nam </a:t>
            </a:r>
            <a:r>
              <a:rPr lang="en-US" sz="2400" dirty="0" err="1"/>
              <a:t>sed</a:t>
            </a:r>
            <a:endParaRPr lang="en-US" sz="2400" dirty="0"/>
          </a:p>
          <a:p>
            <a:pPr marL="0" indent="0">
              <a:buNone/>
            </a:pPr>
            <a:r>
              <a:rPr lang="en-US" sz="2400" dirty="0"/>
              <a:t>   dolor non </a:t>
            </a:r>
            <a:r>
              <a:rPr lang="en-US" sz="2400" dirty="0" err="1"/>
              <a:t>tortor</a:t>
            </a:r>
            <a:r>
              <a:rPr lang="en-US" sz="2400" dirty="0"/>
              <a:t> </a:t>
            </a:r>
            <a:r>
              <a:rPr lang="en-US" sz="2400" dirty="0" err="1"/>
              <a:t>lacinia</a:t>
            </a:r>
            <a:r>
              <a:rPr lang="en-US" sz="2400" dirty="0"/>
              <a:t> </a:t>
            </a:r>
            <a:r>
              <a:rPr lang="en-US" sz="2400" dirty="0" err="1"/>
              <a:t>lobortis</a:t>
            </a:r>
            <a:r>
              <a:rPr lang="en-US" sz="2400" dirty="0"/>
              <a:t> id </a:t>
            </a:r>
            <a:r>
              <a:rPr lang="en-US" sz="2400" dirty="0" err="1"/>
              <a:t>dapibus</a:t>
            </a:r>
            <a:r>
              <a:rPr lang="en-US" sz="2400" dirty="0"/>
              <a:t> </a:t>
            </a:r>
            <a:r>
              <a:rPr lang="en-US" sz="2400" dirty="0" err="1"/>
              <a:t>nunc</a:t>
            </a:r>
            <a:r>
              <a:rPr lang="en-US" sz="2400" dirty="0"/>
              <a:t>. </a:t>
            </a:r>
            <a:r>
              <a:rPr lang="en-US" sz="2400" dirty="0" err="1"/>
              <a:t>Praesent</a:t>
            </a:r>
            <a:endParaRPr lang="en-US" sz="2400" dirty="0"/>
          </a:p>
          <a:p>
            <a:pPr marL="0" indent="0">
              <a:buNone/>
            </a:pPr>
            <a:r>
              <a:rPr lang="en-US" sz="2400" dirty="0"/>
              <a:t>   </a:t>
            </a:r>
            <a:r>
              <a:rPr lang="en-US" sz="2400" dirty="0" err="1"/>
              <a:t>iaculis</a:t>
            </a:r>
            <a:r>
              <a:rPr lang="en-US" sz="2400" dirty="0"/>
              <a:t> </a:t>
            </a:r>
            <a:r>
              <a:rPr lang="en-US" sz="2400" dirty="0" err="1"/>
              <a:t>tincidunt</a:t>
            </a:r>
            <a:r>
              <a:rPr lang="en-US" sz="2400" dirty="0"/>
              <a:t> </a:t>
            </a:r>
            <a:r>
              <a:rPr lang="en-US" sz="2400" dirty="0" err="1"/>
              <a:t>augue</a:t>
            </a:r>
            <a:r>
              <a:rPr lang="en-US" sz="2400" dirty="0"/>
              <a:t>. Integer </a:t>
            </a:r>
            <a:r>
              <a:rPr lang="en-US" sz="2400" dirty="0" err="1"/>
              <a:t>efficitur</a:t>
            </a:r>
            <a:r>
              <a:rPr lang="en-US" sz="2400" dirty="0"/>
              <a:t> </a:t>
            </a:r>
            <a:r>
              <a:rPr lang="en-US" sz="2400" dirty="0" err="1"/>
              <a:t>sem</a:t>
            </a:r>
            <a:r>
              <a:rPr lang="en-US" sz="2400" dirty="0"/>
              <a:t> </a:t>
            </a:r>
            <a:r>
              <a:rPr lang="en-US" sz="2400" dirty="0" err="1"/>
              <a:t>eget</a:t>
            </a:r>
            <a:r>
              <a:rPr lang="en-US" sz="2400" dirty="0"/>
              <a:t> </a:t>
            </a:r>
            <a:r>
              <a:rPr lang="en-US" sz="2400" dirty="0" err="1"/>
              <a:t>risus</a:t>
            </a:r>
            <a:endParaRPr lang="en-US" sz="2400" dirty="0"/>
          </a:p>
          <a:p>
            <a:pPr marL="0" indent="0">
              <a:buNone/>
            </a:pPr>
            <a:r>
              <a:rPr lang="en-US" sz="2400" dirty="0"/>
              <a:t>   </a:t>
            </a:r>
            <a:r>
              <a:rPr lang="en-US" sz="2400" dirty="0" err="1"/>
              <a:t>cursus</a:t>
            </a:r>
            <a:r>
              <a:rPr lang="en-US" sz="2400" dirty="0"/>
              <a:t>, </a:t>
            </a:r>
            <a:r>
              <a:rPr lang="en-US" sz="2400" dirty="0" err="1"/>
              <a:t>ornare</a:t>
            </a:r>
            <a:r>
              <a:rPr lang="en-US" sz="2400" dirty="0"/>
              <a:t> </a:t>
            </a:r>
            <a:r>
              <a:rPr lang="en-US" sz="2400" dirty="0" err="1"/>
              <a:t>venenatis</a:t>
            </a:r>
            <a:r>
              <a:rPr lang="en-US" sz="2400" dirty="0"/>
              <a:t> </a:t>
            </a:r>
            <a:r>
              <a:rPr lang="en-US" sz="2400" dirty="0" err="1"/>
              <a:t>augue</a:t>
            </a:r>
            <a:r>
              <a:rPr lang="en-US" sz="2400" dirty="0"/>
              <a:t> </a:t>
            </a:r>
            <a:r>
              <a:rPr lang="en-US" sz="2400" dirty="0" err="1"/>
              <a:t>hendrerit</a:t>
            </a:r>
            <a:r>
              <a:rPr lang="en-US" sz="2400" dirty="0"/>
              <a:t>. </a:t>
            </a:r>
            <a:r>
              <a:rPr lang="en-US" sz="2400" dirty="0" err="1"/>
              <a:t>Praesent</a:t>
            </a:r>
            <a:r>
              <a:rPr lang="en-US" sz="2400" dirty="0"/>
              <a:t> non </a:t>
            </a:r>
            <a:r>
              <a:rPr lang="en-US" sz="2400" dirty="0" err="1"/>
              <a:t>elit</a:t>
            </a:r>
            <a:endParaRPr lang="en-US" sz="2400" dirty="0"/>
          </a:p>
          <a:p>
            <a:pPr marL="0" indent="0">
              <a:buNone/>
            </a:pPr>
            <a:r>
              <a:rPr lang="en-US" sz="2400" dirty="0"/>
              <a:t>   </a:t>
            </a:r>
            <a:r>
              <a:rPr lang="en-US" sz="2400" dirty="0" err="1"/>
              <a:t>metus</a:t>
            </a:r>
            <a:r>
              <a:rPr lang="en-US" sz="2400" dirty="0"/>
              <a:t>. </a:t>
            </a:r>
            <a:r>
              <a:rPr lang="en-US" sz="2400" dirty="0" err="1"/>
              <a:t>Morbi</a:t>
            </a:r>
            <a:r>
              <a:rPr lang="en-US" sz="2400" dirty="0"/>
              <a:t> </a:t>
            </a:r>
            <a:r>
              <a:rPr lang="en-US" sz="2400" dirty="0" err="1"/>
              <a:t>vel</a:t>
            </a:r>
            <a:r>
              <a:rPr lang="en-US" sz="2400" dirty="0"/>
              <a:t> </a:t>
            </a:r>
            <a:r>
              <a:rPr lang="en-US" sz="2400" dirty="0" err="1"/>
              <a:t>sodales</a:t>
            </a:r>
            <a:r>
              <a:rPr lang="en-US" sz="2400" dirty="0"/>
              <a:t> ligula.</a:t>
            </a:r>
          </a:p>
          <a:p>
            <a:pPr marL="0" indent="0">
              <a:buNone/>
            </a:pPr>
            <a:r>
              <a:rPr lang="en-US" sz="2400" dirty="0"/>
              <a:t>&lt;/p</a:t>
            </a:r>
            <a:r>
              <a:rPr lang="en-US" sz="2400" dirty="0" smtClean="0"/>
              <a:t>&gt;</a:t>
            </a:r>
          </a:p>
          <a:p>
            <a:pPr marL="0" indent="0">
              <a:buNone/>
            </a:pPr>
            <a:endParaRPr lang="en-US" sz="2400" dirty="0"/>
          </a:p>
          <a:p>
            <a:pPr marL="0" indent="0">
              <a:buNone/>
            </a:pPr>
            <a:r>
              <a:rPr lang="en-US" sz="2400" dirty="0"/>
              <a:t>p {</a:t>
            </a:r>
          </a:p>
          <a:p>
            <a:pPr marL="0" indent="0">
              <a:buNone/>
            </a:pPr>
            <a:r>
              <a:rPr lang="en-US" sz="2400" dirty="0"/>
              <a:t>  width  : 400px;</a:t>
            </a:r>
          </a:p>
          <a:p>
            <a:pPr marL="0" indent="0">
              <a:buNone/>
            </a:pPr>
            <a:r>
              <a:rPr lang="en-US" sz="2400" dirty="0"/>
              <a:t>  height : 2.5em;</a:t>
            </a:r>
          </a:p>
          <a:p>
            <a:pPr marL="0" indent="0">
              <a:buNone/>
            </a:pPr>
            <a:r>
              <a:rPr lang="en-US" sz="2400" dirty="0"/>
              <a:t>  padding: 1em </a:t>
            </a:r>
            <a:r>
              <a:rPr lang="en-US" sz="2400" dirty="0" err="1"/>
              <a:t>1em</a:t>
            </a:r>
            <a:r>
              <a:rPr lang="en-US" sz="2400" dirty="0"/>
              <a:t> </a:t>
            </a:r>
            <a:r>
              <a:rPr lang="en-US" sz="2400" dirty="0" err="1"/>
              <a:t>1em</a:t>
            </a:r>
            <a:r>
              <a:rPr lang="en-US" sz="2400" dirty="0"/>
              <a:t> </a:t>
            </a:r>
            <a:r>
              <a:rPr lang="en-US" sz="2400" dirty="0" err="1"/>
              <a:t>1em</a:t>
            </a:r>
            <a:r>
              <a:rPr lang="en-US" sz="2400" dirty="0"/>
              <a:t>;</a:t>
            </a:r>
          </a:p>
          <a:p>
            <a:pPr marL="0" indent="0">
              <a:buNone/>
            </a:pPr>
            <a:r>
              <a:rPr lang="en-US" sz="2400" dirty="0"/>
              <a:t>  border : 1px solid black;</a:t>
            </a:r>
          </a:p>
          <a:p>
            <a:pPr marL="0" indent="0">
              <a:buNone/>
            </a:pPr>
            <a:r>
              <a:rPr lang="en-US" sz="2400" dirty="0"/>
              <a:t>}</a:t>
            </a:r>
          </a:p>
          <a:p>
            <a:pPr marL="0" indent="0">
              <a:buNone/>
            </a:pPr>
            <a:endParaRPr lang="en-US" sz="2400" dirty="0"/>
          </a:p>
          <a:p>
            <a:pPr marL="0" indent="0">
              <a:buNone/>
            </a:pPr>
            <a:r>
              <a:rPr lang="en-US" sz="2400" dirty="0" smtClean="0"/>
              <a:t>.</a:t>
            </a:r>
            <a:r>
              <a:rPr lang="en-US" sz="2400" dirty="0"/>
              <a:t> overflow-master</a:t>
            </a:r>
            <a:r>
              <a:rPr lang="en-US" sz="2400" dirty="0" smtClean="0"/>
              <a:t> </a:t>
            </a:r>
            <a:r>
              <a:rPr lang="en-US" sz="2400" dirty="0"/>
              <a:t>{ </a:t>
            </a:r>
            <a:endParaRPr lang="en-US" sz="2400" dirty="0" smtClean="0"/>
          </a:p>
          <a:p>
            <a:pPr marL="0" indent="0">
              <a:buNone/>
            </a:pPr>
            <a:r>
              <a:rPr lang="en-US" sz="2400" dirty="0"/>
              <a:t> </a:t>
            </a:r>
            <a:r>
              <a:rPr lang="en-US" sz="2400" dirty="0" smtClean="0"/>
              <a:t>    overflow</a:t>
            </a:r>
            <a:r>
              <a:rPr lang="en-US" sz="2400" dirty="0"/>
              <a:t>: auto; </a:t>
            </a:r>
            <a:endParaRPr lang="en-US" sz="2400" dirty="0" smtClean="0"/>
          </a:p>
          <a:p>
            <a:pPr marL="0" indent="0">
              <a:buNone/>
            </a:pPr>
            <a:r>
              <a:rPr lang="en-US" sz="2400" dirty="0" smtClean="0"/>
              <a:t>  </a:t>
            </a:r>
            <a:r>
              <a:rPr lang="en-US" sz="2400" dirty="0"/>
              <a:t>}</a:t>
            </a:r>
          </a:p>
        </p:txBody>
      </p:sp>
    </p:spTree>
    <p:extLst>
      <p:ext uri="{BB962C8B-B14F-4D97-AF65-F5344CB8AC3E}">
        <p14:creationId xmlns:p14="http://schemas.microsoft.com/office/powerpoint/2010/main" val="18951230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Box properties</a:t>
            </a:r>
          </a:p>
        </p:txBody>
      </p:sp>
      <p:sp>
        <p:nvSpPr>
          <p:cNvPr id="3" name="Content Placeholder 2"/>
          <p:cNvSpPr>
            <a:spLocks noGrp="1"/>
          </p:cNvSpPr>
          <p:nvPr>
            <p:ph idx="1"/>
          </p:nvPr>
        </p:nvSpPr>
        <p:spPr>
          <a:xfrm>
            <a:off x="444500" y="1600200"/>
            <a:ext cx="8229600" cy="5105400"/>
          </a:xfrm>
        </p:spPr>
        <p:txBody>
          <a:bodyPr>
            <a:normAutofit fontScale="70000" lnSpcReduction="20000"/>
          </a:bodyPr>
          <a:lstStyle/>
          <a:p>
            <a:pPr marL="0" indent="0">
              <a:buNone/>
            </a:pPr>
            <a:r>
              <a:rPr lang="en-GB" sz="2400" b="1" dirty="0"/>
              <a:t>Types of CSS </a:t>
            </a:r>
            <a:r>
              <a:rPr lang="en-GB" sz="2400" b="1" dirty="0" smtClean="0"/>
              <a:t>boxes</a:t>
            </a:r>
            <a:endParaRPr lang="en-GB" sz="2400" b="1" dirty="0"/>
          </a:p>
          <a:p>
            <a:pPr marL="0" indent="0">
              <a:buNone/>
            </a:pPr>
            <a:r>
              <a:rPr lang="en-GB" sz="2400" dirty="0" smtClean="0"/>
              <a:t>The </a:t>
            </a:r>
            <a:r>
              <a:rPr lang="en-GB" sz="2400" dirty="0"/>
              <a:t>type of box applied to an element is specified by the display property. There are many different values available for </a:t>
            </a:r>
            <a:r>
              <a:rPr lang="en-GB" sz="2400" b="1" dirty="0"/>
              <a:t>display</a:t>
            </a:r>
            <a:r>
              <a:rPr lang="en-GB" sz="2400" dirty="0"/>
              <a:t>, but in this article we will focus on the three most common ones; </a:t>
            </a:r>
            <a:r>
              <a:rPr lang="en-GB" sz="2400" b="1" dirty="0"/>
              <a:t>block</a:t>
            </a:r>
            <a:r>
              <a:rPr lang="en-GB" sz="2400" dirty="0"/>
              <a:t>, </a:t>
            </a:r>
            <a:r>
              <a:rPr lang="en-GB" sz="2400" b="1" dirty="0"/>
              <a:t>inline</a:t>
            </a:r>
            <a:r>
              <a:rPr lang="en-GB" sz="2400" dirty="0"/>
              <a:t>, and</a:t>
            </a:r>
            <a:r>
              <a:rPr lang="en-GB" sz="2400" b="1" dirty="0"/>
              <a:t> inline-block</a:t>
            </a:r>
            <a:r>
              <a:rPr lang="en-GB" sz="2400" dirty="0"/>
              <a:t>.</a:t>
            </a:r>
          </a:p>
          <a:p>
            <a:pPr marL="0" indent="0">
              <a:buNone/>
            </a:pPr>
            <a:endParaRPr lang="en-GB" sz="2400" dirty="0"/>
          </a:p>
          <a:p>
            <a:pPr marL="0" indent="0">
              <a:buNone/>
            </a:pPr>
            <a:r>
              <a:rPr lang="en-GB" sz="2400" dirty="0"/>
              <a:t>A </a:t>
            </a:r>
            <a:r>
              <a:rPr lang="en-GB" sz="2400" b="1" dirty="0"/>
              <a:t>block</a:t>
            </a:r>
            <a:r>
              <a:rPr lang="en-GB" sz="2400" dirty="0"/>
              <a:t> box is defined as a box that's stacked upon other boxes (i.e. content before and after the box appears on a separate line), and can have width and height set on it. The whole box model as described above applies to block boxes</a:t>
            </a:r>
            <a:r>
              <a:rPr lang="en-GB" sz="2400" dirty="0" smtClean="0"/>
              <a:t>.</a:t>
            </a:r>
          </a:p>
          <a:p>
            <a:pPr marL="0" indent="0">
              <a:buNone/>
            </a:pPr>
            <a:endParaRPr lang="en-GB" sz="2400" dirty="0"/>
          </a:p>
          <a:p>
            <a:pPr marL="0" indent="0">
              <a:buNone/>
            </a:pPr>
            <a:r>
              <a:rPr lang="en-GB" sz="2400" dirty="0"/>
              <a:t>An</a:t>
            </a:r>
            <a:r>
              <a:rPr lang="en-GB" sz="2400" b="1" dirty="0"/>
              <a:t> inline</a:t>
            </a:r>
            <a:r>
              <a:rPr lang="en-GB" sz="2400" dirty="0"/>
              <a:t> box is the opposite of a block box: it flows with the document's text (i.e. it will appear on the same line as surrounding text and other inline elements, and its content will break with the flow of the text, like lines of text in a paragraph.) Width and height settings have no effect on inline boxes; any padding, margin and border set on inline boxes will update the position of surrounding text, but will not affect the position of surrounding block boxes</a:t>
            </a:r>
            <a:r>
              <a:rPr lang="en-GB" sz="2400" dirty="0" smtClean="0"/>
              <a:t>.</a:t>
            </a:r>
          </a:p>
          <a:p>
            <a:pPr marL="0" indent="0">
              <a:buNone/>
            </a:pPr>
            <a:endParaRPr lang="en-GB" sz="2400" dirty="0"/>
          </a:p>
          <a:p>
            <a:pPr marL="0" indent="0">
              <a:buNone/>
            </a:pPr>
            <a:r>
              <a:rPr lang="en-GB" sz="2400" dirty="0"/>
              <a:t>An </a:t>
            </a:r>
            <a:r>
              <a:rPr lang="en-GB" sz="2400" b="1" dirty="0"/>
              <a:t>inline-block</a:t>
            </a:r>
            <a:r>
              <a:rPr lang="en-GB" sz="2400" dirty="0"/>
              <a:t> box is something in between the first two: It flows with surrounding text and other inline elements without creating line breaks before and after it unlike a block box, but it can be sized using width and height and maintains its block integrity like a block box. It won't be broken across paragraph lines like an inline </a:t>
            </a:r>
            <a:r>
              <a:rPr lang="en-GB" sz="2400" dirty="0" smtClean="0"/>
              <a:t>box</a:t>
            </a:r>
            <a:endParaRPr lang="en-US" sz="2400" dirty="0"/>
          </a:p>
        </p:txBody>
      </p:sp>
    </p:spTree>
    <p:extLst>
      <p:ext uri="{BB962C8B-B14F-4D97-AF65-F5344CB8AC3E}">
        <p14:creationId xmlns:p14="http://schemas.microsoft.com/office/powerpoint/2010/main" val="172703846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Box properties</a:t>
            </a:r>
          </a:p>
        </p:txBody>
      </p:sp>
      <p:sp>
        <p:nvSpPr>
          <p:cNvPr id="3" name="Content Placeholder 2"/>
          <p:cNvSpPr>
            <a:spLocks noGrp="1"/>
          </p:cNvSpPr>
          <p:nvPr>
            <p:ph idx="1"/>
          </p:nvPr>
        </p:nvSpPr>
        <p:spPr>
          <a:xfrm>
            <a:off x="444500" y="1600200"/>
            <a:ext cx="8229600" cy="5105400"/>
          </a:xfrm>
        </p:spPr>
        <p:txBody>
          <a:bodyPr>
            <a:normAutofit fontScale="70000" lnSpcReduction="20000"/>
          </a:bodyPr>
          <a:lstStyle/>
          <a:p>
            <a:pPr marL="0" indent="0">
              <a:buNone/>
            </a:pPr>
            <a:r>
              <a:rPr lang="en-US" sz="2400" dirty="0"/>
              <a:t>&lt;p&gt;</a:t>
            </a:r>
          </a:p>
          <a:p>
            <a:pPr marL="0" indent="0">
              <a:buNone/>
            </a:pPr>
            <a:r>
              <a:rPr lang="en-US" sz="2400" dirty="0"/>
              <a:t>   </a:t>
            </a:r>
            <a:r>
              <a:rPr lang="en-US" sz="2400" dirty="0" err="1"/>
              <a:t>Lorem</a:t>
            </a:r>
            <a:r>
              <a:rPr lang="en-US" sz="2400" dirty="0"/>
              <a:t> </a:t>
            </a:r>
            <a:r>
              <a:rPr lang="en-US" sz="2400" dirty="0" err="1"/>
              <a:t>ipsum</a:t>
            </a:r>
            <a:r>
              <a:rPr lang="en-US" sz="2400" dirty="0"/>
              <a:t> dolor sit </a:t>
            </a:r>
            <a:r>
              <a:rPr lang="en-US" sz="2400" dirty="0" err="1"/>
              <a:t>amet</a:t>
            </a:r>
            <a:r>
              <a:rPr lang="en-US" sz="2400" dirty="0"/>
              <a:t>, </a:t>
            </a:r>
            <a:r>
              <a:rPr lang="en-US" sz="2400" dirty="0" err="1"/>
              <a:t>consectetur</a:t>
            </a:r>
            <a:r>
              <a:rPr lang="en-US" sz="2400" dirty="0"/>
              <a:t> </a:t>
            </a:r>
            <a:r>
              <a:rPr lang="en-US" sz="2400" dirty="0" err="1"/>
              <a:t>adipiscing</a:t>
            </a:r>
            <a:r>
              <a:rPr lang="en-US" sz="2400" dirty="0"/>
              <a:t> </a:t>
            </a:r>
            <a:r>
              <a:rPr lang="en-US" sz="2400" dirty="0" err="1"/>
              <a:t>elit</a:t>
            </a:r>
            <a:r>
              <a:rPr lang="en-US" sz="2400" dirty="0"/>
              <a:t>.</a:t>
            </a:r>
          </a:p>
          <a:p>
            <a:pPr marL="0" indent="0">
              <a:buNone/>
            </a:pPr>
            <a:r>
              <a:rPr lang="en-US" sz="2400" dirty="0"/>
              <a:t>   &lt;span class</a:t>
            </a:r>
            <a:r>
              <a:rPr lang="en-US" sz="2400" dirty="0" smtClean="0"/>
              <a:t>=“box-type"&gt;</a:t>
            </a:r>
            <a:r>
              <a:rPr lang="en-US" sz="2400" dirty="0" err="1"/>
              <a:t>Mauris</a:t>
            </a:r>
            <a:r>
              <a:rPr lang="en-US" sz="2400" dirty="0"/>
              <a:t> tempus </a:t>
            </a:r>
            <a:r>
              <a:rPr lang="en-US" sz="2400" dirty="0" err="1"/>
              <a:t>turpis</a:t>
            </a:r>
            <a:r>
              <a:rPr lang="en-US" sz="2400" dirty="0"/>
              <a:t> id ante </a:t>
            </a:r>
            <a:r>
              <a:rPr lang="en-US" sz="2400" dirty="0" err="1"/>
              <a:t>mollis</a:t>
            </a:r>
            <a:r>
              <a:rPr lang="en-US" sz="2400" dirty="0"/>
              <a:t> </a:t>
            </a:r>
            <a:r>
              <a:rPr lang="en-US" sz="2400" dirty="0" err="1"/>
              <a:t>dignissim</a:t>
            </a:r>
            <a:r>
              <a:rPr lang="en-US" sz="2400" dirty="0"/>
              <a:t>.&lt;/span&gt;</a:t>
            </a:r>
          </a:p>
          <a:p>
            <a:pPr marL="0" indent="0">
              <a:buNone/>
            </a:pPr>
            <a:r>
              <a:rPr lang="en-US" sz="2400" dirty="0"/>
              <a:t>   Nam </a:t>
            </a:r>
            <a:r>
              <a:rPr lang="en-US" sz="2400" dirty="0" err="1"/>
              <a:t>sed</a:t>
            </a:r>
            <a:r>
              <a:rPr lang="en-US" sz="2400" dirty="0"/>
              <a:t> dolor non </a:t>
            </a:r>
            <a:r>
              <a:rPr lang="en-US" sz="2400" dirty="0" err="1"/>
              <a:t>tortor</a:t>
            </a:r>
            <a:r>
              <a:rPr lang="en-US" sz="2400" dirty="0"/>
              <a:t> </a:t>
            </a:r>
            <a:r>
              <a:rPr lang="en-US" sz="2400" dirty="0" err="1"/>
              <a:t>lacinia</a:t>
            </a:r>
            <a:r>
              <a:rPr lang="en-US" sz="2400" dirty="0"/>
              <a:t> </a:t>
            </a:r>
            <a:r>
              <a:rPr lang="en-US" sz="2400" dirty="0" err="1"/>
              <a:t>lobortis</a:t>
            </a:r>
            <a:r>
              <a:rPr lang="en-US" sz="2400" dirty="0"/>
              <a:t> id </a:t>
            </a:r>
            <a:r>
              <a:rPr lang="en-US" sz="2400" dirty="0" err="1"/>
              <a:t>dapibus</a:t>
            </a:r>
            <a:r>
              <a:rPr lang="en-US" sz="2400" dirty="0"/>
              <a:t> </a:t>
            </a:r>
            <a:r>
              <a:rPr lang="en-US" sz="2400" dirty="0" err="1"/>
              <a:t>nunc</a:t>
            </a:r>
            <a:r>
              <a:rPr lang="en-US" sz="2400" dirty="0"/>
              <a:t>.</a:t>
            </a:r>
          </a:p>
          <a:p>
            <a:pPr marL="0" indent="0">
              <a:buNone/>
            </a:pPr>
            <a:r>
              <a:rPr lang="en-US" sz="2400" dirty="0"/>
              <a:t>&lt;/p</a:t>
            </a:r>
            <a:r>
              <a:rPr lang="en-US" sz="2400" dirty="0" smtClean="0"/>
              <a:t>&gt;</a:t>
            </a:r>
          </a:p>
          <a:p>
            <a:pPr marL="0" indent="0">
              <a:buNone/>
            </a:pPr>
            <a:endParaRPr lang="en-US" sz="2400" dirty="0" smtClean="0"/>
          </a:p>
          <a:p>
            <a:pPr marL="0" indent="0">
              <a:buNone/>
            </a:pPr>
            <a:r>
              <a:rPr lang="en-US" sz="2400" dirty="0"/>
              <a:t>p {</a:t>
            </a:r>
          </a:p>
          <a:p>
            <a:pPr marL="0" indent="0">
              <a:buNone/>
            </a:pPr>
            <a:r>
              <a:rPr lang="en-US" sz="2400" dirty="0"/>
              <a:t>  padding : 1em;</a:t>
            </a:r>
          </a:p>
          <a:p>
            <a:pPr marL="0" indent="0">
              <a:buNone/>
            </a:pPr>
            <a:r>
              <a:rPr lang="en-US" sz="2400" dirty="0"/>
              <a:t>  border  : 1px solid black;</a:t>
            </a:r>
          </a:p>
          <a:p>
            <a:pPr marL="0" indent="0">
              <a:buNone/>
            </a:pPr>
            <a:r>
              <a:rPr lang="en-US" sz="2400" dirty="0"/>
              <a:t>}</a:t>
            </a:r>
          </a:p>
          <a:p>
            <a:pPr marL="0" indent="0">
              <a:buNone/>
            </a:pPr>
            <a:endParaRPr lang="en-US" sz="2400" dirty="0"/>
          </a:p>
          <a:p>
            <a:pPr marL="0" indent="0">
              <a:buNone/>
            </a:pPr>
            <a:r>
              <a:rPr lang="en-US" sz="2400" dirty="0"/>
              <a:t>span {</a:t>
            </a:r>
          </a:p>
          <a:p>
            <a:pPr marL="0" indent="0">
              <a:buNone/>
            </a:pPr>
            <a:r>
              <a:rPr lang="en-US" sz="2400" dirty="0"/>
              <a:t>  border  : 1px solid green;</a:t>
            </a:r>
          </a:p>
          <a:p>
            <a:pPr marL="0" indent="0">
              <a:buNone/>
            </a:pPr>
            <a:r>
              <a:rPr lang="en-US" sz="2400" dirty="0" smtClean="0"/>
              <a:t>  background-color</a:t>
            </a:r>
            <a:r>
              <a:rPr lang="en-US" sz="2400" dirty="0"/>
              <a:t>: yellow;</a:t>
            </a:r>
          </a:p>
          <a:p>
            <a:pPr marL="0" indent="0">
              <a:buNone/>
            </a:pPr>
            <a:r>
              <a:rPr lang="en-US" sz="2400" dirty="0"/>
              <a:t>}</a:t>
            </a:r>
          </a:p>
          <a:p>
            <a:pPr marL="0" indent="0">
              <a:buNone/>
            </a:pPr>
            <a:endParaRPr lang="en-US" sz="2400" dirty="0"/>
          </a:p>
          <a:p>
            <a:pPr marL="0" indent="0">
              <a:buNone/>
            </a:pPr>
            <a:r>
              <a:rPr lang="en-US" sz="2400" dirty="0" smtClean="0"/>
              <a:t>.box-type { </a:t>
            </a:r>
          </a:p>
          <a:p>
            <a:pPr marL="0" indent="0">
              <a:buNone/>
            </a:pPr>
            <a:r>
              <a:rPr lang="en-US" sz="2400" dirty="0"/>
              <a:t> </a:t>
            </a:r>
            <a:r>
              <a:rPr lang="en-US" sz="2400" dirty="0" smtClean="0"/>
              <a:t>  display</a:t>
            </a:r>
            <a:r>
              <a:rPr lang="en-US" sz="2400" dirty="0"/>
              <a:t>: inline</a:t>
            </a:r>
            <a:r>
              <a:rPr lang="en-US" sz="2400" dirty="0" smtClean="0"/>
              <a:t>;</a:t>
            </a:r>
          </a:p>
          <a:p>
            <a:pPr marL="0" indent="0">
              <a:buNone/>
            </a:pPr>
            <a:r>
              <a:rPr lang="en-US" sz="2400" dirty="0" smtClean="0"/>
              <a:t> </a:t>
            </a:r>
            <a:r>
              <a:rPr lang="en-US" sz="2400" dirty="0"/>
              <a:t>}</a:t>
            </a:r>
          </a:p>
        </p:txBody>
      </p:sp>
    </p:spTree>
    <p:extLst>
      <p:ext uri="{BB962C8B-B14F-4D97-AF65-F5344CB8AC3E}">
        <p14:creationId xmlns:p14="http://schemas.microsoft.com/office/powerpoint/2010/main" val="6012002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Syntax</a:t>
            </a:r>
          </a:p>
        </p:txBody>
      </p:sp>
      <p:sp>
        <p:nvSpPr>
          <p:cNvPr id="3" name="Content Placeholder 2"/>
          <p:cNvSpPr>
            <a:spLocks noGrp="1"/>
          </p:cNvSpPr>
          <p:nvPr>
            <p:ph idx="1"/>
          </p:nvPr>
        </p:nvSpPr>
        <p:spPr/>
        <p:txBody>
          <a:bodyPr>
            <a:normAutofit lnSpcReduction="10000"/>
          </a:bodyPr>
          <a:lstStyle/>
          <a:p>
            <a:pPr marL="0" indent="0">
              <a:buNone/>
            </a:pPr>
            <a:r>
              <a:rPr lang="en-US" dirty="0" smtClean="0"/>
              <a:t>CSS </a:t>
            </a:r>
            <a:r>
              <a:rPr lang="en-US" dirty="0"/>
              <a:t>is composed of style rules that the browser interprets and then applies to the corresponding elements in your document. </a:t>
            </a:r>
            <a:br>
              <a:rPr lang="en-US" dirty="0"/>
            </a:br>
            <a:r>
              <a:rPr lang="en-US" dirty="0"/>
              <a:t>A style rule has three parts: </a:t>
            </a:r>
            <a:r>
              <a:rPr lang="en-US" b="1" dirty="0"/>
              <a:t>selector</a:t>
            </a:r>
            <a:r>
              <a:rPr lang="en-US" dirty="0"/>
              <a:t>, </a:t>
            </a:r>
            <a:r>
              <a:rPr lang="en-US" b="1" dirty="0"/>
              <a:t>property</a:t>
            </a:r>
            <a:r>
              <a:rPr lang="en-US" dirty="0"/>
              <a:t>, and </a:t>
            </a:r>
            <a:r>
              <a:rPr lang="en-US" b="1" dirty="0"/>
              <a:t>value</a:t>
            </a:r>
            <a:r>
              <a:rPr lang="en-US" dirty="0"/>
              <a:t>. </a:t>
            </a:r>
            <a:br>
              <a:rPr lang="en-US" dirty="0"/>
            </a:br>
            <a:r>
              <a:rPr lang="en-US" dirty="0"/>
              <a:t/>
            </a:r>
            <a:br>
              <a:rPr lang="en-US" dirty="0"/>
            </a:br>
            <a:r>
              <a:rPr lang="en-US" dirty="0"/>
              <a:t>For example, the headline color can be defined as</a:t>
            </a:r>
            <a:r>
              <a:rPr lang="en-US" dirty="0" smtClean="0"/>
              <a:t>:</a:t>
            </a:r>
          </a:p>
          <a:p>
            <a:pPr marL="0" indent="0">
              <a:buNone/>
            </a:pPr>
            <a:r>
              <a:rPr lang="en-US" dirty="0" smtClean="0"/>
              <a:t>h1 </a:t>
            </a:r>
            <a:r>
              <a:rPr lang="en-US" dirty="0"/>
              <a:t>{ color: orange; }</a:t>
            </a:r>
          </a:p>
        </p:txBody>
      </p:sp>
    </p:spTree>
    <p:extLst>
      <p:ext uri="{BB962C8B-B14F-4D97-AF65-F5344CB8AC3E}">
        <p14:creationId xmlns:p14="http://schemas.microsoft.com/office/powerpoint/2010/main" val="15394362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smtClean="0"/>
              <a:t>Outline</a:t>
            </a:r>
            <a:endParaRPr lang="en-US" sz="4000" b="1" dirty="0"/>
          </a:p>
        </p:txBody>
      </p:sp>
      <p:sp>
        <p:nvSpPr>
          <p:cNvPr id="3" name="Content Placeholder 2"/>
          <p:cNvSpPr>
            <a:spLocks noGrp="1"/>
          </p:cNvSpPr>
          <p:nvPr>
            <p:ph idx="1"/>
          </p:nvPr>
        </p:nvSpPr>
        <p:spPr>
          <a:xfrm>
            <a:off x="444500" y="1600200"/>
            <a:ext cx="8229600" cy="5105400"/>
          </a:xfrm>
        </p:spPr>
        <p:txBody>
          <a:bodyPr>
            <a:normAutofit lnSpcReduction="10000"/>
          </a:bodyPr>
          <a:lstStyle/>
          <a:p>
            <a:pPr marL="0" indent="0">
              <a:buNone/>
            </a:pPr>
            <a:r>
              <a:rPr lang="en-GB" sz="2400" dirty="0"/>
              <a:t>The </a:t>
            </a:r>
            <a:r>
              <a:rPr lang="en-GB" sz="2400" b="1" dirty="0"/>
              <a:t>outline</a:t>
            </a:r>
            <a:r>
              <a:rPr lang="en-GB" sz="2400" dirty="0"/>
              <a:t> CSS property is a shorthand to set various outline properties in a single declaration: outline-style, outline-width, and outline-</a:t>
            </a:r>
            <a:r>
              <a:rPr lang="en-GB" sz="2400" dirty="0" err="1"/>
              <a:t>color</a:t>
            </a:r>
            <a:r>
              <a:rPr lang="en-GB" sz="2400" dirty="0" smtClean="0"/>
              <a:t>.</a:t>
            </a:r>
          </a:p>
          <a:p>
            <a:pPr marL="0" indent="0">
              <a:buNone/>
            </a:pPr>
            <a:endParaRPr lang="en-US" sz="2400" dirty="0" smtClean="0"/>
          </a:p>
          <a:p>
            <a:pPr marL="0" indent="0">
              <a:buNone/>
            </a:pPr>
            <a:r>
              <a:rPr lang="en-GB" sz="2400" dirty="0"/>
              <a:t>Borders and outlines are very similar. However, outlines differ from borders in the following ways</a:t>
            </a:r>
            <a:r>
              <a:rPr lang="en-GB" sz="2400" dirty="0" smtClean="0"/>
              <a:t>:</a:t>
            </a:r>
            <a:endParaRPr lang="en-GB" sz="2400" dirty="0"/>
          </a:p>
          <a:p>
            <a:pPr marL="457200" indent="-457200">
              <a:buFont typeface="+mj-lt"/>
              <a:buAutoNum type="arabicPeriod"/>
            </a:pPr>
            <a:r>
              <a:rPr lang="en-GB" sz="2400" dirty="0"/>
              <a:t>Outlines never take up space, as they are drawn outside of an element's content.</a:t>
            </a:r>
          </a:p>
          <a:p>
            <a:pPr marL="457200" indent="-457200">
              <a:buFont typeface="+mj-lt"/>
              <a:buAutoNum type="arabicPeriod"/>
            </a:pPr>
            <a:r>
              <a:rPr lang="en-GB" sz="2400" dirty="0"/>
              <a:t>O</a:t>
            </a:r>
            <a:r>
              <a:rPr lang="en-GB" sz="2400" dirty="0" smtClean="0"/>
              <a:t>utlines </a:t>
            </a:r>
            <a:r>
              <a:rPr lang="en-GB" sz="2400" dirty="0"/>
              <a:t>don't have to be rectangular, although they usually are</a:t>
            </a:r>
            <a:r>
              <a:rPr lang="en-GB" sz="2400" dirty="0" smtClean="0"/>
              <a:t>.</a:t>
            </a:r>
          </a:p>
          <a:p>
            <a:pPr marL="0" indent="0">
              <a:buNone/>
            </a:pPr>
            <a:r>
              <a:rPr lang="en-GB" sz="2400" b="1" dirty="0" err="1" smtClean="0"/>
              <a:t>E.g</a:t>
            </a:r>
            <a:r>
              <a:rPr lang="en-GB" sz="2400" b="1" dirty="0" smtClean="0"/>
              <a:t> </a:t>
            </a:r>
            <a:endParaRPr lang="en-US" sz="2400" b="1" dirty="0"/>
          </a:p>
          <a:p>
            <a:pPr marL="0" indent="0">
              <a:buNone/>
            </a:pPr>
            <a:r>
              <a:rPr lang="en-US" sz="2400" dirty="0" smtClean="0"/>
              <a:t>outline</a:t>
            </a:r>
            <a:r>
              <a:rPr lang="en-US" sz="2400" dirty="0"/>
              <a:t>: green solid 3px</a:t>
            </a:r>
            <a:r>
              <a:rPr lang="en-US" sz="2400" dirty="0" smtClean="0"/>
              <a:t>; </a:t>
            </a:r>
            <a:r>
              <a:rPr lang="en-US" sz="2400" dirty="0" err="1" smtClean="0"/>
              <a:t>i.e</a:t>
            </a:r>
            <a:r>
              <a:rPr lang="en-US" sz="2400" dirty="0" smtClean="0"/>
              <a:t> </a:t>
            </a:r>
          </a:p>
          <a:p>
            <a:pPr marL="0" indent="0">
              <a:buNone/>
            </a:pPr>
            <a:r>
              <a:rPr lang="en-US" sz="2400" dirty="0" smtClean="0"/>
              <a:t>color </a:t>
            </a:r>
            <a:r>
              <a:rPr lang="en-US" sz="2400" dirty="0"/>
              <a:t>| style | </a:t>
            </a:r>
            <a:r>
              <a:rPr lang="en-US" sz="2400" dirty="0" smtClean="0"/>
              <a:t>width</a:t>
            </a:r>
            <a:endParaRPr lang="en-US" sz="2400" dirty="0"/>
          </a:p>
          <a:p>
            <a:pPr marL="0" indent="0">
              <a:buNone/>
            </a:pPr>
            <a:endParaRPr lang="en-US" sz="2400" dirty="0"/>
          </a:p>
        </p:txBody>
      </p:sp>
    </p:spTree>
    <p:extLst>
      <p:ext uri="{BB962C8B-B14F-4D97-AF65-F5344CB8AC3E}">
        <p14:creationId xmlns:p14="http://schemas.microsoft.com/office/powerpoint/2010/main" val="69869281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border </a:t>
            </a:r>
            <a:r>
              <a:rPr lang="en-US" sz="4000" b="1" dirty="0" smtClean="0"/>
              <a:t>Property</a:t>
            </a:r>
            <a:endParaRPr lang="en-US" sz="4000" b="1" dirty="0"/>
          </a:p>
        </p:txBody>
      </p:sp>
      <p:sp>
        <p:nvSpPr>
          <p:cNvPr id="3" name="Content Placeholder 2"/>
          <p:cNvSpPr>
            <a:spLocks noGrp="1"/>
          </p:cNvSpPr>
          <p:nvPr>
            <p:ph idx="1"/>
          </p:nvPr>
        </p:nvSpPr>
        <p:spPr>
          <a:xfrm>
            <a:off x="444500" y="1600200"/>
            <a:ext cx="8229600" cy="5105400"/>
          </a:xfrm>
        </p:spPr>
        <p:txBody>
          <a:bodyPr>
            <a:normAutofit lnSpcReduction="10000"/>
          </a:bodyPr>
          <a:lstStyle/>
          <a:p>
            <a:pPr marL="0" indent="0">
              <a:buNone/>
            </a:pPr>
            <a:r>
              <a:rPr lang="en-US" sz="2400" dirty="0" smtClean="0"/>
              <a:t>The </a:t>
            </a:r>
            <a:r>
              <a:rPr lang="en-US" sz="2400" dirty="0"/>
              <a:t>CSS border property allows you to customize the borders of HTML elements.</a:t>
            </a:r>
            <a:br>
              <a:rPr lang="en-US" sz="2400" dirty="0"/>
            </a:br>
            <a:r>
              <a:rPr lang="en-US" sz="2400" dirty="0"/>
              <a:t>In order to add a border to the element, you need to specify the </a:t>
            </a:r>
            <a:r>
              <a:rPr lang="en-US" sz="2400" b="1" dirty="0"/>
              <a:t>size</a:t>
            </a:r>
            <a:r>
              <a:rPr lang="en-US" sz="2400" dirty="0"/>
              <a:t>, </a:t>
            </a:r>
            <a:r>
              <a:rPr lang="en-US" sz="2400" b="1" dirty="0"/>
              <a:t>style</a:t>
            </a:r>
            <a:r>
              <a:rPr lang="en-US" sz="2400" dirty="0"/>
              <a:t>, and </a:t>
            </a:r>
            <a:r>
              <a:rPr lang="en-US" sz="2400" b="1" dirty="0"/>
              <a:t>color</a:t>
            </a:r>
            <a:r>
              <a:rPr lang="en-US" sz="2400" dirty="0"/>
              <a:t> of the border. </a:t>
            </a:r>
            <a:br>
              <a:rPr lang="en-US" sz="2400" dirty="0"/>
            </a:br>
            <a:r>
              <a:rPr lang="en-US" sz="2400" dirty="0"/>
              <a:t>The example below shows how to add a solid green border to the paragraph.</a:t>
            </a:r>
            <a:br>
              <a:rPr lang="en-US" sz="2400" dirty="0"/>
            </a:br>
            <a:r>
              <a:rPr lang="en-US" sz="2400" dirty="0"/>
              <a:t/>
            </a:r>
            <a:br>
              <a:rPr lang="en-US" sz="2400" dirty="0"/>
            </a:br>
            <a:r>
              <a:rPr lang="en-US" sz="2400" b="1" dirty="0"/>
              <a:t>The HTML</a:t>
            </a:r>
            <a:r>
              <a:rPr lang="en-US" sz="2400" b="1" dirty="0" smtClean="0"/>
              <a:t>:</a:t>
            </a:r>
          </a:p>
          <a:p>
            <a:pPr marL="0" indent="0">
              <a:buNone/>
            </a:pPr>
            <a:r>
              <a:rPr lang="en-US" sz="2400" dirty="0" smtClean="0"/>
              <a:t>&lt;</a:t>
            </a:r>
            <a:r>
              <a:rPr lang="en-US" sz="2400" dirty="0"/>
              <a:t>p&gt;This is an example of a solid border.&lt;/p&gt;</a:t>
            </a:r>
            <a:br>
              <a:rPr lang="en-US" sz="2400" dirty="0"/>
            </a:br>
            <a:r>
              <a:rPr lang="en-US" sz="2400" b="1" dirty="0"/>
              <a:t>The CSS</a:t>
            </a:r>
            <a:r>
              <a:rPr lang="en-US" sz="2400" b="1" dirty="0" smtClean="0"/>
              <a:t>:</a:t>
            </a:r>
          </a:p>
          <a:p>
            <a:pPr marL="0" indent="0">
              <a:buNone/>
            </a:pPr>
            <a:r>
              <a:rPr lang="en-US" sz="2400" dirty="0" smtClean="0"/>
              <a:t>p </a:t>
            </a:r>
            <a:r>
              <a:rPr lang="en-US" sz="2400" dirty="0"/>
              <a:t>{</a:t>
            </a:r>
            <a:br>
              <a:rPr lang="en-US" sz="2400" dirty="0"/>
            </a:br>
            <a:r>
              <a:rPr lang="en-US" sz="2400" u="sng" dirty="0"/>
              <a:t>padding:</a:t>
            </a:r>
            <a:r>
              <a:rPr lang="en-US" sz="2400" dirty="0"/>
              <a:t> 10px; </a:t>
            </a:r>
            <a:br>
              <a:rPr lang="en-US" sz="2400" dirty="0"/>
            </a:br>
            <a:r>
              <a:rPr lang="en-US" sz="2400" b="1" u="sng" dirty="0"/>
              <a:t>border:</a:t>
            </a:r>
            <a:r>
              <a:rPr lang="en-US" sz="2400" b="1" dirty="0"/>
              <a:t> 5px solid green</a:t>
            </a:r>
            <a:r>
              <a:rPr lang="en-US" sz="2400" dirty="0"/>
              <a:t>;</a:t>
            </a:r>
            <a:br>
              <a:rPr lang="en-US" sz="2400" dirty="0"/>
            </a:br>
            <a:r>
              <a:rPr lang="en-US" sz="2400" dirty="0"/>
              <a:t>}</a:t>
            </a:r>
          </a:p>
          <a:p>
            <a:pPr marL="0" indent="0">
              <a:buNone/>
            </a:pPr>
            <a:endParaRPr lang="en-US" sz="2400" dirty="0"/>
          </a:p>
        </p:txBody>
      </p:sp>
    </p:spTree>
    <p:extLst>
      <p:ext uri="{BB962C8B-B14F-4D97-AF65-F5344CB8AC3E}">
        <p14:creationId xmlns:p14="http://schemas.microsoft.com/office/powerpoint/2010/main" val="96262203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Border Width</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The </a:t>
            </a:r>
            <a:r>
              <a:rPr lang="en-US" sz="1800" dirty="0"/>
              <a:t>properties for the border can be set separately. The </a:t>
            </a:r>
            <a:r>
              <a:rPr lang="en-US" sz="1800" b="1" dirty="0"/>
              <a:t>border-width</a:t>
            </a:r>
            <a:r>
              <a:rPr lang="en-US" sz="1800" dirty="0"/>
              <a:t> property specifies the width of the border.</a:t>
            </a:r>
            <a:br>
              <a:rPr lang="en-US" sz="1800" dirty="0"/>
            </a:br>
            <a:r>
              <a:rPr lang="en-US" sz="1800" dirty="0"/>
              <a:t/>
            </a:r>
            <a:br>
              <a:rPr lang="en-US" sz="1800" dirty="0"/>
            </a:br>
            <a:r>
              <a:rPr lang="en-US" sz="1800" b="1" dirty="0"/>
              <a:t>The HTML</a:t>
            </a:r>
            <a:r>
              <a:rPr lang="en-US" sz="1800" b="1" dirty="0" smtClean="0"/>
              <a:t>:</a:t>
            </a:r>
          </a:p>
          <a:p>
            <a:pPr marL="0" indent="0">
              <a:buNone/>
            </a:pPr>
            <a:r>
              <a:rPr lang="en-US" sz="1800" dirty="0" smtClean="0"/>
              <a:t>&lt;</a:t>
            </a:r>
            <a:r>
              <a:rPr lang="en-US" sz="1800" dirty="0"/>
              <a:t>p class="first"&gt;</a:t>
            </a:r>
            <a:br>
              <a:rPr lang="en-US" sz="1800" dirty="0"/>
            </a:br>
            <a:r>
              <a:rPr lang="en-US" sz="1800" dirty="0"/>
              <a:t>Border width of this paragraph is set to 2px.</a:t>
            </a:r>
            <a:br>
              <a:rPr lang="en-US" sz="1800" dirty="0"/>
            </a:br>
            <a:r>
              <a:rPr lang="en-US" sz="1800" dirty="0"/>
              <a:t>&lt;/p&gt;</a:t>
            </a:r>
            <a:br>
              <a:rPr lang="en-US" sz="1800" dirty="0"/>
            </a:br>
            <a:r>
              <a:rPr lang="en-US" sz="1800" dirty="0"/>
              <a:t/>
            </a:r>
            <a:br>
              <a:rPr lang="en-US" sz="1800" dirty="0"/>
            </a:br>
            <a:r>
              <a:rPr lang="en-US" sz="1800" b="1" dirty="0"/>
              <a:t>The CSS</a:t>
            </a:r>
            <a:r>
              <a:rPr lang="en-US" sz="1800" b="1" dirty="0" smtClean="0"/>
              <a:t>:</a:t>
            </a:r>
          </a:p>
          <a:p>
            <a:pPr marL="0" indent="0">
              <a:buNone/>
            </a:pPr>
            <a:r>
              <a:rPr lang="en-US" sz="1800" dirty="0" err="1" smtClean="0"/>
              <a:t>p.first</a:t>
            </a:r>
            <a:r>
              <a:rPr lang="en-US" sz="1800" dirty="0" smtClean="0"/>
              <a:t> </a:t>
            </a:r>
            <a:r>
              <a:rPr lang="en-US" sz="1800" dirty="0"/>
              <a:t>{</a:t>
            </a:r>
            <a:br>
              <a:rPr lang="en-US" sz="1800" dirty="0"/>
            </a:br>
            <a:r>
              <a:rPr lang="en-US" sz="1800" u="sng" dirty="0"/>
              <a:t>padding:</a:t>
            </a:r>
            <a:r>
              <a:rPr lang="en-US" sz="1800" dirty="0"/>
              <a:t> 10px; </a:t>
            </a:r>
            <a:br>
              <a:rPr lang="en-US" sz="1800" dirty="0"/>
            </a:br>
            <a:r>
              <a:rPr lang="en-US" sz="1800" dirty="0"/>
              <a:t>border-style: solid;</a:t>
            </a:r>
            <a:br>
              <a:rPr lang="en-US" sz="1800" dirty="0"/>
            </a:br>
            <a:r>
              <a:rPr lang="en-US" sz="1800" dirty="0"/>
              <a:t>border-width</a:t>
            </a:r>
            <a:r>
              <a:rPr lang="en-US" sz="1800" u="sng" dirty="0"/>
              <a:t>:</a:t>
            </a:r>
            <a:r>
              <a:rPr lang="en-US" sz="1800" dirty="0"/>
              <a:t> 2px</a:t>
            </a:r>
            <a:r>
              <a:rPr lang="en-US" sz="1800" dirty="0" smtClean="0"/>
              <a:t>;</a:t>
            </a:r>
          </a:p>
          <a:p>
            <a:pPr marL="0" indent="0">
              <a:buNone/>
            </a:pPr>
            <a:r>
              <a:rPr lang="en-US" sz="1800" dirty="0"/>
              <a:t>border-color</a:t>
            </a:r>
            <a:r>
              <a:rPr lang="en-US" sz="1800" u="sng" dirty="0"/>
              <a:t>:</a:t>
            </a:r>
            <a:r>
              <a:rPr lang="en-US" sz="1800" dirty="0"/>
              <a:t> blue;</a:t>
            </a:r>
            <a:br>
              <a:rPr lang="en-US" sz="1800" dirty="0"/>
            </a:br>
            <a:r>
              <a:rPr lang="en-US" sz="1800" dirty="0"/>
              <a:t>}</a:t>
            </a:r>
            <a:br>
              <a:rPr lang="en-US" sz="1800" dirty="0"/>
            </a:br>
            <a:endParaRPr lang="en-US" sz="1800" dirty="0"/>
          </a:p>
        </p:txBody>
      </p:sp>
    </p:spTree>
    <p:extLst>
      <p:ext uri="{BB962C8B-B14F-4D97-AF65-F5344CB8AC3E}">
        <p14:creationId xmlns:p14="http://schemas.microsoft.com/office/powerpoint/2010/main" val="28011719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border-style Property</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2400" dirty="0" smtClean="0"/>
              <a:t>The </a:t>
            </a:r>
            <a:r>
              <a:rPr lang="en-US" sz="2400" dirty="0"/>
              <a:t>default value of border-style is </a:t>
            </a:r>
            <a:r>
              <a:rPr lang="en-US" sz="2400" b="1" dirty="0"/>
              <a:t>none</a:t>
            </a:r>
            <a:r>
              <a:rPr lang="en-US" sz="2400" dirty="0"/>
              <a:t>, which defines no border. </a:t>
            </a:r>
            <a:br>
              <a:rPr lang="en-US" sz="2400" dirty="0"/>
            </a:br>
            <a:r>
              <a:rPr lang="en-US" sz="2400" dirty="0"/>
              <a:t>There are various styles supported for the border-style property: </a:t>
            </a:r>
            <a:r>
              <a:rPr lang="en-US" sz="2400" b="1" dirty="0"/>
              <a:t>dotted</a:t>
            </a:r>
            <a:r>
              <a:rPr lang="en-US" sz="2400" dirty="0"/>
              <a:t>, </a:t>
            </a:r>
            <a:r>
              <a:rPr lang="en-US" sz="2400" b="1" dirty="0"/>
              <a:t>dashed</a:t>
            </a:r>
            <a:r>
              <a:rPr lang="en-US" sz="2400" dirty="0"/>
              <a:t>, </a:t>
            </a:r>
            <a:r>
              <a:rPr lang="en-US" sz="2400" b="1" dirty="0"/>
              <a:t>double</a:t>
            </a:r>
            <a:r>
              <a:rPr lang="en-US" sz="2400" dirty="0"/>
              <a:t>, etc. The example below illustrates the differences between them. </a:t>
            </a:r>
            <a:br>
              <a:rPr lang="en-US" sz="2400" dirty="0"/>
            </a:br>
            <a:r>
              <a:rPr lang="en-US" sz="2400" dirty="0"/>
              <a:t/>
            </a:r>
            <a:br>
              <a:rPr lang="en-US" sz="2400" dirty="0"/>
            </a:br>
            <a:r>
              <a:rPr lang="en-US" sz="2400" dirty="0"/>
              <a:t>In CSS, it is possible to specify different borders for different sides, using the following properties: border-top-style, border-right-style, border-bottom-style, and border-left-style for the corresponding sides.</a:t>
            </a:r>
          </a:p>
        </p:txBody>
      </p:sp>
    </p:spTree>
    <p:extLst>
      <p:ext uri="{BB962C8B-B14F-4D97-AF65-F5344CB8AC3E}">
        <p14:creationId xmlns:p14="http://schemas.microsoft.com/office/powerpoint/2010/main" val="273780468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border-style Property</a:t>
            </a:r>
          </a:p>
        </p:txBody>
      </p:sp>
      <p:sp>
        <p:nvSpPr>
          <p:cNvPr id="3" name="Content Placeholder 2"/>
          <p:cNvSpPr>
            <a:spLocks noGrp="1"/>
          </p:cNvSpPr>
          <p:nvPr>
            <p:ph idx="1"/>
          </p:nvPr>
        </p:nvSpPr>
        <p:spPr>
          <a:xfrm>
            <a:off x="444500" y="1600200"/>
            <a:ext cx="8229600" cy="5105400"/>
          </a:xfrm>
        </p:spPr>
        <p:txBody>
          <a:bodyPr>
            <a:normAutofit fontScale="92500" lnSpcReduction="10000"/>
          </a:bodyPr>
          <a:lstStyle/>
          <a:p>
            <a:pPr marL="0" indent="0">
              <a:buNone/>
            </a:pPr>
            <a:r>
              <a:rPr lang="en-US" sz="1800" b="1" dirty="0"/>
              <a:t>The HTML</a:t>
            </a:r>
            <a:r>
              <a:rPr lang="en-US" sz="1800" b="1" dirty="0" smtClean="0"/>
              <a:t>:</a:t>
            </a:r>
          </a:p>
          <a:p>
            <a:pPr marL="0" indent="0">
              <a:buNone/>
            </a:pPr>
            <a:r>
              <a:rPr lang="en-US" sz="1800" dirty="0" smtClean="0"/>
              <a:t>&lt;</a:t>
            </a:r>
            <a:r>
              <a:rPr lang="en-US" sz="1800" dirty="0"/>
              <a:t>p class="none"&gt;This paragraph has no border.&lt;/p&gt;</a:t>
            </a:r>
            <a:br>
              <a:rPr lang="en-US" sz="1800" dirty="0"/>
            </a:br>
            <a:r>
              <a:rPr lang="en-US" sz="1800" dirty="0"/>
              <a:t>&lt;p class="dotted"&gt;This is a dotted border.&lt;/p&gt;</a:t>
            </a:r>
            <a:br>
              <a:rPr lang="en-US" sz="1800" dirty="0"/>
            </a:br>
            <a:r>
              <a:rPr lang="en-US" sz="1800" dirty="0"/>
              <a:t>&lt;p class="dashed"&gt;This is a dashed border.&lt;/p&gt;</a:t>
            </a:r>
            <a:br>
              <a:rPr lang="en-US" sz="1800" dirty="0"/>
            </a:br>
            <a:r>
              <a:rPr lang="en-US" sz="1800" dirty="0"/>
              <a:t>&lt;p class="double"&gt;This is a double border.&lt;/p&gt;</a:t>
            </a:r>
            <a:br>
              <a:rPr lang="en-US" sz="1800" dirty="0"/>
            </a:br>
            <a:r>
              <a:rPr lang="en-US" sz="1800" dirty="0"/>
              <a:t>&lt;p class="groove"&gt;This is a grooved border.&lt;/p&gt;</a:t>
            </a:r>
            <a:br>
              <a:rPr lang="en-US" sz="1800" dirty="0"/>
            </a:br>
            <a:r>
              <a:rPr lang="en-US" sz="1800" dirty="0"/>
              <a:t>&lt;p class="ridge"&gt;This is a ridged border.&lt;/p&gt;</a:t>
            </a:r>
            <a:br>
              <a:rPr lang="en-US" sz="1800" dirty="0"/>
            </a:br>
            <a:r>
              <a:rPr lang="en-US" sz="1800" dirty="0"/>
              <a:t>&lt;p class="inset"&gt;This is an inset border.&lt;/p&gt;</a:t>
            </a:r>
            <a:br>
              <a:rPr lang="en-US" sz="1800" dirty="0"/>
            </a:br>
            <a:r>
              <a:rPr lang="en-US" sz="1800" dirty="0"/>
              <a:t>&lt;p class="outset"&gt;This is an outset border.&lt;/p&gt;</a:t>
            </a:r>
            <a:br>
              <a:rPr lang="en-US" sz="1800" dirty="0"/>
            </a:br>
            <a:r>
              <a:rPr lang="en-US" sz="1800" dirty="0"/>
              <a:t>&lt;p class="hidden"&gt;This is a hidden border.&lt;/p&gt;</a:t>
            </a:r>
            <a:br>
              <a:rPr lang="en-US" sz="1800" dirty="0"/>
            </a:br>
            <a:r>
              <a:rPr lang="en-US" sz="1800" b="1" dirty="0"/>
              <a:t>The CSS</a:t>
            </a:r>
            <a:r>
              <a:rPr lang="en-US" sz="1800" b="1" dirty="0" smtClean="0"/>
              <a:t>:</a:t>
            </a:r>
          </a:p>
          <a:p>
            <a:pPr marL="0" indent="0">
              <a:buNone/>
            </a:pPr>
            <a:r>
              <a:rPr lang="en-US" sz="1800" dirty="0" err="1" smtClean="0"/>
              <a:t>p.none</a:t>
            </a:r>
            <a:r>
              <a:rPr lang="en-US" sz="1800" dirty="0" smtClean="0"/>
              <a:t> </a:t>
            </a:r>
            <a:r>
              <a:rPr lang="en-US" sz="1800" dirty="0"/>
              <a:t>{border-style: </a:t>
            </a:r>
            <a:r>
              <a:rPr lang="en-US" sz="1800" b="1" dirty="0"/>
              <a:t>none</a:t>
            </a:r>
            <a:r>
              <a:rPr lang="en-US" sz="1800" dirty="0"/>
              <a:t>;}</a:t>
            </a:r>
            <a:br>
              <a:rPr lang="en-US" sz="1800" dirty="0"/>
            </a:br>
            <a:r>
              <a:rPr lang="en-US" sz="1800" dirty="0" err="1"/>
              <a:t>p.dotted</a:t>
            </a:r>
            <a:r>
              <a:rPr lang="en-US" sz="1800" dirty="0"/>
              <a:t> {border-style: </a:t>
            </a:r>
            <a:r>
              <a:rPr lang="en-US" sz="1800" b="1" dirty="0"/>
              <a:t>dotted</a:t>
            </a:r>
            <a:r>
              <a:rPr lang="en-US" sz="1800" dirty="0"/>
              <a:t>;}</a:t>
            </a:r>
            <a:br>
              <a:rPr lang="en-US" sz="1800" dirty="0"/>
            </a:br>
            <a:r>
              <a:rPr lang="en-US" sz="1800" dirty="0" err="1"/>
              <a:t>p.dashed</a:t>
            </a:r>
            <a:r>
              <a:rPr lang="en-US" sz="1800" dirty="0"/>
              <a:t> {border-style: </a:t>
            </a:r>
            <a:r>
              <a:rPr lang="en-US" sz="1800" b="1" dirty="0"/>
              <a:t>dashed</a:t>
            </a:r>
            <a:r>
              <a:rPr lang="en-US" sz="1800" dirty="0"/>
              <a:t>;}</a:t>
            </a:r>
            <a:br>
              <a:rPr lang="en-US" sz="1800" dirty="0"/>
            </a:br>
            <a:r>
              <a:rPr lang="en-US" sz="1800" dirty="0" err="1"/>
              <a:t>p.double</a:t>
            </a:r>
            <a:r>
              <a:rPr lang="en-US" sz="1800" dirty="0"/>
              <a:t> {border-style: </a:t>
            </a:r>
            <a:r>
              <a:rPr lang="en-US" sz="1800" b="1" dirty="0"/>
              <a:t>double</a:t>
            </a:r>
            <a:r>
              <a:rPr lang="en-US" sz="1800" dirty="0"/>
              <a:t>;}</a:t>
            </a:r>
            <a:br>
              <a:rPr lang="en-US" sz="1800" dirty="0"/>
            </a:br>
            <a:r>
              <a:rPr lang="en-US" sz="1800" dirty="0" err="1"/>
              <a:t>p.groove</a:t>
            </a:r>
            <a:r>
              <a:rPr lang="en-US" sz="1800" dirty="0"/>
              <a:t> {border-style: </a:t>
            </a:r>
            <a:r>
              <a:rPr lang="en-US" sz="1800" b="1" dirty="0"/>
              <a:t>groove</a:t>
            </a:r>
            <a:r>
              <a:rPr lang="en-US" sz="1800" dirty="0"/>
              <a:t>;}</a:t>
            </a:r>
            <a:br>
              <a:rPr lang="en-US" sz="1800" dirty="0"/>
            </a:br>
            <a:r>
              <a:rPr lang="en-US" sz="1800" dirty="0" err="1"/>
              <a:t>p.ridge</a:t>
            </a:r>
            <a:r>
              <a:rPr lang="en-US" sz="1800" dirty="0"/>
              <a:t> {border-style: </a:t>
            </a:r>
            <a:r>
              <a:rPr lang="en-US" sz="1800" b="1" dirty="0"/>
              <a:t>ridge</a:t>
            </a:r>
            <a:r>
              <a:rPr lang="en-US" sz="1800" dirty="0"/>
              <a:t>;}</a:t>
            </a:r>
            <a:br>
              <a:rPr lang="en-US" sz="1800" dirty="0"/>
            </a:br>
            <a:r>
              <a:rPr lang="en-US" sz="1800" dirty="0" err="1"/>
              <a:t>p.inset</a:t>
            </a:r>
            <a:r>
              <a:rPr lang="en-US" sz="1800" dirty="0"/>
              <a:t> {border-style: </a:t>
            </a:r>
            <a:r>
              <a:rPr lang="en-US" sz="1800" b="1" dirty="0"/>
              <a:t>inset</a:t>
            </a:r>
            <a:r>
              <a:rPr lang="en-US" sz="1800" dirty="0"/>
              <a:t>;}</a:t>
            </a:r>
            <a:br>
              <a:rPr lang="en-US" sz="1800" dirty="0"/>
            </a:br>
            <a:r>
              <a:rPr lang="en-US" sz="1800" dirty="0" err="1"/>
              <a:t>p.outset</a:t>
            </a:r>
            <a:r>
              <a:rPr lang="en-US" sz="1800" dirty="0"/>
              <a:t> {border-style: </a:t>
            </a:r>
            <a:r>
              <a:rPr lang="en-US" sz="1800" b="1" dirty="0"/>
              <a:t>outset</a:t>
            </a:r>
            <a:r>
              <a:rPr lang="en-US" sz="1800" dirty="0"/>
              <a:t>;}</a:t>
            </a:r>
            <a:br>
              <a:rPr lang="en-US" sz="1800" dirty="0"/>
            </a:br>
            <a:r>
              <a:rPr lang="en-US" sz="1800" dirty="0" err="1"/>
              <a:t>p.hidden</a:t>
            </a:r>
            <a:r>
              <a:rPr lang="en-US" sz="1800" dirty="0"/>
              <a:t> {border-style: </a:t>
            </a:r>
            <a:r>
              <a:rPr lang="en-US" sz="1800" b="1" dirty="0"/>
              <a:t>hidden</a:t>
            </a:r>
            <a:r>
              <a:rPr lang="en-US" sz="1800" dirty="0"/>
              <a:t>;}</a:t>
            </a:r>
          </a:p>
        </p:txBody>
      </p:sp>
    </p:spTree>
    <p:extLst>
      <p:ext uri="{BB962C8B-B14F-4D97-AF65-F5344CB8AC3E}">
        <p14:creationId xmlns:p14="http://schemas.microsoft.com/office/powerpoint/2010/main" val="2589818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CSS Width and Height</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To </a:t>
            </a:r>
            <a:r>
              <a:rPr lang="en-US" sz="1800" dirty="0"/>
              <a:t>style a </a:t>
            </a:r>
            <a:r>
              <a:rPr lang="en-US" sz="1800" b="1" dirty="0"/>
              <a:t>&lt;div&gt;</a:t>
            </a:r>
            <a:r>
              <a:rPr lang="en-US" sz="1800" dirty="0"/>
              <a:t> element to have a total width and height of </a:t>
            </a:r>
            <a:r>
              <a:rPr lang="en-US" sz="1800" b="1" dirty="0"/>
              <a:t>100px</a:t>
            </a:r>
            <a:r>
              <a:rPr lang="en-US" sz="1800" dirty="0"/>
              <a:t>:</a:t>
            </a:r>
            <a:br>
              <a:rPr lang="en-US" sz="1800" dirty="0"/>
            </a:br>
            <a:r>
              <a:rPr lang="en-US" sz="1800" dirty="0"/>
              <a:t/>
            </a:r>
            <a:br>
              <a:rPr lang="en-US" sz="1800" dirty="0"/>
            </a:br>
            <a:r>
              <a:rPr lang="en-US" sz="1800" b="1" dirty="0"/>
              <a:t>The HTML</a:t>
            </a:r>
            <a:r>
              <a:rPr lang="en-US" sz="1800" b="1" dirty="0" smtClean="0"/>
              <a:t>:</a:t>
            </a:r>
          </a:p>
          <a:p>
            <a:pPr marL="0" indent="0">
              <a:buNone/>
            </a:pPr>
            <a:r>
              <a:rPr lang="en-US" sz="1800" dirty="0" smtClean="0"/>
              <a:t>&lt;</a:t>
            </a:r>
            <a:r>
              <a:rPr lang="en-US" sz="1800" dirty="0"/>
              <a:t>div&gt;The total width and height of this element is 100px.&lt;/div&gt;</a:t>
            </a:r>
            <a:br>
              <a:rPr lang="en-US" sz="1800" dirty="0"/>
            </a:br>
            <a:r>
              <a:rPr lang="en-US" sz="1800" b="1" dirty="0"/>
              <a:t>The CSS</a:t>
            </a:r>
            <a:r>
              <a:rPr lang="en-US" sz="1800" b="1" dirty="0" smtClean="0"/>
              <a:t>:</a:t>
            </a:r>
          </a:p>
          <a:p>
            <a:pPr marL="0" indent="0">
              <a:buNone/>
            </a:pPr>
            <a:r>
              <a:rPr lang="en-US" sz="1800" dirty="0" smtClean="0"/>
              <a:t>div </a:t>
            </a:r>
            <a:r>
              <a:rPr lang="en-US" sz="1800" dirty="0"/>
              <a:t>{</a:t>
            </a:r>
            <a:br>
              <a:rPr lang="en-US" sz="1800" dirty="0"/>
            </a:br>
            <a:r>
              <a:rPr lang="en-US" sz="1800" u="sng" dirty="0"/>
              <a:t>border:</a:t>
            </a:r>
            <a:r>
              <a:rPr lang="en-US" sz="1800" dirty="0"/>
              <a:t> 5px solid green; </a:t>
            </a:r>
            <a:br>
              <a:rPr lang="en-US" sz="1800" dirty="0"/>
            </a:br>
            <a:r>
              <a:rPr lang="en-US" sz="1800" dirty="0"/>
              <a:t>width: 90px;</a:t>
            </a:r>
            <a:br>
              <a:rPr lang="en-US" sz="1800" dirty="0"/>
            </a:br>
            <a:r>
              <a:rPr lang="en-US" sz="1800" dirty="0"/>
              <a:t>height: 90px;</a:t>
            </a:r>
            <a:br>
              <a:rPr lang="en-US" sz="1800" dirty="0"/>
            </a:br>
            <a:r>
              <a:rPr lang="en-US" sz="1800" dirty="0"/>
              <a:t>}</a:t>
            </a:r>
          </a:p>
        </p:txBody>
      </p:sp>
    </p:spTree>
    <p:extLst>
      <p:ext uri="{BB962C8B-B14F-4D97-AF65-F5344CB8AC3E}">
        <p14:creationId xmlns:p14="http://schemas.microsoft.com/office/powerpoint/2010/main" val="87177708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Width and Height Measurement</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The </a:t>
            </a:r>
            <a:r>
              <a:rPr lang="en-US" sz="1800" dirty="0"/>
              <a:t>width and height of an element can be also assigned using </a:t>
            </a:r>
            <a:r>
              <a:rPr lang="en-US" sz="1800" b="1" dirty="0" err="1"/>
              <a:t>percents</a:t>
            </a:r>
            <a:r>
              <a:rPr lang="en-US" sz="1800" b="1" dirty="0"/>
              <a:t>.</a:t>
            </a:r>
            <a:r>
              <a:rPr lang="en-US" sz="1800" dirty="0"/>
              <a:t> </a:t>
            </a:r>
            <a:br>
              <a:rPr lang="en-US" sz="1800" dirty="0"/>
            </a:br>
            <a:r>
              <a:rPr lang="en-US" sz="1800" dirty="0"/>
              <a:t>In the example below the width of an element is assigned in percentages, the height is in pixels. </a:t>
            </a:r>
            <a:br>
              <a:rPr lang="en-US" sz="1800" dirty="0"/>
            </a:br>
            <a:r>
              <a:rPr lang="en-US" sz="1800" dirty="0"/>
              <a:t/>
            </a:r>
            <a:br>
              <a:rPr lang="en-US" sz="1800" dirty="0"/>
            </a:br>
            <a:r>
              <a:rPr lang="en-US" sz="1800" b="1" dirty="0"/>
              <a:t>The HTML</a:t>
            </a:r>
            <a:r>
              <a:rPr lang="en-US" sz="1800" b="1" dirty="0" smtClean="0"/>
              <a:t>:</a:t>
            </a:r>
          </a:p>
          <a:p>
            <a:pPr marL="0" indent="0">
              <a:buNone/>
            </a:pPr>
            <a:r>
              <a:rPr lang="en-US" sz="1800" dirty="0" smtClean="0"/>
              <a:t>&lt;</a:t>
            </a:r>
            <a:r>
              <a:rPr lang="en-US" sz="1800" dirty="0"/>
              <a:t>div&gt;The total width of this element is &lt;strong&gt;100%&lt;/strong&gt; and the total height is &lt;strong&gt;100px&lt;/strong&gt; </a:t>
            </a:r>
            <a:r>
              <a:rPr lang="en-US" sz="1800" dirty="0" smtClean="0"/>
              <a:t>.</a:t>
            </a:r>
          </a:p>
          <a:p>
            <a:pPr marL="0" indent="0">
              <a:buNone/>
            </a:pPr>
            <a:r>
              <a:rPr lang="en-US" sz="1800" dirty="0" smtClean="0"/>
              <a:t>&lt;/</a:t>
            </a:r>
            <a:r>
              <a:rPr lang="en-US" sz="1800" dirty="0"/>
              <a:t>div&gt;</a:t>
            </a:r>
            <a:br>
              <a:rPr lang="en-US" sz="1800" dirty="0"/>
            </a:br>
            <a:r>
              <a:rPr lang="en-US" sz="1800" b="1" dirty="0"/>
              <a:t>The CSS</a:t>
            </a:r>
            <a:r>
              <a:rPr lang="en-US" sz="1800" b="1" dirty="0" smtClean="0"/>
              <a:t>:</a:t>
            </a:r>
          </a:p>
          <a:p>
            <a:pPr marL="0" indent="0">
              <a:buNone/>
            </a:pPr>
            <a:r>
              <a:rPr lang="en-US" sz="1800" dirty="0" smtClean="0"/>
              <a:t>div </a:t>
            </a:r>
            <a:r>
              <a:rPr lang="en-US" sz="1800" dirty="0"/>
              <a:t>{</a:t>
            </a:r>
            <a:br>
              <a:rPr lang="en-US" sz="1800" dirty="0"/>
            </a:br>
            <a:r>
              <a:rPr lang="en-US" sz="1800" u="sng" dirty="0"/>
              <a:t>border:</a:t>
            </a:r>
            <a:r>
              <a:rPr lang="en-US" sz="1800" dirty="0"/>
              <a:t> 5px solid green; </a:t>
            </a:r>
            <a:br>
              <a:rPr lang="en-US" sz="1800" dirty="0"/>
            </a:br>
            <a:r>
              <a:rPr lang="en-US" sz="1800" dirty="0"/>
              <a:t>width: </a:t>
            </a:r>
            <a:r>
              <a:rPr lang="en-US" sz="1800" b="1" dirty="0"/>
              <a:t>100%;</a:t>
            </a:r>
            <a:r>
              <a:rPr lang="en-US" sz="1800" dirty="0"/>
              <a:t/>
            </a:r>
            <a:br>
              <a:rPr lang="en-US" sz="1800" dirty="0"/>
            </a:br>
            <a:r>
              <a:rPr lang="en-US" sz="1800" dirty="0"/>
              <a:t>height: </a:t>
            </a:r>
            <a:r>
              <a:rPr lang="en-US" sz="1800" b="1" dirty="0"/>
              <a:t>90px</a:t>
            </a:r>
            <a:r>
              <a:rPr lang="en-US" sz="1800" dirty="0"/>
              <a:t>;</a:t>
            </a:r>
            <a:br>
              <a:rPr lang="en-US" sz="1800" dirty="0"/>
            </a:br>
            <a:r>
              <a:rPr lang="en-US" sz="1800" dirty="0"/>
              <a:t>}</a:t>
            </a:r>
          </a:p>
        </p:txBody>
      </p:sp>
    </p:spTree>
    <p:extLst>
      <p:ext uri="{BB962C8B-B14F-4D97-AF65-F5344CB8AC3E}">
        <p14:creationId xmlns:p14="http://schemas.microsoft.com/office/powerpoint/2010/main" val="6940328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Minimum and Maximum Sizes</a:t>
            </a:r>
          </a:p>
        </p:txBody>
      </p:sp>
      <p:sp>
        <p:nvSpPr>
          <p:cNvPr id="3" name="Content Placeholder 2"/>
          <p:cNvSpPr>
            <a:spLocks noGrp="1"/>
          </p:cNvSpPr>
          <p:nvPr>
            <p:ph idx="1"/>
          </p:nvPr>
        </p:nvSpPr>
        <p:spPr>
          <a:xfrm>
            <a:off x="444500" y="1600200"/>
            <a:ext cx="8229600" cy="5105400"/>
          </a:xfrm>
        </p:spPr>
        <p:txBody>
          <a:bodyPr>
            <a:normAutofit fontScale="85000" lnSpcReduction="10000"/>
          </a:bodyPr>
          <a:lstStyle/>
          <a:p>
            <a:pPr marL="0" indent="0">
              <a:buNone/>
            </a:pPr>
            <a:r>
              <a:rPr lang="en-US" sz="1800" dirty="0" smtClean="0"/>
              <a:t>To </a:t>
            </a:r>
            <a:r>
              <a:rPr lang="en-US" sz="1800" dirty="0"/>
              <a:t>set the minimum and maximum height and width of an element, you can use the following properties:</a:t>
            </a:r>
            <a:br>
              <a:rPr lang="en-US" sz="1800" dirty="0"/>
            </a:br>
            <a:r>
              <a:rPr lang="en-US" sz="1800" dirty="0"/>
              <a:t/>
            </a:r>
            <a:br>
              <a:rPr lang="en-US" sz="1800" dirty="0"/>
            </a:br>
            <a:r>
              <a:rPr lang="en-US" sz="1800" b="1" dirty="0"/>
              <a:t>min-width</a:t>
            </a:r>
            <a:r>
              <a:rPr lang="en-US" sz="1800" dirty="0"/>
              <a:t> - the minimum width of an element</a:t>
            </a:r>
            <a:br>
              <a:rPr lang="en-US" sz="1800" dirty="0"/>
            </a:br>
            <a:r>
              <a:rPr lang="en-US" sz="1800" b="1" dirty="0"/>
              <a:t>min-height </a:t>
            </a:r>
            <a:r>
              <a:rPr lang="en-US" sz="1800" dirty="0"/>
              <a:t>- the minimum height of an element</a:t>
            </a:r>
            <a:br>
              <a:rPr lang="en-US" sz="1800" dirty="0"/>
            </a:br>
            <a:r>
              <a:rPr lang="en-US" sz="1800" b="1" dirty="0"/>
              <a:t>max-width</a:t>
            </a:r>
            <a:r>
              <a:rPr lang="en-US" sz="1800" dirty="0"/>
              <a:t> - the maximum width of an element</a:t>
            </a:r>
            <a:br>
              <a:rPr lang="en-US" sz="1800" dirty="0"/>
            </a:br>
            <a:r>
              <a:rPr lang="en-US" sz="1800" b="1" dirty="0"/>
              <a:t>max-height </a:t>
            </a:r>
            <a:r>
              <a:rPr lang="en-US" sz="1800" dirty="0"/>
              <a:t>- the maximum height of an element</a:t>
            </a:r>
            <a:br>
              <a:rPr lang="en-US" sz="1800" dirty="0"/>
            </a:br>
            <a:r>
              <a:rPr lang="en-US" sz="1800" dirty="0"/>
              <a:t/>
            </a:r>
            <a:br>
              <a:rPr lang="en-US" sz="1800" dirty="0"/>
            </a:br>
            <a:r>
              <a:rPr lang="en-US" sz="1800" dirty="0"/>
              <a:t>In the example below, we set the minimum height and maximum width of different paragraphs to 100px. </a:t>
            </a:r>
            <a:br>
              <a:rPr lang="en-US" sz="1800" dirty="0"/>
            </a:br>
            <a:r>
              <a:rPr lang="en-US" sz="1800" dirty="0"/>
              <a:t/>
            </a:r>
            <a:br>
              <a:rPr lang="en-US" sz="1800" dirty="0"/>
            </a:br>
            <a:r>
              <a:rPr lang="en-US" sz="1800" b="1" dirty="0"/>
              <a:t>The HTML</a:t>
            </a:r>
            <a:r>
              <a:rPr lang="en-US" sz="1800" b="1" dirty="0" smtClean="0"/>
              <a:t>:</a:t>
            </a:r>
          </a:p>
          <a:p>
            <a:pPr marL="0" indent="0">
              <a:buNone/>
            </a:pPr>
            <a:r>
              <a:rPr lang="en-US" sz="1800" dirty="0" smtClean="0"/>
              <a:t>&lt;</a:t>
            </a:r>
            <a:r>
              <a:rPr lang="en-US" sz="1800" dirty="0"/>
              <a:t>p class="first"&gt;The &lt;strong&gt;minimum height &lt;/strong&gt; of this paragraph is set to 100px.&lt;/p&gt;</a:t>
            </a:r>
            <a:br>
              <a:rPr lang="en-US" sz="1800" dirty="0"/>
            </a:br>
            <a:r>
              <a:rPr lang="en-US" sz="1800" dirty="0"/>
              <a:t>&lt;p class="second"&gt;The&lt;strong&gt; maximum width &lt;/strong&gt; of this paragraph is set to 100px.&lt;/p&gt;</a:t>
            </a:r>
            <a:br>
              <a:rPr lang="en-US" sz="1800" dirty="0"/>
            </a:br>
            <a:r>
              <a:rPr lang="en-US" sz="1800" b="1" dirty="0"/>
              <a:t>The CSS</a:t>
            </a:r>
            <a:r>
              <a:rPr lang="en-US" sz="1800" b="1" dirty="0" smtClean="0"/>
              <a:t>:</a:t>
            </a:r>
          </a:p>
          <a:p>
            <a:pPr marL="0" indent="0">
              <a:buNone/>
            </a:pPr>
            <a:r>
              <a:rPr lang="en-US" sz="1800" dirty="0" err="1" smtClean="0"/>
              <a:t>p.first</a:t>
            </a:r>
            <a:r>
              <a:rPr lang="en-US" sz="1800" dirty="0" smtClean="0"/>
              <a:t> </a:t>
            </a:r>
            <a:r>
              <a:rPr lang="en-US" sz="1800" dirty="0"/>
              <a:t>{</a:t>
            </a:r>
            <a:br>
              <a:rPr lang="en-US" sz="1800" dirty="0"/>
            </a:br>
            <a:r>
              <a:rPr lang="en-US" sz="1800" u="sng" dirty="0"/>
              <a:t>border:</a:t>
            </a:r>
            <a:r>
              <a:rPr lang="en-US" sz="1800" dirty="0"/>
              <a:t> 5px solid green; </a:t>
            </a:r>
            <a:br>
              <a:rPr lang="en-US" sz="1800" dirty="0"/>
            </a:br>
            <a:r>
              <a:rPr lang="en-US" sz="1800" b="1" u="sng" dirty="0"/>
              <a:t>min-height:</a:t>
            </a:r>
            <a:r>
              <a:rPr lang="en-US" sz="1800" b="1" dirty="0"/>
              <a:t> 100px;</a:t>
            </a:r>
            <a:r>
              <a:rPr lang="en-US" sz="1800" dirty="0"/>
              <a:t> </a:t>
            </a:r>
            <a:br>
              <a:rPr lang="en-US" sz="1800" dirty="0"/>
            </a:br>
            <a:r>
              <a:rPr lang="en-US" sz="1800" dirty="0"/>
              <a:t>}</a:t>
            </a:r>
            <a:br>
              <a:rPr lang="en-US" sz="1800" dirty="0"/>
            </a:br>
            <a:r>
              <a:rPr lang="en-US" sz="1800" dirty="0" err="1"/>
              <a:t>p.second</a:t>
            </a:r>
            <a:r>
              <a:rPr lang="en-US" sz="1800" dirty="0"/>
              <a:t> {</a:t>
            </a:r>
            <a:br>
              <a:rPr lang="en-US" sz="1800" dirty="0"/>
            </a:br>
            <a:r>
              <a:rPr lang="en-US" sz="1800" u="sng" dirty="0"/>
              <a:t>border:</a:t>
            </a:r>
            <a:r>
              <a:rPr lang="en-US" sz="1800" dirty="0"/>
              <a:t> 5px solid green; </a:t>
            </a:r>
            <a:br>
              <a:rPr lang="en-US" sz="1800" dirty="0"/>
            </a:br>
            <a:r>
              <a:rPr lang="en-US" sz="1800" b="1" u="sng" dirty="0"/>
              <a:t>max-width:</a:t>
            </a:r>
            <a:r>
              <a:rPr lang="en-US" sz="1800" b="1" dirty="0"/>
              <a:t> 100px;</a:t>
            </a:r>
            <a:r>
              <a:rPr lang="en-US" sz="1800" dirty="0"/>
              <a:t> </a:t>
            </a:r>
            <a:br>
              <a:rPr lang="en-US" sz="1800" dirty="0"/>
            </a:br>
            <a:r>
              <a:rPr lang="en-US" sz="1800" dirty="0"/>
              <a:t>}</a:t>
            </a:r>
          </a:p>
        </p:txBody>
      </p:sp>
    </p:spTree>
    <p:extLst>
      <p:ext uri="{BB962C8B-B14F-4D97-AF65-F5344CB8AC3E}">
        <p14:creationId xmlns:p14="http://schemas.microsoft.com/office/powerpoint/2010/main" val="22737366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background-color Property</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The</a:t>
            </a:r>
            <a:r>
              <a:rPr lang="en-US" sz="1800" dirty="0"/>
              <a:t> </a:t>
            </a:r>
            <a:r>
              <a:rPr lang="en-US" sz="1800" b="1" dirty="0"/>
              <a:t>background-color</a:t>
            </a:r>
            <a:r>
              <a:rPr lang="en-US" sz="1800" dirty="0"/>
              <a:t> property is used to specify the background color of an element. </a:t>
            </a:r>
            <a:br>
              <a:rPr lang="en-US" sz="1800" dirty="0"/>
            </a:br>
            <a:r>
              <a:rPr lang="en-US" sz="1800" dirty="0"/>
              <a:t/>
            </a:r>
            <a:br>
              <a:rPr lang="en-US" sz="1800" dirty="0"/>
            </a:br>
            <a:r>
              <a:rPr lang="en-US" sz="1800" b="1" dirty="0"/>
              <a:t>The HTML</a:t>
            </a:r>
            <a:r>
              <a:rPr lang="en-US" sz="1800" b="1" dirty="0" smtClean="0"/>
              <a:t>:</a:t>
            </a:r>
          </a:p>
          <a:p>
            <a:pPr marL="0" indent="0">
              <a:buNone/>
            </a:pPr>
            <a:r>
              <a:rPr lang="en-US" sz="1800" dirty="0" smtClean="0"/>
              <a:t>&lt;</a:t>
            </a:r>
            <a:r>
              <a:rPr lang="en-US" sz="1800" dirty="0"/>
              <a:t>p&gt;The background color of this page is set to </a:t>
            </a:r>
            <a:r>
              <a:rPr lang="en-US" sz="1800" dirty="0" err="1"/>
              <a:t>LightSkyBlue</a:t>
            </a:r>
            <a:r>
              <a:rPr lang="en-US" sz="1800" dirty="0"/>
              <a:t>.&lt;/p&gt;</a:t>
            </a:r>
            <a:br>
              <a:rPr lang="en-US" sz="1800" dirty="0"/>
            </a:br>
            <a:r>
              <a:rPr lang="en-US" sz="1800" b="1" dirty="0"/>
              <a:t>The CSS</a:t>
            </a:r>
            <a:r>
              <a:rPr lang="en-US" sz="1800" b="1" dirty="0" smtClean="0"/>
              <a:t>:</a:t>
            </a:r>
          </a:p>
          <a:p>
            <a:pPr marL="0" indent="0">
              <a:buNone/>
            </a:pPr>
            <a:r>
              <a:rPr lang="en-US" sz="1800" dirty="0" smtClean="0"/>
              <a:t>body </a:t>
            </a:r>
            <a:r>
              <a:rPr lang="en-US" sz="1800" dirty="0"/>
              <a:t>{</a:t>
            </a:r>
            <a:br>
              <a:rPr lang="en-US" sz="1800" dirty="0"/>
            </a:br>
            <a:r>
              <a:rPr lang="en-US" sz="1800" b="1" dirty="0"/>
              <a:t>background-color</a:t>
            </a:r>
            <a:r>
              <a:rPr lang="en-US" sz="1800" dirty="0"/>
              <a:t>: #87CEFA;</a:t>
            </a:r>
            <a:br>
              <a:rPr lang="en-US" sz="1800" dirty="0"/>
            </a:br>
            <a:r>
              <a:rPr lang="en-US" sz="1800" dirty="0"/>
              <a:t>}</a:t>
            </a:r>
          </a:p>
        </p:txBody>
      </p:sp>
    </p:spTree>
    <p:extLst>
      <p:ext uri="{BB962C8B-B14F-4D97-AF65-F5344CB8AC3E}">
        <p14:creationId xmlns:p14="http://schemas.microsoft.com/office/powerpoint/2010/main" val="100220000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background-image Property</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The</a:t>
            </a:r>
            <a:r>
              <a:rPr lang="en-US" sz="1800" dirty="0"/>
              <a:t> </a:t>
            </a:r>
            <a:r>
              <a:rPr lang="en-US" sz="1800" b="1" dirty="0"/>
              <a:t>background-image</a:t>
            </a:r>
            <a:r>
              <a:rPr lang="en-US" sz="1800" dirty="0"/>
              <a:t> property sets one or several background images in an element. Let's set a background-image for the &lt;body&gt; element.</a:t>
            </a:r>
            <a:br>
              <a:rPr lang="en-US" sz="1800" dirty="0"/>
            </a:br>
            <a:r>
              <a:rPr lang="en-US" sz="1800" dirty="0"/>
              <a:t/>
            </a:r>
            <a:br>
              <a:rPr lang="en-US" sz="1800" dirty="0"/>
            </a:br>
            <a:r>
              <a:rPr lang="en-US" sz="1800" b="1" dirty="0"/>
              <a:t>The CSS</a:t>
            </a:r>
            <a:r>
              <a:rPr lang="en-US" sz="1800" b="1" dirty="0" smtClean="0"/>
              <a:t>:</a:t>
            </a:r>
          </a:p>
          <a:p>
            <a:pPr marL="0" indent="0">
              <a:buNone/>
            </a:pPr>
            <a:r>
              <a:rPr lang="en-US" sz="1800" dirty="0" smtClean="0"/>
              <a:t>body </a:t>
            </a:r>
            <a:r>
              <a:rPr lang="en-US" sz="1800" dirty="0"/>
              <a:t>{</a:t>
            </a:r>
            <a:br>
              <a:rPr lang="en-US" sz="1800" dirty="0"/>
            </a:br>
            <a:r>
              <a:rPr lang="en-US" sz="1800" b="1" u="sng" dirty="0"/>
              <a:t>background-image:</a:t>
            </a:r>
            <a:r>
              <a:rPr lang="en-US" sz="1800" b="1" dirty="0"/>
              <a:t> </a:t>
            </a:r>
            <a:r>
              <a:rPr lang="en-US" sz="1800" b="1" dirty="0" err="1"/>
              <a:t>url</a:t>
            </a:r>
            <a:r>
              <a:rPr lang="en-US" sz="1800" b="1" dirty="0"/>
              <a:t>("css_logo.png");</a:t>
            </a:r>
            <a:r>
              <a:rPr lang="en-US" sz="1800" dirty="0"/>
              <a:t/>
            </a:r>
            <a:br>
              <a:rPr lang="en-US" sz="1800" dirty="0"/>
            </a:br>
            <a:r>
              <a:rPr lang="en-US" sz="1800" u="sng" dirty="0"/>
              <a:t>background-color:</a:t>
            </a:r>
            <a:r>
              <a:rPr lang="en-US" sz="1800" dirty="0"/>
              <a:t> #e9e9e9;</a:t>
            </a:r>
            <a:br>
              <a:rPr lang="en-US" sz="1800" dirty="0"/>
            </a:br>
            <a:r>
              <a:rPr lang="en-US" sz="1800" dirty="0" smtClean="0"/>
              <a:t>}</a:t>
            </a:r>
          </a:p>
          <a:p>
            <a:pPr marL="0" indent="0">
              <a:buNone/>
            </a:pPr>
            <a:endParaRPr lang="en-US" sz="1800" dirty="0"/>
          </a:p>
          <a:p>
            <a:pPr marL="0" indent="0">
              <a:buNone/>
            </a:pPr>
            <a:r>
              <a:rPr lang="en-US" sz="1800" dirty="0" smtClean="0"/>
              <a:t>The</a:t>
            </a:r>
            <a:r>
              <a:rPr lang="en-US" sz="1800" dirty="0"/>
              <a:t> </a:t>
            </a:r>
            <a:r>
              <a:rPr lang="en-US" sz="1800" b="1" dirty="0" err="1"/>
              <a:t>url</a:t>
            </a:r>
            <a:r>
              <a:rPr lang="en-US" sz="1800" b="1" dirty="0"/>
              <a:t> </a:t>
            </a:r>
            <a:r>
              <a:rPr lang="en-US" sz="1800" dirty="0"/>
              <a:t>specifies the path to the image file. Both relative and absolute paths are supported</a:t>
            </a:r>
            <a:r>
              <a:rPr lang="en-US" sz="1800" dirty="0" smtClean="0"/>
              <a:t>.</a:t>
            </a:r>
          </a:p>
          <a:p>
            <a:pPr marL="0" indent="0">
              <a:buNone/>
            </a:pPr>
            <a:endParaRPr lang="en-US" sz="1800" dirty="0"/>
          </a:p>
          <a:p>
            <a:pPr marL="0" indent="0">
              <a:buNone/>
            </a:pPr>
            <a:r>
              <a:rPr lang="en-US" sz="1800" dirty="0"/>
              <a:t>By default, a background-image is placed at the top-left corner of an element, and is repeated both vertically and horizontally to cover the entire element.</a:t>
            </a:r>
          </a:p>
        </p:txBody>
      </p:sp>
    </p:spTree>
    <p:extLst>
      <p:ext uri="{BB962C8B-B14F-4D97-AF65-F5344CB8AC3E}">
        <p14:creationId xmlns:p14="http://schemas.microsoft.com/office/powerpoint/2010/main" val="1984205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r>
              <a:rPr lang="en-US" b="1" dirty="0"/>
              <a:t>CSS Syntax</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111" b="17778"/>
          <a:stretch/>
        </p:blipFill>
        <p:spPr>
          <a:xfrm>
            <a:off x="0" y="1600200"/>
            <a:ext cx="9144000" cy="5562600"/>
          </a:xfrm>
          <a:prstGeom prst="rect">
            <a:avLst/>
          </a:prstGeom>
        </p:spPr>
      </p:pic>
    </p:spTree>
    <p:extLst>
      <p:ext uri="{BB962C8B-B14F-4D97-AF65-F5344CB8AC3E}">
        <p14:creationId xmlns:p14="http://schemas.microsoft.com/office/powerpoint/2010/main" val="1548966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background-image Property</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smtClean="0"/>
              <a:t>Background-image </a:t>
            </a:r>
            <a:r>
              <a:rPr lang="en-US" sz="1800" dirty="0"/>
              <a:t>can be set not only for the whole page, but for individual elements, as well. </a:t>
            </a:r>
            <a:br>
              <a:rPr lang="en-US" sz="1800" dirty="0"/>
            </a:br>
            <a:r>
              <a:rPr lang="en-US" sz="1800" dirty="0"/>
              <a:t>Below we set a background image for the &lt;p&gt; element. </a:t>
            </a:r>
            <a:br>
              <a:rPr lang="en-US" sz="1800" dirty="0"/>
            </a:br>
            <a:r>
              <a:rPr lang="en-US" sz="1800" dirty="0"/>
              <a:t/>
            </a:r>
            <a:br>
              <a:rPr lang="en-US" sz="1800" dirty="0"/>
            </a:br>
            <a:r>
              <a:rPr lang="en-US" sz="1800" b="1" dirty="0"/>
              <a:t>The HTML</a:t>
            </a:r>
            <a:r>
              <a:rPr lang="en-US" sz="1800" b="1" dirty="0" smtClean="0"/>
              <a:t>:</a:t>
            </a:r>
          </a:p>
          <a:p>
            <a:pPr marL="0" indent="0">
              <a:buNone/>
            </a:pPr>
            <a:r>
              <a:rPr lang="en-US" sz="1800" dirty="0" smtClean="0"/>
              <a:t>&lt;</a:t>
            </a:r>
            <a:r>
              <a:rPr lang="en-US" sz="1800" dirty="0"/>
              <a:t>p&gt;This paragraph has a background image.&lt;/p&gt;</a:t>
            </a:r>
            <a:br>
              <a:rPr lang="en-US" sz="1800" dirty="0"/>
            </a:br>
            <a:r>
              <a:rPr lang="en-US" sz="1800" b="1" dirty="0"/>
              <a:t>The CSS</a:t>
            </a:r>
            <a:r>
              <a:rPr lang="en-US" sz="1800" b="1" dirty="0" smtClean="0"/>
              <a:t>:</a:t>
            </a:r>
          </a:p>
          <a:p>
            <a:pPr marL="0" indent="0">
              <a:buNone/>
            </a:pPr>
            <a:r>
              <a:rPr lang="en-US" sz="1800" dirty="0" smtClean="0"/>
              <a:t>p </a:t>
            </a:r>
            <a:r>
              <a:rPr lang="en-US" sz="1800" dirty="0"/>
              <a:t>{</a:t>
            </a:r>
            <a:br>
              <a:rPr lang="en-US" sz="1800" dirty="0"/>
            </a:br>
            <a:r>
              <a:rPr lang="en-US" sz="1800" u="sng" dirty="0"/>
              <a:t>padding:</a:t>
            </a:r>
            <a:r>
              <a:rPr lang="en-US" sz="1800" dirty="0"/>
              <a:t> 30px;</a:t>
            </a:r>
            <a:br>
              <a:rPr lang="en-US" sz="1800" dirty="0"/>
            </a:br>
            <a:r>
              <a:rPr lang="en-US" sz="1800" u="sng" dirty="0"/>
              <a:t>background-image:</a:t>
            </a:r>
            <a:r>
              <a:rPr lang="en-US" sz="1800" dirty="0"/>
              <a:t> </a:t>
            </a:r>
            <a:r>
              <a:rPr lang="en-US" sz="1800" dirty="0" err="1"/>
              <a:t>url</a:t>
            </a:r>
            <a:r>
              <a:rPr lang="en-US" sz="1800" dirty="0"/>
              <a:t>("green_photo.jpg");</a:t>
            </a:r>
            <a:br>
              <a:rPr lang="en-US" sz="1800" dirty="0"/>
            </a:br>
            <a:r>
              <a:rPr lang="en-US" sz="1800" dirty="0"/>
              <a:t>color: white; </a:t>
            </a:r>
            <a:br>
              <a:rPr lang="en-US" sz="1800" dirty="0"/>
            </a:br>
            <a:r>
              <a:rPr lang="en-US" sz="1800" dirty="0" smtClean="0"/>
              <a:t>}</a:t>
            </a:r>
          </a:p>
          <a:p>
            <a:pPr marL="0" indent="0">
              <a:buNone/>
            </a:pPr>
            <a:endParaRPr lang="en-US" sz="1800" dirty="0"/>
          </a:p>
          <a:p>
            <a:pPr marL="0" indent="0">
              <a:buNone/>
            </a:pPr>
            <a:r>
              <a:rPr lang="en-US" sz="1800" dirty="0"/>
              <a:t>To specify more than one image, just separate the URLs with </a:t>
            </a:r>
            <a:r>
              <a:rPr lang="en-US" sz="1800" b="1" dirty="0"/>
              <a:t>commas</a:t>
            </a:r>
            <a:r>
              <a:rPr lang="en-US" sz="1800" dirty="0"/>
              <a:t>.</a:t>
            </a:r>
          </a:p>
        </p:txBody>
      </p:sp>
    </p:spTree>
    <p:extLst>
      <p:ext uri="{BB962C8B-B14F-4D97-AF65-F5344CB8AC3E}">
        <p14:creationId xmlns:p14="http://schemas.microsoft.com/office/powerpoint/2010/main" val="15795050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background-repeat Property</a:t>
            </a:r>
          </a:p>
        </p:txBody>
      </p:sp>
      <p:sp>
        <p:nvSpPr>
          <p:cNvPr id="3" name="Content Placeholder 2"/>
          <p:cNvSpPr>
            <a:spLocks noGrp="1"/>
          </p:cNvSpPr>
          <p:nvPr>
            <p:ph idx="1"/>
          </p:nvPr>
        </p:nvSpPr>
        <p:spPr>
          <a:xfrm>
            <a:off x="444500" y="1600200"/>
            <a:ext cx="8229600" cy="5105400"/>
          </a:xfrm>
        </p:spPr>
        <p:txBody>
          <a:bodyPr>
            <a:normAutofit lnSpcReduction="10000"/>
          </a:bodyPr>
          <a:lstStyle/>
          <a:p>
            <a:pPr marL="0" indent="0">
              <a:buNone/>
            </a:pPr>
            <a:r>
              <a:rPr lang="en-US" sz="1800" dirty="0" smtClean="0"/>
              <a:t>The </a:t>
            </a:r>
            <a:r>
              <a:rPr lang="en-US" sz="1800" dirty="0"/>
              <a:t>background repeat property specifies how background images are repeated. A background image can be repeated along the </a:t>
            </a:r>
            <a:r>
              <a:rPr lang="en-US" sz="1800" b="1" dirty="0"/>
              <a:t>horizontal axis</a:t>
            </a:r>
            <a:r>
              <a:rPr lang="en-US" sz="1800" dirty="0"/>
              <a:t>, the </a:t>
            </a:r>
            <a:r>
              <a:rPr lang="en-US" sz="1800" b="1" dirty="0"/>
              <a:t>vertical axis</a:t>
            </a:r>
            <a:r>
              <a:rPr lang="en-US" sz="1800" dirty="0"/>
              <a:t>,</a:t>
            </a:r>
            <a:r>
              <a:rPr lang="en-US" sz="1800" b="1" dirty="0"/>
              <a:t> both axes</a:t>
            </a:r>
            <a:r>
              <a:rPr lang="en-US" sz="1800" dirty="0"/>
              <a:t>, or </a:t>
            </a:r>
            <a:r>
              <a:rPr lang="en-US" sz="1800" b="1" dirty="0"/>
              <a:t>not repeated at all</a:t>
            </a:r>
            <a:r>
              <a:rPr lang="en-US" sz="1800" dirty="0"/>
              <a:t>. </a:t>
            </a:r>
            <a:br>
              <a:rPr lang="en-US" sz="1800" dirty="0"/>
            </a:br>
            <a:r>
              <a:rPr lang="en-US" sz="1800" dirty="0"/>
              <a:t/>
            </a:r>
            <a:br>
              <a:rPr lang="en-US" sz="1800" dirty="0"/>
            </a:br>
            <a:r>
              <a:rPr lang="en-US" sz="1800" dirty="0"/>
              <a:t>The </a:t>
            </a:r>
            <a:r>
              <a:rPr lang="en-US" sz="1800" b="1" dirty="0"/>
              <a:t>repeat-x</a:t>
            </a:r>
            <a:r>
              <a:rPr lang="en-US" sz="1800" dirty="0"/>
              <a:t> will repeat a background image only </a:t>
            </a:r>
            <a:r>
              <a:rPr lang="en-US" sz="1800" b="1" dirty="0"/>
              <a:t>horizontally</a:t>
            </a:r>
            <a:r>
              <a:rPr lang="en-US" sz="1800" dirty="0"/>
              <a:t>. </a:t>
            </a:r>
            <a:br>
              <a:rPr lang="en-US" sz="1800" dirty="0"/>
            </a:br>
            <a:r>
              <a:rPr lang="en-US" sz="1800" b="1" dirty="0"/>
              <a:t>The CSS</a:t>
            </a:r>
            <a:r>
              <a:rPr lang="en-US" sz="1800" b="1" dirty="0" smtClean="0"/>
              <a:t>:</a:t>
            </a:r>
          </a:p>
          <a:p>
            <a:pPr marL="0" indent="0">
              <a:buNone/>
            </a:pPr>
            <a:r>
              <a:rPr lang="en-US" sz="1800" dirty="0" smtClean="0"/>
              <a:t>body </a:t>
            </a:r>
            <a:r>
              <a:rPr lang="en-US" sz="1800" dirty="0"/>
              <a:t>{</a:t>
            </a:r>
            <a:br>
              <a:rPr lang="en-US" sz="1800" dirty="0"/>
            </a:br>
            <a:r>
              <a:rPr lang="en-US" sz="1800" u="sng" dirty="0"/>
              <a:t>background-image:</a:t>
            </a:r>
            <a:r>
              <a:rPr lang="en-US" sz="1800" dirty="0"/>
              <a:t> </a:t>
            </a:r>
            <a:r>
              <a:rPr lang="en-US" sz="1800" dirty="0" err="1"/>
              <a:t>url</a:t>
            </a:r>
            <a:r>
              <a:rPr lang="en-US" sz="1800" dirty="0"/>
              <a:t>("css_logo.png");</a:t>
            </a:r>
            <a:br>
              <a:rPr lang="en-US" sz="1800" dirty="0"/>
            </a:br>
            <a:r>
              <a:rPr lang="en-US" sz="1800" b="1" u="sng" dirty="0"/>
              <a:t>background-repeat:</a:t>
            </a:r>
            <a:r>
              <a:rPr lang="en-US" sz="1800" b="1" dirty="0"/>
              <a:t> repeat-x; </a:t>
            </a:r>
            <a:r>
              <a:rPr lang="en-US" sz="1800" dirty="0"/>
              <a:t/>
            </a:r>
            <a:br>
              <a:rPr lang="en-US" sz="1800" dirty="0"/>
            </a:br>
            <a:r>
              <a:rPr lang="en-US" sz="1800" dirty="0" smtClean="0"/>
              <a:t>}</a:t>
            </a:r>
          </a:p>
          <a:p>
            <a:pPr marL="0" indent="0">
              <a:buNone/>
            </a:pPr>
            <a:r>
              <a:rPr lang="en-US" sz="1800" dirty="0" smtClean="0"/>
              <a:t>The</a:t>
            </a:r>
            <a:r>
              <a:rPr lang="en-US" sz="1800" dirty="0"/>
              <a:t> </a:t>
            </a:r>
            <a:r>
              <a:rPr lang="en-US" sz="1800" b="1" dirty="0"/>
              <a:t>repeat-y</a:t>
            </a:r>
            <a:r>
              <a:rPr lang="en-US" sz="1800" dirty="0"/>
              <a:t> will repeat a background-image only </a:t>
            </a:r>
            <a:r>
              <a:rPr lang="en-US" sz="1800" b="1" dirty="0"/>
              <a:t>vertically</a:t>
            </a:r>
            <a:r>
              <a:rPr lang="en-US" sz="1800" dirty="0"/>
              <a:t>. </a:t>
            </a:r>
            <a:br>
              <a:rPr lang="en-US" sz="1800" dirty="0"/>
            </a:br>
            <a:r>
              <a:rPr lang="en-US" sz="1800" dirty="0"/>
              <a:t/>
            </a:r>
            <a:br>
              <a:rPr lang="en-US" sz="1800" dirty="0"/>
            </a:br>
            <a:r>
              <a:rPr lang="en-US" sz="1800" b="1" dirty="0"/>
              <a:t>The CSS</a:t>
            </a:r>
            <a:r>
              <a:rPr lang="en-US" sz="1800" b="1" dirty="0" smtClean="0"/>
              <a:t>:</a:t>
            </a:r>
          </a:p>
          <a:p>
            <a:pPr marL="0" indent="0">
              <a:buNone/>
            </a:pPr>
            <a:r>
              <a:rPr lang="en-US" sz="1800" dirty="0" smtClean="0"/>
              <a:t>body </a:t>
            </a:r>
            <a:r>
              <a:rPr lang="en-US" sz="1800" dirty="0"/>
              <a:t>{</a:t>
            </a:r>
            <a:br>
              <a:rPr lang="en-US" sz="1800" dirty="0"/>
            </a:br>
            <a:r>
              <a:rPr lang="en-US" sz="1800" u="sng" dirty="0"/>
              <a:t>background-image:</a:t>
            </a:r>
            <a:r>
              <a:rPr lang="en-US" sz="1800" dirty="0"/>
              <a:t> </a:t>
            </a:r>
            <a:r>
              <a:rPr lang="en-US" sz="1800" dirty="0" err="1"/>
              <a:t>url</a:t>
            </a:r>
            <a:r>
              <a:rPr lang="en-US" sz="1800" dirty="0"/>
              <a:t>("css_logo.png");</a:t>
            </a:r>
            <a:br>
              <a:rPr lang="en-US" sz="1800" dirty="0"/>
            </a:br>
            <a:r>
              <a:rPr lang="en-US" sz="1800" b="1" u="sng" dirty="0"/>
              <a:t>background-repeat:</a:t>
            </a:r>
            <a:r>
              <a:rPr lang="en-US" sz="1800" b="1" dirty="0"/>
              <a:t> repeat-y;</a:t>
            </a:r>
            <a:r>
              <a:rPr lang="en-US" sz="1800" dirty="0"/>
              <a:t/>
            </a:r>
            <a:br>
              <a:rPr lang="en-US" sz="1800" dirty="0"/>
            </a:br>
            <a:r>
              <a:rPr lang="en-US" sz="1800" dirty="0"/>
              <a:t>}</a:t>
            </a:r>
          </a:p>
          <a:p>
            <a:pPr marL="0" indent="0">
              <a:buNone/>
            </a:pPr>
            <a:r>
              <a:rPr lang="en-US" sz="1800" dirty="0"/>
              <a:t>If you want the image to be shown only </a:t>
            </a:r>
            <a:r>
              <a:rPr lang="en-US" sz="1800" b="1" dirty="0"/>
              <a:t>once</a:t>
            </a:r>
            <a:r>
              <a:rPr lang="en-US" sz="1800" dirty="0"/>
              <a:t>, use the </a:t>
            </a:r>
            <a:r>
              <a:rPr lang="en-US" sz="1800" b="1" dirty="0"/>
              <a:t>no-repeat</a:t>
            </a:r>
            <a:r>
              <a:rPr lang="en-US" sz="1800" dirty="0"/>
              <a:t> value.</a:t>
            </a:r>
          </a:p>
        </p:txBody>
      </p:sp>
    </p:spTree>
    <p:extLst>
      <p:ext uri="{BB962C8B-B14F-4D97-AF65-F5344CB8AC3E}">
        <p14:creationId xmlns:p14="http://schemas.microsoft.com/office/powerpoint/2010/main" val="199342679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3200" b="1" dirty="0"/>
              <a:t>The background-attachment Property</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2400" dirty="0" smtClean="0"/>
              <a:t>The </a:t>
            </a:r>
            <a:r>
              <a:rPr lang="en-US" sz="2400" dirty="0"/>
              <a:t>background-attachment property sets whether a background image is fixed or scrolls with the rest of the page.</a:t>
            </a:r>
            <a:br>
              <a:rPr lang="en-US" sz="2400" dirty="0"/>
            </a:br>
            <a:r>
              <a:rPr lang="en-US" sz="2400" dirty="0"/>
              <a:t>Even if an element has a scrolling mechanism, a "fixed" background doesn't move with the element.</a:t>
            </a:r>
            <a:br>
              <a:rPr lang="en-US" sz="2400" dirty="0"/>
            </a:br>
            <a:r>
              <a:rPr lang="en-US" sz="2400" dirty="0"/>
              <a:t/>
            </a:r>
            <a:br>
              <a:rPr lang="en-US" sz="2400" dirty="0"/>
            </a:br>
            <a:r>
              <a:rPr lang="en-US" sz="2400" b="1" dirty="0"/>
              <a:t>The CSS</a:t>
            </a:r>
            <a:r>
              <a:rPr lang="en-US" sz="2400" b="1" dirty="0" smtClean="0"/>
              <a:t>:</a:t>
            </a:r>
          </a:p>
          <a:p>
            <a:pPr marL="0" indent="0">
              <a:buNone/>
            </a:pPr>
            <a:r>
              <a:rPr lang="en-US" sz="2400" dirty="0" smtClean="0"/>
              <a:t>body </a:t>
            </a:r>
            <a:r>
              <a:rPr lang="en-US" sz="2400" dirty="0"/>
              <a:t>{</a:t>
            </a:r>
            <a:br>
              <a:rPr lang="en-US" sz="2400" dirty="0"/>
            </a:br>
            <a:r>
              <a:rPr lang="en-US" sz="2400" u="sng" dirty="0"/>
              <a:t>background-image:</a:t>
            </a:r>
            <a:r>
              <a:rPr lang="en-US" sz="2400" dirty="0"/>
              <a:t> </a:t>
            </a:r>
            <a:r>
              <a:rPr lang="en-US" sz="2400" dirty="0" err="1"/>
              <a:t>url</a:t>
            </a:r>
            <a:r>
              <a:rPr lang="en-US" sz="2400" dirty="0" smtClean="0"/>
              <a:t>("logo.png</a:t>
            </a:r>
            <a:r>
              <a:rPr lang="en-US" sz="2400" dirty="0"/>
              <a:t>");</a:t>
            </a:r>
            <a:br>
              <a:rPr lang="en-US" sz="2400" dirty="0"/>
            </a:br>
            <a:r>
              <a:rPr lang="en-US" sz="2400" u="sng" dirty="0"/>
              <a:t>background-repeat:</a:t>
            </a:r>
            <a:r>
              <a:rPr lang="en-US" sz="2400" dirty="0"/>
              <a:t> no-repeat;</a:t>
            </a:r>
            <a:br>
              <a:rPr lang="en-US" sz="2400" dirty="0"/>
            </a:br>
            <a:r>
              <a:rPr lang="en-US" sz="2400" b="1" u="sng" dirty="0"/>
              <a:t>background-attachment:</a:t>
            </a:r>
            <a:r>
              <a:rPr lang="en-US" sz="2400" b="1" dirty="0"/>
              <a:t> fixed</a:t>
            </a:r>
            <a:r>
              <a:rPr lang="en-US" sz="2400" dirty="0"/>
              <a:t>;</a:t>
            </a:r>
            <a:br>
              <a:rPr lang="en-US" sz="2400" dirty="0"/>
            </a:br>
            <a:r>
              <a:rPr lang="en-US" sz="2400" dirty="0" smtClean="0"/>
              <a:t>}</a:t>
            </a:r>
          </a:p>
          <a:p>
            <a:pPr marL="0" indent="0">
              <a:buNone/>
            </a:pPr>
            <a:endParaRPr lang="en-US" sz="2400" dirty="0"/>
          </a:p>
        </p:txBody>
      </p:sp>
    </p:spTree>
    <p:extLst>
      <p:ext uri="{BB962C8B-B14F-4D97-AF65-F5344CB8AC3E}">
        <p14:creationId xmlns:p14="http://schemas.microsoft.com/office/powerpoint/2010/main" val="267519345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3200" b="1" dirty="0"/>
              <a:t>The background-attachment Values</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2400" dirty="0" smtClean="0"/>
              <a:t>You </a:t>
            </a:r>
            <a:r>
              <a:rPr lang="en-US" sz="2400" dirty="0"/>
              <a:t>can also set the background-attachment to </a:t>
            </a:r>
            <a:r>
              <a:rPr lang="en-US" sz="2400" b="1" dirty="0"/>
              <a:t>inherit</a:t>
            </a:r>
            <a:r>
              <a:rPr lang="en-US" sz="2400" dirty="0"/>
              <a:t> or </a:t>
            </a:r>
            <a:r>
              <a:rPr lang="en-US" sz="2400" b="1" dirty="0"/>
              <a:t>scroll</a:t>
            </a:r>
            <a:r>
              <a:rPr lang="en-US" sz="2400" dirty="0"/>
              <a:t>.</a:t>
            </a:r>
            <a:br>
              <a:rPr lang="en-US" sz="2400" dirty="0"/>
            </a:br>
            <a:r>
              <a:rPr lang="en-US" sz="2400" dirty="0"/>
              <a:t>When you set the background-attachment to </a:t>
            </a:r>
            <a:r>
              <a:rPr lang="en-US" sz="2400" b="1" dirty="0"/>
              <a:t>inherit</a:t>
            </a:r>
            <a:r>
              <a:rPr lang="en-US" sz="2400" dirty="0"/>
              <a:t>, it will inherit the value from its parent element. </a:t>
            </a:r>
            <a:br>
              <a:rPr lang="en-US" sz="2400" dirty="0"/>
            </a:br>
            <a:r>
              <a:rPr lang="en-US" sz="2400" dirty="0"/>
              <a:t/>
            </a:r>
            <a:br>
              <a:rPr lang="en-US" sz="2400" dirty="0"/>
            </a:br>
            <a:r>
              <a:rPr lang="en-US" sz="2400" dirty="0"/>
              <a:t>When you set the background-attachment to </a:t>
            </a:r>
            <a:r>
              <a:rPr lang="en-US" sz="2400" b="1" dirty="0"/>
              <a:t>scroll</a:t>
            </a:r>
            <a:r>
              <a:rPr lang="en-US" sz="2400" dirty="0"/>
              <a:t>, the background image will scroll with the rest of the content.</a:t>
            </a:r>
            <a:br>
              <a:rPr lang="en-US" sz="2400" dirty="0"/>
            </a:br>
            <a:r>
              <a:rPr lang="en-US" sz="2400" dirty="0"/>
              <a:t/>
            </a:r>
            <a:br>
              <a:rPr lang="en-US" sz="2400" dirty="0"/>
            </a:br>
            <a:r>
              <a:rPr lang="en-US" sz="2400" b="1" dirty="0"/>
              <a:t>The CSS</a:t>
            </a:r>
            <a:r>
              <a:rPr lang="en-US" sz="2400" b="1" dirty="0" smtClean="0"/>
              <a:t>:</a:t>
            </a:r>
          </a:p>
          <a:p>
            <a:pPr marL="0" indent="0">
              <a:buNone/>
            </a:pPr>
            <a:r>
              <a:rPr lang="en-US" sz="2400" dirty="0" smtClean="0"/>
              <a:t>body </a:t>
            </a:r>
            <a:r>
              <a:rPr lang="en-US" sz="2400" dirty="0"/>
              <a:t>{</a:t>
            </a:r>
            <a:br>
              <a:rPr lang="en-US" sz="2400" dirty="0"/>
            </a:br>
            <a:r>
              <a:rPr lang="en-US" sz="2400" u="sng" dirty="0"/>
              <a:t>background-image:</a:t>
            </a:r>
            <a:r>
              <a:rPr lang="en-US" sz="2400" dirty="0"/>
              <a:t> </a:t>
            </a:r>
            <a:r>
              <a:rPr lang="en-US" sz="2400" dirty="0" err="1"/>
              <a:t>url</a:t>
            </a:r>
            <a:r>
              <a:rPr lang="en-US" sz="2400" dirty="0" smtClean="0"/>
              <a:t>("logo.png</a:t>
            </a:r>
            <a:r>
              <a:rPr lang="en-US" sz="2400" dirty="0"/>
              <a:t>");</a:t>
            </a:r>
            <a:br>
              <a:rPr lang="en-US" sz="2400" dirty="0"/>
            </a:br>
            <a:r>
              <a:rPr lang="en-US" sz="2400" u="sng" dirty="0"/>
              <a:t>background-repeat:</a:t>
            </a:r>
            <a:r>
              <a:rPr lang="en-US" sz="2400" dirty="0"/>
              <a:t> no-repeat;</a:t>
            </a:r>
            <a:br>
              <a:rPr lang="en-US" sz="2400" dirty="0"/>
            </a:br>
            <a:r>
              <a:rPr lang="en-US" sz="2400" b="1" u="sng" dirty="0"/>
              <a:t>background-attachment:</a:t>
            </a:r>
            <a:r>
              <a:rPr lang="en-US" sz="2400" b="1" dirty="0"/>
              <a:t> scroll;</a:t>
            </a:r>
            <a:r>
              <a:rPr lang="en-US" sz="2400" dirty="0"/>
              <a:t/>
            </a:r>
            <a:br>
              <a:rPr lang="en-US" sz="2400" dirty="0"/>
            </a:br>
            <a:r>
              <a:rPr lang="en-US" sz="2400" dirty="0"/>
              <a:t>}</a:t>
            </a:r>
          </a:p>
        </p:txBody>
      </p:sp>
    </p:spTree>
    <p:extLst>
      <p:ext uri="{BB962C8B-B14F-4D97-AF65-F5344CB8AC3E}">
        <p14:creationId xmlns:p14="http://schemas.microsoft.com/office/powerpoint/2010/main" val="337971912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list-style-type Property</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2400" dirty="0" smtClean="0"/>
              <a:t>The </a:t>
            </a:r>
            <a:r>
              <a:rPr lang="en-US" sz="2400" dirty="0"/>
              <a:t>CSS list properties allow us to set different list item markers. In HTML, there are two types of lists:</a:t>
            </a:r>
            <a:br>
              <a:rPr lang="en-US" sz="2400" dirty="0"/>
            </a:br>
            <a:r>
              <a:rPr lang="en-US" sz="2400" b="1" dirty="0"/>
              <a:t>unordered lists</a:t>
            </a:r>
            <a:r>
              <a:rPr lang="en-US" sz="2400" dirty="0"/>
              <a:t> (&lt;</a:t>
            </a:r>
            <a:r>
              <a:rPr lang="en-US" sz="2400" dirty="0" err="1"/>
              <a:t>ul</a:t>
            </a:r>
            <a:r>
              <a:rPr lang="en-US" sz="2400" dirty="0"/>
              <a:t>&gt;) - the list items are marked with bullets</a:t>
            </a:r>
            <a:br>
              <a:rPr lang="en-US" sz="2400" dirty="0"/>
            </a:br>
            <a:r>
              <a:rPr lang="en-US" sz="2400" b="1" dirty="0"/>
              <a:t>ordered lists</a:t>
            </a:r>
            <a:r>
              <a:rPr lang="en-US" sz="2400" dirty="0"/>
              <a:t> (&lt;</a:t>
            </a:r>
            <a:r>
              <a:rPr lang="en-US" sz="2400" dirty="0" err="1"/>
              <a:t>ol</a:t>
            </a:r>
            <a:r>
              <a:rPr lang="en-US" sz="2400" dirty="0"/>
              <a:t>&gt;) - the list items are marked with numbers or letters</a:t>
            </a:r>
            <a:br>
              <a:rPr lang="en-US" sz="2400" dirty="0"/>
            </a:br>
            <a:r>
              <a:rPr lang="en-US" sz="2400" dirty="0"/>
              <a:t>With CSS, lists can be styled further, and images can be used as the list item marker.</a:t>
            </a:r>
            <a:br>
              <a:rPr lang="en-US" sz="2400" dirty="0"/>
            </a:br>
            <a:r>
              <a:rPr lang="en-US" sz="2400" dirty="0"/>
              <a:t>One of the ways is to use the </a:t>
            </a:r>
            <a:r>
              <a:rPr lang="en-US" sz="2400" b="1" dirty="0"/>
              <a:t>list-style-type</a:t>
            </a:r>
            <a:r>
              <a:rPr lang="en-US" sz="2400" dirty="0"/>
              <a:t> property, which can be set to </a:t>
            </a:r>
            <a:r>
              <a:rPr lang="en-US" sz="2400" b="1" dirty="0"/>
              <a:t>circle</a:t>
            </a:r>
            <a:r>
              <a:rPr lang="en-US" sz="2400" dirty="0"/>
              <a:t>, </a:t>
            </a:r>
            <a:r>
              <a:rPr lang="en-US" sz="2400" b="1" dirty="0"/>
              <a:t>square</a:t>
            </a:r>
            <a:r>
              <a:rPr lang="en-US" sz="2400" dirty="0"/>
              <a:t>, </a:t>
            </a:r>
            <a:r>
              <a:rPr lang="en-US" sz="2400" b="1" dirty="0"/>
              <a:t>decimal</a:t>
            </a:r>
            <a:r>
              <a:rPr lang="en-US" sz="2400" dirty="0"/>
              <a:t>, </a:t>
            </a:r>
            <a:r>
              <a:rPr lang="en-US" sz="2400" b="1" dirty="0"/>
              <a:t>disc</a:t>
            </a:r>
            <a:r>
              <a:rPr lang="en-US" sz="2400" dirty="0"/>
              <a:t>, </a:t>
            </a:r>
            <a:r>
              <a:rPr lang="en-US" sz="2400" b="1" dirty="0"/>
              <a:t>lower-alpha</a:t>
            </a:r>
            <a:r>
              <a:rPr lang="en-US" sz="2400" dirty="0"/>
              <a:t>, etc. </a:t>
            </a:r>
          </a:p>
        </p:txBody>
      </p:sp>
    </p:spTree>
    <p:extLst>
      <p:ext uri="{BB962C8B-B14F-4D97-AF65-F5344CB8AC3E}">
        <p14:creationId xmlns:p14="http://schemas.microsoft.com/office/powerpoint/2010/main" val="37503422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list-style-type Property</a:t>
            </a:r>
          </a:p>
        </p:txBody>
      </p:sp>
      <p:sp>
        <p:nvSpPr>
          <p:cNvPr id="3" name="Content Placeholder 2"/>
          <p:cNvSpPr>
            <a:spLocks noGrp="1"/>
          </p:cNvSpPr>
          <p:nvPr>
            <p:ph idx="1"/>
          </p:nvPr>
        </p:nvSpPr>
        <p:spPr>
          <a:xfrm>
            <a:off x="444500" y="1600200"/>
            <a:ext cx="8229600" cy="5105400"/>
          </a:xfrm>
        </p:spPr>
        <p:txBody>
          <a:bodyPr>
            <a:normAutofit fontScale="92500" lnSpcReduction="20000"/>
          </a:bodyPr>
          <a:lstStyle/>
          <a:p>
            <a:pPr marL="0" indent="0">
              <a:buNone/>
            </a:pPr>
            <a:r>
              <a:rPr lang="en-US" sz="1800" b="1" dirty="0"/>
              <a:t>The HTML</a:t>
            </a:r>
            <a:r>
              <a:rPr lang="en-US" sz="1800" b="1" dirty="0" smtClean="0"/>
              <a:t>:</a:t>
            </a:r>
          </a:p>
          <a:p>
            <a:pPr marL="0" indent="0">
              <a:buNone/>
            </a:pPr>
            <a:r>
              <a:rPr lang="en-US" sz="1800" dirty="0" smtClean="0"/>
              <a:t>&lt;</a:t>
            </a:r>
            <a:r>
              <a:rPr lang="en-US" sz="1800" dirty="0" err="1"/>
              <a:t>ol</a:t>
            </a:r>
            <a:r>
              <a:rPr lang="en-US" sz="1800" dirty="0"/>
              <a:t> class="lower-alpha"&gt;</a:t>
            </a:r>
            <a:br>
              <a:rPr lang="en-US" sz="1800" dirty="0"/>
            </a:br>
            <a:r>
              <a:rPr lang="en-US" sz="1800" dirty="0"/>
              <a:t>&lt;li&gt;Red&lt;/li&gt;</a:t>
            </a:r>
            <a:br>
              <a:rPr lang="en-US" sz="1800" dirty="0"/>
            </a:br>
            <a:r>
              <a:rPr lang="en-US" sz="1800" dirty="0"/>
              <a:t>&lt;li&gt;Green&lt;/li&gt;</a:t>
            </a:r>
            <a:br>
              <a:rPr lang="en-US" sz="1800" dirty="0"/>
            </a:br>
            <a:r>
              <a:rPr lang="en-US" sz="1800" dirty="0" smtClean="0"/>
              <a:t>&lt;/</a:t>
            </a:r>
            <a:r>
              <a:rPr lang="en-US" sz="1800" dirty="0" err="1"/>
              <a:t>ol</a:t>
            </a:r>
            <a:r>
              <a:rPr lang="en-US" sz="1800" dirty="0"/>
              <a:t>&gt;</a:t>
            </a:r>
            <a:br>
              <a:rPr lang="en-US" sz="1800" dirty="0"/>
            </a:br>
            <a:r>
              <a:rPr lang="en-US" sz="1800" dirty="0"/>
              <a:t>&lt;</a:t>
            </a:r>
            <a:r>
              <a:rPr lang="en-US" sz="1800" dirty="0" err="1"/>
              <a:t>ul</a:t>
            </a:r>
            <a:r>
              <a:rPr lang="en-US" sz="1800" dirty="0"/>
              <a:t> class="circle"&gt;</a:t>
            </a:r>
            <a:br>
              <a:rPr lang="en-US" sz="1800" dirty="0"/>
            </a:br>
            <a:r>
              <a:rPr lang="en-US" sz="1800" dirty="0"/>
              <a:t>&lt;li&gt;Red&lt;/li&gt;</a:t>
            </a:r>
            <a:br>
              <a:rPr lang="en-US" sz="1800" dirty="0"/>
            </a:br>
            <a:r>
              <a:rPr lang="en-US" sz="1800" dirty="0"/>
              <a:t>&lt;li&gt;Green&lt;/li&gt;</a:t>
            </a:r>
            <a:br>
              <a:rPr lang="en-US" sz="1800" dirty="0"/>
            </a:br>
            <a:r>
              <a:rPr lang="en-US" sz="1800" dirty="0" smtClean="0"/>
              <a:t>&lt;/</a:t>
            </a:r>
            <a:r>
              <a:rPr lang="en-US" sz="1800" dirty="0" err="1"/>
              <a:t>ul</a:t>
            </a:r>
            <a:r>
              <a:rPr lang="en-US" sz="1800" dirty="0"/>
              <a:t>&gt;</a:t>
            </a:r>
            <a:br>
              <a:rPr lang="en-US" sz="1800" dirty="0"/>
            </a:br>
            <a:r>
              <a:rPr lang="en-US" sz="1800" dirty="0"/>
              <a:t>&lt;</a:t>
            </a:r>
            <a:r>
              <a:rPr lang="en-US" sz="1800" dirty="0" err="1"/>
              <a:t>ul</a:t>
            </a:r>
            <a:r>
              <a:rPr lang="en-US" sz="1800" dirty="0"/>
              <a:t> class="square"&gt;</a:t>
            </a:r>
            <a:br>
              <a:rPr lang="en-US" sz="1800" dirty="0"/>
            </a:br>
            <a:r>
              <a:rPr lang="en-US" sz="1800" dirty="0"/>
              <a:t>&lt;li&gt;Red&lt;/li&gt;</a:t>
            </a:r>
            <a:br>
              <a:rPr lang="en-US" sz="1800" dirty="0"/>
            </a:br>
            <a:r>
              <a:rPr lang="en-US" sz="1800" dirty="0"/>
              <a:t>&lt;li&gt;Green&lt;/li&gt;</a:t>
            </a:r>
            <a:br>
              <a:rPr lang="en-US" sz="1800" dirty="0"/>
            </a:br>
            <a:r>
              <a:rPr lang="en-US" sz="1800" dirty="0" smtClean="0"/>
              <a:t>&lt;/</a:t>
            </a:r>
            <a:r>
              <a:rPr lang="en-US" sz="1800" dirty="0" err="1"/>
              <a:t>ul</a:t>
            </a:r>
            <a:r>
              <a:rPr lang="en-US" sz="1800" dirty="0"/>
              <a:t>&gt;</a:t>
            </a:r>
            <a:br>
              <a:rPr lang="en-US" sz="1800" dirty="0"/>
            </a:br>
            <a:r>
              <a:rPr lang="en-US" sz="1800" b="1" dirty="0"/>
              <a:t>The CSS</a:t>
            </a:r>
            <a:r>
              <a:rPr lang="en-US" sz="1800" b="1" dirty="0" smtClean="0"/>
              <a:t>:</a:t>
            </a:r>
          </a:p>
          <a:p>
            <a:pPr marL="0" indent="0">
              <a:buNone/>
            </a:pPr>
            <a:r>
              <a:rPr lang="en-US" sz="1800" dirty="0" err="1" smtClean="0"/>
              <a:t>ol.lower</a:t>
            </a:r>
            <a:r>
              <a:rPr lang="en-US" sz="1800" dirty="0" smtClean="0"/>
              <a:t>-alpha </a:t>
            </a:r>
            <a:r>
              <a:rPr lang="en-US" sz="1800" dirty="0"/>
              <a:t>{</a:t>
            </a:r>
            <a:br>
              <a:rPr lang="en-US" sz="1800" dirty="0"/>
            </a:br>
            <a:r>
              <a:rPr lang="en-US" sz="1800" u="sng" dirty="0"/>
              <a:t>list-style-type:</a:t>
            </a:r>
            <a:r>
              <a:rPr lang="en-US" sz="1800" b="1" dirty="0"/>
              <a:t> lower-alpha;</a:t>
            </a:r>
            <a:br>
              <a:rPr lang="en-US" sz="1800" b="1" dirty="0"/>
            </a:br>
            <a:r>
              <a:rPr lang="en-US" sz="1800" dirty="0"/>
              <a:t>}</a:t>
            </a:r>
            <a:br>
              <a:rPr lang="en-US" sz="1800" dirty="0"/>
            </a:br>
            <a:r>
              <a:rPr lang="en-US" sz="1800" dirty="0" err="1"/>
              <a:t>ul.circle</a:t>
            </a:r>
            <a:r>
              <a:rPr lang="en-US" sz="1800" dirty="0"/>
              <a:t> {</a:t>
            </a:r>
            <a:br>
              <a:rPr lang="en-US" sz="1800" dirty="0"/>
            </a:br>
            <a:r>
              <a:rPr lang="en-US" sz="1800" u="sng" dirty="0"/>
              <a:t>list-style-type:</a:t>
            </a:r>
            <a:r>
              <a:rPr lang="en-US" sz="1800" b="1" dirty="0"/>
              <a:t> circle;</a:t>
            </a:r>
            <a:r>
              <a:rPr lang="en-US" sz="1800" dirty="0"/>
              <a:t/>
            </a:r>
            <a:br>
              <a:rPr lang="en-US" sz="1800" dirty="0"/>
            </a:br>
            <a:r>
              <a:rPr lang="en-US" sz="1800" dirty="0"/>
              <a:t>}</a:t>
            </a:r>
            <a:br>
              <a:rPr lang="en-US" sz="1800" dirty="0"/>
            </a:br>
            <a:r>
              <a:rPr lang="en-US" sz="1800" dirty="0" err="1"/>
              <a:t>ul.square</a:t>
            </a:r>
            <a:r>
              <a:rPr lang="en-US" sz="1800" dirty="0"/>
              <a:t> {</a:t>
            </a:r>
            <a:br>
              <a:rPr lang="en-US" sz="1800" dirty="0"/>
            </a:br>
            <a:r>
              <a:rPr lang="en-US" sz="1800" u="sng" dirty="0"/>
              <a:t>list-style-type:</a:t>
            </a:r>
            <a:r>
              <a:rPr lang="en-US" sz="1800" b="1" dirty="0"/>
              <a:t> square;</a:t>
            </a:r>
            <a:r>
              <a:rPr lang="en-US" sz="1800" dirty="0"/>
              <a:t/>
            </a:r>
            <a:br>
              <a:rPr lang="en-US" sz="1800" dirty="0"/>
            </a:br>
            <a:r>
              <a:rPr lang="en-US" sz="1800" dirty="0"/>
              <a:t>}</a:t>
            </a:r>
          </a:p>
        </p:txBody>
      </p:sp>
    </p:spTree>
    <p:extLst>
      <p:ext uri="{BB962C8B-B14F-4D97-AF65-F5344CB8AC3E}">
        <p14:creationId xmlns:p14="http://schemas.microsoft.com/office/powerpoint/2010/main" val="224252071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List Image and Position</a:t>
            </a:r>
          </a:p>
        </p:txBody>
      </p:sp>
      <p:sp>
        <p:nvSpPr>
          <p:cNvPr id="3" name="Content Placeholder 2"/>
          <p:cNvSpPr>
            <a:spLocks noGrp="1"/>
          </p:cNvSpPr>
          <p:nvPr>
            <p:ph idx="1"/>
          </p:nvPr>
        </p:nvSpPr>
        <p:spPr>
          <a:xfrm>
            <a:off x="444500" y="1600200"/>
            <a:ext cx="8229600" cy="5105400"/>
          </a:xfrm>
        </p:spPr>
        <p:txBody>
          <a:bodyPr>
            <a:normAutofit fontScale="92500" lnSpcReduction="20000"/>
          </a:bodyPr>
          <a:lstStyle/>
          <a:p>
            <a:pPr marL="0" indent="0">
              <a:buNone/>
            </a:pPr>
            <a:r>
              <a:rPr lang="en-US" sz="2200" dirty="0" smtClean="0"/>
              <a:t>There </a:t>
            </a:r>
            <a:r>
              <a:rPr lang="en-US" sz="2200" dirty="0"/>
              <a:t>are also other list properties, such as:</a:t>
            </a:r>
            <a:br>
              <a:rPr lang="en-US" sz="2200" dirty="0"/>
            </a:br>
            <a:r>
              <a:rPr lang="en-US" sz="2200" b="1" dirty="0"/>
              <a:t>list-style-image</a:t>
            </a:r>
            <a:r>
              <a:rPr lang="en-US" sz="2200" dirty="0"/>
              <a:t> - specifies an image to be used as the list item marker.</a:t>
            </a:r>
            <a:br>
              <a:rPr lang="en-US" sz="2200" dirty="0"/>
            </a:br>
            <a:r>
              <a:rPr lang="en-US" sz="2200" b="1" dirty="0"/>
              <a:t>list-style-position</a:t>
            </a:r>
            <a:r>
              <a:rPr lang="en-US" sz="2200" dirty="0"/>
              <a:t> - specifies the position of the marker box (inside, outside).</a:t>
            </a:r>
            <a:r>
              <a:rPr lang="en-US" sz="1800" dirty="0"/>
              <a:t/>
            </a:r>
            <a:br>
              <a:rPr lang="en-US" sz="1800" dirty="0"/>
            </a:br>
            <a:r>
              <a:rPr lang="en-US" sz="1800" dirty="0"/>
              <a:t/>
            </a:r>
            <a:br>
              <a:rPr lang="en-US" sz="1800" dirty="0"/>
            </a:br>
            <a:r>
              <a:rPr lang="en-US" sz="2400" b="1" dirty="0" smtClean="0"/>
              <a:t>The </a:t>
            </a:r>
            <a:r>
              <a:rPr lang="en-US" sz="2400" b="1" dirty="0"/>
              <a:t>HTML</a:t>
            </a:r>
            <a:r>
              <a:rPr lang="en-US" sz="2400" b="1" dirty="0" smtClean="0"/>
              <a:t>:</a:t>
            </a:r>
          </a:p>
          <a:p>
            <a:pPr marL="0" indent="0">
              <a:buNone/>
            </a:pPr>
            <a:r>
              <a:rPr lang="en-US" sz="2400" dirty="0" smtClean="0"/>
              <a:t>&lt;</a:t>
            </a:r>
            <a:r>
              <a:rPr lang="en-US" sz="2400" dirty="0"/>
              <a:t>p&gt;The following list has </a:t>
            </a:r>
            <a:r>
              <a:rPr lang="en-US" sz="2400" u="sng" dirty="0"/>
              <a:t>list-style-position:</a:t>
            </a:r>
            <a:r>
              <a:rPr lang="en-US" sz="2400" dirty="0"/>
              <a:t> &lt;strong&gt;inside&lt;/strong&gt;.&lt;/p&gt;</a:t>
            </a:r>
            <a:br>
              <a:rPr lang="en-US" sz="2400" dirty="0"/>
            </a:br>
            <a:r>
              <a:rPr lang="en-US" sz="2400" dirty="0"/>
              <a:t>&lt;</a:t>
            </a:r>
            <a:r>
              <a:rPr lang="en-US" sz="2400" dirty="0" err="1"/>
              <a:t>ul</a:t>
            </a:r>
            <a:r>
              <a:rPr lang="en-US" sz="2400" dirty="0"/>
              <a:t>&gt;</a:t>
            </a:r>
            <a:br>
              <a:rPr lang="en-US" sz="2400" dirty="0"/>
            </a:br>
            <a:r>
              <a:rPr lang="en-US" sz="2400" dirty="0"/>
              <a:t>&lt;li&gt;Red&lt;/li&gt;</a:t>
            </a:r>
            <a:br>
              <a:rPr lang="en-US" sz="2400" dirty="0"/>
            </a:br>
            <a:r>
              <a:rPr lang="en-US" sz="2400" dirty="0"/>
              <a:t>&lt;li&gt;Green&lt;/li&gt;</a:t>
            </a:r>
            <a:br>
              <a:rPr lang="en-US" sz="2400" dirty="0"/>
            </a:br>
            <a:r>
              <a:rPr lang="en-US" sz="2400" dirty="0"/>
              <a:t>&lt;li&gt;Blue&lt;/li&gt;</a:t>
            </a:r>
            <a:br>
              <a:rPr lang="en-US" sz="2400" dirty="0"/>
            </a:br>
            <a:r>
              <a:rPr lang="en-US" sz="2400" dirty="0"/>
              <a:t>&lt;/</a:t>
            </a:r>
            <a:r>
              <a:rPr lang="en-US" sz="2400" dirty="0" err="1"/>
              <a:t>ul</a:t>
            </a:r>
            <a:r>
              <a:rPr lang="en-US" sz="2400" dirty="0"/>
              <a:t>&gt;</a:t>
            </a:r>
            <a:br>
              <a:rPr lang="en-US" sz="2400" dirty="0"/>
            </a:br>
            <a:r>
              <a:rPr lang="en-US" sz="2400" b="1" dirty="0"/>
              <a:t>The CSS</a:t>
            </a:r>
            <a:r>
              <a:rPr lang="en-US" sz="2400" b="1" dirty="0" smtClean="0"/>
              <a:t>:</a:t>
            </a:r>
          </a:p>
          <a:p>
            <a:pPr marL="0" indent="0">
              <a:buNone/>
            </a:pPr>
            <a:r>
              <a:rPr lang="en-US" sz="2400" dirty="0" err="1" smtClean="0"/>
              <a:t>ul</a:t>
            </a:r>
            <a:r>
              <a:rPr lang="en-US" sz="2400" dirty="0" smtClean="0"/>
              <a:t> </a:t>
            </a:r>
            <a:r>
              <a:rPr lang="en-US" sz="2400" dirty="0"/>
              <a:t>{</a:t>
            </a:r>
            <a:br>
              <a:rPr lang="en-US" sz="2400" dirty="0"/>
            </a:br>
            <a:r>
              <a:rPr lang="en-US" sz="2400" b="1" u="sng" dirty="0"/>
              <a:t>list-style-image:</a:t>
            </a:r>
            <a:r>
              <a:rPr lang="en-US" sz="2400" b="1" dirty="0"/>
              <a:t> </a:t>
            </a:r>
            <a:r>
              <a:rPr lang="en-US" sz="2400" b="1" dirty="0" err="1"/>
              <a:t>url</a:t>
            </a:r>
            <a:r>
              <a:rPr lang="en-US" sz="2400" dirty="0" smtClean="0"/>
              <a:t>(“icon.jpg</a:t>
            </a:r>
            <a:r>
              <a:rPr lang="en-US" sz="2400" dirty="0"/>
              <a:t>");</a:t>
            </a:r>
            <a:br>
              <a:rPr lang="en-US" sz="2400" dirty="0"/>
            </a:br>
            <a:r>
              <a:rPr lang="en-US" sz="2400" b="1" u="sng" dirty="0"/>
              <a:t>list-style-position:</a:t>
            </a:r>
            <a:r>
              <a:rPr lang="en-US" sz="2400" b="1" dirty="0"/>
              <a:t> inside;</a:t>
            </a:r>
            <a:r>
              <a:rPr lang="en-US" sz="2400" dirty="0"/>
              <a:t/>
            </a:r>
            <a:br>
              <a:rPr lang="en-US" sz="2400" dirty="0"/>
            </a:br>
            <a:r>
              <a:rPr lang="en-US" sz="2400" dirty="0" smtClean="0"/>
              <a:t>}</a:t>
            </a:r>
          </a:p>
          <a:p>
            <a:pPr marL="0" indent="0">
              <a:buNone/>
            </a:pPr>
            <a:r>
              <a:rPr lang="en-US" sz="2400" u="sng" dirty="0" smtClean="0"/>
              <a:t>list-style-position</a:t>
            </a:r>
            <a:r>
              <a:rPr lang="en-US" sz="2400" u="sng" dirty="0"/>
              <a:t>:</a:t>
            </a:r>
            <a:r>
              <a:rPr lang="en-US" sz="2400" dirty="0"/>
              <a:t> </a:t>
            </a:r>
            <a:r>
              <a:rPr lang="en-US" sz="2400" b="1" dirty="0"/>
              <a:t>outside</a:t>
            </a:r>
            <a:r>
              <a:rPr lang="en-US" sz="2400" dirty="0"/>
              <a:t>" is the default value.</a:t>
            </a:r>
          </a:p>
          <a:p>
            <a:pPr marL="0" indent="0">
              <a:buNone/>
            </a:pPr>
            <a:endParaRPr lang="en-US" sz="2400" dirty="0"/>
          </a:p>
        </p:txBody>
      </p:sp>
    </p:spTree>
    <p:extLst>
      <p:ext uri="{BB962C8B-B14F-4D97-AF65-F5344CB8AC3E}">
        <p14:creationId xmlns:p14="http://schemas.microsoft.com/office/powerpoint/2010/main" val="24916547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The list-style Property</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2000" dirty="0" smtClean="0"/>
              <a:t>The</a:t>
            </a:r>
            <a:r>
              <a:rPr lang="en-US" sz="2000" dirty="0"/>
              <a:t> </a:t>
            </a:r>
            <a:r>
              <a:rPr lang="en-US" sz="2000" b="1" dirty="0"/>
              <a:t>list-style</a:t>
            </a:r>
            <a:r>
              <a:rPr lang="en-US" sz="2000" dirty="0"/>
              <a:t> property is a shorthand property for setting list-style-type, list-style-image and list-style-position. It is used to set all of the list properties in one declaration</a:t>
            </a:r>
            <a:r>
              <a:rPr lang="en-US" sz="2000" dirty="0" smtClean="0"/>
              <a:t>:</a:t>
            </a:r>
          </a:p>
          <a:p>
            <a:pPr marL="0" indent="0">
              <a:buNone/>
            </a:pPr>
            <a:endParaRPr lang="en-US" sz="2000" dirty="0"/>
          </a:p>
          <a:p>
            <a:pPr marL="0" indent="0">
              <a:buNone/>
            </a:pPr>
            <a:r>
              <a:rPr lang="en-US" sz="2000" dirty="0" err="1" smtClean="0"/>
              <a:t>ul</a:t>
            </a:r>
            <a:r>
              <a:rPr lang="en-US" sz="2000" dirty="0" smtClean="0"/>
              <a:t> </a:t>
            </a:r>
            <a:r>
              <a:rPr lang="en-US" sz="2000" dirty="0"/>
              <a:t>{</a:t>
            </a:r>
            <a:br>
              <a:rPr lang="en-US" sz="2000" dirty="0"/>
            </a:br>
            <a:r>
              <a:rPr lang="en-US" sz="2000" b="1" dirty="0"/>
              <a:t>list-style</a:t>
            </a:r>
            <a:r>
              <a:rPr lang="en-US" sz="2000" dirty="0"/>
              <a:t>: square outside none;</a:t>
            </a:r>
            <a:br>
              <a:rPr lang="en-US" sz="2000" dirty="0"/>
            </a:br>
            <a:r>
              <a:rPr lang="en-US" sz="2000" dirty="0"/>
              <a:t>}</a:t>
            </a:r>
            <a:br>
              <a:rPr lang="en-US" sz="2000" dirty="0"/>
            </a:br>
            <a:r>
              <a:rPr lang="en-US" sz="2000" dirty="0"/>
              <a:t>This would be the same as the longhand version</a:t>
            </a:r>
            <a:r>
              <a:rPr lang="en-US" sz="2000" dirty="0" smtClean="0"/>
              <a:t>.</a:t>
            </a:r>
          </a:p>
          <a:p>
            <a:pPr marL="0" indent="0">
              <a:buNone/>
            </a:pPr>
            <a:endParaRPr lang="en-US" sz="2000" dirty="0"/>
          </a:p>
          <a:p>
            <a:pPr marL="0" indent="0">
              <a:buNone/>
            </a:pPr>
            <a:r>
              <a:rPr lang="en-US" sz="2000" dirty="0" err="1" smtClean="0"/>
              <a:t>ul</a:t>
            </a:r>
            <a:r>
              <a:rPr lang="en-US" sz="2000" dirty="0" smtClean="0"/>
              <a:t> </a:t>
            </a:r>
            <a:r>
              <a:rPr lang="en-US" sz="2000" dirty="0"/>
              <a:t>{</a:t>
            </a:r>
            <a:br>
              <a:rPr lang="en-US" sz="2000" dirty="0"/>
            </a:br>
            <a:r>
              <a:rPr lang="en-US" sz="2000" u="sng" dirty="0"/>
              <a:t>list-style-type:</a:t>
            </a:r>
            <a:r>
              <a:rPr lang="en-US" sz="2000" dirty="0"/>
              <a:t> square;</a:t>
            </a:r>
            <a:br>
              <a:rPr lang="en-US" sz="2000" dirty="0"/>
            </a:br>
            <a:r>
              <a:rPr lang="en-US" sz="2000" u="sng" dirty="0"/>
              <a:t>list-style-position:</a:t>
            </a:r>
            <a:r>
              <a:rPr lang="en-US" sz="2000" dirty="0"/>
              <a:t> outside;</a:t>
            </a:r>
            <a:br>
              <a:rPr lang="en-US" sz="2000" dirty="0"/>
            </a:br>
            <a:r>
              <a:rPr lang="en-US" sz="2000" u="sng" dirty="0"/>
              <a:t>list-style-image:</a:t>
            </a:r>
            <a:r>
              <a:rPr lang="en-US" sz="2000" dirty="0"/>
              <a:t> none;</a:t>
            </a:r>
            <a:br>
              <a:rPr lang="en-US" sz="2000" dirty="0"/>
            </a:br>
            <a:r>
              <a:rPr lang="en-US" sz="2000" dirty="0"/>
              <a:t>}</a:t>
            </a:r>
          </a:p>
        </p:txBody>
      </p:sp>
    </p:spTree>
    <p:extLst>
      <p:ext uri="{BB962C8B-B14F-4D97-AF65-F5344CB8AC3E}">
        <p14:creationId xmlns:p14="http://schemas.microsoft.com/office/powerpoint/2010/main" val="88772774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Setting Styles to Links</a:t>
            </a:r>
          </a:p>
        </p:txBody>
      </p:sp>
      <p:sp>
        <p:nvSpPr>
          <p:cNvPr id="3" name="Content Placeholder 2"/>
          <p:cNvSpPr>
            <a:spLocks noGrp="1"/>
          </p:cNvSpPr>
          <p:nvPr>
            <p:ph idx="1"/>
          </p:nvPr>
        </p:nvSpPr>
        <p:spPr>
          <a:xfrm>
            <a:off x="444500" y="1600200"/>
            <a:ext cx="8229600" cy="5105400"/>
          </a:xfrm>
        </p:spPr>
        <p:txBody>
          <a:bodyPr>
            <a:normAutofit lnSpcReduction="10000"/>
          </a:bodyPr>
          <a:lstStyle/>
          <a:p>
            <a:pPr marL="0" indent="0">
              <a:buNone/>
            </a:pPr>
            <a:r>
              <a:rPr lang="en-US" sz="1800" dirty="0" smtClean="0"/>
              <a:t>Links </a:t>
            </a:r>
            <a:r>
              <a:rPr lang="en-US" sz="1800" dirty="0"/>
              <a:t>can be styled with any CSS property (e.g., color, font-family, background, etc.).</a:t>
            </a:r>
            <a:br>
              <a:rPr lang="en-US" sz="1800" dirty="0"/>
            </a:br>
            <a:r>
              <a:rPr lang="en-US" sz="1800" dirty="0"/>
              <a:t>In addition, links can be styled differently, depending on what state they are in. The following pseudo selectors are available:</a:t>
            </a:r>
            <a:br>
              <a:rPr lang="en-US" sz="1800" dirty="0"/>
            </a:br>
            <a:r>
              <a:rPr lang="en-US" sz="1800" b="1" dirty="0"/>
              <a:t>a:link</a:t>
            </a:r>
            <a:r>
              <a:rPr lang="en-US" sz="1800" dirty="0"/>
              <a:t> - defines the style for normal unvisited links</a:t>
            </a:r>
            <a:br>
              <a:rPr lang="en-US" sz="1800" dirty="0"/>
            </a:br>
            <a:r>
              <a:rPr lang="en-US" sz="1800" b="1" dirty="0"/>
              <a:t>a:visited</a:t>
            </a:r>
            <a:r>
              <a:rPr lang="en-US" sz="1800" dirty="0"/>
              <a:t> - defines the style for visited links</a:t>
            </a:r>
            <a:br>
              <a:rPr lang="en-US" sz="1800" dirty="0"/>
            </a:br>
            <a:r>
              <a:rPr lang="en-US" sz="1800" b="1" dirty="0"/>
              <a:t>a:active</a:t>
            </a:r>
            <a:r>
              <a:rPr lang="en-US" sz="1800" dirty="0"/>
              <a:t> - a link becomes active once you click on it</a:t>
            </a:r>
            <a:br>
              <a:rPr lang="en-US" sz="1800" dirty="0"/>
            </a:br>
            <a:r>
              <a:rPr lang="en-US" sz="1800" b="1" dirty="0"/>
              <a:t>a:hover</a:t>
            </a:r>
            <a:r>
              <a:rPr lang="en-US" sz="1800" dirty="0"/>
              <a:t> - a link is hovered when the mouse is over it</a:t>
            </a:r>
            <a:br>
              <a:rPr lang="en-US" sz="1800" dirty="0"/>
            </a:br>
            <a:r>
              <a:rPr lang="en-US" sz="1800" dirty="0"/>
              <a:t/>
            </a:r>
            <a:br>
              <a:rPr lang="en-US" sz="1800" dirty="0"/>
            </a:br>
            <a:r>
              <a:rPr lang="en-US" sz="1800" dirty="0"/>
              <a:t>The example below creates a link that will change the style when the mouse is moved over it.</a:t>
            </a:r>
            <a:br>
              <a:rPr lang="en-US" sz="1800" dirty="0"/>
            </a:br>
            <a:r>
              <a:rPr lang="en-US" sz="1800" dirty="0"/>
              <a:t/>
            </a:r>
            <a:br>
              <a:rPr lang="en-US" sz="1800" dirty="0"/>
            </a:br>
            <a:r>
              <a:rPr lang="en-US" sz="1800" b="1" dirty="0"/>
              <a:t>The HTML</a:t>
            </a:r>
            <a:r>
              <a:rPr lang="en-US" sz="1800" b="1" dirty="0" smtClean="0"/>
              <a:t>:</a:t>
            </a:r>
          </a:p>
          <a:p>
            <a:pPr marL="0" indent="0">
              <a:buNone/>
            </a:pPr>
            <a:r>
              <a:rPr lang="en-US" sz="1800" dirty="0" smtClean="0"/>
              <a:t>&lt;</a:t>
            </a:r>
            <a:r>
              <a:rPr lang="en-US" sz="1800" dirty="0"/>
              <a:t>p&gt;&lt;a </a:t>
            </a:r>
            <a:r>
              <a:rPr lang="en-US" sz="1800" dirty="0" err="1"/>
              <a:t>href</a:t>
            </a:r>
            <a:r>
              <a:rPr lang="en-US" sz="1800" dirty="0"/>
              <a:t>="http://</a:t>
            </a:r>
            <a:r>
              <a:rPr lang="en-US" sz="1800" dirty="0" smtClean="0"/>
              <a:t>www.example.com</a:t>
            </a:r>
            <a:r>
              <a:rPr lang="en-US" sz="1800" dirty="0"/>
              <a:t>" target="_blank"&gt;</a:t>
            </a:r>
            <a:br>
              <a:rPr lang="en-US" sz="1800" dirty="0"/>
            </a:br>
            <a:r>
              <a:rPr lang="en-US" sz="1800" dirty="0"/>
              <a:t>This link is hovered when we mouse over it</a:t>
            </a:r>
            <a:br>
              <a:rPr lang="en-US" sz="1800" dirty="0"/>
            </a:br>
            <a:r>
              <a:rPr lang="en-US" sz="1800" dirty="0"/>
              <a:t>&lt;/a&gt;&lt;/p&gt;</a:t>
            </a:r>
            <a:br>
              <a:rPr lang="en-US" sz="1800" dirty="0"/>
            </a:br>
            <a:r>
              <a:rPr lang="en-US" sz="1800" b="1" dirty="0"/>
              <a:t>The CSS</a:t>
            </a:r>
            <a:r>
              <a:rPr lang="en-US" sz="1800" b="1" dirty="0" smtClean="0"/>
              <a:t>:</a:t>
            </a:r>
          </a:p>
          <a:p>
            <a:pPr marL="0" indent="0">
              <a:buNone/>
            </a:pPr>
            <a:r>
              <a:rPr lang="en-US" sz="1800" b="1" dirty="0" smtClean="0"/>
              <a:t>a</a:t>
            </a:r>
            <a:r>
              <a:rPr lang="en-US" sz="1800" b="1" u="sng" dirty="0" smtClean="0"/>
              <a:t>:hover</a:t>
            </a:r>
            <a:r>
              <a:rPr lang="en-US" sz="1800" b="1" dirty="0" smtClean="0"/>
              <a:t> </a:t>
            </a:r>
            <a:r>
              <a:rPr lang="en-US" sz="1800" dirty="0"/>
              <a:t>{</a:t>
            </a:r>
            <a:br>
              <a:rPr lang="en-US" sz="1800" dirty="0"/>
            </a:br>
            <a:r>
              <a:rPr lang="en-US" sz="1800" dirty="0"/>
              <a:t>color: red;</a:t>
            </a:r>
            <a:br>
              <a:rPr lang="en-US" sz="1800" dirty="0"/>
            </a:br>
            <a:r>
              <a:rPr lang="en-US" sz="1800" dirty="0"/>
              <a:t>}</a:t>
            </a:r>
          </a:p>
        </p:txBody>
      </p:sp>
    </p:spTree>
    <p:extLst>
      <p:ext uri="{BB962C8B-B14F-4D97-AF65-F5344CB8AC3E}">
        <p14:creationId xmlns:p14="http://schemas.microsoft.com/office/powerpoint/2010/main" val="29741692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a:normAutofit/>
          </a:bodyPr>
          <a:lstStyle/>
          <a:p>
            <a:r>
              <a:rPr lang="en-US" sz="4000" b="1" dirty="0"/>
              <a:t>Links' Text Decoration</a:t>
            </a:r>
          </a:p>
        </p:txBody>
      </p:sp>
      <p:sp>
        <p:nvSpPr>
          <p:cNvPr id="3" name="Content Placeholder 2"/>
          <p:cNvSpPr>
            <a:spLocks noGrp="1"/>
          </p:cNvSpPr>
          <p:nvPr>
            <p:ph idx="1"/>
          </p:nvPr>
        </p:nvSpPr>
        <p:spPr>
          <a:xfrm>
            <a:off x="444500" y="1600200"/>
            <a:ext cx="8229600" cy="5105400"/>
          </a:xfrm>
        </p:spPr>
        <p:txBody>
          <a:bodyPr>
            <a:normAutofit/>
          </a:bodyPr>
          <a:lstStyle/>
          <a:p>
            <a:pPr marL="0" indent="0">
              <a:buNone/>
            </a:pPr>
            <a:r>
              <a:rPr lang="en-US" sz="1800" dirty="0"/>
              <a:t/>
            </a:r>
            <a:br>
              <a:rPr lang="en-US" sz="1800" dirty="0"/>
            </a:br>
            <a:r>
              <a:rPr lang="en-US" sz="1800" dirty="0"/>
              <a:t>By default, text links are underlined by the browser.</a:t>
            </a:r>
            <a:br>
              <a:rPr lang="en-US" sz="1800" dirty="0"/>
            </a:br>
            <a:r>
              <a:rPr lang="en-US" sz="1800" dirty="0"/>
              <a:t>One of the most common uses of CSS with links is to </a:t>
            </a:r>
            <a:r>
              <a:rPr lang="en-US" sz="1800" b="1" dirty="0"/>
              <a:t>remove the underline</a:t>
            </a:r>
            <a:r>
              <a:rPr lang="en-US" sz="1800" dirty="0"/>
              <a:t>. In the example below, the </a:t>
            </a:r>
            <a:r>
              <a:rPr lang="en-US" sz="1800" b="1" dirty="0"/>
              <a:t>text-decoration</a:t>
            </a:r>
            <a:r>
              <a:rPr lang="en-US" sz="1800" dirty="0"/>
              <a:t> property is used to remove the underline. </a:t>
            </a:r>
            <a:br>
              <a:rPr lang="en-US" sz="1800" dirty="0"/>
            </a:br>
            <a:r>
              <a:rPr lang="en-US" sz="1800" dirty="0"/>
              <a:t/>
            </a:r>
            <a:br>
              <a:rPr lang="en-US" sz="1800" dirty="0"/>
            </a:br>
            <a:r>
              <a:rPr lang="en-US" sz="1800" b="1" dirty="0"/>
              <a:t>The HTML</a:t>
            </a:r>
            <a:r>
              <a:rPr lang="en-US" sz="1800" b="1" dirty="0" smtClean="0"/>
              <a:t>:</a:t>
            </a:r>
          </a:p>
          <a:p>
            <a:pPr marL="0" indent="0">
              <a:buNone/>
            </a:pPr>
            <a:r>
              <a:rPr lang="en-US" sz="1800" dirty="0" smtClean="0"/>
              <a:t>&lt;</a:t>
            </a:r>
            <a:r>
              <a:rPr lang="en-US" sz="1800" dirty="0"/>
              <a:t>p&gt;&lt;a </a:t>
            </a:r>
            <a:r>
              <a:rPr lang="en-US" sz="1800" dirty="0" err="1"/>
              <a:t>href</a:t>
            </a:r>
            <a:r>
              <a:rPr lang="en-US" sz="1800" dirty="0"/>
              <a:t>="http://</a:t>
            </a:r>
            <a:r>
              <a:rPr lang="en-US" sz="1800" dirty="0" smtClean="0"/>
              <a:t>www.firstverticalorigin.com</a:t>
            </a:r>
            <a:r>
              <a:rPr lang="en-US" sz="1800" dirty="0"/>
              <a:t>" target="_blank"&gt;</a:t>
            </a:r>
            <a:br>
              <a:rPr lang="en-US" sz="1800" dirty="0"/>
            </a:br>
            <a:r>
              <a:rPr lang="en-US" sz="1800" dirty="0"/>
              <a:t>This link has no underline.</a:t>
            </a:r>
            <a:br>
              <a:rPr lang="en-US" sz="1800" dirty="0"/>
            </a:br>
            <a:r>
              <a:rPr lang="en-US" sz="1800" dirty="0"/>
              <a:t>&lt;/a</a:t>
            </a:r>
            <a:r>
              <a:rPr lang="en-US" sz="1800" dirty="0" smtClean="0"/>
              <a:t>&gt;</a:t>
            </a:r>
          </a:p>
          <a:p>
            <a:pPr marL="0" indent="0">
              <a:buNone/>
            </a:pPr>
            <a:r>
              <a:rPr lang="en-US" sz="1800" dirty="0" smtClean="0"/>
              <a:t>&lt;/</a:t>
            </a:r>
            <a:r>
              <a:rPr lang="en-US" sz="1800" dirty="0"/>
              <a:t>p</a:t>
            </a:r>
            <a:r>
              <a:rPr lang="en-US" sz="1800" dirty="0" smtClean="0"/>
              <a:t>&gt;</a:t>
            </a:r>
          </a:p>
          <a:p>
            <a:pPr marL="0" indent="0">
              <a:buNone/>
            </a:pPr>
            <a:r>
              <a:rPr lang="en-US" sz="1800" dirty="0"/>
              <a:t/>
            </a:r>
            <a:br>
              <a:rPr lang="en-US" sz="1800" dirty="0"/>
            </a:br>
            <a:r>
              <a:rPr lang="en-US" sz="1800" b="1" dirty="0"/>
              <a:t>The CSS</a:t>
            </a:r>
            <a:r>
              <a:rPr lang="en-US" sz="1800" b="1" dirty="0" smtClean="0"/>
              <a:t>:</a:t>
            </a:r>
          </a:p>
          <a:p>
            <a:pPr marL="0" indent="0">
              <a:buNone/>
            </a:pPr>
            <a:r>
              <a:rPr lang="en-US" sz="1800" dirty="0" smtClean="0"/>
              <a:t>a</a:t>
            </a:r>
            <a:r>
              <a:rPr lang="en-US" sz="1800" u="sng" dirty="0" smtClean="0"/>
              <a:t>:link</a:t>
            </a:r>
            <a:r>
              <a:rPr lang="en-US" sz="1800" dirty="0" smtClean="0"/>
              <a:t> </a:t>
            </a:r>
            <a:r>
              <a:rPr lang="en-US" sz="1800" dirty="0"/>
              <a:t>{</a:t>
            </a:r>
            <a:br>
              <a:rPr lang="en-US" sz="1800" dirty="0"/>
            </a:br>
            <a:r>
              <a:rPr lang="en-US" sz="1800" b="1" u="sng" dirty="0"/>
              <a:t>text-decoration:</a:t>
            </a:r>
            <a:r>
              <a:rPr lang="en-US" sz="1800" b="1" dirty="0"/>
              <a:t> none;</a:t>
            </a:r>
            <a:r>
              <a:rPr lang="en-US" sz="1800" dirty="0"/>
              <a:t/>
            </a:r>
            <a:br>
              <a:rPr lang="en-US" sz="1800" dirty="0"/>
            </a:br>
            <a:r>
              <a:rPr lang="en-US" sz="1800" dirty="0"/>
              <a:t>}</a:t>
            </a:r>
          </a:p>
        </p:txBody>
      </p:sp>
    </p:spTree>
    <p:extLst>
      <p:ext uri="{BB962C8B-B14F-4D97-AF65-F5344CB8AC3E}">
        <p14:creationId xmlns:p14="http://schemas.microsoft.com/office/powerpoint/2010/main" val="120170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7470</TotalTime>
  <Words>13006</Words>
  <Application>Microsoft Office PowerPoint</Application>
  <PresentationFormat>On-screen Show (4:3)</PresentationFormat>
  <Paragraphs>1724</Paragraphs>
  <Slides>206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206</vt:i4>
      </vt:variant>
    </vt:vector>
  </HeadingPairs>
  <TitlesOfParts>
    <vt:vector size="211" baseType="lpstr">
      <vt:lpstr>Arial</vt:lpstr>
      <vt:lpstr>Book Antiqua</vt:lpstr>
      <vt:lpstr>Calibri</vt:lpstr>
      <vt:lpstr>Wingdings</vt:lpstr>
      <vt:lpstr>Office Theme</vt:lpstr>
      <vt:lpstr>PowerPoint Presentation</vt:lpstr>
      <vt:lpstr>AGENDA</vt:lpstr>
      <vt:lpstr>CSS</vt:lpstr>
      <vt:lpstr>Why Use CSS?</vt:lpstr>
      <vt:lpstr>Inline CSS</vt:lpstr>
      <vt:lpstr>Embedded/Internal CSS</vt:lpstr>
      <vt:lpstr>External CSS</vt:lpstr>
      <vt:lpstr>CSS Syntax</vt:lpstr>
      <vt:lpstr>CSS Syntax</vt:lpstr>
      <vt:lpstr>CSS Syntax</vt:lpstr>
      <vt:lpstr>CSS Syntax</vt:lpstr>
      <vt:lpstr>Cascade</vt:lpstr>
      <vt:lpstr>Selectors</vt:lpstr>
      <vt:lpstr>Simple Selectors</vt:lpstr>
      <vt:lpstr>Simple Selectors</vt:lpstr>
      <vt:lpstr>Attribute Selectors</vt:lpstr>
      <vt:lpstr>Attribute Selectors</vt:lpstr>
      <vt:lpstr>Attribute Selectors</vt:lpstr>
      <vt:lpstr>Combinators and selector lists</vt:lpstr>
      <vt:lpstr>Comments</vt:lpstr>
      <vt:lpstr>Inheritance</vt:lpstr>
      <vt:lpstr>The font-family Property</vt:lpstr>
      <vt:lpstr> Example </vt:lpstr>
      <vt:lpstr>Importing Fonts</vt:lpstr>
      <vt:lpstr>The font-family Property</vt:lpstr>
      <vt:lpstr>The font-family Property</vt:lpstr>
      <vt:lpstr>The font-family Property</vt:lpstr>
      <vt:lpstr>The font-size Property</vt:lpstr>
      <vt:lpstr>The font-size Property</vt:lpstr>
      <vt:lpstr>The font-size Property</vt:lpstr>
      <vt:lpstr>The font-weight Property</vt:lpstr>
      <vt:lpstr>The font-weight Property</vt:lpstr>
      <vt:lpstr>The font-variant Property</vt:lpstr>
      <vt:lpstr>The color Property</vt:lpstr>
      <vt:lpstr>The color Property</vt:lpstr>
      <vt:lpstr>The text-align Property</vt:lpstr>
      <vt:lpstr>The vertical-align Property</vt:lpstr>
      <vt:lpstr>The vertical-align Property</vt:lpstr>
      <vt:lpstr>The vertical-align Property</vt:lpstr>
      <vt:lpstr>The text-decoration Property</vt:lpstr>
      <vt:lpstr>The text-decoration Property</vt:lpstr>
      <vt:lpstr>The text-decoration Property</vt:lpstr>
      <vt:lpstr>The text-indent Property</vt:lpstr>
      <vt:lpstr>The text-shadow Property</vt:lpstr>
      <vt:lpstr>The text-shadow Property</vt:lpstr>
      <vt:lpstr>text-shadow with Blur Effect</vt:lpstr>
      <vt:lpstr>The text-transform Property</vt:lpstr>
      <vt:lpstr>text-transform Values</vt:lpstr>
      <vt:lpstr>The letter-spacing Property</vt:lpstr>
      <vt:lpstr>Using Negative Values</vt:lpstr>
      <vt:lpstr>The word-spacing Property</vt:lpstr>
      <vt:lpstr>Measurement Units</vt:lpstr>
      <vt:lpstr>The white-space Property</vt:lpstr>
      <vt:lpstr>The white-space Values</vt:lpstr>
      <vt:lpstr>The white-space Values</vt:lpstr>
      <vt:lpstr>Text and font styling</vt:lpstr>
      <vt:lpstr>Styling lists</vt:lpstr>
      <vt:lpstr>Styling lists</vt:lpstr>
      <vt:lpstr>Styling lists</vt:lpstr>
      <vt:lpstr>Styling lists</vt:lpstr>
      <vt:lpstr>Styling links</vt:lpstr>
      <vt:lpstr>Styling links</vt:lpstr>
      <vt:lpstr>Styling links</vt:lpstr>
      <vt:lpstr>Styling links</vt:lpstr>
      <vt:lpstr>The CSS Box Model</vt:lpstr>
      <vt:lpstr>The CSS Box Model</vt:lpstr>
      <vt:lpstr>More on Box Models</vt:lpstr>
      <vt:lpstr>Total Width of an Element</vt:lpstr>
      <vt:lpstr>Total Height of an Element</vt:lpstr>
      <vt:lpstr>Box Model Advanced</vt:lpstr>
      <vt:lpstr>Box Model Advanced-After</vt:lpstr>
      <vt:lpstr>Box Model Advanced - Before</vt:lpstr>
      <vt:lpstr>Box properties</vt:lpstr>
      <vt:lpstr>Box properties</vt:lpstr>
      <vt:lpstr>Box properties</vt:lpstr>
      <vt:lpstr>Box properties</vt:lpstr>
      <vt:lpstr>Box properties</vt:lpstr>
      <vt:lpstr>Box properties</vt:lpstr>
      <vt:lpstr>Box properties</vt:lpstr>
      <vt:lpstr>Outline</vt:lpstr>
      <vt:lpstr>The border Property</vt:lpstr>
      <vt:lpstr>Border Width</vt:lpstr>
      <vt:lpstr>The border-style Property</vt:lpstr>
      <vt:lpstr>The border-style Property</vt:lpstr>
      <vt:lpstr>CSS Width and Height</vt:lpstr>
      <vt:lpstr>Width and Height Measurement</vt:lpstr>
      <vt:lpstr>The Minimum and Maximum Sizes</vt:lpstr>
      <vt:lpstr>The background-color Property</vt:lpstr>
      <vt:lpstr>The background-image Property</vt:lpstr>
      <vt:lpstr>The background-image Property</vt:lpstr>
      <vt:lpstr>The background-repeat Property</vt:lpstr>
      <vt:lpstr>The background-attachment Property</vt:lpstr>
      <vt:lpstr>The background-attachment Values</vt:lpstr>
      <vt:lpstr>The list-style-type Property</vt:lpstr>
      <vt:lpstr>The list-style-type Property</vt:lpstr>
      <vt:lpstr>The List Image and Position</vt:lpstr>
      <vt:lpstr>The list-style Property</vt:lpstr>
      <vt:lpstr>Setting Styles to Links</vt:lpstr>
      <vt:lpstr>Links' Text Decoration</vt:lpstr>
      <vt:lpstr>Setting the Mouse Cursor Style</vt:lpstr>
      <vt:lpstr>Setting the Mouse Cursor Style</vt:lpstr>
      <vt:lpstr>CSS3</vt:lpstr>
      <vt:lpstr>CSS3: New Features</vt:lpstr>
      <vt:lpstr>CSS3: New Features</vt:lpstr>
      <vt:lpstr>CSS Vendor Prefixes</vt:lpstr>
      <vt:lpstr>CSS Vendor Prefixes</vt:lpstr>
      <vt:lpstr>Background Styles</vt:lpstr>
      <vt:lpstr>Background Color</vt:lpstr>
      <vt:lpstr>Background image</vt:lpstr>
      <vt:lpstr>Background repeat</vt:lpstr>
      <vt:lpstr>Background position</vt:lpstr>
      <vt:lpstr>Background position</vt:lpstr>
      <vt:lpstr>Background image: gradients</vt:lpstr>
      <vt:lpstr>Multiple Backgrounds</vt:lpstr>
      <vt:lpstr>Backgrounds size</vt:lpstr>
      <vt:lpstr>Positioning techniques</vt:lpstr>
      <vt:lpstr>Positioning techniques</vt:lpstr>
      <vt:lpstr>Positioning techniques</vt:lpstr>
      <vt:lpstr>Positioning techniques</vt:lpstr>
      <vt:lpstr>Positioning techniques</vt:lpstr>
      <vt:lpstr>Positioning techniques</vt:lpstr>
      <vt:lpstr>Positioning techniques</vt:lpstr>
      <vt:lpstr>Positioning techniques</vt:lpstr>
      <vt:lpstr>The box-shadow Property</vt:lpstr>
      <vt:lpstr>The box-shadow Property</vt:lpstr>
      <vt:lpstr>The box-shadow Property</vt:lpstr>
      <vt:lpstr>Styling tables</vt:lpstr>
      <vt:lpstr>The border-radius Property</vt:lpstr>
      <vt:lpstr>Creating a Circle</vt:lpstr>
      <vt:lpstr>Blur and Spread</vt:lpstr>
      <vt:lpstr>Creating an Inner Shadow</vt:lpstr>
      <vt:lpstr>Transparency Effect</vt:lpstr>
      <vt:lpstr>The box-shadow Property</vt:lpstr>
      <vt:lpstr>The box-shadow Property</vt:lpstr>
      <vt:lpstr>The text-shadow Property</vt:lpstr>
      <vt:lpstr>Working with Pseudo-Classes</vt:lpstr>
      <vt:lpstr>Working with Pseudo-Classes</vt:lpstr>
      <vt:lpstr>Working with Pseudo Elements</vt:lpstr>
      <vt:lpstr>Working with Pseudo Elements</vt:lpstr>
      <vt:lpstr>The @font-face Rule</vt:lpstr>
      <vt:lpstr>Using the @font-face Rule</vt:lpstr>
      <vt:lpstr>Creating Linear Gradients</vt:lpstr>
      <vt:lpstr>Media Queries</vt:lpstr>
      <vt:lpstr>Media Queries</vt:lpstr>
      <vt:lpstr>Media Queries</vt:lpstr>
      <vt:lpstr>CSS animations</vt:lpstr>
      <vt:lpstr>CSS animations</vt:lpstr>
      <vt:lpstr>CSS animations</vt:lpstr>
      <vt:lpstr>CSS animations</vt:lpstr>
      <vt:lpstr>CSS animations</vt:lpstr>
      <vt:lpstr>CSS animations</vt:lpstr>
      <vt:lpstr>CSS animations</vt:lpstr>
      <vt:lpstr>CSS animations</vt:lpstr>
      <vt:lpstr>CSS animations</vt:lpstr>
      <vt:lpstr>CSS animations</vt:lpstr>
      <vt:lpstr>CSS animations</vt:lpstr>
      <vt:lpstr>CSS animations</vt:lpstr>
      <vt:lpstr>CSS animations</vt:lpstr>
      <vt:lpstr>CSS animations</vt:lpstr>
      <vt:lpstr>CSS animations</vt:lpstr>
      <vt:lpstr>CSS animations - transform</vt:lpstr>
      <vt:lpstr>CSS animations - transform</vt:lpstr>
      <vt:lpstr>CSS animations - transform</vt:lpstr>
      <vt:lpstr>CSS animations - transform</vt:lpstr>
      <vt:lpstr>CSS animations - transform</vt:lpstr>
      <vt:lpstr>CSS animations - transform</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vt:lpstr>
      <vt:lpstr>CSS Flex box Lab</vt:lpstr>
      <vt:lpstr>CSS Flex box Lab</vt:lpstr>
      <vt:lpstr>CSS Flex box Lab</vt:lpstr>
      <vt:lpstr>CSS Flex box Lab</vt:lpstr>
      <vt:lpstr>CSS Flex box Lab</vt:lpstr>
      <vt:lpstr>CSS Flex box Lab</vt:lpstr>
      <vt:lpstr>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Mr. Demola</cp:lastModifiedBy>
  <cp:revision>178</cp:revision>
  <dcterms:created xsi:type="dcterms:W3CDTF">2015-03-25T14:26:33Z</dcterms:created>
  <dcterms:modified xsi:type="dcterms:W3CDTF">2019-10-31T14:53:43Z</dcterms:modified>
</cp:coreProperties>
</file>