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7" r:id="rId7"/>
    <p:sldId id="270" r:id="rId8"/>
    <p:sldId id="272" r:id="rId9"/>
    <p:sldId id="273" r:id="rId10"/>
    <p:sldId id="274"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03"/>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79EC-1365-6547-A152-35055AA17C27}"/>
              </a:ext>
            </a:extLst>
          </p:cNvPr>
          <p:cNvSpPr>
            <a:spLocks noGrp="1"/>
          </p:cNvSpPr>
          <p:nvPr>
            <p:ph type="ctrTitle"/>
          </p:nvPr>
        </p:nvSpPr>
        <p:spPr/>
        <p:txBody>
          <a:bodyPr>
            <a:normAutofit fontScale="90000"/>
          </a:bodyPr>
          <a:lstStyle/>
          <a:p>
            <a:r>
              <a:rPr lang="en-US" i="1" dirty="0"/>
              <a:t>Where to open a restaurant or cocktail bar …</a:t>
            </a:r>
            <a:endParaRPr lang="de-DE" dirty="0"/>
          </a:p>
        </p:txBody>
      </p:sp>
      <p:sp>
        <p:nvSpPr>
          <p:cNvPr id="3" name="Subtitle 2">
            <a:extLst>
              <a:ext uri="{FF2B5EF4-FFF2-40B4-BE49-F238E27FC236}">
                <a16:creationId xmlns:a16="http://schemas.microsoft.com/office/drawing/2014/main" id="{08315659-7615-FF4E-9261-32BE5B3F9FD5}"/>
              </a:ext>
            </a:extLst>
          </p:cNvPr>
          <p:cNvSpPr>
            <a:spLocks noGrp="1"/>
          </p:cNvSpPr>
          <p:nvPr>
            <p:ph type="subTitle" idx="1"/>
          </p:nvPr>
        </p:nvSpPr>
        <p:spPr/>
        <p:txBody>
          <a:bodyPr/>
          <a:lstStyle/>
          <a:p>
            <a:r>
              <a:rPr lang="en-US" i="1" dirty="0"/>
              <a:t>…in the Greater Toronto Area?</a:t>
            </a:r>
            <a:br>
              <a:rPr lang="de-DE" dirty="0"/>
            </a:br>
            <a:endParaRPr lang="de-DE" dirty="0"/>
          </a:p>
        </p:txBody>
      </p:sp>
    </p:spTree>
    <p:extLst>
      <p:ext uri="{BB962C8B-B14F-4D97-AF65-F5344CB8AC3E}">
        <p14:creationId xmlns:p14="http://schemas.microsoft.com/office/powerpoint/2010/main" val="100635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normAutofit fontScale="90000"/>
          </a:bodyPr>
          <a:lstStyle/>
          <a:p>
            <a:r>
              <a:rPr lang="de-DE" dirty="0" err="1"/>
              <a:t>Results</a:t>
            </a:r>
            <a:br>
              <a:rPr lang="de-DE" dirty="0"/>
            </a:br>
            <a:r>
              <a:rPr lang="en-US" sz="1300" dirty="0"/>
              <a:t>… now looking at the cocktail bar landscape while calculating  the mean coordinates, as well as mean distance to mean coordinates. The mean coordinates are represented by the green circles and distances with green lines. </a:t>
            </a:r>
            <a:br>
              <a:rPr lang="de-DE" sz="1300" dirty="0"/>
            </a:br>
            <a:br>
              <a:rPr lang="de-DE" sz="1300" dirty="0"/>
            </a:br>
            <a:endParaRPr lang="de-DE" sz="1300" dirty="0"/>
          </a:p>
        </p:txBody>
      </p:sp>
      <p:sp>
        <p:nvSpPr>
          <p:cNvPr id="7" name="TextBox 6">
            <a:extLst>
              <a:ext uri="{FF2B5EF4-FFF2-40B4-BE49-F238E27FC236}">
                <a16:creationId xmlns:a16="http://schemas.microsoft.com/office/drawing/2014/main" id="{E6EB2916-FC8E-0C4E-B9DB-74039263894A}"/>
              </a:ext>
            </a:extLst>
          </p:cNvPr>
          <p:cNvSpPr txBox="1"/>
          <p:nvPr/>
        </p:nvSpPr>
        <p:spPr>
          <a:xfrm>
            <a:off x="8094513" y="2141689"/>
            <a:ext cx="1107996" cy="369332"/>
          </a:xfrm>
          <a:prstGeom prst="rect">
            <a:avLst/>
          </a:prstGeom>
          <a:noFill/>
        </p:spPr>
        <p:txBody>
          <a:bodyPr wrap="none" rtlCol="0">
            <a:spAutoFit/>
          </a:bodyPr>
          <a:lstStyle/>
          <a:p>
            <a:r>
              <a:rPr lang="de-DE" dirty="0"/>
              <a:t>Kitchener</a:t>
            </a:r>
          </a:p>
        </p:txBody>
      </p:sp>
      <p:sp>
        <p:nvSpPr>
          <p:cNvPr id="6" name="TextBox 5">
            <a:extLst>
              <a:ext uri="{FF2B5EF4-FFF2-40B4-BE49-F238E27FC236}">
                <a16:creationId xmlns:a16="http://schemas.microsoft.com/office/drawing/2014/main" id="{4BC8272F-C8DF-1F46-90A5-D4D164794C90}"/>
              </a:ext>
            </a:extLst>
          </p:cNvPr>
          <p:cNvSpPr txBox="1"/>
          <p:nvPr/>
        </p:nvSpPr>
        <p:spPr>
          <a:xfrm>
            <a:off x="2742895" y="2141689"/>
            <a:ext cx="1050288" cy="369332"/>
          </a:xfrm>
          <a:prstGeom prst="rect">
            <a:avLst/>
          </a:prstGeom>
          <a:noFill/>
        </p:spPr>
        <p:txBody>
          <a:bodyPr wrap="none" rtlCol="0">
            <a:spAutoFit/>
          </a:bodyPr>
          <a:lstStyle/>
          <a:p>
            <a:r>
              <a:rPr lang="de-DE" dirty="0"/>
              <a:t>Hamilton</a:t>
            </a:r>
          </a:p>
        </p:txBody>
      </p:sp>
      <p:pic>
        <p:nvPicPr>
          <p:cNvPr id="8" name="Picture 7">
            <a:extLst>
              <a:ext uri="{FF2B5EF4-FFF2-40B4-BE49-F238E27FC236}">
                <a16:creationId xmlns:a16="http://schemas.microsoft.com/office/drawing/2014/main" id="{62081E2A-20E5-014F-99A0-07F5ED5D1D0B}"/>
              </a:ext>
            </a:extLst>
          </p:cNvPr>
          <p:cNvPicPr/>
          <p:nvPr/>
        </p:nvPicPr>
        <p:blipFill>
          <a:blip r:embed="rId2"/>
          <a:stretch>
            <a:fillRect/>
          </a:stretch>
        </p:blipFill>
        <p:spPr>
          <a:xfrm>
            <a:off x="339090" y="2584476"/>
            <a:ext cx="5756910" cy="3469005"/>
          </a:xfrm>
          <a:prstGeom prst="rect">
            <a:avLst/>
          </a:prstGeom>
        </p:spPr>
      </p:pic>
      <p:pic>
        <p:nvPicPr>
          <p:cNvPr id="9" name="Picture 8">
            <a:extLst>
              <a:ext uri="{FF2B5EF4-FFF2-40B4-BE49-F238E27FC236}">
                <a16:creationId xmlns:a16="http://schemas.microsoft.com/office/drawing/2014/main" id="{0C82EEAF-A630-D84C-BDD0-3C6A5886363D}"/>
              </a:ext>
            </a:extLst>
          </p:cNvPr>
          <p:cNvPicPr/>
          <p:nvPr/>
        </p:nvPicPr>
        <p:blipFill>
          <a:blip r:embed="rId3"/>
          <a:stretch>
            <a:fillRect/>
          </a:stretch>
        </p:blipFill>
        <p:spPr>
          <a:xfrm>
            <a:off x="6253216" y="2584476"/>
            <a:ext cx="5756910" cy="3469005"/>
          </a:xfrm>
          <a:prstGeom prst="rect">
            <a:avLst/>
          </a:prstGeom>
        </p:spPr>
      </p:pic>
    </p:spTree>
    <p:extLst>
      <p:ext uri="{BB962C8B-B14F-4D97-AF65-F5344CB8AC3E}">
        <p14:creationId xmlns:p14="http://schemas.microsoft.com/office/powerpoint/2010/main" val="391747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706D74F-A414-1648-94EE-FDA939567C14}"/>
              </a:ext>
            </a:extLst>
          </p:cNvPr>
          <p:cNvSpPr>
            <a:spLocks noGrp="1"/>
          </p:cNvSpPr>
          <p:nvPr>
            <p:ph type="title"/>
          </p:nvPr>
        </p:nvSpPr>
        <p:spPr/>
        <p:txBody>
          <a:bodyPr/>
          <a:lstStyle/>
          <a:p>
            <a:r>
              <a:rPr lang="de-DE" dirty="0" err="1"/>
              <a:t>discussion</a:t>
            </a:r>
            <a:endParaRPr lang="de-DE" dirty="0"/>
          </a:p>
        </p:txBody>
      </p:sp>
      <p:sp>
        <p:nvSpPr>
          <p:cNvPr id="11" name="Content Placeholder 10">
            <a:extLst>
              <a:ext uri="{FF2B5EF4-FFF2-40B4-BE49-F238E27FC236}">
                <a16:creationId xmlns:a16="http://schemas.microsoft.com/office/drawing/2014/main" id="{C2937461-EDA9-CE4E-9686-8FD69244E456}"/>
              </a:ext>
            </a:extLst>
          </p:cNvPr>
          <p:cNvSpPr>
            <a:spLocks noGrp="1"/>
          </p:cNvSpPr>
          <p:nvPr>
            <p:ph idx="1"/>
          </p:nvPr>
        </p:nvSpPr>
        <p:spPr/>
        <p:txBody>
          <a:bodyPr>
            <a:normAutofit fontScale="85000" lnSpcReduction="20000"/>
          </a:bodyPr>
          <a:lstStyle/>
          <a:p>
            <a:r>
              <a:rPr lang="en-US" dirty="0"/>
              <a:t>there’s indication that the restaurant industry is saturated in the assessed cities; however, the cocktail bars landscape looks more promising due to the lower competition.</a:t>
            </a:r>
            <a:r>
              <a:rPr lang="de-DE" dirty="0"/>
              <a:t> </a:t>
            </a:r>
          </a:p>
          <a:p>
            <a:r>
              <a:rPr lang="en-US" altLang="de-DE" dirty="0"/>
              <a:t>ranking mean distanced from mean coordinates from lowest to highest (MDMC): </a:t>
            </a:r>
          </a:p>
          <a:p>
            <a:pPr lvl="1"/>
            <a:r>
              <a:rPr lang="en-US" altLang="de-DE" sz="2000" dirty="0"/>
              <a:t>Hamilton = 0.008650111167283064</a:t>
            </a:r>
          </a:p>
          <a:p>
            <a:pPr lvl="1"/>
            <a:r>
              <a:rPr lang="en-US" altLang="de-DE" sz="2000" dirty="0"/>
              <a:t>Mississauga = 0.0548394977917856</a:t>
            </a:r>
          </a:p>
          <a:p>
            <a:pPr lvl="1"/>
            <a:r>
              <a:rPr lang="en-US" altLang="de-DE" sz="2000" dirty="0"/>
              <a:t>Kitchener = 0.059882800103556726</a:t>
            </a:r>
          </a:p>
          <a:p>
            <a:pPr lvl="1"/>
            <a:r>
              <a:rPr lang="en-US" altLang="de-DE" sz="2000" dirty="0"/>
              <a:t>Oakville = 0.08318628585514992</a:t>
            </a:r>
          </a:p>
          <a:p>
            <a:pPr lvl="1"/>
            <a:r>
              <a:rPr lang="en-US" altLang="de-DE" sz="2000" dirty="0"/>
              <a:t>Burlington = 0.14577741180998358 </a:t>
            </a:r>
          </a:p>
          <a:p>
            <a:r>
              <a:rPr lang="en-US" dirty="0"/>
              <a:t>looking at density and distances alone, an investor should look into opportunities to open a cocktail bar in either Hamilton or Mississauga</a:t>
            </a:r>
            <a:r>
              <a:rPr lang="de-DE" sz="2400" dirty="0"/>
              <a:t> </a:t>
            </a:r>
            <a:endParaRPr lang="en-US" altLang="de-DE" sz="2200" dirty="0"/>
          </a:p>
          <a:p>
            <a:pPr lvl="1"/>
            <a:endParaRPr lang="en-US" altLang="de-DE" dirty="0"/>
          </a:p>
          <a:p>
            <a:pPr lvl="1"/>
            <a:endParaRPr lang="en-US" altLang="de-DE" dirty="0"/>
          </a:p>
          <a:p>
            <a:endParaRPr lang="de-DE" dirty="0"/>
          </a:p>
          <a:p>
            <a:endParaRPr lang="de-DE" dirty="0"/>
          </a:p>
          <a:p>
            <a:endParaRPr lang="de-DE" dirty="0"/>
          </a:p>
        </p:txBody>
      </p:sp>
    </p:spTree>
    <p:extLst>
      <p:ext uri="{BB962C8B-B14F-4D97-AF65-F5344CB8AC3E}">
        <p14:creationId xmlns:p14="http://schemas.microsoft.com/office/powerpoint/2010/main" val="19850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EB6396-E9C0-504F-B934-DC664F415C59}"/>
              </a:ext>
            </a:extLst>
          </p:cNvPr>
          <p:cNvSpPr>
            <a:spLocks noGrp="1"/>
          </p:cNvSpPr>
          <p:nvPr>
            <p:ph type="title"/>
          </p:nvPr>
        </p:nvSpPr>
        <p:spPr/>
        <p:txBody>
          <a:bodyPr/>
          <a:lstStyle/>
          <a:p>
            <a:r>
              <a:rPr lang="de-DE" dirty="0" err="1"/>
              <a:t>conclusion</a:t>
            </a:r>
            <a:endParaRPr lang="de-DE" dirty="0"/>
          </a:p>
        </p:txBody>
      </p:sp>
      <p:sp>
        <p:nvSpPr>
          <p:cNvPr id="10" name="Content Placeholder 9">
            <a:extLst>
              <a:ext uri="{FF2B5EF4-FFF2-40B4-BE49-F238E27FC236}">
                <a16:creationId xmlns:a16="http://schemas.microsoft.com/office/drawing/2014/main" id="{F5A9C44C-21BA-D648-97A3-A14C58D31100}"/>
              </a:ext>
            </a:extLst>
          </p:cNvPr>
          <p:cNvSpPr>
            <a:spLocks noGrp="1"/>
          </p:cNvSpPr>
          <p:nvPr>
            <p:ph idx="1"/>
          </p:nvPr>
        </p:nvSpPr>
        <p:spPr/>
        <p:txBody>
          <a:bodyPr/>
          <a:lstStyle/>
          <a:p>
            <a:r>
              <a:rPr lang="en-US" dirty="0"/>
              <a:t>From an investor perspective, investing in a cocktail bar is likely to be a better alternative due to the low competition, while still being able to benefit from the GTA population growth and demographic changes. </a:t>
            </a:r>
          </a:p>
          <a:p>
            <a:r>
              <a:rPr lang="en-US" dirty="0"/>
              <a:t>When combining the lowest MDMC with lowest number of competitors, my final recommendation would be to </a:t>
            </a:r>
            <a:r>
              <a:rPr lang="en-US" b="1" u="sng" dirty="0"/>
              <a:t>open a cocktail bar in Hamilton</a:t>
            </a:r>
            <a:r>
              <a:rPr lang="en-US" dirty="0"/>
              <a:t>!</a:t>
            </a:r>
            <a:r>
              <a:rPr lang="de-DE" dirty="0"/>
              <a:t> </a:t>
            </a:r>
          </a:p>
          <a:p>
            <a:r>
              <a:rPr lang="en-US" dirty="0"/>
              <a:t>Kitchener would be the 2</a:t>
            </a:r>
            <a:r>
              <a:rPr lang="en-US" baseline="30000" dirty="0"/>
              <a:t>nd</a:t>
            </a:r>
            <a:r>
              <a:rPr lang="en-US" dirty="0"/>
              <a:t> recommendation due to its considerably lower number of competitors (4) compared to Mississauga (14), despite its slightly higher MDMC score.</a:t>
            </a:r>
            <a:r>
              <a:rPr lang="de-DE" dirty="0"/>
              <a:t> </a:t>
            </a:r>
          </a:p>
        </p:txBody>
      </p:sp>
    </p:spTree>
    <p:extLst>
      <p:ext uri="{BB962C8B-B14F-4D97-AF65-F5344CB8AC3E}">
        <p14:creationId xmlns:p14="http://schemas.microsoft.com/office/powerpoint/2010/main" val="170748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lstStyle/>
          <a:p>
            <a:r>
              <a:rPr lang="de-DE" dirty="0"/>
              <a:t>Background </a:t>
            </a:r>
            <a:r>
              <a:rPr lang="de-DE" dirty="0" err="1"/>
              <a:t>information</a:t>
            </a:r>
            <a:endParaRPr lang="de-DE" dirty="0"/>
          </a:p>
        </p:txBody>
      </p:sp>
      <p:sp>
        <p:nvSpPr>
          <p:cNvPr id="3" name="Content Placeholder 2">
            <a:extLst>
              <a:ext uri="{FF2B5EF4-FFF2-40B4-BE49-F238E27FC236}">
                <a16:creationId xmlns:a16="http://schemas.microsoft.com/office/drawing/2014/main" id="{DDE291EE-5532-EC4F-B81C-7C991207A2B6}"/>
              </a:ext>
            </a:extLst>
          </p:cNvPr>
          <p:cNvSpPr>
            <a:spLocks noGrp="1"/>
          </p:cNvSpPr>
          <p:nvPr>
            <p:ph idx="1"/>
          </p:nvPr>
        </p:nvSpPr>
        <p:spPr/>
        <p:txBody>
          <a:bodyPr>
            <a:normAutofit fontScale="85000" lnSpcReduction="10000"/>
          </a:bodyPr>
          <a:lstStyle/>
          <a:p>
            <a:r>
              <a:rPr lang="de-DE" dirty="0"/>
              <a:t>A </a:t>
            </a:r>
            <a:r>
              <a:rPr lang="de-DE" dirty="0" err="1"/>
              <a:t>demographic</a:t>
            </a:r>
            <a:r>
              <a:rPr lang="de-DE" dirty="0"/>
              <a:t> </a:t>
            </a:r>
            <a:r>
              <a:rPr lang="de-DE" dirty="0" err="1"/>
              <a:t>change</a:t>
            </a:r>
            <a:r>
              <a:rPr lang="de-DE" dirty="0"/>
              <a:t> </a:t>
            </a:r>
            <a:r>
              <a:rPr lang="de-DE" dirty="0" err="1"/>
              <a:t>is</a:t>
            </a:r>
            <a:r>
              <a:rPr lang="de-DE" dirty="0"/>
              <a:t> </a:t>
            </a:r>
            <a:r>
              <a:rPr lang="de-DE" dirty="0" err="1"/>
              <a:t>ocurring</a:t>
            </a:r>
            <a:r>
              <a:rPr lang="de-DE" dirty="0"/>
              <a:t> in </a:t>
            </a:r>
            <a:r>
              <a:rPr lang="de-DE" dirty="0" err="1"/>
              <a:t>the</a:t>
            </a:r>
            <a:r>
              <a:rPr lang="de-DE" dirty="0"/>
              <a:t> </a:t>
            </a:r>
            <a:r>
              <a:rPr lang="de-DE" dirty="0" err="1"/>
              <a:t>Greater</a:t>
            </a:r>
            <a:r>
              <a:rPr lang="de-DE" dirty="0"/>
              <a:t> Toronto Area. Due </a:t>
            </a:r>
            <a:r>
              <a:rPr lang="de-DE" dirty="0" err="1"/>
              <a:t>to</a:t>
            </a:r>
            <a:r>
              <a:rPr lang="de-DE" dirty="0"/>
              <a:t> </a:t>
            </a:r>
            <a:r>
              <a:rPr lang="de-DE" dirty="0" err="1"/>
              <a:t>the</a:t>
            </a:r>
            <a:r>
              <a:rPr lang="de-DE" dirty="0"/>
              <a:t> </a:t>
            </a:r>
            <a:r>
              <a:rPr lang="de-DE" dirty="0" err="1"/>
              <a:t>increasing</a:t>
            </a:r>
            <a:r>
              <a:rPr lang="de-DE" dirty="0"/>
              <a:t> </a:t>
            </a:r>
            <a:r>
              <a:rPr lang="de-DE" dirty="0" err="1"/>
              <a:t>cost</a:t>
            </a:r>
            <a:r>
              <a:rPr lang="de-DE" dirty="0"/>
              <a:t> </a:t>
            </a:r>
            <a:r>
              <a:rPr lang="de-DE" dirty="0" err="1"/>
              <a:t>of</a:t>
            </a:r>
            <a:r>
              <a:rPr lang="de-DE" dirty="0"/>
              <a:t> </a:t>
            </a:r>
            <a:r>
              <a:rPr lang="de-DE" dirty="0" err="1"/>
              <a:t>living</a:t>
            </a:r>
            <a:r>
              <a:rPr lang="de-DE" dirty="0"/>
              <a:t> in Toronto, </a:t>
            </a:r>
            <a:r>
              <a:rPr lang="de-DE" dirty="0" err="1"/>
              <a:t>many</a:t>
            </a:r>
            <a:r>
              <a:rPr lang="de-DE" dirty="0"/>
              <a:t> </a:t>
            </a:r>
            <a:r>
              <a:rPr lang="de-DE" dirty="0" err="1"/>
              <a:t>people</a:t>
            </a:r>
            <a:r>
              <a:rPr lang="de-DE" dirty="0"/>
              <a:t> </a:t>
            </a:r>
            <a:r>
              <a:rPr lang="de-DE" dirty="0" err="1"/>
              <a:t>have</a:t>
            </a:r>
            <a:r>
              <a:rPr lang="de-DE" dirty="0"/>
              <a:t> </a:t>
            </a:r>
            <a:r>
              <a:rPr lang="de-DE" dirty="0" err="1"/>
              <a:t>been</a:t>
            </a:r>
            <a:r>
              <a:rPr lang="de-DE" dirty="0"/>
              <a:t> </a:t>
            </a:r>
            <a:r>
              <a:rPr lang="de-DE" dirty="0" err="1"/>
              <a:t>moving</a:t>
            </a:r>
            <a:r>
              <a:rPr lang="de-DE" dirty="0"/>
              <a:t> </a:t>
            </a:r>
            <a:r>
              <a:rPr lang="de-DE" dirty="0" err="1"/>
              <a:t>to</a:t>
            </a:r>
            <a:r>
              <a:rPr lang="de-DE" dirty="0"/>
              <a:t> </a:t>
            </a:r>
            <a:r>
              <a:rPr lang="de-DE" dirty="0" err="1"/>
              <a:t>nearby</a:t>
            </a:r>
            <a:r>
              <a:rPr lang="de-DE" dirty="0"/>
              <a:t> </a:t>
            </a:r>
            <a:r>
              <a:rPr lang="de-DE" dirty="0" err="1"/>
              <a:t>cities</a:t>
            </a:r>
            <a:r>
              <a:rPr lang="de-DE" dirty="0"/>
              <a:t>.</a:t>
            </a:r>
          </a:p>
          <a:p>
            <a:r>
              <a:rPr lang="de-DE" dirty="0" err="1"/>
              <a:t>Additionally</a:t>
            </a:r>
            <a:r>
              <a:rPr lang="de-DE" dirty="0"/>
              <a:t>, </a:t>
            </a:r>
            <a:r>
              <a:rPr lang="de-DE" dirty="0" err="1"/>
              <a:t>the</a:t>
            </a:r>
            <a:r>
              <a:rPr lang="de-DE" dirty="0"/>
              <a:t> </a:t>
            </a:r>
            <a:r>
              <a:rPr lang="de-DE" dirty="0" err="1"/>
              <a:t>expansion</a:t>
            </a:r>
            <a:r>
              <a:rPr lang="de-DE" dirty="0"/>
              <a:t> </a:t>
            </a:r>
            <a:r>
              <a:rPr lang="de-DE" dirty="0" err="1"/>
              <a:t>of</a:t>
            </a:r>
            <a:r>
              <a:rPr lang="de-DE" dirty="0"/>
              <a:t> </a:t>
            </a:r>
            <a:r>
              <a:rPr lang="de-DE" dirty="0" err="1"/>
              <a:t>the</a:t>
            </a:r>
            <a:r>
              <a:rPr lang="de-DE" dirty="0"/>
              <a:t> GO </a:t>
            </a:r>
            <a:r>
              <a:rPr lang="de-DE" dirty="0" err="1"/>
              <a:t>system</a:t>
            </a:r>
            <a:r>
              <a:rPr lang="de-DE" dirty="0"/>
              <a:t> </a:t>
            </a:r>
            <a:r>
              <a:rPr lang="de-DE" dirty="0" err="1"/>
              <a:t>has</a:t>
            </a:r>
            <a:r>
              <a:rPr lang="de-DE" dirty="0"/>
              <a:t> </a:t>
            </a:r>
            <a:r>
              <a:rPr lang="de-DE" dirty="0" err="1"/>
              <a:t>faciliated</a:t>
            </a:r>
            <a:r>
              <a:rPr lang="de-DE" dirty="0"/>
              <a:t> </a:t>
            </a:r>
            <a:r>
              <a:rPr lang="de-DE" dirty="0" err="1"/>
              <a:t>this</a:t>
            </a:r>
            <a:r>
              <a:rPr lang="de-DE" dirty="0"/>
              <a:t> </a:t>
            </a:r>
            <a:r>
              <a:rPr lang="de-DE" dirty="0" err="1"/>
              <a:t>migration</a:t>
            </a:r>
            <a:r>
              <a:rPr lang="de-DE" dirty="0"/>
              <a:t> </a:t>
            </a:r>
            <a:r>
              <a:rPr lang="de-DE" dirty="0" err="1"/>
              <a:t>with</a:t>
            </a:r>
            <a:r>
              <a:rPr lang="de-DE" dirty="0"/>
              <a:t> </a:t>
            </a:r>
            <a:r>
              <a:rPr lang="de-DE" dirty="0" err="1"/>
              <a:t>better</a:t>
            </a:r>
            <a:r>
              <a:rPr lang="de-DE" dirty="0"/>
              <a:t> </a:t>
            </a:r>
            <a:r>
              <a:rPr lang="de-DE" dirty="0" err="1"/>
              <a:t>connectivity</a:t>
            </a:r>
            <a:r>
              <a:rPr lang="de-DE" dirty="0"/>
              <a:t> </a:t>
            </a:r>
            <a:r>
              <a:rPr lang="de-DE" dirty="0" err="1"/>
              <a:t>to</a:t>
            </a:r>
            <a:r>
              <a:rPr lang="de-DE" dirty="0"/>
              <a:t> Toronto.</a:t>
            </a:r>
          </a:p>
          <a:p>
            <a:r>
              <a:rPr lang="de-DE" dirty="0"/>
              <a:t>New </a:t>
            </a:r>
            <a:r>
              <a:rPr lang="de-DE" dirty="0" err="1"/>
              <a:t>business</a:t>
            </a:r>
            <a:r>
              <a:rPr lang="de-DE" dirty="0"/>
              <a:t> </a:t>
            </a:r>
            <a:r>
              <a:rPr lang="de-DE" dirty="0" err="1"/>
              <a:t>opportunities</a:t>
            </a:r>
            <a:r>
              <a:rPr lang="de-DE" dirty="0"/>
              <a:t> will </a:t>
            </a:r>
            <a:r>
              <a:rPr lang="de-DE" dirty="0" err="1"/>
              <a:t>arise</a:t>
            </a:r>
            <a:r>
              <a:rPr lang="de-DE" dirty="0"/>
              <a:t> </a:t>
            </a:r>
            <a:r>
              <a:rPr lang="de-DE" dirty="0" err="1"/>
              <a:t>with</a:t>
            </a:r>
            <a:r>
              <a:rPr lang="de-DE" dirty="0"/>
              <a:t> </a:t>
            </a:r>
            <a:r>
              <a:rPr lang="de-DE" dirty="0" err="1"/>
              <a:t>the</a:t>
            </a:r>
            <a:r>
              <a:rPr lang="de-DE" dirty="0"/>
              <a:t> </a:t>
            </a:r>
            <a:r>
              <a:rPr lang="de-DE" dirty="0" err="1"/>
              <a:t>population</a:t>
            </a:r>
            <a:r>
              <a:rPr lang="de-DE" dirty="0"/>
              <a:t> </a:t>
            </a:r>
            <a:r>
              <a:rPr lang="de-DE" dirty="0" err="1"/>
              <a:t>growth</a:t>
            </a:r>
            <a:r>
              <a:rPr lang="de-DE" dirty="0"/>
              <a:t> in </a:t>
            </a:r>
            <a:r>
              <a:rPr lang="de-DE" dirty="0" err="1"/>
              <a:t>these</a:t>
            </a:r>
            <a:r>
              <a:rPr lang="de-DE" dirty="0"/>
              <a:t> </a:t>
            </a:r>
            <a:r>
              <a:rPr lang="de-DE" dirty="0" err="1"/>
              <a:t>neighboring</a:t>
            </a:r>
            <a:r>
              <a:rPr lang="de-DE" dirty="0"/>
              <a:t> </a:t>
            </a:r>
            <a:r>
              <a:rPr lang="de-DE" dirty="0" err="1"/>
              <a:t>cities</a:t>
            </a:r>
            <a:r>
              <a:rPr lang="de-DE" dirty="0"/>
              <a:t>, so </a:t>
            </a:r>
            <a:r>
              <a:rPr lang="de-DE" dirty="0" err="1"/>
              <a:t>as</a:t>
            </a:r>
            <a:r>
              <a:rPr lang="de-DE" dirty="0"/>
              <a:t> </a:t>
            </a:r>
            <a:r>
              <a:rPr lang="de-DE" dirty="0" err="1"/>
              <a:t>to</a:t>
            </a:r>
            <a:r>
              <a:rPr lang="de-DE" dirty="0"/>
              <a:t> </a:t>
            </a:r>
            <a:r>
              <a:rPr lang="de-DE" dirty="0" err="1"/>
              <a:t>cater</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inhabitants</a:t>
            </a:r>
            <a:r>
              <a:rPr lang="de-DE" dirty="0"/>
              <a:t>.</a:t>
            </a:r>
          </a:p>
          <a:p>
            <a:r>
              <a:rPr lang="de-DE" dirty="0"/>
              <a:t>This </a:t>
            </a:r>
            <a:r>
              <a:rPr lang="de-DE" dirty="0" err="1"/>
              <a:t>report</a:t>
            </a:r>
            <a:r>
              <a:rPr lang="de-DE" dirty="0"/>
              <a:t> </a:t>
            </a:r>
            <a:r>
              <a:rPr lang="de-DE" dirty="0" err="1"/>
              <a:t>is</a:t>
            </a:r>
            <a:r>
              <a:rPr lang="de-DE" dirty="0"/>
              <a:t> </a:t>
            </a:r>
            <a:r>
              <a:rPr lang="de-DE" dirty="0" err="1"/>
              <a:t>targeted</a:t>
            </a:r>
            <a:r>
              <a:rPr lang="de-DE" dirty="0"/>
              <a:t> at </a:t>
            </a:r>
            <a:r>
              <a:rPr lang="de-DE" dirty="0" err="1"/>
              <a:t>inverstors</a:t>
            </a:r>
            <a:r>
              <a:rPr lang="de-DE" dirty="0"/>
              <a:t> </a:t>
            </a:r>
            <a:r>
              <a:rPr lang="en-US" dirty="0"/>
              <a:t>who are looking to start a new business while benefiting from the current demographics change in the cities of Mississauga, Burlington, Oakville, Hamilton and Kitchener.</a:t>
            </a:r>
            <a:endParaRPr lang="de-DE" dirty="0"/>
          </a:p>
          <a:p>
            <a:r>
              <a:rPr lang="en-US" dirty="0"/>
              <a:t>The insights generated from this report will help support and optimize investment decisions on where to open a restaurant or a cocktail bar is those cities.</a:t>
            </a:r>
            <a:endParaRPr lang="de-DE" dirty="0"/>
          </a:p>
          <a:p>
            <a:endParaRPr lang="de-DE" dirty="0"/>
          </a:p>
        </p:txBody>
      </p:sp>
    </p:spTree>
    <p:extLst>
      <p:ext uri="{BB962C8B-B14F-4D97-AF65-F5344CB8AC3E}">
        <p14:creationId xmlns:p14="http://schemas.microsoft.com/office/powerpoint/2010/main" val="94206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lstStyle/>
          <a:p>
            <a:r>
              <a:rPr lang="de-DE" dirty="0"/>
              <a:t>Data</a:t>
            </a:r>
          </a:p>
        </p:txBody>
      </p:sp>
      <p:sp>
        <p:nvSpPr>
          <p:cNvPr id="3" name="Content Placeholder 2">
            <a:extLst>
              <a:ext uri="{FF2B5EF4-FFF2-40B4-BE49-F238E27FC236}">
                <a16:creationId xmlns:a16="http://schemas.microsoft.com/office/drawing/2014/main" id="{DDE291EE-5532-EC4F-B81C-7C991207A2B6}"/>
              </a:ext>
            </a:extLst>
          </p:cNvPr>
          <p:cNvSpPr>
            <a:spLocks noGrp="1"/>
          </p:cNvSpPr>
          <p:nvPr>
            <p:ph idx="1"/>
          </p:nvPr>
        </p:nvSpPr>
        <p:spPr/>
        <p:txBody>
          <a:bodyPr>
            <a:normAutofit/>
          </a:bodyPr>
          <a:lstStyle/>
          <a:p>
            <a:r>
              <a:rPr lang="de-DE" dirty="0"/>
              <a:t>The </a:t>
            </a:r>
            <a:r>
              <a:rPr lang="de-DE" dirty="0" err="1"/>
              <a:t>data</a:t>
            </a:r>
            <a:r>
              <a:rPr lang="de-DE" dirty="0"/>
              <a:t> </a:t>
            </a:r>
            <a:r>
              <a:rPr lang="de-DE" dirty="0" err="1"/>
              <a:t>points</a:t>
            </a:r>
            <a:r>
              <a:rPr lang="de-DE" dirty="0"/>
              <a:t> </a:t>
            </a:r>
            <a:r>
              <a:rPr lang="de-DE" dirty="0" err="1"/>
              <a:t>utilized</a:t>
            </a:r>
            <a:r>
              <a:rPr lang="de-DE" dirty="0"/>
              <a:t> in </a:t>
            </a:r>
            <a:r>
              <a:rPr lang="de-DE" dirty="0" err="1"/>
              <a:t>this</a:t>
            </a:r>
            <a:r>
              <a:rPr lang="de-DE" dirty="0"/>
              <a:t> </a:t>
            </a:r>
            <a:r>
              <a:rPr lang="de-DE" dirty="0" err="1"/>
              <a:t>analysis</a:t>
            </a:r>
            <a:r>
              <a:rPr lang="de-DE" dirty="0"/>
              <a:t> </a:t>
            </a:r>
            <a:r>
              <a:rPr lang="de-DE" dirty="0" err="1"/>
              <a:t>were</a:t>
            </a:r>
            <a:r>
              <a:rPr lang="de-DE" dirty="0"/>
              <a:t>:</a:t>
            </a:r>
          </a:p>
          <a:p>
            <a:pPr lvl="1"/>
            <a:r>
              <a:rPr lang="en-US" dirty="0"/>
              <a:t>number of existing restaurants in Mississauga, Oakville, Burlington, Hamilton and Kitchener</a:t>
            </a:r>
            <a:endParaRPr lang="de-DE" dirty="0"/>
          </a:p>
          <a:p>
            <a:pPr lvl="1"/>
            <a:r>
              <a:rPr lang="en-US" dirty="0"/>
              <a:t>their respective geolocations</a:t>
            </a:r>
            <a:endParaRPr lang="de-DE" dirty="0"/>
          </a:p>
          <a:p>
            <a:pPr lvl="1"/>
            <a:r>
              <a:rPr lang="en-US" dirty="0"/>
              <a:t>distance from each other</a:t>
            </a:r>
          </a:p>
          <a:p>
            <a:r>
              <a:rPr lang="en-US" dirty="0"/>
              <a:t>Furthermore, Foursquare API data has been used for:</a:t>
            </a:r>
          </a:p>
          <a:p>
            <a:pPr lvl="1"/>
            <a:r>
              <a:rPr lang="en-US" dirty="0"/>
              <a:t>coordinates of current restaurants and cocktail bars </a:t>
            </a:r>
          </a:p>
          <a:p>
            <a:pPr lvl="1"/>
            <a:r>
              <a:rPr lang="en-US" dirty="0"/>
              <a:t>number of existing restaurants </a:t>
            </a:r>
          </a:p>
          <a:p>
            <a:pPr lvl="1"/>
            <a:r>
              <a:rPr lang="en-US" dirty="0"/>
              <a:t>coordinates of the selected Greater Toronto Area cities</a:t>
            </a:r>
            <a:endParaRPr lang="de-DE" dirty="0"/>
          </a:p>
          <a:p>
            <a:endParaRPr lang="de-DE" dirty="0"/>
          </a:p>
          <a:p>
            <a:pPr lvl="1"/>
            <a:endParaRPr lang="de-DE" dirty="0"/>
          </a:p>
        </p:txBody>
      </p:sp>
    </p:spTree>
    <p:extLst>
      <p:ext uri="{BB962C8B-B14F-4D97-AF65-F5344CB8AC3E}">
        <p14:creationId xmlns:p14="http://schemas.microsoft.com/office/powerpoint/2010/main" val="250551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lstStyle/>
          <a:p>
            <a:r>
              <a:rPr lang="de-DE" dirty="0" err="1"/>
              <a:t>Methodology</a:t>
            </a:r>
            <a:endParaRPr lang="de-DE" dirty="0"/>
          </a:p>
        </p:txBody>
      </p:sp>
      <p:sp>
        <p:nvSpPr>
          <p:cNvPr id="3" name="Content Placeholder 2">
            <a:extLst>
              <a:ext uri="{FF2B5EF4-FFF2-40B4-BE49-F238E27FC236}">
                <a16:creationId xmlns:a16="http://schemas.microsoft.com/office/drawing/2014/main" id="{DDE291EE-5532-EC4F-B81C-7C991207A2B6}"/>
              </a:ext>
            </a:extLst>
          </p:cNvPr>
          <p:cNvSpPr>
            <a:spLocks noGrp="1"/>
          </p:cNvSpPr>
          <p:nvPr>
            <p:ph idx="1"/>
          </p:nvPr>
        </p:nvSpPr>
        <p:spPr/>
        <p:txBody>
          <a:bodyPr/>
          <a:lstStyle/>
          <a:p>
            <a:r>
              <a:rPr lang="de-DE" dirty="0"/>
              <a:t>The </a:t>
            </a:r>
            <a:r>
              <a:rPr lang="de-DE" dirty="0" err="1"/>
              <a:t>key</a:t>
            </a:r>
            <a:r>
              <a:rPr lang="de-DE" dirty="0"/>
              <a:t> </a:t>
            </a:r>
            <a:r>
              <a:rPr lang="de-DE" dirty="0" err="1"/>
              <a:t>criteria</a:t>
            </a:r>
            <a:r>
              <a:rPr lang="de-DE" dirty="0"/>
              <a:t> </a:t>
            </a:r>
            <a:r>
              <a:rPr lang="de-DE" dirty="0" err="1"/>
              <a:t>utilized</a:t>
            </a:r>
            <a:r>
              <a:rPr lang="de-DE" dirty="0"/>
              <a:t> </a:t>
            </a:r>
            <a:r>
              <a:rPr lang="de-DE" dirty="0" err="1"/>
              <a:t>to</a:t>
            </a:r>
            <a:r>
              <a:rPr lang="de-DE" dirty="0"/>
              <a:t> </a:t>
            </a:r>
            <a:r>
              <a:rPr lang="de-DE" dirty="0" err="1"/>
              <a:t>select</a:t>
            </a:r>
            <a:r>
              <a:rPr lang="de-DE" dirty="0"/>
              <a:t> </a:t>
            </a:r>
            <a:r>
              <a:rPr lang="de-DE" dirty="0" err="1"/>
              <a:t>the</a:t>
            </a:r>
            <a:r>
              <a:rPr lang="de-DE" dirty="0"/>
              <a:t> </a:t>
            </a:r>
            <a:r>
              <a:rPr lang="de-DE" dirty="0" err="1"/>
              <a:t>best</a:t>
            </a:r>
            <a:r>
              <a:rPr lang="de-DE" dirty="0"/>
              <a:t> </a:t>
            </a:r>
            <a:r>
              <a:rPr lang="de-DE" dirty="0" err="1"/>
              <a:t>locations</a:t>
            </a:r>
            <a:r>
              <a:rPr lang="de-DE" dirty="0"/>
              <a:t> </a:t>
            </a:r>
            <a:r>
              <a:rPr lang="de-DE" dirty="0" err="1"/>
              <a:t>to</a:t>
            </a:r>
            <a:r>
              <a:rPr lang="de-DE" dirty="0"/>
              <a:t> open a </a:t>
            </a:r>
            <a:r>
              <a:rPr lang="de-DE" dirty="0" err="1"/>
              <a:t>restaurant</a:t>
            </a:r>
            <a:r>
              <a:rPr lang="de-DE" dirty="0"/>
              <a:t> </a:t>
            </a:r>
            <a:r>
              <a:rPr lang="de-DE" dirty="0" err="1"/>
              <a:t>or</a:t>
            </a:r>
            <a:r>
              <a:rPr lang="de-DE" dirty="0"/>
              <a:t> </a:t>
            </a:r>
            <a:r>
              <a:rPr lang="de-DE" dirty="0" err="1"/>
              <a:t>cocktail</a:t>
            </a:r>
            <a:r>
              <a:rPr lang="de-DE" dirty="0"/>
              <a:t> bar </a:t>
            </a:r>
            <a:r>
              <a:rPr lang="de-DE" dirty="0" err="1"/>
              <a:t>were</a:t>
            </a:r>
            <a:r>
              <a:rPr lang="de-DE" dirty="0"/>
              <a:t>:</a:t>
            </a:r>
          </a:p>
          <a:p>
            <a:pPr lvl="1"/>
            <a:r>
              <a:rPr lang="de-DE" dirty="0" err="1"/>
              <a:t>competition</a:t>
            </a:r>
            <a:r>
              <a:rPr lang="de-DE" dirty="0"/>
              <a:t> in </a:t>
            </a:r>
            <a:r>
              <a:rPr lang="de-DE" dirty="0" err="1"/>
              <a:t>level</a:t>
            </a:r>
            <a:r>
              <a:rPr lang="de-DE" dirty="0"/>
              <a:t> in </a:t>
            </a:r>
            <a:r>
              <a:rPr lang="de-DE" dirty="0" err="1"/>
              <a:t>each</a:t>
            </a:r>
            <a:r>
              <a:rPr lang="de-DE" dirty="0"/>
              <a:t> </a:t>
            </a:r>
            <a:r>
              <a:rPr lang="de-DE" dirty="0" err="1"/>
              <a:t>of</a:t>
            </a:r>
            <a:r>
              <a:rPr lang="de-DE" dirty="0"/>
              <a:t> </a:t>
            </a:r>
            <a:r>
              <a:rPr lang="de-DE" dirty="0" err="1"/>
              <a:t>the</a:t>
            </a:r>
            <a:r>
              <a:rPr lang="de-DE" dirty="0"/>
              <a:t> </a:t>
            </a:r>
            <a:r>
              <a:rPr lang="de-DE" dirty="0" err="1"/>
              <a:t>cities</a:t>
            </a:r>
            <a:r>
              <a:rPr lang="de-DE" dirty="0"/>
              <a:t> </a:t>
            </a:r>
            <a:r>
              <a:rPr lang="de-DE" dirty="0" err="1"/>
              <a:t>represented</a:t>
            </a:r>
            <a:r>
              <a:rPr lang="de-DE" dirty="0"/>
              <a:t> </a:t>
            </a:r>
            <a:r>
              <a:rPr lang="de-DE" dirty="0" err="1"/>
              <a:t>by</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restautants</a:t>
            </a:r>
            <a:r>
              <a:rPr lang="de-DE" dirty="0"/>
              <a:t>/</a:t>
            </a:r>
            <a:r>
              <a:rPr lang="de-DE" dirty="0" err="1"/>
              <a:t>cocktail</a:t>
            </a:r>
            <a:r>
              <a:rPr lang="de-DE" dirty="0"/>
              <a:t> </a:t>
            </a:r>
            <a:r>
              <a:rPr lang="de-DE" dirty="0" err="1"/>
              <a:t>bars</a:t>
            </a:r>
            <a:r>
              <a:rPr lang="de-DE" dirty="0"/>
              <a:t> in </a:t>
            </a:r>
            <a:r>
              <a:rPr lang="de-DE" dirty="0" err="1"/>
              <a:t>each</a:t>
            </a:r>
            <a:r>
              <a:rPr lang="de-DE" dirty="0"/>
              <a:t>.</a:t>
            </a:r>
          </a:p>
          <a:p>
            <a:pPr lvl="1"/>
            <a:r>
              <a:rPr lang="de-DE" dirty="0" err="1"/>
              <a:t>density</a:t>
            </a:r>
            <a:r>
              <a:rPr lang="de-DE" dirty="0"/>
              <a:t> </a:t>
            </a:r>
            <a:r>
              <a:rPr lang="de-DE" dirty="0" err="1"/>
              <a:t>of</a:t>
            </a:r>
            <a:r>
              <a:rPr lang="de-DE" dirty="0"/>
              <a:t> </a:t>
            </a:r>
            <a:r>
              <a:rPr lang="de-DE" dirty="0" err="1"/>
              <a:t>restaurants</a:t>
            </a:r>
            <a:r>
              <a:rPr lang="de-DE" dirty="0"/>
              <a:t> in </a:t>
            </a:r>
            <a:r>
              <a:rPr lang="de-DE" dirty="0" err="1"/>
              <a:t>those</a:t>
            </a:r>
            <a:r>
              <a:rPr lang="de-DE" dirty="0"/>
              <a:t> </a:t>
            </a:r>
            <a:r>
              <a:rPr lang="de-DE" dirty="0" err="1"/>
              <a:t>cities</a:t>
            </a:r>
            <a:r>
              <a:rPr lang="de-DE" dirty="0"/>
              <a:t> </a:t>
            </a:r>
            <a:r>
              <a:rPr lang="de-DE" dirty="0" err="1"/>
              <a:t>by</a:t>
            </a:r>
            <a:r>
              <a:rPr lang="de-DE" dirty="0"/>
              <a:t> </a:t>
            </a:r>
            <a:r>
              <a:rPr lang="de-DE" dirty="0" err="1"/>
              <a:t>calculating</a:t>
            </a:r>
            <a:r>
              <a:rPr lang="de-DE" dirty="0"/>
              <a:t> </a:t>
            </a:r>
            <a:r>
              <a:rPr lang="de-DE" dirty="0" err="1"/>
              <a:t>their</a:t>
            </a:r>
            <a:r>
              <a:rPr lang="de-DE" dirty="0"/>
              <a:t> MDMC (</a:t>
            </a:r>
            <a:r>
              <a:rPr lang="de-DE" dirty="0" err="1"/>
              <a:t>mean</a:t>
            </a:r>
            <a:r>
              <a:rPr lang="de-DE" dirty="0"/>
              <a:t> </a:t>
            </a:r>
            <a:r>
              <a:rPr lang="de-DE" dirty="0" err="1"/>
              <a:t>distance</a:t>
            </a:r>
            <a:r>
              <a:rPr lang="de-DE" dirty="0"/>
              <a:t> form </a:t>
            </a:r>
            <a:r>
              <a:rPr lang="de-DE" dirty="0" err="1"/>
              <a:t>mean</a:t>
            </a:r>
            <a:r>
              <a:rPr lang="de-DE" dirty="0"/>
              <a:t> </a:t>
            </a:r>
            <a:r>
              <a:rPr lang="de-DE" dirty="0" err="1"/>
              <a:t>coordinates</a:t>
            </a:r>
            <a:r>
              <a:rPr lang="de-DE" dirty="0"/>
              <a:t>).</a:t>
            </a:r>
          </a:p>
          <a:p>
            <a:pPr lvl="1"/>
            <a:r>
              <a:rPr lang="en-US" dirty="0"/>
              <a:t>Lastly, simple statistics, such as calculating a center coordinate of the venues and the mean of the Euclidean distance from each venue to the mean coordinates. </a:t>
            </a:r>
            <a:endParaRPr lang="de-DE" dirty="0"/>
          </a:p>
        </p:txBody>
      </p:sp>
    </p:spTree>
    <p:extLst>
      <p:ext uri="{BB962C8B-B14F-4D97-AF65-F5344CB8AC3E}">
        <p14:creationId xmlns:p14="http://schemas.microsoft.com/office/powerpoint/2010/main" val="84718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normAutofit fontScale="90000"/>
          </a:bodyPr>
          <a:lstStyle/>
          <a:p>
            <a:r>
              <a:rPr lang="de-DE" dirty="0" err="1"/>
              <a:t>Results</a:t>
            </a:r>
            <a:br>
              <a:rPr lang="de-DE" dirty="0"/>
            </a:br>
            <a:r>
              <a:rPr lang="en-US" sz="1300" dirty="0"/>
              <a:t>In the initial visualization below generated with folium, we can identify several restaurants in the 5 selected cities. Below are the pictures for each…</a:t>
            </a:r>
            <a:br>
              <a:rPr lang="de-DE" dirty="0"/>
            </a:br>
            <a:endParaRPr lang="de-DE" dirty="0"/>
          </a:p>
        </p:txBody>
      </p:sp>
      <p:pic>
        <p:nvPicPr>
          <p:cNvPr id="4" name="Content Placeholder 3">
            <a:extLst>
              <a:ext uri="{FF2B5EF4-FFF2-40B4-BE49-F238E27FC236}">
                <a16:creationId xmlns:a16="http://schemas.microsoft.com/office/drawing/2014/main" id="{78C32D97-6CA5-FF47-8589-B7CF6DFBC428}"/>
              </a:ext>
            </a:extLst>
          </p:cNvPr>
          <p:cNvPicPr>
            <a:picLocks noGrp="1"/>
          </p:cNvPicPr>
          <p:nvPr>
            <p:ph idx="1"/>
          </p:nvPr>
        </p:nvPicPr>
        <p:blipFill>
          <a:blip r:embed="rId2"/>
          <a:stretch>
            <a:fillRect/>
          </a:stretch>
        </p:blipFill>
        <p:spPr>
          <a:xfrm>
            <a:off x="371175" y="2665142"/>
            <a:ext cx="5882041" cy="3146659"/>
          </a:xfrm>
          <a:prstGeom prst="rect">
            <a:avLst/>
          </a:prstGeom>
        </p:spPr>
      </p:pic>
      <p:pic>
        <p:nvPicPr>
          <p:cNvPr id="5" name="Picture 4">
            <a:extLst>
              <a:ext uri="{FF2B5EF4-FFF2-40B4-BE49-F238E27FC236}">
                <a16:creationId xmlns:a16="http://schemas.microsoft.com/office/drawing/2014/main" id="{BCF28E1A-F360-6145-80CF-0391486BEAE1}"/>
              </a:ext>
            </a:extLst>
          </p:cNvPr>
          <p:cNvPicPr/>
          <p:nvPr/>
        </p:nvPicPr>
        <p:blipFill>
          <a:blip r:embed="rId3"/>
          <a:stretch>
            <a:fillRect/>
          </a:stretch>
        </p:blipFill>
        <p:spPr>
          <a:xfrm>
            <a:off x="6579936" y="2665142"/>
            <a:ext cx="5443236" cy="3146659"/>
          </a:xfrm>
          <a:prstGeom prst="rect">
            <a:avLst/>
          </a:prstGeom>
        </p:spPr>
      </p:pic>
      <p:sp>
        <p:nvSpPr>
          <p:cNvPr id="7" name="TextBox 6">
            <a:extLst>
              <a:ext uri="{FF2B5EF4-FFF2-40B4-BE49-F238E27FC236}">
                <a16:creationId xmlns:a16="http://schemas.microsoft.com/office/drawing/2014/main" id="{E6EB2916-FC8E-0C4E-B9DB-74039263894A}"/>
              </a:ext>
            </a:extLst>
          </p:cNvPr>
          <p:cNvSpPr txBox="1"/>
          <p:nvPr/>
        </p:nvSpPr>
        <p:spPr>
          <a:xfrm>
            <a:off x="2497872" y="2119386"/>
            <a:ext cx="1228221" cy="369332"/>
          </a:xfrm>
          <a:prstGeom prst="rect">
            <a:avLst/>
          </a:prstGeom>
          <a:noFill/>
        </p:spPr>
        <p:txBody>
          <a:bodyPr wrap="none" rtlCol="0">
            <a:spAutoFit/>
          </a:bodyPr>
          <a:lstStyle/>
          <a:p>
            <a:r>
              <a:rPr lang="de-DE" dirty="0"/>
              <a:t>Mississauga</a:t>
            </a:r>
          </a:p>
        </p:txBody>
      </p:sp>
      <p:sp>
        <p:nvSpPr>
          <p:cNvPr id="8" name="TextBox 7">
            <a:extLst>
              <a:ext uri="{FF2B5EF4-FFF2-40B4-BE49-F238E27FC236}">
                <a16:creationId xmlns:a16="http://schemas.microsoft.com/office/drawing/2014/main" id="{9EBCD9AA-7CA9-1D4C-863C-A28E28A1E4A1}"/>
              </a:ext>
            </a:extLst>
          </p:cNvPr>
          <p:cNvSpPr txBox="1"/>
          <p:nvPr/>
        </p:nvSpPr>
        <p:spPr>
          <a:xfrm>
            <a:off x="8701211" y="2119386"/>
            <a:ext cx="949299" cy="369332"/>
          </a:xfrm>
          <a:prstGeom prst="rect">
            <a:avLst/>
          </a:prstGeom>
          <a:noFill/>
        </p:spPr>
        <p:txBody>
          <a:bodyPr wrap="none" rtlCol="0">
            <a:spAutoFit/>
          </a:bodyPr>
          <a:lstStyle/>
          <a:p>
            <a:r>
              <a:rPr lang="de-DE" dirty="0"/>
              <a:t>Oakville</a:t>
            </a:r>
          </a:p>
        </p:txBody>
      </p:sp>
    </p:spTree>
    <p:extLst>
      <p:ext uri="{BB962C8B-B14F-4D97-AF65-F5344CB8AC3E}">
        <p14:creationId xmlns:p14="http://schemas.microsoft.com/office/powerpoint/2010/main" val="62000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normAutofit/>
          </a:bodyPr>
          <a:lstStyle/>
          <a:p>
            <a:r>
              <a:rPr lang="de-DE" dirty="0" err="1"/>
              <a:t>Results</a:t>
            </a:r>
            <a:br>
              <a:rPr lang="de-DE" dirty="0"/>
            </a:br>
            <a:r>
              <a:rPr lang="en-US" sz="1300" dirty="0"/>
              <a:t>In the initial visualization below generated with folium, we can identify several restaurants in the 5 selected cities. Below are the pictures for each…</a:t>
            </a:r>
            <a:endParaRPr lang="de-DE" sz="1300" dirty="0"/>
          </a:p>
        </p:txBody>
      </p:sp>
      <p:pic>
        <p:nvPicPr>
          <p:cNvPr id="4" name="Content Placeholder 3">
            <a:extLst>
              <a:ext uri="{FF2B5EF4-FFF2-40B4-BE49-F238E27FC236}">
                <a16:creationId xmlns:a16="http://schemas.microsoft.com/office/drawing/2014/main" id="{22FE6C82-9D7E-3342-8B0E-2AF3227D06BD}"/>
              </a:ext>
            </a:extLst>
          </p:cNvPr>
          <p:cNvPicPr>
            <a:picLocks noGrp="1"/>
          </p:cNvPicPr>
          <p:nvPr>
            <p:ph idx="1"/>
          </p:nvPr>
        </p:nvPicPr>
        <p:blipFill>
          <a:blip r:embed="rId2"/>
          <a:stretch>
            <a:fillRect/>
          </a:stretch>
        </p:blipFill>
        <p:spPr>
          <a:xfrm>
            <a:off x="339090" y="2495628"/>
            <a:ext cx="5724706" cy="3449638"/>
          </a:xfrm>
          <a:prstGeom prst="rect">
            <a:avLst/>
          </a:prstGeom>
        </p:spPr>
      </p:pic>
      <p:pic>
        <p:nvPicPr>
          <p:cNvPr id="5" name="Picture 4">
            <a:extLst>
              <a:ext uri="{FF2B5EF4-FFF2-40B4-BE49-F238E27FC236}">
                <a16:creationId xmlns:a16="http://schemas.microsoft.com/office/drawing/2014/main" id="{1C1088F9-B364-FA4E-8BD7-5243BC419C1F}"/>
              </a:ext>
            </a:extLst>
          </p:cNvPr>
          <p:cNvPicPr/>
          <p:nvPr/>
        </p:nvPicPr>
        <p:blipFill>
          <a:blip r:embed="rId3"/>
          <a:stretch>
            <a:fillRect/>
          </a:stretch>
        </p:blipFill>
        <p:spPr>
          <a:xfrm>
            <a:off x="6253216" y="2476261"/>
            <a:ext cx="5756910" cy="3469005"/>
          </a:xfrm>
          <a:prstGeom prst="rect">
            <a:avLst/>
          </a:prstGeom>
        </p:spPr>
      </p:pic>
      <p:sp>
        <p:nvSpPr>
          <p:cNvPr id="6" name="TextBox 5">
            <a:extLst>
              <a:ext uri="{FF2B5EF4-FFF2-40B4-BE49-F238E27FC236}">
                <a16:creationId xmlns:a16="http://schemas.microsoft.com/office/drawing/2014/main" id="{39394BB3-D3E1-B743-90DA-9877655DCA66}"/>
              </a:ext>
            </a:extLst>
          </p:cNvPr>
          <p:cNvSpPr txBox="1"/>
          <p:nvPr/>
        </p:nvSpPr>
        <p:spPr>
          <a:xfrm>
            <a:off x="2497872" y="2119386"/>
            <a:ext cx="1156086" cy="369332"/>
          </a:xfrm>
          <a:prstGeom prst="rect">
            <a:avLst/>
          </a:prstGeom>
          <a:noFill/>
        </p:spPr>
        <p:txBody>
          <a:bodyPr wrap="none" rtlCol="0">
            <a:spAutoFit/>
          </a:bodyPr>
          <a:lstStyle/>
          <a:p>
            <a:r>
              <a:rPr lang="de-DE" dirty="0"/>
              <a:t>Burlington</a:t>
            </a:r>
          </a:p>
        </p:txBody>
      </p:sp>
      <p:sp>
        <p:nvSpPr>
          <p:cNvPr id="7" name="TextBox 6">
            <a:extLst>
              <a:ext uri="{FF2B5EF4-FFF2-40B4-BE49-F238E27FC236}">
                <a16:creationId xmlns:a16="http://schemas.microsoft.com/office/drawing/2014/main" id="{87F036EE-64E3-0C45-8EC8-1E003C64B834}"/>
              </a:ext>
            </a:extLst>
          </p:cNvPr>
          <p:cNvSpPr txBox="1"/>
          <p:nvPr/>
        </p:nvSpPr>
        <p:spPr>
          <a:xfrm>
            <a:off x="8701211" y="2119386"/>
            <a:ext cx="1050288" cy="369332"/>
          </a:xfrm>
          <a:prstGeom prst="rect">
            <a:avLst/>
          </a:prstGeom>
          <a:noFill/>
        </p:spPr>
        <p:txBody>
          <a:bodyPr wrap="none" rtlCol="0">
            <a:spAutoFit/>
          </a:bodyPr>
          <a:lstStyle/>
          <a:p>
            <a:r>
              <a:rPr lang="de-DE" dirty="0"/>
              <a:t>Hamilton</a:t>
            </a:r>
          </a:p>
        </p:txBody>
      </p:sp>
    </p:spTree>
    <p:extLst>
      <p:ext uri="{BB962C8B-B14F-4D97-AF65-F5344CB8AC3E}">
        <p14:creationId xmlns:p14="http://schemas.microsoft.com/office/powerpoint/2010/main" val="19360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a:xfrm>
            <a:off x="1451579" y="804519"/>
            <a:ext cx="9603275" cy="1049235"/>
          </a:xfrm>
        </p:spPr>
        <p:txBody>
          <a:bodyPr>
            <a:normAutofit/>
          </a:bodyPr>
          <a:lstStyle/>
          <a:p>
            <a:r>
              <a:rPr lang="de-DE" dirty="0" err="1"/>
              <a:t>Results</a:t>
            </a:r>
            <a:br>
              <a:rPr lang="de-DE" dirty="0"/>
            </a:br>
            <a:r>
              <a:rPr lang="en-US" sz="1300" dirty="0"/>
              <a:t>… The total number of restaurants has also been identified in each city. </a:t>
            </a:r>
            <a:endParaRPr lang="de-DE" sz="1300" dirty="0"/>
          </a:p>
        </p:txBody>
      </p:sp>
      <p:sp>
        <p:nvSpPr>
          <p:cNvPr id="6" name="TextBox 5">
            <a:extLst>
              <a:ext uri="{FF2B5EF4-FFF2-40B4-BE49-F238E27FC236}">
                <a16:creationId xmlns:a16="http://schemas.microsoft.com/office/drawing/2014/main" id="{39394BB3-D3E1-B743-90DA-9877655DCA66}"/>
              </a:ext>
            </a:extLst>
          </p:cNvPr>
          <p:cNvSpPr txBox="1"/>
          <p:nvPr/>
        </p:nvSpPr>
        <p:spPr>
          <a:xfrm>
            <a:off x="2497872" y="2119386"/>
            <a:ext cx="1107996" cy="369332"/>
          </a:xfrm>
          <a:prstGeom prst="rect">
            <a:avLst/>
          </a:prstGeom>
          <a:noFill/>
        </p:spPr>
        <p:txBody>
          <a:bodyPr wrap="none" rtlCol="0">
            <a:spAutoFit/>
          </a:bodyPr>
          <a:lstStyle/>
          <a:p>
            <a:r>
              <a:rPr lang="de-DE" dirty="0"/>
              <a:t>Kitchener</a:t>
            </a:r>
          </a:p>
        </p:txBody>
      </p:sp>
      <p:pic>
        <p:nvPicPr>
          <p:cNvPr id="9" name="Content Placeholder 8">
            <a:extLst>
              <a:ext uri="{FF2B5EF4-FFF2-40B4-BE49-F238E27FC236}">
                <a16:creationId xmlns:a16="http://schemas.microsoft.com/office/drawing/2014/main" id="{4A3D20F6-6A81-FD40-8E7F-AF02B2E600EF}"/>
              </a:ext>
            </a:extLst>
          </p:cNvPr>
          <p:cNvPicPr>
            <a:picLocks noGrp="1"/>
          </p:cNvPicPr>
          <p:nvPr>
            <p:ph idx="1"/>
          </p:nvPr>
        </p:nvPicPr>
        <p:blipFill>
          <a:blip r:embed="rId2"/>
          <a:stretch>
            <a:fillRect/>
          </a:stretch>
        </p:blipFill>
        <p:spPr>
          <a:xfrm>
            <a:off x="371294" y="2488718"/>
            <a:ext cx="5724706" cy="3449638"/>
          </a:xfrm>
          <a:prstGeom prst="rect">
            <a:avLst/>
          </a:prstGeom>
        </p:spPr>
      </p:pic>
      <p:sp>
        <p:nvSpPr>
          <p:cNvPr id="10" name="Rectangle 9">
            <a:extLst>
              <a:ext uri="{FF2B5EF4-FFF2-40B4-BE49-F238E27FC236}">
                <a16:creationId xmlns:a16="http://schemas.microsoft.com/office/drawing/2014/main" id="{EB40B643-D55B-334E-95ED-47A7D2C44571}"/>
              </a:ext>
            </a:extLst>
          </p:cNvPr>
          <p:cNvSpPr/>
          <p:nvPr/>
        </p:nvSpPr>
        <p:spPr>
          <a:xfrm>
            <a:off x="6638693" y="3429000"/>
            <a:ext cx="4936273" cy="1323439"/>
          </a:xfrm>
          <a:prstGeom prst="rect">
            <a:avLst/>
          </a:prstGeom>
        </p:spPr>
        <p:txBody>
          <a:bodyPr wrap="square">
            <a:spAutoFit/>
          </a:bodyPr>
          <a:lstStyle/>
          <a:p>
            <a:pPr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Total number of RESTAURANTS in Hamilton, ON =  102</a:t>
            </a:r>
            <a:endParaRPr lang="de-DE" sz="1600" dirty="0">
              <a:latin typeface="Calibri" panose="020F0502020204030204" pitchFamily="34" charset="0"/>
              <a:ea typeface="Calibri" panose="020F0502020204030204" pitchFamily="34" charset="0"/>
              <a:cs typeface="Times New Roman" panose="02020603050405020304" pitchFamily="18" charset="0"/>
            </a:endParaRPr>
          </a:p>
          <a:p>
            <a:pPr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Total number of RESTAURANTS in Burlington, ON =  99</a:t>
            </a:r>
            <a:endParaRPr lang="de-DE" sz="1600" dirty="0">
              <a:latin typeface="Calibri" panose="020F0502020204030204" pitchFamily="34" charset="0"/>
              <a:ea typeface="Calibri" panose="020F0502020204030204" pitchFamily="34" charset="0"/>
              <a:cs typeface="Times New Roman" panose="02020603050405020304" pitchFamily="18" charset="0"/>
            </a:endParaRPr>
          </a:p>
          <a:p>
            <a:pPr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Total number of RESTAURANTS in Oakville, ON =  94</a:t>
            </a:r>
            <a:endParaRPr lang="de-DE" sz="1600" dirty="0">
              <a:latin typeface="Calibri" panose="020F0502020204030204" pitchFamily="34" charset="0"/>
              <a:ea typeface="Calibri" panose="020F0502020204030204" pitchFamily="34" charset="0"/>
              <a:cs typeface="Times New Roman" panose="02020603050405020304" pitchFamily="18" charset="0"/>
            </a:endParaRPr>
          </a:p>
          <a:p>
            <a:pPr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Total number of RESTAURANTS in Kitchener, ON =  97</a:t>
            </a:r>
            <a:endParaRPr lang="de-DE" sz="1600" dirty="0">
              <a:latin typeface="Calibri" panose="020F0502020204030204" pitchFamily="34" charset="0"/>
              <a:ea typeface="Calibri" panose="020F0502020204030204" pitchFamily="34" charset="0"/>
              <a:cs typeface="Times New Roman" panose="02020603050405020304" pitchFamily="18" charset="0"/>
            </a:endParaRPr>
          </a:p>
          <a:p>
            <a:pPr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Total number of RESTAURANTS in Mississauga, ON =  129</a:t>
            </a:r>
            <a:endParaRPr lang="de-DE"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17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normAutofit fontScale="90000"/>
          </a:bodyPr>
          <a:lstStyle/>
          <a:p>
            <a:r>
              <a:rPr lang="de-DE" dirty="0" err="1"/>
              <a:t>Results</a:t>
            </a:r>
            <a:br>
              <a:rPr lang="de-DE" dirty="0"/>
            </a:br>
            <a:r>
              <a:rPr lang="en-US" sz="1300" dirty="0"/>
              <a:t>… now looking at the cocktail bar landscape while calculating  the mean coordinates, as well as mean distance to mean coordinates. The mean coordinates are represented by the green circles and distances with green lines. </a:t>
            </a:r>
            <a:br>
              <a:rPr lang="de-DE" sz="1300" dirty="0"/>
            </a:br>
            <a:br>
              <a:rPr lang="de-DE" sz="1300" dirty="0"/>
            </a:br>
            <a:br>
              <a:rPr lang="de-DE" sz="1300" dirty="0"/>
            </a:br>
            <a:endParaRPr lang="de-DE" sz="1300" dirty="0"/>
          </a:p>
        </p:txBody>
      </p:sp>
      <p:sp>
        <p:nvSpPr>
          <p:cNvPr id="7" name="TextBox 6">
            <a:extLst>
              <a:ext uri="{FF2B5EF4-FFF2-40B4-BE49-F238E27FC236}">
                <a16:creationId xmlns:a16="http://schemas.microsoft.com/office/drawing/2014/main" id="{E6EB2916-FC8E-0C4E-B9DB-74039263894A}"/>
              </a:ext>
            </a:extLst>
          </p:cNvPr>
          <p:cNvSpPr txBox="1"/>
          <p:nvPr/>
        </p:nvSpPr>
        <p:spPr>
          <a:xfrm>
            <a:off x="8094513" y="2141689"/>
            <a:ext cx="1228221" cy="369332"/>
          </a:xfrm>
          <a:prstGeom prst="rect">
            <a:avLst/>
          </a:prstGeom>
          <a:noFill/>
        </p:spPr>
        <p:txBody>
          <a:bodyPr wrap="none" rtlCol="0">
            <a:spAutoFit/>
          </a:bodyPr>
          <a:lstStyle/>
          <a:p>
            <a:r>
              <a:rPr lang="de-DE" dirty="0"/>
              <a:t>Mississauga</a:t>
            </a:r>
          </a:p>
        </p:txBody>
      </p:sp>
      <p:pic>
        <p:nvPicPr>
          <p:cNvPr id="9" name="Content Placeholder 8">
            <a:extLst>
              <a:ext uri="{FF2B5EF4-FFF2-40B4-BE49-F238E27FC236}">
                <a16:creationId xmlns:a16="http://schemas.microsoft.com/office/drawing/2014/main" id="{4918BCD6-20F5-E846-8DA3-1CE6B2293E33}"/>
              </a:ext>
            </a:extLst>
          </p:cNvPr>
          <p:cNvPicPr>
            <a:picLocks noGrp="1"/>
          </p:cNvPicPr>
          <p:nvPr>
            <p:ph idx="1"/>
          </p:nvPr>
        </p:nvPicPr>
        <p:blipFill>
          <a:blip r:embed="rId2"/>
          <a:stretch>
            <a:fillRect/>
          </a:stretch>
        </p:blipFill>
        <p:spPr>
          <a:xfrm>
            <a:off x="5755691" y="2603843"/>
            <a:ext cx="5905867" cy="3449638"/>
          </a:xfrm>
          <a:prstGeom prst="rect">
            <a:avLst/>
          </a:prstGeom>
        </p:spPr>
      </p:pic>
      <p:sp>
        <p:nvSpPr>
          <p:cNvPr id="10" name="Rectangle 9">
            <a:extLst>
              <a:ext uri="{FF2B5EF4-FFF2-40B4-BE49-F238E27FC236}">
                <a16:creationId xmlns:a16="http://schemas.microsoft.com/office/drawing/2014/main" id="{D56E6344-EBA8-1C41-AC31-88C64526D591}"/>
              </a:ext>
            </a:extLst>
          </p:cNvPr>
          <p:cNvSpPr/>
          <p:nvPr/>
        </p:nvSpPr>
        <p:spPr>
          <a:xfrm>
            <a:off x="530442" y="3429000"/>
            <a:ext cx="6096000" cy="1354217"/>
          </a:xfrm>
          <a:prstGeom prst="rect">
            <a:avLst/>
          </a:prstGeom>
        </p:spPr>
        <p:txBody>
          <a:bodyPr wrap="square">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cs typeface="Times New Roman" panose="02020603050405020304" pitchFamily="18" charset="0"/>
              </a:rPr>
              <a:t>Total number of COCKTAIL BARS in Hamilton, ON =  4</a:t>
            </a:r>
            <a:endParaRPr lang="de-DE" sz="1600" dirty="0">
              <a:latin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cs typeface="Times New Roman" panose="02020603050405020304" pitchFamily="18" charset="0"/>
              </a:rPr>
              <a:t>Total number of COCKTAIL BARS in Burlington, ON =  15</a:t>
            </a:r>
            <a:endParaRPr lang="de-DE" sz="1600" dirty="0">
              <a:latin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cs typeface="Times New Roman" panose="02020603050405020304" pitchFamily="18" charset="0"/>
              </a:rPr>
              <a:t>Total number of COCKTAIL BARS in Oakville, ON =  8</a:t>
            </a:r>
            <a:endParaRPr lang="de-DE" sz="1600" dirty="0">
              <a:latin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cs typeface="Times New Roman" panose="02020603050405020304" pitchFamily="18" charset="0"/>
              </a:rPr>
              <a:t>Total number of COCKTAIL BARS in Kitchener, ON =  4</a:t>
            </a:r>
            <a:endParaRPr lang="de-DE" sz="1600" dirty="0">
              <a:latin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alibri" panose="020F0502020204030204" pitchFamily="34" charset="0"/>
                <a:cs typeface="Times New Roman" panose="02020603050405020304" pitchFamily="18" charset="0"/>
              </a:rPr>
              <a:t>Total number of COCKTAIL BARS in Mississauga, ON =  14</a:t>
            </a:r>
            <a:endParaRPr lang="de-DE" sz="1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217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DFC-B0C6-544C-BC0E-D18A3D21CD46}"/>
              </a:ext>
            </a:extLst>
          </p:cNvPr>
          <p:cNvSpPr>
            <a:spLocks noGrp="1"/>
          </p:cNvSpPr>
          <p:nvPr>
            <p:ph type="title"/>
          </p:nvPr>
        </p:nvSpPr>
        <p:spPr/>
        <p:txBody>
          <a:bodyPr>
            <a:normAutofit fontScale="90000"/>
          </a:bodyPr>
          <a:lstStyle/>
          <a:p>
            <a:r>
              <a:rPr lang="de-DE" dirty="0" err="1"/>
              <a:t>Results</a:t>
            </a:r>
            <a:br>
              <a:rPr lang="de-DE" dirty="0"/>
            </a:br>
            <a:r>
              <a:rPr lang="en-US" sz="1300" dirty="0"/>
              <a:t>… now looking at the cocktail bar landscape while calculating  the mean coordinates, as well as mean distance to mean coordinates. The mean coordinates are represented by the green circles and distances with green lines. </a:t>
            </a:r>
            <a:br>
              <a:rPr lang="de-DE" sz="1300" dirty="0"/>
            </a:br>
            <a:br>
              <a:rPr lang="de-DE" sz="1300" dirty="0"/>
            </a:br>
            <a:br>
              <a:rPr lang="de-DE" sz="1300" dirty="0"/>
            </a:br>
            <a:endParaRPr lang="de-DE" sz="1300" dirty="0"/>
          </a:p>
        </p:txBody>
      </p:sp>
      <p:sp>
        <p:nvSpPr>
          <p:cNvPr id="7" name="TextBox 6">
            <a:extLst>
              <a:ext uri="{FF2B5EF4-FFF2-40B4-BE49-F238E27FC236}">
                <a16:creationId xmlns:a16="http://schemas.microsoft.com/office/drawing/2014/main" id="{E6EB2916-FC8E-0C4E-B9DB-74039263894A}"/>
              </a:ext>
            </a:extLst>
          </p:cNvPr>
          <p:cNvSpPr txBox="1"/>
          <p:nvPr/>
        </p:nvSpPr>
        <p:spPr>
          <a:xfrm>
            <a:off x="8094513" y="2141689"/>
            <a:ext cx="1156086" cy="369332"/>
          </a:xfrm>
          <a:prstGeom prst="rect">
            <a:avLst/>
          </a:prstGeom>
          <a:noFill/>
        </p:spPr>
        <p:txBody>
          <a:bodyPr wrap="none" rtlCol="0">
            <a:spAutoFit/>
          </a:bodyPr>
          <a:lstStyle/>
          <a:p>
            <a:r>
              <a:rPr lang="de-DE" dirty="0"/>
              <a:t>Burlington</a:t>
            </a:r>
          </a:p>
        </p:txBody>
      </p:sp>
      <p:sp>
        <p:nvSpPr>
          <p:cNvPr id="6" name="TextBox 5">
            <a:extLst>
              <a:ext uri="{FF2B5EF4-FFF2-40B4-BE49-F238E27FC236}">
                <a16:creationId xmlns:a16="http://schemas.microsoft.com/office/drawing/2014/main" id="{4BC8272F-C8DF-1F46-90A5-D4D164794C90}"/>
              </a:ext>
            </a:extLst>
          </p:cNvPr>
          <p:cNvSpPr txBox="1"/>
          <p:nvPr/>
        </p:nvSpPr>
        <p:spPr>
          <a:xfrm>
            <a:off x="2742895" y="2141689"/>
            <a:ext cx="949299" cy="369332"/>
          </a:xfrm>
          <a:prstGeom prst="rect">
            <a:avLst/>
          </a:prstGeom>
          <a:noFill/>
        </p:spPr>
        <p:txBody>
          <a:bodyPr wrap="none" rtlCol="0">
            <a:spAutoFit/>
          </a:bodyPr>
          <a:lstStyle/>
          <a:p>
            <a:r>
              <a:rPr lang="de-DE" dirty="0"/>
              <a:t>Oakville</a:t>
            </a:r>
          </a:p>
        </p:txBody>
      </p:sp>
      <p:pic>
        <p:nvPicPr>
          <p:cNvPr id="11" name="Picture 10">
            <a:extLst>
              <a:ext uri="{FF2B5EF4-FFF2-40B4-BE49-F238E27FC236}">
                <a16:creationId xmlns:a16="http://schemas.microsoft.com/office/drawing/2014/main" id="{A5AFFD48-0CAC-5648-9BC6-A58A3C634C7F}"/>
              </a:ext>
            </a:extLst>
          </p:cNvPr>
          <p:cNvPicPr/>
          <p:nvPr/>
        </p:nvPicPr>
        <p:blipFill>
          <a:blip r:embed="rId2"/>
          <a:stretch>
            <a:fillRect/>
          </a:stretch>
        </p:blipFill>
        <p:spPr>
          <a:xfrm>
            <a:off x="339090" y="2649090"/>
            <a:ext cx="5756910" cy="3362325"/>
          </a:xfrm>
          <a:prstGeom prst="rect">
            <a:avLst/>
          </a:prstGeom>
        </p:spPr>
      </p:pic>
      <p:pic>
        <p:nvPicPr>
          <p:cNvPr id="12" name="Picture 11">
            <a:extLst>
              <a:ext uri="{FF2B5EF4-FFF2-40B4-BE49-F238E27FC236}">
                <a16:creationId xmlns:a16="http://schemas.microsoft.com/office/drawing/2014/main" id="{739CBE1F-6EAE-1947-8964-EDF5EC3A45B1}"/>
              </a:ext>
            </a:extLst>
          </p:cNvPr>
          <p:cNvPicPr/>
          <p:nvPr/>
        </p:nvPicPr>
        <p:blipFill>
          <a:blip r:embed="rId3"/>
          <a:stretch>
            <a:fillRect/>
          </a:stretch>
        </p:blipFill>
        <p:spPr>
          <a:xfrm>
            <a:off x="6253216" y="2665817"/>
            <a:ext cx="5756910" cy="3362325"/>
          </a:xfrm>
          <a:prstGeom prst="rect">
            <a:avLst/>
          </a:prstGeom>
        </p:spPr>
      </p:pic>
    </p:spTree>
    <p:extLst>
      <p:ext uri="{BB962C8B-B14F-4D97-AF65-F5344CB8AC3E}">
        <p14:creationId xmlns:p14="http://schemas.microsoft.com/office/powerpoint/2010/main" val="9836534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590</Words>
  <Application>Microsoft Macintosh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Where to open a restaurant or cocktail bar …</vt:lpstr>
      <vt:lpstr>Background information</vt:lpstr>
      <vt:lpstr>Data</vt:lpstr>
      <vt:lpstr>Methodology</vt:lpstr>
      <vt:lpstr>Results In the initial visualization below generated with folium, we can identify several restaurants in the 5 selected cities. Below are the pictures for each… </vt:lpstr>
      <vt:lpstr>Results In the initial visualization below generated with folium, we can identify several restaurants in the 5 selected cities. Below are the pictures for each…</vt:lpstr>
      <vt:lpstr>Results … The total number of restaurants has also been identified in each city. </vt:lpstr>
      <vt:lpstr>Results … now looking at the cocktail bar landscape while calculating  the mean coordinates, as well as mean distance to mean coordinates. The mean coordinates are represented by the green circles and distances with green lines.    </vt:lpstr>
      <vt:lpstr>Results … now looking at the cocktail bar landscape while calculating  the mean coordinates, as well as mean distance to mean coordinates. The mean coordinates are represented by the green circles and distances with green lines.    </vt:lpstr>
      <vt:lpstr>Results … now looking at the cocktail bar landscape while calculating  the mean coordinates, as well as mean distance to mean coordinates. The mean coordinates are represented by the green circles and distances with green lines.   </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a restaurant or cocktail bar …</dc:title>
  <dc:creator>Carlos Oliveira</dc:creator>
  <cp:lastModifiedBy>Carlos Oliveira</cp:lastModifiedBy>
  <cp:revision>5</cp:revision>
  <dcterms:created xsi:type="dcterms:W3CDTF">2019-11-30T20:03:40Z</dcterms:created>
  <dcterms:modified xsi:type="dcterms:W3CDTF">2019-11-30T20:49:12Z</dcterms:modified>
</cp:coreProperties>
</file>