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8210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7" autoAdjust="0"/>
    <p:restoredTop sz="97361"/>
  </p:normalViewPr>
  <p:slideViewPr>
    <p:cSldViewPr snapToGrid="0" showGuides="1">
      <p:cViewPr varScale="1">
        <p:scale>
          <a:sx n="98" d="100"/>
          <a:sy n="98" d="100"/>
        </p:scale>
        <p:origin x="834" y="78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09 كانون الأول، 20</a:t>
            </a:fld>
            <a:endParaRPr lang="ar-SA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09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414825" y="442559"/>
            <a:ext cx="2773406" cy="5936026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18147" y="1795535"/>
          <a:ext cx="627164" cy="63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75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127991" y="1739385"/>
          <a:ext cx="844841" cy="7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6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박준현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578326" y="1964303"/>
            <a:ext cx="308379" cy="308379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577710" y="4270486"/>
            <a:ext cx="308379" cy="308379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>
            <a:xfrm>
              <a:off x="3991293" y="2434903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" name="모서리가 둥근 직사각형 34"/>
          <p:cNvSpPr/>
          <p:nvPr/>
        </p:nvSpPr>
        <p:spPr>
          <a:xfrm>
            <a:off x="1997491" y="442408"/>
            <a:ext cx="9827267" cy="5955046"/>
          </a:xfrm>
          <a:prstGeom prst="roundRect">
            <a:avLst>
              <a:gd name="adj" fmla="val 6664"/>
            </a:avLst>
          </a:pr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76097" y="4152900"/>
            <a:ext cx="1838411" cy="123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스마트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전공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20165310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rgbClr val="2B80DD"/>
                </a:solidFill>
              </a:rPr>
              <a:t>팀원</a:t>
            </a:r>
            <a:r>
              <a:rPr lang="en-US" altLang="ko-KR" sz="1400">
                <a:solidFill>
                  <a:srgbClr val="2B80DD"/>
                </a:solidFill>
              </a:rPr>
              <a:t>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78213" y="1850345"/>
            <a:ext cx="1838413" cy="123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빅데이터전공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20165315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2B80DD"/>
                </a:solidFill>
              </a:rPr>
              <a:t>팀장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109443" y="2122502"/>
            <a:ext cx="5326158" cy="374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라즈베리파이를 이용한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비트코인 </a:t>
            </a:r>
            <a:r>
              <a:rPr lang="ko-KR" altLang="en-US" sz="3200" b="1" kern="0">
                <a:solidFill>
                  <a:srgbClr val="0000FF"/>
                </a:solidFill>
                <a:latin typeface="HY견고딕"/>
                <a:ea typeface="HY견고딕"/>
              </a:rPr>
              <a:t>모의투자</a:t>
            </a: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 프로그램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600" b="1" i="1" kern="0">
                <a:solidFill>
                  <a:srgbClr val="808080"/>
                </a:solidFill>
                <a:latin typeface="HY견고딕"/>
                <a:ea typeface="HY견고딕"/>
              </a:rPr>
              <a:t>2020-2</a:t>
            </a:r>
            <a:r>
              <a:rPr lang="ko-KR" altLang="en-US" sz="1600" b="1" i="1" kern="0">
                <a:solidFill>
                  <a:srgbClr val="808080"/>
                </a:solidFill>
                <a:latin typeface="HY견고딕"/>
                <a:ea typeface="HY견고딕"/>
              </a:rPr>
              <a:t> 시스템프로그래밍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600" b="1" i="1" kern="0">
                <a:solidFill>
                  <a:srgbClr val="808080"/>
                </a:solidFill>
                <a:latin typeface="HY견고딕"/>
                <a:ea typeface="HY견고딕"/>
              </a:rPr>
              <a:t>Term Project</a:t>
            </a:r>
          </a:p>
        </p:txBody>
      </p:sp>
      <p:graphicFrame>
        <p:nvGraphicFramePr>
          <p:cNvPr id="106" name="표 53"/>
          <p:cNvGraphicFramePr>
            <a:graphicFrameLocks noGrp="1"/>
          </p:cNvGraphicFramePr>
          <p:nvPr/>
        </p:nvGraphicFramePr>
        <p:xfrm>
          <a:off x="1127991" y="4057650"/>
          <a:ext cx="844841" cy="7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6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김중권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52"/>
          <p:cNvGraphicFramePr>
            <a:graphicFrameLocks noGrp="1"/>
          </p:cNvGraphicFramePr>
          <p:nvPr/>
        </p:nvGraphicFramePr>
        <p:xfrm>
          <a:off x="418147" y="4081535"/>
          <a:ext cx="627164" cy="63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75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74"/>
          <p:cNvGrpSpPr/>
          <p:nvPr/>
        </p:nvGrpSpPr>
        <p:grpSpPr>
          <a:xfrm>
            <a:off x="578326" y="4250304"/>
            <a:ext cx="308379" cy="308379"/>
            <a:chOff x="3910875" y="2373680"/>
            <a:chExt cx="260858" cy="260858"/>
          </a:xfrm>
        </p:grpSpPr>
        <p:sp>
          <p:nvSpPr>
            <p:cNvPr id="109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110" name="Group 20"/>
            <p:cNvGrpSpPr>
              <a:grpSpLocks noChangeAspect="1"/>
            </p:cNvGrpSpPr>
            <p:nvPr/>
          </p:nvGrpSpPr>
          <p:grpSpPr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819650" y="2362200"/>
            <a:ext cx="1181099" cy="1181099"/>
          </a:xfrm>
          <a:prstGeom prst="rect">
            <a:avLst/>
          </a:prstGeom>
          <a:noFill/>
          <a:effectLst/>
        </p:spPr>
      </p:pic>
      <p:sp>
        <p:nvSpPr>
          <p:cNvPr id="11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(okhttp3)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836" y="1346046"/>
            <a:ext cx="4908916" cy="474657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현재가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7120" y="1707490"/>
            <a:ext cx="6489383" cy="4181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매수 로그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0122" y="1588293"/>
            <a:ext cx="8868156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매수 로그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rcRect b="38850"/>
          <a:stretch>
            <a:fillRect/>
          </a:stretch>
        </p:blipFill>
        <p:spPr>
          <a:xfrm>
            <a:off x="2389719" y="1830432"/>
            <a:ext cx="5324386" cy="369158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t="60400" r="27280"/>
          <a:stretch>
            <a:fillRect/>
          </a:stretch>
        </p:blipFill>
        <p:spPr>
          <a:xfrm>
            <a:off x="7708138" y="2237783"/>
            <a:ext cx="3819318" cy="2357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(LED.java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제어 소스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8884" y="1317622"/>
            <a:ext cx="6169870" cy="479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(LED.java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작동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/>
          <p:nvPr/>
        </p:nvPicPr>
        <p:blipFill rotWithShape="1">
          <a:blip r:embed="rId4"/>
          <a:srcRect l="10590" t="14850" r="1380" b="18300"/>
          <a:stretch>
            <a:fillRect/>
          </a:stretch>
        </p:blipFill>
        <p:spPr>
          <a:xfrm>
            <a:off x="2700734" y="2168843"/>
            <a:ext cx="2520315" cy="2520315"/>
          </a:xfrm>
          <a:prstGeom prst="rect">
            <a:avLst/>
          </a:prstGeom>
        </p:spPr>
      </p:pic>
      <p:pic>
        <p:nvPicPr>
          <p:cNvPr id="75" name="그림 74"/>
          <p:cNvPicPr/>
          <p:nvPr/>
        </p:nvPicPr>
        <p:blipFill rotWithShape="1">
          <a:blip r:embed="rId5"/>
          <a:srcRect l="14270" t="20020" r="5520" b="15190"/>
          <a:stretch>
            <a:fillRect/>
          </a:stretch>
        </p:blipFill>
        <p:spPr>
          <a:xfrm>
            <a:off x="5696757" y="2164928"/>
            <a:ext cx="2520315" cy="2520315"/>
          </a:xfrm>
          <a:prstGeom prst="rect">
            <a:avLst/>
          </a:prstGeom>
        </p:spPr>
      </p:pic>
      <p:pic>
        <p:nvPicPr>
          <p:cNvPr id="76" name="그림 75"/>
          <p:cNvPicPr/>
          <p:nvPr/>
        </p:nvPicPr>
        <p:blipFill rotWithShape="1">
          <a:blip r:embed="rId6"/>
          <a:srcRect l="11970" t="16230" r="6440" b="18300"/>
          <a:stretch>
            <a:fillRect/>
          </a:stretch>
        </p:blipFill>
        <p:spPr>
          <a:xfrm>
            <a:off x="8646720" y="2155006"/>
            <a:ext cx="2520315" cy="252031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24162" y="4962525"/>
            <a:ext cx="2248853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정상 작동 중</a:t>
            </a:r>
            <a:r>
              <a:rPr lang="en-US" altLang="ko-KR"/>
              <a:t>(Green)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72137" y="4962525"/>
            <a:ext cx="2506028" cy="636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정상 작동 </a:t>
            </a:r>
            <a:r>
              <a:rPr lang="en-US" altLang="ko-KR"/>
              <a:t>+</a:t>
            </a:r>
            <a:r>
              <a:rPr lang="ko-KR" altLang="en-US"/>
              <a:t> 매도 체결</a:t>
            </a:r>
          </a:p>
          <a:p>
            <a:pPr>
              <a:defRPr/>
            </a:pPr>
            <a:r>
              <a:rPr lang="en-US" altLang="ko-KR"/>
              <a:t>(Green + Red)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43936" y="4962525"/>
            <a:ext cx="2648904" cy="541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/>
              <a:t>정상 작동</a:t>
            </a:r>
            <a:r>
              <a:rPr lang="en-US" altLang="ko-KR" sz="1500"/>
              <a:t> + </a:t>
            </a:r>
            <a:r>
              <a:rPr lang="ko-KR" altLang="en-US" sz="1500"/>
              <a:t>매도</a:t>
            </a:r>
            <a:r>
              <a:rPr lang="en-US" altLang="ko-KR" sz="1500"/>
              <a:t>&amp;</a:t>
            </a:r>
            <a:r>
              <a:rPr lang="ko-KR" altLang="en-US" sz="1500"/>
              <a:t>매수 체결</a:t>
            </a:r>
          </a:p>
          <a:p>
            <a:pPr>
              <a:defRPr/>
            </a:pPr>
            <a:r>
              <a:rPr lang="en-US" altLang="ko-KR" sz="1500"/>
              <a:t>(Green + Red + Blue)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1)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3703" y="1326490"/>
            <a:ext cx="3255855" cy="4785121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61906" y="2876579"/>
            <a:ext cx="5244733" cy="1601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2)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5061" y="1869757"/>
            <a:ext cx="904494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3)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34602" y="1476851"/>
            <a:ext cx="8682514" cy="4490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4)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04210" y="1623060"/>
            <a:ext cx="6628922" cy="4139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컨셉</a:t>
              </a:r>
              <a:endParaRPr lang="ko-KR" altLang="en-US" sz="2000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9416" y="3219450"/>
            <a:ext cx="3478648" cy="105015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0406" y="3121938"/>
            <a:ext cx="2561603" cy="84998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41958" y="3096354"/>
            <a:ext cx="1546938" cy="1707206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4034007" y="4362900"/>
            <a:ext cx="1753382" cy="1333050"/>
            <a:chOff x="4034008" y="4362900"/>
            <a:chExt cx="1753382" cy="1333050"/>
          </a:xfrm>
        </p:grpSpPr>
        <p:sp>
          <p:nvSpPr>
            <p:cNvPr id="61" name="직사각형 40"/>
            <p:cNvSpPr/>
            <p:nvPr/>
          </p:nvSpPr>
          <p:spPr>
            <a:xfrm>
              <a:off x="4854113" y="4482339"/>
              <a:ext cx="933277" cy="906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600" b="1">
                  <a:solidFill>
                    <a:schemeClr val="accent2"/>
                  </a:solidFill>
                </a:rPr>
                <a:t>API</a:t>
              </a: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7"/>
            <a:srcRect l="31670" r="31770"/>
            <a:stretch>
              <a:fillRect/>
            </a:stretch>
          </p:blipFill>
          <p:spPr>
            <a:xfrm flipH="1">
              <a:off x="4034008" y="4362900"/>
              <a:ext cx="842792" cy="1333050"/>
            </a:xfrm>
            <a:prstGeom prst="rect">
              <a:avLst/>
            </a:prstGeom>
          </p:spPr>
        </p:pic>
      </p:grpSp>
      <p:sp>
        <p:nvSpPr>
          <p:cNvPr id="72" name="화살표: 왼쪽/오른쪽 71"/>
          <p:cNvSpPr/>
          <p:nvPr/>
        </p:nvSpPr>
        <p:spPr>
          <a:xfrm>
            <a:off x="6781801" y="3419475"/>
            <a:ext cx="1304923" cy="781050"/>
          </a:xfrm>
          <a:prstGeom prst="leftRightArrow">
            <a:avLst>
              <a:gd name="adj1" fmla="val 48675"/>
              <a:gd name="adj2" fmla="val 413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 0.00108 L 0.00000 -0.18326 " pathEditMode="relative" ptsTypes="">
                                      <p:cBhvr>
                                        <p:cTn id="6" dur="96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4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28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9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27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19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5)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5147" y="1341264"/>
            <a:ext cx="6529389" cy="4725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6)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58391" y="1937384"/>
            <a:ext cx="9141391" cy="359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7)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9340" y="2174557"/>
            <a:ext cx="9160639" cy="298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(css)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3479" y="1337120"/>
            <a:ext cx="2568928" cy="475506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29989" y="2102644"/>
            <a:ext cx="2727960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(body)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0039" y="1314360"/>
            <a:ext cx="4388167" cy="4777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(javascript)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1292" y="1334452"/>
            <a:ext cx="8358952" cy="4751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2261" y="669435"/>
            <a:ext cx="5763720" cy="5504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컨셉</a:t>
              </a:r>
              <a:endParaRPr lang="ko-KR" altLang="en-US" sz="2000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57983" y="2445547"/>
            <a:ext cx="3271391" cy="89963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6873" y="2356287"/>
            <a:ext cx="1304110" cy="1301567"/>
          </a:xfrm>
          <a:prstGeom prst="rect">
            <a:avLst/>
          </a:prstGeom>
        </p:spPr>
      </p:pic>
      <p:sp>
        <p:nvSpPr>
          <p:cNvPr id="75" name="직사각형 37"/>
          <p:cNvSpPr/>
          <p:nvPr/>
        </p:nvSpPr>
        <p:spPr>
          <a:xfrm>
            <a:off x="3244391" y="4000273"/>
            <a:ext cx="3099258" cy="122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SERVER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빗썸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로 부터 데이터 요청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활용한 모의투자 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체결 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파일 생성</a:t>
            </a:r>
          </a:p>
        </p:txBody>
      </p:sp>
      <p:sp>
        <p:nvSpPr>
          <p:cNvPr id="76" name="직사각형 37"/>
          <p:cNvSpPr/>
          <p:nvPr/>
        </p:nvSpPr>
        <p:spPr>
          <a:xfrm>
            <a:off x="7348607" y="4000272"/>
            <a:ext cx="3280232" cy="67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프로그램에 의해 생성된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파일 출력</a:t>
            </a:r>
          </a:p>
        </p:txBody>
      </p:sp>
      <p:sp>
        <p:nvSpPr>
          <p:cNvPr id="77" name="직사각형 37"/>
          <p:cNvSpPr/>
          <p:nvPr/>
        </p:nvSpPr>
        <p:spPr>
          <a:xfrm>
            <a:off x="4475233" y="3192780"/>
            <a:ext cx="1056674" cy="45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(LINUX)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90032" y="1715745"/>
            <a:ext cx="3405186" cy="3405186"/>
          </a:xfrm>
          <a:prstGeom prst="rect">
            <a:avLst/>
          </a:prstGeom>
        </p:spPr>
      </p:pic>
      <p:sp>
        <p:nvSpPr>
          <p:cNvPr id="63" name="직사각형 37"/>
          <p:cNvSpPr/>
          <p:nvPr/>
        </p:nvSpPr>
        <p:spPr>
          <a:xfrm>
            <a:off x="6488842" y="1699716"/>
            <a:ext cx="3942618" cy="32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 언어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모의투자 알고리즘에 맞는 코드 작성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OkHttpLibrary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Json 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형식의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데이터 호출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체결시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가지의 로그 파일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예수금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보유 코인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내역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매수 내역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5.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매도 내역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rcRect l="2730" r="73400"/>
          <a:stretch>
            <a:fillRect/>
          </a:stretch>
        </p:blipFill>
        <p:spPr>
          <a:xfrm>
            <a:off x="9656812" y="5022110"/>
            <a:ext cx="781000" cy="89963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557368" y="5365153"/>
            <a:ext cx="2085937" cy="39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0000"/>
                </a:solidFill>
              </a:rPr>
              <a:t>.java</a:t>
            </a:r>
            <a:r>
              <a:rPr lang="en-US" altLang="ko-KR" sz="2000"/>
              <a:t> -&gt; </a:t>
            </a:r>
            <a:r>
              <a:rPr lang="en-US" altLang="ko-KR" sz="2000">
                <a:solidFill>
                  <a:schemeClr val="accent2"/>
                </a:solidFill>
              </a:rPr>
              <a:t>.jar</a:t>
            </a:r>
            <a:r>
              <a:rPr lang="en-US" altLang="ko-KR" sz="2000"/>
              <a:t> </a:t>
            </a:r>
            <a:r>
              <a:rPr lang="ko-KR" altLang="en-US" sz="2000"/>
              <a:t>변환</a:t>
            </a:r>
          </a:p>
        </p:txBody>
      </p:sp>
      <p:sp>
        <p:nvSpPr>
          <p:cNvPr id="66" name="화살표: 오른쪽 65"/>
          <p:cNvSpPr/>
          <p:nvPr/>
        </p:nvSpPr>
        <p:spPr>
          <a:xfrm>
            <a:off x="8720338" y="5355232"/>
            <a:ext cx="833437" cy="396874"/>
          </a:xfrm>
          <a:prstGeom prst="rightArrow">
            <a:avLst>
              <a:gd name="adj1" fmla="val 42016"/>
              <a:gd name="adj2" fmla="val 80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7845" y="1919739"/>
            <a:ext cx="3127374" cy="3127374"/>
          </a:xfrm>
          <a:prstGeom prst="rect">
            <a:avLst/>
          </a:prstGeom>
        </p:spPr>
      </p:pic>
      <p:sp>
        <p:nvSpPr>
          <p:cNvPr id="64" name="직사각형 37"/>
          <p:cNvSpPr/>
          <p:nvPr/>
        </p:nvSpPr>
        <p:spPr>
          <a:xfrm>
            <a:off x="6488842" y="2175966"/>
            <a:ext cx="4795900" cy="150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웹폼 작성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iframe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파일을 서브 윈도우에 나타냄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초마다 데이터 로드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버튼으로 정지 가능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rcRect l="2730" r="73400"/>
          <a:stretch>
            <a:fillRect/>
          </a:stretch>
        </p:blipFill>
        <p:spPr>
          <a:xfrm>
            <a:off x="9656812" y="4139063"/>
            <a:ext cx="781000" cy="899632"/>
          </a:xfrm>
          <a:prstGeom prst="rect">
            <a:avLst/>
          </a:prstGeom>
        </p:spPr>
      </p:pic>
      <p:sp>
        <p:nvSpPr>
          <p:cNvPr id="67" name="화살표: 오른쪽 66"/>
          <p:cNvSpPr/>
          <p:nvPr/>
        </p:nvSpPr>
        <p:spPr>
          <a:xfrm>
            <a:off x="8720338" y="4472185"/>
            <a:ext cx="833437" cy="396874"/>
          </a:xfrm>
          <a:prstGeom prst="rightArrow">
            <a:avLst>
              <a:gd name="adj1" fmla="val 42016"/>
              <a:gd name="adj2" fmla="val 80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70" name="그룹 69"/>
          <p:cNvGrpSpPr/>
          <p:nvPr/>
        </p:nvGrpSpPr>
        <p:grpSpPr>
          <a:xfrm>
            <a:off x="7259439" y="4133452"/>
            <a:ext cx="1242576" cy="1360567"/>
            <a:chOff x="7087989" y="4133452"/>
            <a:chExt cx="1242576" cy="136056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147263" y="4133452"/>
              <a:ext cx="1011782" cy="1007566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7087989" y="5134966"/>
              <a:ext cx="1242576" cy="359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html code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1593" y="1756948"/>
            <a:ext cx="2898562" cy="3319607"/>
          </a:xfrm>
          <a:prstGeom prst="rect">
            <a:avLst/>
          </a:prstGeom>
        </p:spPr>
      </p:pic>
      <p:sp>
        <p:nvSpPr>
          <p:cNvPr id="63" name="직사각형 37"/>
          <p:cNvSpPr/>
          <p:nvPr/>
        </p:nvSpPr>
        <p:spPr>
          <a:xfrm>
            <a:off x="6488842" y="1699715"/>
            <a:ext cx="4937452" cy="185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nginX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라즈베리파이에 설치하여 웹 서버 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통신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/var/www/html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경로에 위치한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index.html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파일로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웹 페이지 제공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62959" y="3704168"/>
            <a:ext cx="2767786" cy="2127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5626" y="2402419"/>
            <a:ext cx="3395309" cy="2609545"/>
          </a:xfrm>
          <a:prstGeom prst="rect">
            <a:avLst/>
          </a:prstGeom>
        </p:spPr>
      </p:pic>
      <p:sp>
        <p:nvSpPr>
          <p:cNvPr id="62" name="직사각형 37"/>
          <p:cNvSpPr/>
          <p:nvPr/>
        </p:nvSpPr>
        <p:spPr>
          <a:xfrm>
            <a:off x="6488842" y="1699715"/>
            <a:ext cx="4937452" cy="21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라즈베리파이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전용 운영체제인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Raspbian OS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를 설치하여 리눅스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환경 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nginx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를 통한 웹 서버 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체결시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LED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로 확인 가능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 RED(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매도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GREEN(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정상 작동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BLUE(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매수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0152" y="4236680"/>
            <a:ext cx="1929818" cy="1439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 폼 소개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- Web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접속 화면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noFill/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03979" y="1426446"/>
            <a:ext cx="2721628" cy="457592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79860" y="2007582"/>
            <a:ext cx="2872464" cy="325736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65337" y="2027879"/>
            <a:ext cx="2820179" cy="325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 폼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모바일 접속 화면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noFill/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3934" y="1325014"/>
            <a:ext cx="2325519" cy="478051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9984" y="1326014"/>
            <a:ext cx="2318574" cy="476623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90334" y="1321252"/>
            <a:ext cx="2321391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와이드스크린</PresentationFormat>
  <Paragraphs>201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함초롬돋움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박준현</cp:lastModifiedBy>
  <cp:revision>68</cp:revision>
  <dcterms:created xsi:type="dcterms:W3CDTF">2020-04-03T04:27:12Z</dcterms:created>
  <dcterms:modified xsi:type="dcterms:W3CDTF">2020-12-09T10:48:03Z</dcterms:modified>
  <cp:version>1000.0000.01</cp:version>
</cp:coreProperties>
</file>