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9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82109" initials="8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797" autoAdjust="0"/>
    <p:restoredTop sz="97361"/>
  </p:normalViewPr>
  <p:slideViewPr>
    <p:cSldViewPr snapToGrid="0" showGuides="1">
      <p:cViewPr>
        <p:scale>
          <a:sx n="100" d="100"/>
          <a:sy n="100" d="100"/>
        </p:scale>
        <p:origin x="72" y="1062"/>
      </p:cViewPr>
      <p:guideLst>
        <p:guide orient="horz" pos="21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commentAuthors" Target="commentAuthors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09 كانون الأول 20</a:t>
            </a:fld>
            <a:endParaRPr lang="ar-SA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2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xmlns:mc="http://schemas.openxmlformats.org/markup-compatibility/2006" xmlns:hp="http://schemas.haansoft.com/office/presentation/8.0" mc:Ignorable="hp" hp:hslDur="500"/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3.png"  /><Relationship Id="rId5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5.jpeg"  /><Relationship Id="rId5" Type="http://schemas.openxmlformats.org/officeDocument/2006/relationships/image" Target="../media/image26.jpeg"  /><Relationship Id="rId6" Type="http://schemas.openxmlformats.org/officeDocument/2006/relationships/image" Target="../media/image27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3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4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8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Relationship Id="rId5" Type="http://schemas.openxmlformats.org/officeDocument/2006/relationships/image" Target="../media/image6.png"  /><Relationship Id="rId6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7.jpeg"  /><Relationship Id="rId5" Type="http://schemas.openxmlformats.org/officeDocument/2006/relationships/image" Target="../media/image18.jpeg"  /><Relationship Id="rId6" Type="http://schemas.openxmlformats.org/officeDocument/2006/relationships/image" Target="../media/image1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 rot="0">
            <a:off x="414825" y="442559"/>
            <a:ext cx="2773406" cy="5936026"/>
            <a:chOff x="298578" y="270583"/>
            <a:chExt cx="2346021" cy="4014257"/>
          </a:xfrm>
        </p:grpSpPr>
        <p:sp>
          <p:nvSpPr>
            <p:cNvPr id="47" name="양쪽 모서리가 둥근 사각형 46"/>
            <p:cNvSpPr/>
            <p:nvPr/>
          </p:nvSpPr>
          <p:spPr>
            <a:xfrm rot="16200000">
              <a:off x="-535540" y="1104701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 rot="0"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18147" y="1795535"/>
          <a:ext cx="627164" cy="63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64"/>
              </a:tblGrid>
              <a:tr h="630756"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127991" y="1739385"/>
          <a:ext cx="844841" cy="7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41"/>
              </a:tblGrid>
              <a:tr h="75768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박준현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 rot="0">
            <a:off x="578326" y="1964303"/>
            <a:ext cx="308379" cy="308379"/>
            <a:chOff x="3910875" y="2373680"/>
            <a:chExt cx="260858" cy="260858"/>
          </a:xfrm>
        </p:grpSpPr>
        <p:sp>
          <p:nvSpPr>
            <p:cNvPr id="76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>
            <a:xfrm rot="0"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 rot="0">
            <a:off x="577710" y="4270486"/>
            <a:ext cx="308379" cy="308379"/>
            <a:chOff x="3910875" y="2373680"/>
            <a:chExt cx="260858" cy="260858"/>
          </a:xfrm>
        </p:grpSpPr>
        <p:sp>
          <p:nvSpPr>
            <p:cNvPr id="83" name="타원 82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grpSp>
          <p:nvGrpSpPr>
            <p:cNvPr id="84" name="Group 20"/>
            <p:cNvGrpSpPr>
              <a:grpSpLocks noChangeAspect="1"/>
            </p:cNvGrpSpPr>
            <p:nvPr/>
          </p:nvGrpSpPr>
          <p:grpSpPr>
            <a:xfrm rot="0">
              <a:off x="3991293" y="2434903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5" name="모서리가 둥근 직사각형 34"/>
          <p:cNvSpPr/>
          <p:nvPr/>
        </p:nvSpPr>
        <p:spPr>
          <a:xfrm>
            <a:off x="1997491" y="442408"/>
            <a:ext cx="9827267" cy="5955046"/>
          </a:xfrm>
          <a:prstGeom prst="roundRect">
            <a:avLst>
              <a:gd name="adj" fmla="val 6664"/>
            </a:avLst>
          </a:pr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76097" y="4152900"/>
            <a:ext cx="1838411" cy="123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스마트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전공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20165310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rgbClr val="2b80dd"/>
                </a:solidFill>
              </a:rPr>
              <a:t>팀원</a:t>
            </a:r>
            <a:r>
              <a:rPr lang="en-US" altLang="ko-KR" sz="1400">
                <a:solidFill>
                  <a:srgbClr val="2b80dd"/>
                </a:solidFill>
              </a:rPr>
              <a:t> </a:t>
            </a:r>
            <a:endParaRPr lang="en-US" altLang="ko-KR" sz="1400">
              <a:solidFill>
                <a:srgbClr val="2b80dd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78213" y="1850345"/>
            <a:ext cx="1838413" cy="123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빅데이터전공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201653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rgbClr val="2b80dd"/>
                </a:solidFill>
              </a:rPr>
              <a:t>팀장</a:t>
            </a:r>
            <a:endParaRPr lang="ko-KR" altLang="en-US" sz="1400">
              <a:solidFill>
                <a:srgbClr val="2b80dd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109443" y="2122502"/>
            <a:ext cx="5326158" cy="374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schemeClr val="dk1"/>
                </a:solidFill>
                <a:latin typeface="HY견고딕"/>
                <a:ea typeface="HY견고딕"/>
              </a:rPr>
              <a:t>라즈베리파이를 이용한 </a:t>
            </a:r>
            <a:endParaRPr lang="ko-KR" altLang="en-US" sz="3200" b="1" kern="0">
              <a:solidFill>
                <a:schemeClr val="dk1"/>
              </a:solidFill>
              <a:latin typeface="HY견고딕"/>
              <a:ea typeface="HY견고딕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schemeClr val="dk1"/>
                </a:solidFill>
                <a:latin typeface="HY견고딕"/>
                <a:ea typeface="HY견고딕"/>
              </a:rPr>
              <a:t>비트코인 </a:t>
            </a:r>
            <a:r>
              <a:rPr lang="ko-KR" altLang="en-US" sz="3200" b="1" kern="0">
                <a:solidFill>
                  <a:srgbClr val="0000ff"/>
                </a:solidFill>
                <a:latin typeface="HY견고딕"/>
                <a:ea typeface="HY견고딕"/>
              </a:rPr>
              <a:t>모의투자</a:t>
            </a:r>
            <a:r>
              <a:rPr lang="ko-KR" altLang="en-US" sz="3200" b="1" kern="0">
                <a:solidFill>
                  <a:schemeClr val="dk1"/>
                </a:solidFill>
                <a:latin typeface="HY견고딕"/>
                <a:ea typeface="HY견고딕"/>
              </a:rPr>
              <a:t> 프로그램</a:t>
            </a:r>
            <a:endParaRPr lang="ko-KR" altLang="en-US" sz="3200" b="1" kern="0">
              <a:solidFill>
                <a:schemeClr val="dk1"/>
              </a:solidFill>
              <a:latin typeface="HY견고딕"/>
              <a:ea typeface="HY견고딕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3200" b="1" kern="0">
              <a:solidFill>
                <a:schemeClr val="dk1"/>
              </a:solidFill>
              <a:latin typeface="HY견고딕"/>
              <a:ea typeface="HY견고딕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3200" b="1" kern="0">
              <a:solidFill>
                <a:schemeClr val="dk1"/>
              </a:solidFill>
              <a:latin typeface="HY견고딕"/>
              <a:ea typeface="HY견고딕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600" b="1" i="1" kern="0">
                <a:solidFill>
                  <a:srgbClr val="808080"/>
                </a:solidFill>
                <a:latin typeface="HY견고딕"/>
                <a:ea typeface="HY견고딕"/>
              </a:rPr>
              <a:t>2020-2</a:t>
            </a:r>
            <a:r>
              <a:rPr lang="ko-KR" altLang="en-US" sz="1600" b="1" i="1" kern="0">
                <a:solidFill>
                  <a:srgbClr val="808080"/>
                </a:solidFill>
                <a:latin typeface="HY견고딕"/>
                <a:ea typeface="HY견고딕"/>
              </a:rPr>
              <a:t> 시스템프로그래밍</a:t>
            </a:r>
            <a:endParaRPr lang="ko-KR" altLang="en-US" sz="1600" b="1" i="1" kern="0">
              <a:solidFill>
                <a:srgbClr val="808080"/>
              </a:solidFill>
              <a:latin typeface="HY견고딕"/>
              <a:ea typeface="HY견고딕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600" b="1" i="1" kern="0">
                <a:solidFill>
                  <a:srgbClr val="808080"/>
                </a:solidFill>
                <a:latin typeface="HY견고딕"/>
                <a:ea typeface="HY견고딕"/>
              </a:rPr>
              <a:t>Term Project</a:t>
            </a:r>
            <a:endParaRPr lang="en-US" altLang="ko-KR" sz="1600" b="1" i="1" kern="0">
              <a:solidFill>
                <a:srgbClr val="808080"/>
              </a:solidFill>
              <a:latin typeface="HY견고딕"/>
              <a:ea typeface="HY견고딕"/>
            </a:endParaRPr>
          </a:p>
        </p:txBody>
      </p:sp>
      <p:graphicFrame>
        <p:nvGraphicFramePr>
          <p:cNvPr id="106" name="표 53"/>
          <p:cNvGraphicFramePr>
            <a:graphicFrameLocks noGrp="1"/>
          </p:cNvGraphicFramePr>
          <p:nvPr/>
        </p:nvGraphicFramePr>
        <p:xfrm>
          <a:off x="1127991" y="4057650"/>
          <a:ext cx="844841" cy="7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41"/>
              </a:tblGrid>
              <a:tr h="75768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김중권</a:t>
                      </a:r>
                      <a:endParaRPr lang="ko-KR" altLang="en-US" sz="1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" name="표 52"/>
          <p:cNvGraphicFramePr>
            <a:graphicFrameLocks noGrp="1"/>
          </p:cNvGraphicFramePr>
          <p:nvPr/>
        </p:nvGraphicFramePr>
        <p:xfrm>
          <a:off x="418147" y="4081535"/>
          <a:ext cx="627164" cy="63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64"/>
              </a:tblGrid>
              <a:tr h="630756"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8" name="그룹 74"/>
          <p:cNvGrpSpPr/>
          <p:nvPr/>
        </p:nvGrpSpPr>
        <p:grpSpPr>
          <a:xfrm rot="0">
            <a:off x="578326" y="4250304"/>
            <a:ext cx="308379" cy="308379"/>
            <a:chOff x="3910875" y="2373680"/>
            <a:chExt cx="260858" cy="260858"/>
          </a:xfrm>
        </p:grpSpPr>
        <p:sp>
          <p:nvSpPr>
            <p:cNvPr id="109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grpSp>
          <p:nvGrpSpPr>
            <p:cNvPr id="110" name="Group 20"/>
            <p:cNvGrpSpPr>
              <a:grpSpLocks noChangeAspect="1"/>
            </p:cNvGrpSpPr>
            <p:nvPr/>
          </p:nvGrpSpPr>
          <p:grpSpPr>
            <a:xfrm rot="0"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1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5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819650" y="2362200"/>
            <a:ext cx="1181099" cy="1181099"/>
          </a:xfrm>
          <a:prstGeom prst="rect">
            <a:avLst/>
          </a:prstGeom>
          <a:noFill/>
          <a:effectLst/>
        </p:spPr>
      </p:pic>
      <p:sp>
        <p:nvSpPr>
          <p:cNvPr id="11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(okhttp3)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4836" y="1346046"/>
            <a:ext cx="4908916" cy="4746573"/>
          </a:xfrm>
          <a:prstGeom prst="rect">
            <a:avLst/>
          </a:prstGeom>
        </p:spPr>
      </p:pic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(RecordLog.java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현재가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37120" y="1707490"/>
            <a:ext cx="6489383" cy="4181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(RecordLog.java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매수 로그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0122" y="1588293"/>
            <a:ext cx="8868156" cy="438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(RecordLog.java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매수 로그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4"/>
          <a:srcRect b="38850"/>
          <a:stretch>
            <a:fillRect/>
          </a:stretch>
        </p:blipFill>
        <p:spPr>
          <a:xfrm>
            <a:off x="2389719" y="1830432"/>
            <a:ext cx="5324386" cy="3691584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rcRect t="60400" r="27280"/>
          <a:stretch>
            <a:fillRect/>
          </a:stretch>
        </p:blipFill>
        <p:spPr>
          <a:xfrm>
            <a:off x="7708138" y="2237783"/>
            <a:ext cx="3819318" cy="2357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(LED.java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라즈베리파이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led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제어 소스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68884" y="1317622"/>
            <a:ext cx="6169870" cy="479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(LED.java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라즈베리파이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led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작동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"/>
          <p:cNvPicPr/>
          <p:nvPr/>
        </p:nvPicPr>
        <p:blipFill rotWithShape="1">
          <a:blip r:embed="rId4"/>
          <a:srcRect l="10590" t="14850" r="1380" b="18300"/>
          <a:stretch>
            <a:fillRect/>
          </a:stretch>
        </p:blipFill>
        <p:spPr>
          <a:xfrm>
            <a:off x="2700734" y="2168843"/>
            <a:ext cx="2520315" cy="2520315"/>
          </a:xfrm>
          <a:prstGeom prst="rect">
            <a:avLst/>
          </a:prstGeom>
        </p:spPr>
      </p:pic>
      <p:pic>
        <p:nvPicPr>
          <p:cNvPr id="75" name=""/>
          <p:cNvPicPr/>
          <p:nvPr/>
        </p:nvPicPr>
        <p:blipFill rotWithShape="1">
          <a:blip r:embed="rId5"/>
          <a:srcRect l="14270" t="20020" r="5520" b="15190"/>
          <a:stretch>
            <a:fillRect/>
          </a:stretch>
        </p:blipFill>
        <p:spPr>
          <a:xfrm>
            <a:off x="5696757" y="2164928"/>
            <a:ext cx="2520315" cy="2520315"/>
          </a:xfrm>
          <a:prstGeom prst="rect">
            <a:avLst/>
          </a:prstGeom>
        </p:spPr>
      </p:pic>
      <p:pic>
        <p:nvPicPr>
          <p:cNvPr id="76" name=""/>
          <p:cNvPicPr/>
          <p:nvPr/>
        </p:nvPicPr>
        <p:blipFill rotWithShape="1">
          <a:blip r:embed="rId6"/>
          <a:srcRect l="11970" t="16230" r="6440" b="18300"/>
          <a:stretch>
            <a:fillRect/>
          </a:stretch>
        </p:blipFill>
        <p:spPr>
          <a:xfrm>
            <a:off x="8646720" y="2155006"/>
            <a:ext cx="2520315" cy="2520315"/>
          </a:xfrm>
          <a:prstGeom prst="rect">
            <a:avLst/>
          </a:prstGeom>
        </p:spPr>
      </p:pic>
      <p:sp>
        <p:nvSpPr>
          <p:cNvPr id="77" name=""/>
          <p:cNvSpPr txBox="1"/>
          <p:nvPr/>
        </p:nvSpPr>
        <p:spPr>
          <a:xfrm>
            <a:off x="2824162" y="4962525"/>
            <a:ext cx="2248853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정상 작동 중</a:t>
            </a:r>
            <a:r>
              <a:rPr lang="en-US" altLang="ko-KR"/>
              <a:t>(Green)</a:t>
            </a:r>
            <a:endParaRPr lang="en-US" altLang="ko-KR"/>
          </a:p>
        </p:txBody>
      </p:sp>
      <p:sp>
        <p:nvSpPr>
          <p:cNvPr id="78" name=""/>
          <p:cNvSpPr txBox="1"/>
          <p:nvPr/>
        </p:nvSpPr>
        <p:spPr>
          <a:xfrm>
            <a:off x="5672137" y="4962525"/>
            <a:ext cx="2506028" cy="6362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정상 작동 </a:t>
            </a:r>
            <a:r>
              <a:rPr lang="en-US" altLang="ko-KR"/>
              <a:t>+</a:t>
            </a:r>
            <a:r>
              <a:rPr lang="ko-KR" altLang="en-US"/>
              <a:t> 매도 체결</a:t>
            </a:r>
            <a:endParaRPr lang="ko-KR" altLang="en-US"/>
          </a:p>
          <a:p>
            <a:pPr>
              <a:defRPr/>
            </a:pPr>
            <a:r>
              <a:rPr lang="en-US" altLang="ko-KR"/>
              <a:t>(Green + Red)</a:t>
            </a:r>
            <a:endParaRPr lang="en-US" altLang="ko-KR"/>
          </a:p>
        </p:txBody>
      </p:sp>
      <p:sp>
        <p:nvSpPr>
          <p:cNvPr id="79" name=""/>
          <p:cNvSpPr txBox="1"/>
          <p:nvPr/>
        </p:nvSpPr>
        <p:spPr>
          <a:xfrm>
            <a:off x="8643936" y="4962525"/>
            <a:ext cx="2648904" cy="5410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/>
              <a:t>정상 작동</a:t>
            </a:r>
            <a:r>
              <a:rPr lang="en-US" altLang="ko-KR" sz="1500"/>
              <a:t> + </a:t>
            </a:r>
            <a:r>
              <a:rPr lang="ko-KR" altLang="en-US" sz="1500"/>
              <a:t>매도</a:t>
            </a:r>
            <a:r>
              <a:rPr lang="en-US" altLang="ko-KR" sz="1500"/>
              <a:t>&amp;</a:t>
            </a:r>
            <a:r>
              <a:rPr lang="ko-KR" altLang="en-US" sz="1500"/>
              <a:t>매수 체결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(Green + Red + Blue)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1)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63703" y="1326490"/>
            <a:ext cx="3255855" cy="4785121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61906" y="2876579"/>
            <a:ext cx="5244733" cy="1601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2)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5061" y="1869757"/>
            <a:ext cx="9044940" cy="364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3)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34602" y="1476851"/>
            <a:ext cx="8682514" cy="4490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4)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04210" y="1623060"/>
            <a:ext cx="6628922" cy="4139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컨셉</a:t>
              </a:r>
              <a:endParaRPr lang="ko-KR" altLang="en-US" sz="2000" b="1" i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>
          <a:xfrm rot="0"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/>
            <p:nvPr/>
          </p:nvSpPr>
          <p:spPr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39416" y="3219450"/>
            <a:ext cx="3478648" cy="1050158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00406" y="3121938"/>
            <a:ext cx="2561603" cy="849986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41958" y="3096354"/>
            <a:ext cx="1546938" cy="1707206"/>
          </a:xfrm>
          <a:prstGeom prst="rect">
            <a:avLst/>
          </a:prstGeom>
        </p:spPr>
      </p:pic>
      <p:grpSp>
        <p:nvGrpSpPr>
          <p:cNvPr id="70" name=""/>
          <p:cNvGrpSpPr/>
          <p:nvPr/>
        </p:nvGrpSpPr>
        <p:grpSpPr>
          <a:xfrm rot="0">
            <a:off x="4034007" y="4362900"/>
            <a:ext cx="1753382" cy="1333050"/>
            <a:chOff x="4034008" y="4362900"/>
            <a:chExt cx="1753382" cy="1333050"/>
          </a:xfrm>
        </p:grpSpPr>
        <p:sp>
          <p:nvSpPr>
            <p:cNvPr id="61" name="직사각형 40"/>
            <p:cNvSpPr/>
            <p:nvPr/>
          </p:nvSpPr>
          <p:spPr>
            <a:xfrm>
              <a:off x="4854113" y="4482339"/>
              <a:ext cx="933277" cy="906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3600" b="1">
                  <a:solidFill>
                    <a:schemeClr val="accent2"/>
                  </a:solidFill>
                </a:rPr>
                <a:t>API</a:t>
              </a:r>
              <a:endParaRPr lang="en-US" altLang="ko-KR" sz="3600" b="1">
                <a:solidFill>
                  <a:schemeClr val="accent2"/>
                </a:solidFill>
              </a:endParaRPr>
            </a:p>
          </p:txBody>
        </p:sp>
        <p:pic>
          <p:nvPicPr>
            <p:cNvPr id="69" name=""/>
            <p:cNvPicPr>
              <a:picLocks noChangeAspect="1"/>
            </p:cNvPicPr>
            <p:nvPr/>
          </p:nvPicPr>
          <p:blipFill rotWithShape="1">
            <a:blip r:embed="rId7"/>
            <a:srcRect l="31670" r="31770"/>
            <a:stretch>
              <a:fillRect/>
            </a:stretch>
          </p:blipFill>
          <p:spPr>
            <a:xfrm flipH="1">
              <a:off x="4034008" y="4362900"/>
              <a:ext cx="842792" cy="1333050"/>
            </a:xfrm>
            <a:prstGeom prst="rect">
              <a:avLst/>
            </a:prstGeom>
          </p:spPr>
        </p:pic>
      </p:grpSp>
      <p:sp>
        <p:nvSpPr>
          <p:cNvPr id="72" name=""/>
          <p:cNvSpPr/>
          <p:nvPr/>
        </p:nvSpPr>
        <p:spPr>
          <a:xfrm>
            <a:off x="6781801" y="3419475"/>
            <a:ext cx="1304923" cy="781050"/>
          </a:xfrm>
          <a:prstGeom prst="leftRightArrow">
            <a:avLst>
              <a:gd name="adj1" fmla="val 48675"/>
              <a:gd name="adj2" fmla="val 413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 0.00108 L 0.00000 -0.18326 " pathEditMode="relative" ptsTypes="">
                                      <p:cBhvr>
                                        <p:cTn id="6" dur="96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4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28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9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27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19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5)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15147" y="1341264"/>
            <a:ext cx="6529389" cy="4725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6)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58391" y="1937384"/>
            <a:ext cx="9141391" cy="3598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7)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39340" y="2174557"/>
            <a:ext cx="9160639" cy="298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html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(css)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03479" y="1337120"/>
            <a:ext cx="2568928" cy="4755068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29989" y="2102644"/>
            <a:ext cx="2727960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html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(body)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0039" y="1314360"/>
            <a:ext cx="4388167" cy="4777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html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(javascript)</a:t>
              </a:r>
              <a:endParaRPr lang="en-US" altLang="ko-KR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21292" y="1334452"/>
            <a:ext cx="8358952" cy="4751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2261" y="669435"/>
            <a:ext cx="5763720" cy="5504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컨셉</a:t>
              </a:r>
              <a:endParaRPr lang="ko-KR" altLang="en-US" sz="2000" b="1" i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>
          <a:xfrm rot="0"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/>
            <p:nvPr/>
          </p:nvSpPr>
          <p:spPr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57983" y="2445547"/>
            <a:ext cx="3271391" cy="899632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36873" y="2356287"/>
            <a:ext cx="1304110" cy="1301567"/>
          </a:xfrm>
          <a:prstGeom prst="rect">
            <a:avLst/>
          </a:prstGeom>
        </p:spPr>
      </p:pic>
      <p:sp>
        <p:nvSpPr>
          <p:cNvPr id="75" name="직사각형 37"/>
          <p:cNvSpPr/>
          <p:nvPr/>
        </p:nvSpPr>
        <p:spPr>
          <a:xfrm>
            <a:off x="3244391" y="4000273"/>
            <a:ext cx="3099258" cy="122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SERVER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빗썸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로 부터 데이터 요청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데이터를 활용한 모의투자 진행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체결 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파일 생성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직사각형 37"/>
          <p:cNvSpPr/>
          <p:nvPr/>
        </p:nvSpPr>
        <p:spPr>
          <a:xfrm>
            <a:off x="7348607" y="4000272"/>
            <a:ext cx="3280232" cy="67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Web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프로그램에 의해 생성된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파일 출력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직사각형 37"/>
          <p:cNvSpPr/>
          <p:nvPr/>
        </p:nvSpPr>
        <p:spPr>
          <a:xfrm>
            <a:off x="4475233" y="3192780"/>
            <a:ext cx="1056674" cy="45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(LINUX)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  <a:endPara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90032" y="1715745"/>
            <a:ext cx="3405186" cy="3405186"/>
          </a:xfrm>
          <a:prstGeom prst="rect">
            <a:avLst/>
          </a:prstGeom>
        </p:spPr>
      </p:pic>
      <p:sp>
        <p:nvSpPr>
          <p:cNvPr id="63" name="직사각형 37"/>
          <p:cNvSpPr/>
          <p:nvPr/>
        </p:nvSpPr>
        <p:spPr>
          <a:xfrm>
            <a:off x="6488842" y="1699716"/>
            <a:ext cx="3942618" cy="322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 언어</a:t>
            </a:r>
            <a:endParaRPr lang="ko-KR" altLang="en-US" sz="17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모의투자 알고리즘에 맞는 코드 작성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OkHttpLibrary</a:t>
            </a:r>
            <a:endParaRPr lang="en-US" altLang="ko-KR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Json 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형식의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데이터 호출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거래 체결시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가지의 로그 파일 생성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예수금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보유 코인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거래 내역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4.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매수 내역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5.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매도 내역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5"/>
          <a:srcRect l="2730" r="73400"/>
          <a:stretch>
            <a:fillRect/>
          </a:stretch>
        </p:blipFill>
        <p:spPr>
          <a:xfrm>
            <a:off x="9656812" y="5022110"/>
            <a:ext cx="781000" cy="899632"/>
          </a:xfrm>
          <a:prstGeom prst="rect">
            <a:avLst/>
          </a:prstGeom>
        </p:spPr>
      </p:pic>
      <p:sp>
        <p:nvSpPr>
          <p:cNvPr id="65" name=""/>
          <p:cNvSpPr txBox="1"/>
          <p:nvPr/>
        </p:nvSpPr>
        <p:spPr>
          <a:xfrm>
            <a:off x="6557368" y="5365153"/>
            <a:ext cx="2085937" cy="3959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solidFill>
                  <a:srgbClr val="ff0000"/>
                </a:solidFill>
              </a:rPr>
              <a:t>.java</a:t>
            </a:r>
            <a:r>
              <a:rPr lang="en-US" altLang="ko-KR" sz="2000"/>
              <a:t> -&gt; </a:t>
            </a:r>
            <a:r>
              <a:rPr lang="en-US" altLang="ko-KR" sz="2000">
                <a:solidFill>
                  <a:schemeClr val="accent2"/>
                </a:solidFill>
              </a:rPr>
              <a:t>.jar</a:t>
            </a:r>
            <a:r>
              <a:rPr lang="en-US" altLang="ko-KR" sz="2000"/>
              <a:t> </a:t>
            </a:r>
            <a:r>
              <a:rPr lang="ko-KR" altLang="en-US" sz="2000"/>
              <a:t>변환</a:t>
            </a:r>
            <a:endParaRPr lang="ko-KR" altLang="en-US" sz="2000"/>
          </a:p>
        </p:txBody>
      </p:sp>
      <p:sp>
        <p:nvSpPr>
          <p:cNvPr id="66" name=""/>
          <p:cNvSpPr/>
          <p:nvPr/>
        </p:nvSpPr>
        <p:spPr>
          <a:xfrm>
            <a:off x="8720338" y="5355232"/>
            <a:ext cx="833437" cy="396874"/>
          </a:xfrm>
          <a:prstGeom prst="rightArrow">
            <a:avLst>
              <a:gd name="adj1" fmla="val 42016"/>
              <a:gd name="adj2" fmla="val 80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  <a:endPara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67845" y="1919739"/>
            <a:ext cx="3127374" cy="3127374"/>
          </a:xfrm>
          <a:prstGeom prst="rect">
            <a:avLst/>
          </a:prstGeom>
        </p:spPr>
      </p:pic>
      <p:sp>
        <p:nvSpPr>
          <p:cNvPr id="64" name="직사각형 37"/>
          <p:cNvSpPr/>
          <p:nvPr/>
        </p:nvSpPr>
        <p:spPr>
          <a:xfrm>
            <a:off x="6488842" y="2175966"/>
            <a:ext cx="4795900" cy="150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en-US" altLang="ko-KR" sz="17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웹폼 작성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iframe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파일을 서브 윈도우에 나타냄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초마다 데이터 로드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버튼으로 정지 가능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5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5"/>
          <a:srcRect l="2730" r="73400"/>
          <a:stretch>
            <a:fillRect/>
          </a:stretch>
        </p:blipFill>
        <p:spPr>
          <a:xfrm>
            <a:off x="9656812" y="4139063"/>
            <a:ext cx="781000" cy="899632"/>
          </a:xfrm>
          <a:prstGeom prst="rect">
            <a:avLst/>
          </a:prstGeom>
        </p:spPr>
      </p:pic>
      <p:sp>
        <p:nvSpPr>
          <p:cNvPr id="67" name=""/>
          <p:cNvSpPr/>
          <p:nvPr/>
        </p:nvSpPr>
        <p:spPr>
          <a:xfrm>
            <a:off x="8720338" y="4472185"/>
            <a:ext cx="833437" cy="396874"/>
          </a:xfrm>
          <a:prstGeom prst="rightArrow">
            <a:avLst>
              <a:gd name="adj1" fmla="val 42016"/>
              <a:gd name="adj2" fmla="val 80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70" name=""/>
          <p:cNvGrpSpPr/>
          <p:nvPr/>
        </p:nvGrpSpPr>
        <p:grpSpPr>
          <a:xfrm rot="0">
            <a:off x="7259439" y="4133452"/>
            <a:ext cx="1242576" cy="1360567"/>
            <a:chOff x="7087989" y="4133452"/>
            <a:chExt cx="1242576" cy="1360567"/>
          </a:xfrm>
        </p:grpSpPr>
        <p:pic>
          <p:nvPicPr>
            <p:cNvPr id="68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147263" y="4133452"/>
              <a:ext cx="1011782" cy="1007566"/>
            </a:xfrm>
            <a:prstGeom prst="rect">
              <a:avLst/>
            </a:prstGeom>
          </p:spPr>
        </p:pic>
        <p:sp>
          <p:nvSpPr>
            <p:cNvPr id="69" name=""/>
            <p:cNvSpPr txBox="1"/>
            <p:nvPr/>
          </p:nvSpPr>
          <p:spPr>
            <a:xfrm>
              <a:off x="7087989" y="5134966"/>
              <a:ext cx="1242576" cy="35905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/>
                <a:t>html code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  <a:endPara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11593" y="1756948"/>
            <a:ext cx="2898562" cy="3319607"/>
          </a:xfrm>
          <a:prstGeom prst="rect">
            <a:avLst/>
          </a:prstGeom>
        </p:spPr>
      </p:pic>
      <p:sp>
        <p:nvSpPr>
          <p:cNvPr id="63" name="직사각형 37"/>
          <p:cNvSpPr/>
          <p:nvPr/>
        </p:nvSpPr>
        <p:spPr>
          <a:xfrm>
            <a:off x="6488842" y="1699715"/>
            <a:ext cx="4937452" cy="185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nginX</a:t>
            </a:r>
            <a:endParaRPr lang="en-US" altLang="ko-KR" sz="17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라즈베리파이에 설치하여 웹 서버 구축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통신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/var/www/html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경로에 위치한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index.html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파일로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웹 페이지 제공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62959" y="3704168"/>
            <a:ext cx="2767786" cy="2127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  <a:endPara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5626" y="2402419"/>
            <a:ext cx="3395309" cy="2609545"/>
          </a:xfrm>
          <a:prstGeom prst="rect">
            <a:avLst/>
          </a:prstGeom>
        </p:spPr>
      </p:pic>
      <p:sp>
        <p:nvSpPr>
          <p:cNvPr id="62" name="직사각형 37"/>
          <p:cNvSpPr/>
          <p:nvPr/>
        </p:nvSpPr>
        <p:spPr>
          <a:xfrm>
            <a:off x="6488842" y="1699715"/>
            <a:ext cx="4937452" cy="21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라즈베리파이</a:t>
            </a:r>
            <a:endParaRPr lang="en-US" altLang="ko-KR" sz="17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전용 운영체제인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Raspbian OS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를 설치하여 리눅스 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환경 구축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nginx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를 통한 웹 서버 구축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거래 체결시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LED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로 확인 가능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: RED(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매도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GREEN(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정상 작동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BLUE(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매수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5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0152" y="4236680"/>
            <a:ext cx="1929818" cy="1439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웹 폼 소개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- Web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접속 화면</a:t>
              </a:r>
              <a:endPara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noFill/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03979" y="1426446"/>
            <a:ext cx="2721628" cy="4575924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79860" y="2007582"/>
            <a:ext cx="2872464" cy="3257361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65337" y="2027879"/>
            <a:ext cx="2820179" cy="3257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웹 폼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모바일 접속 화면</a:t>
              </a:r>
              <a:endPara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noFill/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/>
              </a:tblGrid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  <a:endParaRPr lang="en-US" altLang="ko-KR" sz="1400" b="0">
                        <a:solidFill>
                          <a:srgbClr val="bfbfbf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Web Form</a:t>
                      </a:r>
                      <a:endParaRPr lang="en-US" altLang="ko-KR" sz="14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 altLang="ko-KR" sz="14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  <a:endParaRPr lang="ko-KR" altLang="en-US" b="1">
              <a:solidFill>
                <a:schemeClr val="accent2"/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03934" y="1325014"/>
            <a:ext cx="2325519" cy="4780510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9984" y="1326014"/>
            <a:ext cx="2318574" cy="4766233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90334" y="1321252"/>
            <a:ext cx="2321391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887</ep:Words>
  <ep:PresentationFormat>와이드스크린</ep:PresentationFormat>
  <ep:Paragraphs>177</ep:Paragraphs>
  <ep:Slides>26</ep:Slides>
  <ep:Notes>35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12_Office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2020-04-03T04:27:12.000</dcterms:created>
  <dc:creator>조현석</dc:creator>
  <cp:lastModifiedBy>82109</cp:lastModifiedBy>
  <dcterms:modified xsi:type="dcterms:W3CDTF">2020-12-09T10:41:53.712</dcterms:modified>
  <cp:revision>67</cp:revision>
  <dc:title>PowerPoint 프레젠테이션</dc:title>
  <cp:version>1000.0000.01</cp:version>
</cp:coreProperties>
</file>