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  <p:sldId id="268" r:id="rId9"/>
    <p:sldId id="266" r:id="rId10"/>
    <p:sldId id="269" r:id="rId11"/>
    <p:sldId id="267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준현" initials="박" lastIdx="1" clrIdx="0">
    <p:extLst>
      <p:ext uri="{19B8F6BF-5375-455C-9EA6-DF929625EA0E}">
        <p15:presenceInfo xmlns:p15="http://schemas.microsoft.com/office/powerpoint/2012/main" userId="b3ddce6da3086b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A28D"/>
    <a:srgbClr val="86B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12T05:46:33.79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79447-FD22-435E-A528-5C63F109DEF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13F92-B143-45E6-8463-8605C58B8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4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637CD-AF96-434B-BB1B-6C9B9BBE9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0EE437-90B4-4AA5-80A9-412E8E562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86F22-8F32-4B1C-9DDE-0A18E625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666-5502-4E42-8097-3A166983A33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8E523-E107-48C9-B040-E8E9F0F8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356AA6-B1B5-4724-A6FF-411955E3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F9F7-D158-4CCB-8E34-D1BAD582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6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93B55-DCC1-482D-96DC-6DDE8F58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02523D-84D1-49F9-A464-4F27E9140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07F69-B09E-4608-A278-691C1602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666-5502-4E42-8097-3A166983A33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00D35-F881-4E3B-9701-18B6CA01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384D1-174C-42E6-81B9-1763F9C8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F9F7-D158-4CCB-8E34-D1BAD582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29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5CD13F-0448-4C69-92EE-454630937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A49BEF-4DE1-4115-A839-74D25D6D5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C22C8-E640-45E8-94BA-527DE87D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666-5502-4E42-8097-3A166983A33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D61F7-2203-4977-AE3D-AF82C668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9495F-4A97-4CCE-A3AF-5C4D9274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F9F7-D158-4CCB-8E34-D1BAD582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3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A949D-89EE-4100-89EE-A0C99ECE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6A79A1-5087-4D0C-9D93-52BA5FEDB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571B1-A51D-4DEE-A534-BAF64587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666-5502-4E42-8097-3A166983A33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44A33-7A0A-4DB0-94E0-4AF37186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A847E-633E-4EEE-B6E2-A2C6D664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F9F7-D158-4CCB-8E34-D1BAD582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2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944A4-10FB-4BFA-A57C-66820770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43D6FF-0478-4DAD-B702-94FD1EC1A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99573-0D54-41F4-AA9A-F75201C0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666-5502-4E42-8097-3A166983A33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CB295-6B93-43DB-A631-5C459D75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D9C91-DD9D-4F29-B9AC-ED8F4744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F9F7-D158-4CCB-8E34-D1BAD582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26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CB444-29E1-4FB2-A073-50CC1BEA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A0022-65E9-4D83-8123-3222BDD70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3DED44-8902-4031-9E42-027F30818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DE94A1-7553-43FC-95CA-D02AC9A2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666-5502-4E42-8097-3A166983A33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F8DCC6-D733-451E-A1FD-864B81ED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89B4F8-B4B6-41DD-A8FF-643BF280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F9F7-D158-4CCB-8E34-D1BAD582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1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F9A50-7F8D-483A-A9B7-C06CA718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1A001B-5F36-4292-836E-A28232B8F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543112-727D-454E-8866-129506C2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9FE41D-E77A-46E6-9AC4-7FA3734F2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C2DB78-9F9D-43AF-BDE8-DEB5912D1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0D192F-4379-42B4-8B27-CCC1749B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666-5502-4E42-8097-3A166983A33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E4772E-4D28-49F2-8D20-7F0B600E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B34CAE-396C-4233-AC5C-2186CC4A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F9F7-D158-4CCB-8E34-D1BAD582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44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E2956-FA59-432C-9B0E-3CE002B1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88AC34-C426-492C-BB22-3E2F6887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666-5502-4E42-8097-3A166983A33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6678CC-4797-4385-991D-105F0F6A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9AC682-B146-4AE5-8944-217968B1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F9F7-D158-4CCB-8E34-D1BAD582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6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6DE9BE-567C-429A-A95E-807514C4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666-5502-4E42-8097-3A166983A33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47E1FF-E8ED-45C4-8693-9AA26604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02133-238B-4ED9-AD74-A529F293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F9F7-D158-4CCB-8E34-D1BAD582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AB44B-50E3-4821-8CCA-8D04213C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17B97-EEA3-4FC7-A14F-10C791B42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50C313-7544-4CDD-99E5-EDEC9AB0D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7386C1-28EB-4EE2-9FA5-3728C86B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666-5502-4E42-8097-3A166983A33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3F08F-C314-4999-98E6-6AA142FF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74B58A-1936-4841-A64C-E903B7D1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F9F7-D158-4CCB-8E34-D1BAD582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7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D188C-F5EF-4125-9D6B-2393C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64866D-13D3-4094-8BE6-AA69506C9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00C1B6-C2EA-414F-B9D0-0F5A19622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4D93E5-92BF-4BD3-BE4B-5DDD352A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666-5502-4E42-8097-3A166983A33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3FE04D-45D1-4E97-B4EB-8531A1B8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B19773-1D0B-406C-B0F7-F112DD3A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F9F7-D158-4CCB-8E34-D1BAD582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14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6CE462-D20D-4576-937B-59477959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D1F81-D798-47DD-B557-4B1AE1FE9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58626-C042-4000-9CE5-6B36E8691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A2666-5502-4E42-8097-3A166983A33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F0FC5-5322-4DE6-A650-97082FF2E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65A3B-70CB-4F57-9B06-0DA56AB9E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5F9F7-D158-4CCB-8E34-D1BAD582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59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omments" Target="../comments/comment1.xml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\Users\Joon_Hyun\AppData\Local\Microsoft\Windows\INetCache\Content.Word\1234.png">
            <a:extLst>
              <a:ext uri="{FF2B5EF4-FFF2-40B4-BE49-F238E27FC236}">
                <a16:creationId xmlns:a16="http://schemas.microsoft.com/office/drawing/2014/main" id="{9436EDCC-3B11-4C48-95FB-EA761A5EDC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861" y="0"/>
            <a:ext cx="3310139" cy="685869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02E786-474D-4E85-A956-44C45DD68EF8}"/>
              </a:ext>
            </a:extLst>
          </p:cNvPr>
          <p:cNvSpPr txBox="1"/>
          <p:nvPr/>
        </p:nvSpPr>
        <p:spPr>
          <a:xfrm>
            <a:off x="525431" y="156499"/>
            <a:ext cx="710708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 err="1"/>
              <a:t>VM_Starter</a:t>
            </a:r>
            <a:r>
              <a:rPr lang="ko-KR" altLang="ko-KR" sz="2300" b="1" dirty="0"/>
              <a:t>의 메인으로 프로그램을 실행</a:t>
            </a:r>
            <a:br>
              <a:rPr lang="en-US" altLang="ko-KR" sz="2300" dirty="0"/>
            </a:br>
            <a:r>
              <a:rPr lang="en-US" altLang="ko-KR" sz="2300" b="1" dirty="0"/>
              <a:t>new</a:t>
            </a:r>
            <a:r>
              <a:rPr lang="en-US" altLang="ko-KR" sz="2300" dirty="0"/>
              <a:t> Order(5); </a:t>
            </a:r>
            <a:br>
              <a:rPr lang="en-US" altLang="ko-KR" sz="2300" dirty="0"/>
            </a:br>
            <a:r>
              <a:rPr lang="en-US" altLang="ko-KR" sz="2300" b="1" dirty="0"/>
              <a:t>new</a:t>
            </a:r>
            <a:r>
              <a:rPr lang="en-US" altLang="ko-KR" sz="2300" dirty="0"/>
              <a:t> </a:t>
            </a:r>
            <a:r>
              <a:rPr lang="en-US" altLang="ko-KR" sz="2300" dirty="0" err="1"/>
              <a:t>Gui</a:t>
            </a:r>
            <a:r>
              <a:rPr lang="en-US" altLang="ko-KR" sz="2300" dirty="0"/>
              <a:t>(); </a:t>
            </a:r>
            <a:endParaRPr lang="ko-KR" altLang="en-US" sz="2300" dirty="0"/>
          </a:p>
        </p:txBody>
      </p:sp>
      <p:pic>
        <p:nvPicPr>
          <p:cNvPr id="7" name="그림 6" descr="C:\Users\Joon_Hyun\AppData\Local\Microsoft\Windows\INetCache\Content.Word\11111.png">
            <a:extLst>
              <a:ext uri="{FF2B5EF4-FFF2-40B4-BE49-F238E27FC236}">
                <a16:creationId xmlns:a16="http://schemas.microsoft.com/office/drawing/2014/main" id="{71C92F00-2943-44FC-BF7B-3940BC556C5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"/>
          <a:stretch/>
        </p:blipFill>
        <p:spPr bwMode="auto">
          <a:xfrm>
            <a:off x="258731" y="1467442"/>
            <a:ext cx="7217359" cy="24456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9E8BCD-DF17-4C49-9509-98E1A8FA117F}"/>
              </a:ext>
            </a:extLst>
          </p:cNvPr>
          <p:cNvSpPr txBox="1"/>
          <p:nvPr/>
        </p:nvSpPr>
        <p:spPr>
          <a:xfrm>
            <a:off x="131731" y="3957687"/>
            <a:ext cx="8643969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back.png : </a:t>
            </a:r>
            <a:r>
              <a:rPr lang="ko-KR" altLang="ko-KR" dirty="0"/>
              <a:t>자판기 뒷배경을 담당하는 이미지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Item1~4.png : </a:t>
            </a:r>
            <a:r>
              <a:rPr lang="ko-KR" altLang="ko-KR" dirty="0"/>
              <a:t>진열된 음료수 사진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return.png : </a:t>
            </a:r>
            <a:r>
              <a:rPr lang="ko-KR" altLang="ko-KR" dirty="0"/>
              <a:t>잔돈을 반환 할 때 사용하기 위한 이미지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cover.png : </a:t>
            </a:r>
            <a:r>
              <a:rPr lang="ko-KR" altLang="ko-KR" dirty="0"/>
              <a:t>음료수 출력 부분의 커버 이미지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out_item1~4.png : </a:t>
            </a:r>
            <a:r>
              <a:rPr lang="ko-KR" altLang="ko-KR" dirty="0"/>
              <a:t>음료수를 뽑을 때 나오는 이미지</a:t>
            </a:r>
            <a:r>
              <a:rPr lang="en-US" altLang="ko-KR" dirty="0"/>
              <a:t>(back.png</a:t>
            </a:r>
            <a:r>
              <a:rPr lang="ko-KR" altLang="ko-KR" dirty="0"/>
              <a:t>와 </a:t>
            </a:r>
            <a:r>
              <a:rPr lang="en-US" altLang="ko-KR" dirty="0"/>
              <a:t>cover.png </a:t>
            </a:r>
            <a:r>
              <a:rPr lang="ko-KR" altLang="ko-KR" dirty="0"/>
              <a:t>사이</a:t>
            </a:r>
            <a:r>
              <a:rPr lang="en-US" altLang="ko-KR" dirty="0"/>
              <a:t>)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data.txt : </a:t>
            </a:r>
            <a:r>
              <a:rPr lang="ko-KR" altLang="ko-KR" dirty="0"/>
              <a:t>음료수의 </a:t>
            </a:r>
            <a:r>
              <a:rPr lang="ko-KR" altLang="ko-KR" dirty="0" err="1"/>
              <a:t>판매내역과</a:t>
            </a:r>
            <a:r>
              <a:rPr lang="ko-KR" altLang="en-US" dirty="0" err="1"/>
              <a:t>을</a:t>
            </a:r>
            <a:r>
              <a:rPr lang="ko-KR" altLang="en-US" dirty="0"/>
              <a:t> </a:t>
            </a:r>
            <a:r>
              <a:rPr lang="ko-KR" altLang="ko-KR" dirty="0"/>
              <a:t>입출력으로 읽거나 저장합니다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49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7396AEF-EF54-4244-A2E1-FC04DCCC0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05" y="158297"/>
            <a:ext cx="7990496" cy="5947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2C6789-903B-4785-869E-F0620CF14D64}"/>
              </a:ext>
            </a:extLst>
          </p:cNvPr>
          <p:cNvSpPr txBox="1"/>
          <p:nvPr/>
        </p:nvSpPr>
        <p:spPr>
          <a:xfrm>
            <a:off x="2217504" y="6257722"/>
            <a:ext cx="664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dirty="0"/>
              <a:t>시간 갱신 출처</a:t>
            </a:r>
            <a:r>
              <a:rPr lang="en-US" altLang="ko-KR" dirty="0"/>
              <a:t> : http://blog.naver.com/highkrs/220378198185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89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9ACB52C-353E-4DF6-B9E1-10C83CC32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650" y="101600"/>
            <a:ext cx="3829050" cy="6600825"/>
          </a:xfrm>
          <a:prstGeom prst="rect">
            <a:avLst/>
          </a:prstGeom>
        </p:spPr>
      </p:pic>
      <p:pic>
        <p:nvPicPr>
          <p:cNvPr id="13" name="그림 12" descr="C:\Users\Joon_Hyun\AppData\Local\Microsoft\Windows\INetCache\Content.Word\1234.png">
            <a:extLst>
              <a:ext uri="{FF2B5EF4-FFF2-40B4-BE49-F238E27FC236}">
                <a16:creationId xmlns:a16="http://schemas.microsoft.com/office/drawing/2014/main" id="{7EF63214-B9AC-4D7E-A4E6-7D7DC887F96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60" y="1101724"/>
            <a:ext cx="262138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1C9E73F-A572-430D-8AE2-DAF71C00EF6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81262" y="2345788"/>
            <a:ext cx="3076575" cy="12287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4D8624A-097B-49BC-A665-2CF26C010FF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673014" y="4529136"/>
            <a:ext cx="2514600" cy="11144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13C2F99-5143-463C-9770-435060937B5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34574" y="4529136"/>
            <a:ext cx="2514600" cy="1114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A188B2-6274-4428-85C7-2EDAFE19B7C2}"/>
              </a:ext>
            </a:extLst>
          </p:cNvPr>
          <p:cNvSpPr txBox="1"/>
          <p:nvPr/>
        </p:nvSpPr>
        <p:spPr>
          <a:xfrm>
            <a:off x="4539933" y="5643561"/>
            <a:ext cx="2780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예외 처리</a:t>
            </a:r>
            <a:endParaRPr lang="en-US" altLang="ko-KR" dirty="0"/>
          </a:p>
          <a:p>
            <a:pPr algn="ctr"/>
            <a:r>
              <a:rPr lang="en-US" altLang="ko-KR" dirty="0" err="1"/>
              <a:t>NumberFormatException</a:t>
            </a:r>
            <a:endParaRPr lang="ko-KR" altLang="en-US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A4DCA19-A182-405D-BA4D-10E18EEAA3C5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 rot="16200000" flipH="1">
            <a:off x="4497621" y="3096442"/>
            <a:ext cx="954623" cy="19107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4133A3B7-F231-41FA-9795-BB8D421D87DA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rot="5400000">
            <a:off x="2578401" y="3087986"/>
            <a:ext cx="954623" cy="1927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EA85D9A-F4B0-49FE-BEC6-EB9A86AEBFA9}"/>
              </a:ext>
            </a:extLst>
          </p:cNvPr>
          <p:cNvSpPr txBox="1"/>
          <p:nvPr/>
        </p:nvSpPr>
        <p:spPr>
          <a:xfrm>
            <a:off x="1819780" y="208646"/>
            <a:ext cx="439953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300" b="1" dirty="0"/>
              <a:t>Manager class</a:t>
            </a:r>
            <a:r>
              <a:rPr lang="ko-KR" altLang="en-US" sz="2300" dirty="0"/>
              <a:t>의</a:t>
            </a:r>
            <a:endParaRPr lang="en-US" altLang="ko-KR" sz="2300" dirty="0"/>
          </a:p>
          <a:p>
            <a:pPr algn="ctr"/>
            <a:r>
              <a:rPr lang="en-US" altLang="ko-KR" sz="2300" b="1" dirty="0"/>
              <a:t>private void </a:t>
            </a:r>
            <a:r>
              <a:rPr lang="en-US" altLang="ko-KR" sz="2300" dirty="0" err="1"/>
              <a:t>ChangePassword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DAC2A7-98DF-413D-9775-E01A29245C01}"/>
              </a:ext>
            </a:extLst>
          </p:cNvPr>
          <p:cNvSpPr txBox="1"/>
          <p:nvPr/>
        </p:nvSpPr>
        <p:spPr>
          <a:xfrm>
            <a:off x="3410123" y="4033836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while(true)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C595F24-FF38-4E86-8CE3-6FFEDD75876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557837" y="2960151"/>
            <a:ext cx="766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656CE01-7D48-4EA1-9533-8B7E27BE7250}"/>
              </a:ext>
            </a:extLst>
          </p:cNvPr>
          <p:cNvSpPr txBox="1"/>
          <p:nvPr/>
        </p:nvSpPr>
        <p:spPr>
          <a:xfrm>
            <a:off x="6377954" y="2775148"/>
            <a:ext cx="822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취소</a:t>
            </a:r>
            <a:endParaRPr lang="en-US" altLang="ko-KR" sz="2200" dirty="0"/>
          </a:p>
          <a:p>
            <a:r>
              <a:rPr lang="en-US" altLang="ko-KR" dirty="0"/>
              <a:t>break;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AAE211-CA59-43D3-8830-77B33E5E796D}"/>
              </a:ext>
            </a:extLst>
          </p:cNvPr>
          <p:cNvSpPr txBox="1"/>
          <p:nvPr/>
        </p:nvSpPr>
        <p:spPr>
          <a:xfrm>
            <a:off x="576427" y="5643561"/>
            <a:ext cx="3030894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/>
              <a:t>Manager.</a:t>
            </a:r>
            <a:r>
              <a:rPr lang="en-US" altLang="ko-KR" i="1" dirty="0" err="1"/>
              <a:t>password</a:t>
            </a:r>
            <a:r>
              <a:rPr lang="en-US" altLang="ko-KR" i="1" dirty="0"/>
              <a:t> </a:t>
            </a:r>
            <a:r>
              <a:rPr lang="ko-KR" altLang="en-US" i="1" dirty="0"/>
              <a:t>값 변경</a:t>
            </a:r>
            <a:r>
              <a:rPr lang="en-US" altLang="ko-KR" i="1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i="1" dirty="0"/>
              <a:t>break;</a:t>
            </a:r>
            <a:endParaRPr lang="ko-KR" altLang="en-US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0BE74F41-2F74-4DC3-B2A2-BE05FBA7D4C6}"/>
              </a:ext>
            </a:extLst>
          </p:cNvPr>
          <p:cNvCxnSpPr>
            <a:stCxn id="18" idx="3"/>
            <a:endCxn id="14" idx="0"/>
          </p:cNvCxnSpPr>
          <p:nvPr/>
        </p:nvCxnSpPr>
        <p:spPr>
          <a:xfrm flipH="1" flipV="1">
            <a:off x="4019550" y="2345788"/>
            <a:ext cx="3168064" cy="2740561"/>
          </a:xfrm>
          <a:prstGeom prst="bentConnector4">
            <a:avLst>
              <a:gd name="adj1" fmla="val -7216"/>
              <a:gd name="adj2" fmla="val 1083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7C67E22-1393-481B-AFEF-98828015D8B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019550" y="1701799"/>
            <a:ext cx="0" cy="64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34E69D9-6FEF-4064-812D-C2652877DE24}"/>
              </a:ext>
            </a:extLst>
          </p:cNvPr>
          <p:cNvSpPr txBox="1"/>
          <p:nvPr/>
        </p:nvSpPr>
        <p:spPr>
          <a:xfrm>
            <a:off x="5948191" y="4159804"/>
            <a:ext cx="732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catch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20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32" grpId="0"/>
      <p:bldP spid="33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156286-C87D-43AF-8357-0C0482F86519}"/>
              </a:ext>
            </a:extLst>
          </p:cNvPr>
          <p:cNvSpPr txBox="1"/>
          <p:nvPr/>
        </p:nvSpPr>
        <p:spPr>
          <a:xfrm>
            <a:off x="919117" y="5343773"/>
            <a:ext cx="8273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altLang="ko-KR" b="1" dirty="0"/>
              <a:t>※ </a:t>
            </a:r>
            <a:r>
              <a:rPr lang="ko-KR" altLang="ko-KR" b="1" dirty="0"/>
              <a:t>출처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ko-KR" dirty="0"/>
              <a:t>스윙 메</a:t>
            </a:r>
            <a:r>
              <a:rPr lang="ko-KR" altLang="en-US" dirty="0"/>
              <a:t>시</a:t>
            </a:r>
            <a:r>
              <a:rPr lang="ko-KR" altLang="ko-KR" dirty="0"/>
              <a:t>지 창</a:t>
            </a:r>
            <a:r>
              <a:rPr lang="en-US" altLang="ko-KR" dirty="0"/>
              <a:t>, </a:t>
            </a:r>
            <a:r>
              <a:rPr lang="ko-KR" altLang="ko-KR" dirty="0"/>
              <a:t>출처</a:t>
            </a:r>
            <a:r>
              <a:rPr lang="en-US" altLang="ko-KR" dirty="0"/>
              <a:t> : http://wcwtmt.blog.me/10176504678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ko-KR" dirty="0"/>
              <a:t>인터넷 검색 </a:t>
            </a:r>
            <a:r>
              <a:rPr lang="en-US" altLang="ko-KR" dirty="0"/>
              <a:t>: </a:t>
            </a:r>
            <a:r>
              <a:rPr lang="ko-KR" altLang="ko-KR" dirty="0"/>
              <a:t>프로그램 좌표를 임의적으로 지정하는 방법</a:t>
            </a:r>
            <a:r>
              <a:rPr lang="en-US" altLang="ko-KR" dirty="0"/>
              <a:t>(</a:t>
            </a:r>
            <a:r>
              <a:rPr lang="en-US" altLang="ko-KR" dirty="0" err="1"/>
              <a:t>setBounds</a:t>
            </a:r>
            <a:r>
              <a:rPr lang="en-US" altLang="ko-KR" dirty="0"/>
              <a:t> </a:t>
            </a:r>
            <a:r>
              <a:rPr lang="ko-KR" altLang="ko-KR" dirty="0"/>
              <a:t>등</a:t>
            </a:r>
            <a:r>
              <a:rPr lang="en-US" altLang="ko-KR" dirty="0"/>
              <a:t>)</a:t>
            </a:r>
            <a:r>
              <a:rPr lang="ko-KR" altLang="ko-KR" dirty="0"/>
              <a:t>등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5344A-40EC-4C92-8380-67BB4D0DCE41}"/>
              </a:ext>
            </a:extLst>
          </p:cNvPr>
          <p:cNvSpPr txBox="1"/>
          <p:nvPr/>
        </p:nvSpPr>
        <p:spPr>
          <a:xfrm>
            <a:off x="919117" y="298994"/>
            <a:ext cx="10221068" cy="5216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altLang="ko-KR" b="1" dirty="0"/>
              <a:t>※ </a:t>
            </a:r>
            <a:r>
              <a:rPr lang="ko-KR" altLang="ko-KR" b="1" dirty="0"/>
              <a:t>그 외 추가적인 기능</a:t>
            </a:r>
          </a:p>
          <a:p>
            <a:pPr latinLnBrk="0"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en-US" altLang="ko-KR" dirty="0" err="1"/>
              <a:t>f.setLayout</a:t>
            </a:r>
            <a:r>
              <a:rPr lang="en-US" altLang="ko-KR" dirty="0"/>
              <a:t>(</a:t>
            </a:r>
            <a:r>
              <a:rPr lang="en-US" altLang="ko-KR" b="1" dirty="0"/>
              <a:t>null</a:t>
            </a:r>
            <a:r>
              <a:rPr lang="en-US" altLang="ko-KR" dirty="0"/>
              <a:t>);</a:t>
            </a:r>
            <a:r>
              <a:rPr lang="ko-KR" altLang="ko-KR" dirty="0"/>
              <a:t>을 이용하여 버튼</a:t>
            </a:r>
            <a:r>
              <a:rPr lang="en-US" altLang="ko-KR" dirty="0"/>
              <a:t>, </a:t>
            </a:r>
            <a:r>
              <a:rPr lang="ko-KR" altLang="ko-KR" dirty="0"/>
              <a:t>사진을 자유롭게 위치시켰습니다</a:t>
            </a:r>
            <a:r>
              <a:rPr lang="en-US" altLang="ko-KR" dirty="0"/>
              <a:t>.</a:t>
            </a:r>
            <a:endParaRPr lang="ko-KR" altLang="ko-KR" dirty="0"/>
          </a:p>
          <a:p>
            <a:pPr latinLnBrk="0"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ko-KR" dirty="0">
                <a:solidFill>
                  <a:srgbClr val="FF0000"/>
                </a:solidFill>
              </a:rPr>
              <a:t>이미지는 라벨</a:t>
            </a:r>
            <a:r>
              <a:rPr lang="ko-KR" altLang="ko-KR" dirty="0"/>
              <a:t>에 넣어서 표현했습니다</a:t>
            </a:r>
            <a:r>
              <a:rPr lang="en-US" altLang="ko-KR" dirty="0"/>
              <a:t>.</a:t>
            </a:r>
            <a:endParaRPr lang="ko-KR" altLang="ko-KR" dirty="0"/>
          </a:p>
          <a:p>
            <a:pPr latinLnBrk="0"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ko-KR" dirty="0"/>
              <a:t>자판기 </a:t>
            </a:r>
            <a:r>
              <a:rPr lang="en-US" altLang="ko-KR" dirty="0" err="1"/>
              <a:t>Gui</a:t>
            </a:r>
            <a:r>
              <a:rPr lang="ko-KR" altLang="ko-KR" dirty="0"/>
              <a:t>는 </a:t>
            </a:r>
            <a:r>
              <a:rPr lang="en-US" altLang="ko-KR" dirty="0" err="1">
                <a:solidFill>
                  <a:srgbClr val="FF0000"/>
                </a:solidFill>
              </a:rPr>
              <a:t>setBounds</a:t>
            </a:r>
            <a:r>
              <a:rPr lang="en-US" altLang="ko-KR" dirty="0"/>
              <a:t>(x, y, width, height);</a:t>
            </a:r>
            <a:r>
              <a:rPr lang="ko-KR" altLang="ko-KR" dirty="0"/>
              <a:t>를 사용하여 위치 작업</a:t>
            </a:r>
            <a:r>
              <a:rPr lang="ko-KR" altLang="en-US" dirty="0"/>
              <a:t>을 </a:t>
            </a:r>
            <a:r>
              <a:rPr lang="ko-KR" altLang="ko-KR" dirty="0"/>
              <a:t>했습니다</a:t>
            </a:r>
            <a:r>
              <a:rPr lang="en-US" altLang="ko-KR" dirty="0"/>
              <a:t>.</a:t>
            </a:r>
          </a:p>
          <a:p>
            <a:pPr latinLnBrk="0"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ko-KR" dirty="0"/>
              <a:t>번호가 출력되는 텍스트 필드와 음료수 가격인 텍스트 필드는 값을 수정</a:t>
            </a:r>
            <a:r>
              <a:rPr lang="en-US" altLang="ko-KR" dirty="0"/>
              <a:t>(edit)</a:t>
            </a:r>
            <a:r>
              <a:rPr lang="ko-KR" altLang="ko-KR" dirty="0"/>
              <a:t>할 수 없습니다</a:t>
            </a:r>
            <a:r>
              <a:rPr lang="en-US" altLang="ko-KR" dirty="0"/>
              <a:t>.</a:t>
            </a:r>
          </a:p>
          <a:p>
            <a:pPr latinLnBrk="0">
              <a:lnSpc>
                <a:spcPct val="150000"/>
              </a:lnSpc>
            </a:pPr>
            <a:r>
              <a:rPr lang="en-US" altLang="ko-KR" dirty="0"/>
              <a:t> - ‘0-9 </a:t>
            </a:r>
            <a:r>
              <a:rPr lang="ko-KR" altLang="ko-KR" dirty="0"/>
              <a:t>버튼</a:t>
            </a:r>
            <a:r>
              <a:rPr lang="en-US" altLang="ko-KR" dirty="0"/>
              <a:t>’, ‘</a:t>
            </a:r>
            <a:r>
              <a:rPr lang="ko-KR" altLang="ko-KR" dirty="0"/>
              <a:t>음료수 이미지 라벨</a:t>
            </a:r>
            <a:r>
              <a:rPr lang="en-US" altLang="ko-KR" dirty="0"/>
              <a:t>’, ‘</a:t>
            </a:r>
            <a:r>
              <a:rPr lang="ko-KR" altLang="ko-KR" dirty="0"/>
              <a:t>돈 입력 버튼</a:t>
            </a:r>
            <a:r>
              <a:rPr lang="en-US" altLang="ko-KR" dirty="0"/>
              <a:t>’, ‘x</a:t>
            </a:r>
            <a:r>
              <a:rPr lang="ko-KR" altLang="ko-KR" dirty="0"/>
              <a:t>표시 라벨</a:t>
            </a:r>
            <a:r>
              <a:rPr lang="en-US" altLang="ko-KR" dirty="0"/>
              <a:t>’, ‘</a:t>
            </a:r>
            <a:r>
              <a:rPr lang="ko-KR" altLang="ko-KR" dirty="0"/>
              <a:t>음료수 가격</a:t>
            </a:r>
            <a:r>
              <a:rPr lang="en-US" altLang="ko-KR" dirty="0"/>
              <a:t>’, ‘</a:t>
            </a:r>
            <a:r>
              <a:rPr lang="ko-KR" altLang="ko-KR" dirty="0"/>
              <a:t>음료수 이미지</a:t>
            </a:r>
            <a:r>
              <a:rPr lang="en-US" altLang="ko-KR" dirty="0"/>
              <a:t>’, </a:t>
            </a:r>
            <a:br>
              <a:rPr lang="en-US" altLang="ko-KR" dirty="0"/>
            </a:br>
            <a:r>
              <a:rPr lang="en-US" altLang="ko-KR" dirty="0"/>
              <a:t>   ‘</a:t>
            </a:r>
            <a:r>
              <a:rPr lang="ko-KR" altLang="ko-KR" dirty="0"/>
              <a:t>음료수 출력 이미지</a:t>
            </a:r>
            <a:r>
              <a:rPr lang="en-US" altLang="ko-KR" dirty="0"/>
              <a:t>’</a:t>
            </a:r>
            <a:r>
              <a:rPr lang="ko-KR" altLang="ko-KR" dirty="0"/>
              <a:t>는 </a:t>
            </a:r>
            <a:r>
              <a:rPr lang="ko-KR" altLang="en-US" dirty="0">
                <a:solidFill>
                  <a:srgbClr val="FF0000"/>
                </a:solidFill>
              </a:rPr>
              <a:t>객체 </a:t>
            </a:r>
            <a:r>
              <a:rPr lang="ko-KR" altLang="ko-KR" dirty="0">
                <a:solidFill>
                  <a:srgbClr val="FF0000"/>
                </a:solidFill>
              </a:rPr>
              <a:t>배열</a:t>
            </a:r>
            <a:r>
              <a:rPr lang="ko-KR" altLang="ko-KR" dirty="0"/>
              <a:t>을 사용했습니다</a:t>
            </a:r>
            <a:r>
              <a:rPr lang="en-US" altLang="ko-KR" dirty="0"/>
              <a:t>.</a:t>
            </a:r>
            <a:endParaRPr lang="ko-KR" altLang="ko-KR" dirty="0"/>
          </a:p>
          <a:p>
            <a:pPr latinLnBrk="0"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en-US" altLang="ko-KR" dirty="0" err="1"/>
              <a:t>f.setDefaultCloseOperation</a:t>
            </a:r>
            <a:r>
              <a:rPr lang="en-US" altLang="ko-KR" dirty="0"/>
              <a:t>(</a:t>
            </a:r>
            <a:r>
              <a:rPr lang="en-US" altLang="ko-KR" dirty="0" err="1"/>
              <a:t>JFrame.</a:t>
            </a:r>
            <a:r>
              <a:rPr lang="en-US" altLang="ko-KR" b="1" i="1" dirty="0" err="1"/>
              <a:t>EXIT_ON_CLOSE</a:t>
            </a:r>
            <a:r>
              <a:rPr lang="en-US" altLang="ko-KR" dirty="0"/>
              <a:t>); </a:t>
            </a:r>
            <a:r>
              <a:rPr lang="ko-KR" altLang="ko-KR" dirty="0"/>
              <a:t>를 사용하기 때문에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ko-KR" altLang="ko-KR" dirty="0"/>
              <a:t>를 </a:t>
            </a:r>
            <a:r>
              <a:rPr lang="ko-KR" altLang="en-US" dirty="0"/>
              <a:t>누르면 깔끔하게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ko-KR" dirty="0"/>
              <a:t>프로그램이 종료됩니다</a:t>
            </a:r>
            <a:r>
              <a:rPr lang="en-US" altLang="ko-KR" dirty="0"/>
              <a:t>. (Manager</a:t>
            </a:r>
            <a:r>
              <a:rPr lang="ko-KR" altLang="en-US" dirty="0"/>
              <a:t>는 사용하지 않음</a:t>
            </a:r>
            <a:r>
              <a:rPr lang="en-US" altLang="ko-KR" dirty="0"/>
              <a:t>)</a:t>
            </a:r>
            <a:endParaRPr lang="ko-KR" altLang="ko-KR" dirty="0"/>
          </a:p>
          <a:p>
            <a:pPr latinLnBrk="0"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ko-KR" dirty="0"/>
              <a:t>관리자 모드는 </a:t>
            </a:r>
            <a:r>
              <a:rPr lang="en-US" altLang="ko-KR" dirty="0" err="1"/>
              <a:t>m.setLayout</a:t>
            </a:r>
            <a:r>
              <a:rPr lang="en-US" altLang="ko-KR" dirty="0"/>
              <a:t>(</a:t>
            </a:r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en-US" altLang="ko-KR" dirty="0" err="1"/>
              <a:t>FlowLayout</a:t>
            </a:r>
            <a:r>
              <a:rPr lang="en-US" altLang="ko-KR" dirty="0"/>
              <a:t>());</a:t>
            </a:r>
            <a:r>
              <a:rPr lang="ko-KR" altLang="ko-KR" dirty="0"/>
              <a:t>를 사용하여 만들었습니다</a:t>
            </a:r>
            <a:r>
              <a:rPr lang="en-US" altLang="ko-KR" dirty="0"/>
              <a:t>.</a:t>
            </a:r>
          </a:p>
          <a:p>
            <a:pPr latinLnBrk="0">
              <a:lnSpc>
                <a:spcPct val="150000"/>
              </a:lnSpc>
            </a:pPr>
            <a:r>
              <a:rPr lang="en-US" altLang="ko-KR" dirty="0"/>
              <a:t> - ‘</a:t>
            </a:r>
            <a:r>
              <a:rPr lang="ko-KR" altLang="ko-KR" dirty="0"/>
              <a:t>클래스 설계</a:t>
            </a:r>
            <a:r>
              <a:rPr lang="en-US" altLang="ko-KR" dirty="0"/>
              <a:t>,  </a:t>
            </a:r>
            <a:r>
              <a:rPr lang="ko-KR" altLang="ko-KR" dirty="0"/>
              <a:t>객체 배열</a:t>
            </a:r>
            <a:r>
              <a:rPr lang="en-US" altLang="ko-KR" dirty="0"/>
              <a:t>,  </a:t>
            </a:r>
            <a:r>
              <a:rPr lang="ko-KR" altLang="ko-KR" dirty="0"/>
              <a:t>추상클래스</a:t>
            </a:r>
            <a:r>
              <a:rPr lang="en-US" altLang="ko-KR" dirty="0"/>
              <a:t>,  </a:t>
            </a:r>
            <a:r>
              <a:rPr lang="ko-KR" altLang="ko-KR" dirty="0"/>
              <a:t>인터페이스</a:t>
            </a:r>
            <a:r>
              <a:rPr lang="en-US" altLang="ko-KR" dirty="0"/>
              <a:t>,  static,  methods,  </a:t>
            </a:r>
            <a:r>
              <a:rPr lang="ko-KR" altLang="ko-KR" dirty="0"/>
              <a:t>상속</a:t>
            </a:r>
            <a:r>
              <a:rPr lang="en-US" altLang="ko-KR" dirty="0"/>
              <a:t>,  </a:t>
            </a:r>
            <a:r>
              <a:rPr lang="ko-KR" altLang="ko-KR" dirty="0" err="1"/>
              <a:t>다형성</a:t>
            </a:r>
            <a:r>
              <a:rPr lang="en-US" altLang="ko-KR" dirty="0"/>
              <a:t>,  </a:t>
            </a:r>
          </a:p>
          <a:p>
            <a:pPr latinLnBrk="0"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ko-KR" dirty="0"/>
              <a:t>예외처리</a:t>
            </a:r>
            <a:r>
              <a:rPr lang="en-US" altLang="ko-KR" dirty="0"/>
              <a:t>,  Thread,  Collection,  </a:t>
            </a:r>
            <a:r>
              <a:rPr lang="en-US" altLang="ko-KR" dirty="0" err="1"/>
              <a:t>FileIO</a:t>
            </a:r>
            <a:r>
              <a:rPr lang="en-US" altLang="ko-KR" dirty="0"/>
              <a:t>,  Java GUI’</a:t>
            </a:r>
            <a:r>
              <a:rPr lang="ko-KR" altLang="ko-KR" dirty="0"/>
              <a:t>를 사용하였습니다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37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3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3C5C6BB-BDDC-419C-A45A-2E87642E8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45" y="643467"/>
            <a:ext cx="9607110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1C04B3-6286-4135-A5E3-0AE848F5851E}"/>
              </a:ext>
            </a:extLst>
          </p:cNvPr>
          <p:cNvSpPr txBox="1"/>
          <p:nvPr/>
        </p:nvSpPr>
        <p:spPr>
          <a:xfrm>
            <a:off x="6771801" y="4216400"/>
            <a:ext cx="436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class Order extends </a:t>
            </a:r>
            <a:r>
              <a:rPr lang="en-US" altLang="ko-KR" b="1" dirty="0" err="1"/>
              <a:t>Vending_Machine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69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\Users\Joon_Hyun\AppData\Local\Microsoft\Windows\INetCache\Content.Word\1234.png">
            <a:extLst>
              <a:ext uri="{FF2B5EF4-FFF2-40B4-BE49-F238E27FC236}">
                <a16:creationId xmlns:a16="http://schemas.microsoft.com/office/drawing/2014/main" id="{6A3EEA0C-8775-400E-B9C9-EB07A7DCB9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74" y="433682"/>
            <a:ext cx="4735742" cy="7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75AF95-A50D-4FCF-A798-18E678679CFB}"/>
              </a:ext>
            </a:extLst>
          </p:cNvPr>
          <p:cNvSpPr txBox="1"/>
          <p:nvPr/>
        </p:nvSpPr>
        <p:spPr>
          <a:xfrm>
            <a:off x="2221740" y="1231160"/>
            <a:ext cx="364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1000</a:t>
            </a:r>
            <a:r>
              <a:rPr lang="ko-KR" altLang="ko-KR" dirty="0"/>
              <a:t>원</a:t>
            </a:r>
            <a:r>
              <a:rPr lang="en-US" altLang="ko-KR" dirty="0"/>
              <a:t>, 500</a:t>
            </a:r>
            <a:r>
              <a:rPr lang="ko-KR" altLang="ko-KR" dirty="0"/>
              <a:t>원을 클릭하면</a:t>
            </a:r>
            <a:r>
              <a:rPr lang="en-US" altLang="ko-KR" dirty="0"/>
              <a:t> &gt;&gt;</a:t>
            </a:r>
            <a:endParaRPr lang="ko-KR" altLang="en-US" dirty="0"/>
          </a:p>
        </p:txBody>
      </p:sp>
      <p:pic>
        <p:nvPicPr>
          <p:cNvPr id="19" name="그림 18" descr="C:\Users\Joon_Hyun\AppData\Local\Microsoft\Windows\INetCache\Content.Word\1234.png">
            <a:extLst>
              <a:ext uri="{FF2B5EF4-FFF2-40B4-BE49-F238E27FC236}">
                <a16:creationId xmlns:a16="http://schemas.microsoft.com/office/drawing/2014/main" id="{EFF7F6D0-8FB4-46E7-AD4A-B318B11E673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595" y="433682"/>
            <a:ext cx="2970604" cy="1125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그림 20" descr="C:\Users\Joon_Hyun\AppData\Local\Microsoft\Windows\INetCache\Content.Word\제목 없음.png">
            <a:extLst>
              <a:ext uri="{FF2B5EF4-FFF2-40B4-BE49-F238E27FC236}">
                <a16:creationId xmlns:a16="http://schemas.microsoft.com/office/drawing/2014/main" id="{12B6ED87-BB38-492F-AA6A-5DDCA81FC7A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63" y="2387180"/>
            <a:ext cx="4056618" cy="215951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127F34D-F30F-4C2E-A1CC-99B549EECB04}"/>
              </a:ext>
            </a:extLst>
          </p:cNvPr>
          <p:cNvSpPr txBox="1"/>
          <p:nvPr/>
        </p:nvSpPr>
        <p:spPr>
          <a:xfrm>
            <a:off x="5782832" y="1599203"/>
            <a:ext cx="26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Money += </a:t>
            </a:r>
            <a:r>
              <a:rPr lang="ko-KR" altLang="ko-KR" b="1" dirty="0"/>
              <a:t>버튼의 가격</a:t>
            </a:r>
            <a:endParaRPr lang="ko-KR" altLang="en-US" dirty="0"/>
          </a:p>
        </p:txBody>
      </p:sp>
      <p:pic>
        <p:nvPicPr>
          <p:cNvPr id="23" name="그림 22" descr="C:\Users\Joon_Hyun\AppData\Local\Microsoft\Windows\INetCache\Content.Word\제목 없음.png">
            <a:extLst>
              <a:ext uri="{FF2B5EF4-FFF2-40B4-BE49-F238E27FC236}">
                <a16:creationId xmlns:a16="http://schemas.microsoft.com/office/drawing/2014/main" id="{B06FE484-F243-4DBC-A3B0-DE863F50D87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597" y="3580877"/>
            <a:ext cx="3310470" cy="59665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853EC3C-0970-4B55-97FA-1032800718A8}"/>
              </a:ext>
            </a:extLst>
          </p:cNvPr>
          <p:cNvSpPr txBox="1"/>
          <p:nvPr/>
        </p:nvSpPr>
        <p:spPr>
          <a:xfrm>
            <a:off x="4762466" y="2651663"/>
            <a:ext cx="39998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/>
              <a:t>텍스트 필드</a:t>
            </a:r>
            <a:endParaRPr lang="en-US" altLang="ko-KR" sz="2500" dirty="0"/>
          </a:p>
          <a:p>
            <a:r>
              <a:rPr lang="ko-KR" altLang="ko-KR" sz="2500" dirty="0"/>
              <a:t>만약</a:t>
            </a:r>
            <a:r>
              <a:rPr lang="en-US" altLang="ko-KR" sz="2500" dirty="0"/>
              <a:t>, 1,2,5,2,9</a:t>
            </a:r>
            <a:r>
              <a:rPr lang="ko-KR" altLang="ko-KR" sz="2500" dirty="0"/>
              <a:t>를 눌렀다면 </a:t>
            </a:r>
            <a:endParaRPr lang="ko-KR" altLang="en-US" sz="25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6E5B26-F2EA-4D1F-854A-73DB193EA2F4}"/>
              </a:ext>
            </a:extLst>
          </p:cNvPr>
          <p:cNvSpPr txBox="1"/>
          <p:nvPr/>
        </p:nvSpPr>
        <p:spPr>
          <a:xfrm>
            <a:off x="5694705" y="4177532"/>
            <a:ext cx="186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getText</a:t>
            </a:r>
            <a:r>
              <a:rPr lang="en-US" altLang="ko-KR" dirty="0"/>
              <a:t>() + </a:t>
            </a:r>
            <a:r>
              <a:rPr lang="ko-KR" altLang="ko-KR" dirty="0"/>
              <a:t>숫자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DD48A0-56C6-4FDD-85DE-1E49118A63A5}"/>
              </a:ext>
            </a:extLst>
          </p:cNvPr>
          <p:cNvSpPr/>
          <p:nvPr/>
        </p:nvSpPr>
        <p:spPr>
          <a:xfrm>
            <a:off x="599874" y="4546691"/>
            <a:ext cx="3725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1, 2, 3, 4 </a:t>
            </a:r>
            <a:r>
              <a:rPr lang="ko-KR" altLang="ko-KR" kern="0" dirty="0">
                <a:solidFill>
                  <a:srgbClr val="000000"/>
                </a:solidFill>
                <a:cs typeface="Consolas" panose="020B0609020204030204" pitchFamily="49" charset="0"/>
              </a:rPr>
              <a:t>번호가 해당 음료수 번호</a:t>
            </a:r>
            <a:endParaRPr lang="en-US" altLang="ko-KR" kern="0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algn="ctr"/>
            <a:r>
              <a:rPr lang="en-US" altLang="ko-KR" kern="0" dirty="0">
                <a:solidFill>
                  <a:srgbClr val="000000"/>
                </a:solidFill>
              </a:rPr>
              <a:t>(1,</a:t>
            </a:r>
            <a:r>
              <a:rPr lang="ko-KR" altLang="en-US" kern="0" dirty="0">
                <a:solidFill>
                  <a:srgbClr val="000000"/>
                </a:solidFill>
              </a:rPr>
              <a:t> </a:t>
            </a:r>
            <a:r>
              <a:rPr lang="en-US" altLang="ko-KR" kern="0" dirty="0">
                <a:solidFill>
                  <a:srgbClr val="000000"/>
                </a:solidFill>
              </a:rPr>
              <a:t>01,</a:t>
            </a:r>
            <a:r>
              <a:rPr lang="ko-KR" altLang="en-US" kern="0" dirty="0">
                <a:solidFill>
                  <a:srgbClr val="000000"/>
                </a:solidFill>
              </a:rPr>
              <a:t> </a:t>
            </a:r>
            <a:r>
              <a:rPr lang="en-US" altLang="ko-KR" kern="0" dirty="0">
                <a:solidFill>
                  <a:srgbClr val="000000"/>
                </a:solidFill>
              </a:rPr>
              <a:t>001,</a:t>
            </a:r>
            <a:r>
              <a:rPr lang="ko-KR" altLang="en-US" kern="0" dirty="0">
                <a:solidFill>
                  <a:srgbClr val="000000"/>
                </a:solidFill>
              </a:rPr>
              <a:t> </a:t>
            </a:r>
            <a:r>
              <a:rPr lang="en-US" altLang="ko-KR" kern="0" dirty="0">
                <a:solidFill>
                  <a:srgbClr val="000000"/>
                </a:solidFill>
              </a:rPr>
              <a:t>0001</a:t>
            </a:r>
            <a:r>
              <a:rPr lang="ko-KR" altLang="en-US" kern="0" dirty="0">
                <a:solidFill>
                  <a:srgbClr val="000000"/>
                </a:solidFill>
              </a:rPr>
              <a:t> 입력 무방</a:t>
            </a:r>
            <a:r>
              <a:rPr lang="en-US" altLang="ko-KR" kern="0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A496011-BCAF-4649-99BD-1B939FB628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9584" y="348"/>
            <a:ext cx="3309623" cy="6858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A2923F-010D-466B-AAA2-DF3F7297F368}"/>
              </a:ext>
            </a:extLst>
          </p:cNvPr>
          <p:cNvSpPr txBox="1"/>
          <p:nvPr/>
        </p:nvSpPr>
        <p:spPr>
          <a:xfrm>
            <a:off x="548463" y="5659438"/>
            <a:ext cx="787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‘0-9 </a:t>
            </a:r>
            <a:r>
              <a:rPr lang="ko-KR" altLang="ko-KR" b="1" dirty="0"/>
              <a:t>버튼</a:t>
            </a:r>
            <a:r>
              <a:rPr lang="en-US" altLang="ko-KR" b="1" dirty="0"/>
              <a:t>’   ‘</a:t>
            </a:r>
            <a:r>
              <a:rPr lang="ko-KR" altLang="ko-KR" b="1" dirty="0"/>
              <a:t>음료수 이미지 라벨</a:t>
            </a:r>
            <a:r>
              <a:rPr lang="en-US" altLang="ko-KR" b="1" dirty="0"/>
              <a:t>’   ‘</a:t>
            </a:r>
            <a:r>
              <a:rPr lang="ko-KR" altLang="ko-KR" b="1" dirty="0"/>
              <a:t>돈 입력 버튼</a:t>
            </a:r>
            <a:r>
              <a:rPr lang="en-US" altLang="ko-KR" b="1" dirty="0"/>
              <a:t>’</a:t>
            </a:r>
          </a:p>
          <a:p>
            <a:r>
              <a:rPr lang="en-US" altLang="ko-KR" b="1" dirty="0"/>
              <a:t>‘</a:t>
            </a:r>
            <a:r>
              <a:rPr lang="ko-KR" altLang="ko-KR" b="1" dirty="0"/>
              <a:t>음료수 가격</a:t>
            </a:r>
            <a:r>
              <a:rPr lang="en-US" altLang="ko-KR" b="1" dirty="0"/>
              <a:t>’   ‘</a:t>
            </a:r>
            <a:r>
              <a:rPr lang="ko-KR" altLang="ko-KR" b="1" dirty="0"/>
              <a:t>음료수 이미지</a:t>
            </a:r>
            <a:r>
              <a:rPr lang="en-US" altLang="ko-KR" b="1" dirty="0"/>
              <a:t>’    ‘</a:t>
            </a:r>
            <a:r>
              <a:rPr lang="ko-KR" altLang="ko-KR" b="1" dirty="0"/>
              <a:t>음료수 출력 이미지</a:t>
            </a:r>
            <a:r>
              <a:rPr lang="en-US" altLang="ko-KR" b="1" dirty="0"/>
              <a:t>’  </a:t>
            </a:r>
            <a:r>
              <a:rPr lang="ko-KR" altLang="en-US" b="1" dirty="0"/>
              <a:t>객체 </a:t>
            </a:r>
            <a:r>
              <a:rPr lang="ko-KR" altLang="ko-KR" b="1" dirty="0"/>
              <a:t>배열을 사용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83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C:\Users\Joon_Hyun\AppData\Local\Microsoft\Windows\INetCache\Content.Word\1234.png">
            <a:extLst>
              <a:ext uri="{FF2B5EF4-FFF2-40B4-BE49-F238E27FC236}">
                <a16:creationId xmlns:a16="http://schemas.microsoft.com/office/drawing/2014/main" id="{D5BA5982-CF7F-40F3-9A4D-2C1655AC20B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"/>
          <a:stretch/>
        </p:blipFill>
        <p:spPr bwMode="auto">
          <a:xfrm>
            <a:off x="2916113" y="616382"/>
            <a:ext cx="2441718" cy="91725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그림 24" descr="C:\Users\Joon_Hyun\AppData\Local\Microsoft\Windows\INetCache\Content.Word\1234.png">
            <a:extLst>
              <a:ext uri="{FF2B5EF4-FFF2-40B4-BE49-F238E27FC236}">
                <a16:creationId xmlns:a16="http://schemas.microsoft.com/office/drawing/2014/main" id="{232F0D62-472A-4325-8439-B367DC8E4D3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1"/>
          <a:stretch/>
        </p:blipFill>
        <p:spPr bwMode="auto">
          <a:xfrm>
            <a:off x="2914364" y="1603287"/>
            <a:ext cx="2442249" cy="917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그림 25" descr="C:\Users\Joon_Hyun\AppData\Local\Microsoft\Windows\INetCache\Content.Word\1234.png">
            <a:extLst>
              <a:ext uri="{FF2B5EF4-FFF2-40B4-BE49-F238E27FC236}">
                <a16:creationId xmlns:a16="http://schemas.microsoft.com/office/drawing/2014/main" id="{CE3F9AA5-9A67-44C8-A4D4-1D9A3E0C9145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3"/>
          <a:stretch/>
        </p:blipFill>
        <p:spPr bwMode="auto">
          <a:xfrm>
            <a:off x="428101" y="1594797"/>
            <a:ext cx="2441718" cy="9204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2570253-F8A5-4127-B078-CC43DFAEE9D1}"/>
              </a:ext>
            </a:extLst>
          </p:cNvPr>
          <p:cNvSpPr txBox="1"/>
          <p:nvPr/>
        </p:nvSpPr>
        <p:spPr>
          <a:xfrm>
            <a:off x="337148" y="181100"/>
            <a:ext cx="5129930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2300" dirty="0"/>
              <a:t>남은 금액 표시와 붉은색 메시지 기능</a:t>
            </a:r>
          </a:p>
          <a:p>
            <a:endParaRPr lang="ko-KR" altLang="en-US" dirty="0"/>
          </a:p>
        </p:txBody>
      </p:sp>
      <p:pic>
        <p:nvPicPr>
          <p:cNvPr id="28" name="그림 27" descr="C:\Users\Joon_Hyun\AppData\Local\Microsoft\Windows\INetCache\Content.Word\1234.png">
            <a:extLst>
              <a:ext uri="{FF2B5EF4-FFF2-40B4-BE49-F238E27FC236}">
                <a16:creationId xmlns:a16="http://schemas.microsoft.com/office/drawing/2014/main" id="{61EBB97D-DA22-462D-B782-71E06805490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01" y="621210"/>
            <a:ext cx="2441718" cy="912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그림 28" descr="C:\Users\Joon_Hyun\AppData\Local\Microsoft\Windows\INetCache\Content.Word\1234.png">
            <a:extLst>
              <a:ext uri="{FF2B5EF4-FFF2-40B4-BE49-F238E27FC236}">
                <a16:creationId xmlns:a16="http://schemas.microsoft.com/office/drawing/2014/main" id="{54DB7D75-2DD7-40E0-ADFC-C8ADED8C0E9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199" y="3239557"/>
            <a:ext cx="1082153" cy="952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그림 29" descr="C:\Users\Joon_Hyun\AppData\Local\Microsoft\Windows\INetCache\Content.Word\1234.png">
            <a:extLst>
              <a:ext uri="{FF2B5EF4-FFF2-40B4-BE49-F238E27FC236}">
                <a16:creationId xmlns:a16="http://schemas.microsoft.com/office/drawing/2014/main" id="{41D6DE41-8746-4578-93DE-884969AFF80B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31" y="3236087"/>
            <a:ext cx="2618811" cy="95229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082C18F-478F-4464-BC82-EAD1C6ED2486}"/>
              </a:ext>
            </a:extLst>
          </p:cNvPr>
          <p:cNvSpPr txBox="1"/>
          <p:nvPr/>
        </p:nvSpPr>
        <p:spPr>
          <a:xfrm>
            <a:off x="430130" y="2817267"/>
            <a:ext cx="777411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2300" dirty="0"/>
              <a:t>반환 버튼을 누르면</a:t>
            </a:r>
            <a:r>
              <a:rPr lang="en-US" altLang="ko-KR" sz="2300" dirty="0"/>
              <a:t>?</a:t>
            </a:r>
            <a:r>
              <a:rPr lang="ko-KR" altLang="ko-KR" sz="2300" dirty="0"/>
              <a:t> </a:t>
            </a:r>
            <a:r>
              <a:rPr lang="en-US" altLang="ko-KR" sz="2300" b="1" dirty="0"/>
              <a:t>Order</a:t>
            </a:r>
            <a:r>
              <a:rPr lang="ko-KR" altLang="en-US" sz="2300" dirty="0"/>
              <a:t>의</a:t>
            </a:r>
            <a:r>
              <a:rPr lang="ko-KR" altLang="en-US" sz="2300" b="1" dirty="0"/>
              <a:t> </a:t>
            </a:r>
            <a:r>
              <a:rPr lang="en-US" altLang="ko-KR" sz="2200" b="1" dirty="0"/>
              <a:t>public</a:t>
            </a:r>
            <a:r>
              <a:rPr lang="en-US" altLang="ko-KR" sz="2200" dirty="0"/>
              <a:t> </a:t>
            </a:r>
            <a:r>
              <a:rPr lang="en-US" altLang="ko-KR" sz="2200" b="1" dirty="0"/>
              <a:t>void</a:t>
            </a:r>
            <a:r>
              <a:rPr lang="en-US" altLang="ko-KR" sz="2200" dirty="0"/>
              <a:t> </a:t>
            </a:r>
            <a:r>
              <a:rPr lang="en-US" altLang="ko-KR" sz="2200" dirty="0" err="1"/>
              <a:t>money_output</a:t>
            </a:r>
            <a:r>
              <a:rPr lang="en-US" altLang="ko-KR" sz="2200" dirty="0"/>
              <a:t>()</a:t>
            </a:r>
            <a:endParaRPr lang="ko-KR" altLang="en-US" sz="2200" dirty="0"/>
          </a:p>
          <a:p>
            <a:endParaRPr lang="ko-KR" altLang="en-US" sz="23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00C09D-E730-4209-ADF8-9192D91B7764}"/>
              </a:ext>
            </a:extLst>
          </p:cNvPr>
          <p:cNvSpPr txBox="1"/>
          <p:nvPr/>
        </p:nvSpPr>
        <p:spPr>
          <a:xfrm>
            <a:off x="3074319" y="3284817"/>
            <a:ext cx="14542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err="1">
                <a:sym typeface="Wingdings" panose="05000000000000000000" pitchFamily="2" charset="2"/>
              </a:rPr>
              <a:t>ㅡ</a:t>
            </a:r>
            <a:r>
              <a:rPr lang="en-US" altLang="ko-KR" sz="5000" b="1" dirty="0">
                <a:sym typeface="Wingdings" panose="05000000000000000000" pitchFamily="2" charset="2"/>
              </a:rPr>
              <a:t></a:t>
            </a:r>
            <a:endParaRPr lang="ko-KR" altLang="en-US" sz="5000" b="1" dirty="0"/>
          </a:p>
        </p:txBody>
      </p:sp>
      <p:pic>
        <p:nvPicPr>
          <p:cNvPr id="33" name="그림 32" descr="C:\Users\Joon_Hyun\AppData\Local\Microsoft\Windows\INetCache\Content.Word\제목 없음.png">
            <a:extLst>
              <a:ext uri="{FF2B5EF4-FFF2-40B4-BE49-F238E27FC236}">
                <a16:creationId xmlns:a16="http://schemas.microsoft.com/office/drawing/2014/main" id="{8CD9F6B3-8A25-494E-A2CB-2060204899E3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"/>
          <a:stretch/>
        </p:blipFill>
        <p:spPr bwMode="auto">
          <a:xfrm>
            <a:off x="4765288" y="4765034"/>
            <a:ext cx="3706292" cy="19414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그림 33" descr="C:\Users\Joon_Hyun\AppData\Local\Microsoft\Windows\INetCache\Content.Word\제목 없음.png">
            <a:extLst>
              <a:ext uri="{FF2B5EF4-FFF2-40B4-BE49-F238E27FC236}">
                <a16:creationId xmlns:a16="http://schemas.microsoft.com/office/drawing/2014/main" id="{FD7F1FCE-95C1-4215-A363-DE7F552EEB6D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14" y="4768127"/>
            <a:ext cx="3668517" cy="19383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7F1114-A3EE-418E-81CB-DA9D4A178E12}"/>
              </a:ext>
            </a:extLst>
          </p:cNvPr>
          <p:cNvSpPr txBox="1"/>
          <p:nvPr/>
        </p:nvSpPr>
        <p:spPr>
          <a:xfrm>
            <a:off x="1517501" y="4392187"/>
            <a:ext cx="662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  </a:t>
            </a:r>
            <a:r>
              <a:rPr lang="ko-KR" altLang="ko-KR" b="1" dirty="0"/>
              <a:t>콜라만 없는 경우</a:t>
            </a:r>
            <a:r>
              <a:rPr lang="en-US" altLang="ko-KR" b="1" dirty="0"/>
              <a:t>                      </a:t>
            </a:r>
            <a:r>
              <a:rPr lang="ko-KR" altLang="ko-KR" b="1" dirty="0"/>
              <a:t>콜라</a:t>
            </a:r>
            <a:r>
              <a:rPr lang="en-US" altLang="ko-KR" b="1" dirty="0"/>
              <a:t>, </a:t>
            </a:r>
            <a:r>
              <a:rPr lang="ko-KR" altLang="ko-KR" b="1" dirty="0" err="1"/>
              <a:t>핫식스가</a:t>
            </a:r>
            <a:r>
              <a:rPr lang="ko-KR" altLang="ko-KR" b="1" dirty="0"/>
              <a:t> 없는 경우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0AEC4A-E120-483E-91DB-A0079C38D3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82377" y="0"/>
            <a:ext cx="330962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3EC360-32C8-43F6-877E-DCCF0D25F3F1}"/>
              </a:ext>
            </a:extLst>
          </p:cNvPr>
          <p:cNvSpPr txBox="1"/>
          <p:nvPr/>
        </p:nvSpPr>
        <p:spPr>
          <a:xfrm>
            <a:off x="5404649" y="676864"/>
            <a:ext cx="343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Order</a:t>
            </a:r>
            <a:r>
              <a:rPr lang="ko-KR" altLang="en-US" dirty="0"/>
              <a:t>의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/>
              <a:t>매개변수</a:t>
            </a:r>
            <a:r>
              <a:rPr lang="en-US" altLang="ko-KR" b="1" dirty="0"/>
              <a:t>:</a:t>
            </a:r>
            <a:r>
              <a:rPr lang="ko-KR" altLang="en-US" b="1" dirty="0"/>
              <a:t>음료수번호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public</a:t>
            </a:r>
            <a:r>
              <a:rPr lang="en-US" altLang="ko-KR" dirty="0"/>
              <a:t> </a:t>
            </a:r>
            <a:r>
              <a:rPr lang="en-US" altLang="ko-KR" b="1" dirty="0" err="1"/>
              <a:t>int</a:t>
            </a:r>
            <a:r>
              <a:rPr lang="en-US" altLang="ko-KR" dirty="0"/>
              <a:t> menu(String 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EDB245-A74A-40FF-B90F-E0D3532124A3}"/>
              </a:ext>
            </a:extLst>
          </p:cNvPr>
          <p:cNvSpPr txBox="1"/>
          <p:nvPr/>
        </p:nvSpPr>
        <p:spPr>
          <a:xfrm>
            <a:off x="5401157" y="1399156"/>
            <a:ext cx="3327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Gui</a:t>
            </a:r>
            <a:r>
              <a:rPr lang="en-US" altLang="ko-KR" b="1" dirty="0"/>
              <a:t> </a:t>
            </a:r>
            <a:r>
              <a:rPr lang="ko-KR" altLang="en-US" dirty="0"/>
              <a:t>의</a:t>
            </a:r>
            <a:r>
              <a:rPr lang="en-US" altLang="ko-KR" b="1" dirty="0"/>
              <a:t> </a:t>
            </a:r>
          </a:p>
          <a:p>
            <a:r>
              <a:rPr lang="en-US" altLang="ko-KR" b="1" dirty="0"/>
              <a:t>public void </a:t>
            </a:r>
            <a:r>
              <a:rPr lang="en-US" altLang="ko-KR" dirty="0" err="1"/>
              <a:t>actionPerformed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ActionEvent</a:t>
            </a:r>
            <a:r>
              <a:rPr lang="en-US" altLang="ko-KR" dirty="0"/>
              <a:t> 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69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32" grpId="0"/>
      <p:bldP spid="4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C:\Users\Joon_Hyun\AppData\Local\Microsoft\Windows\INetCache\Content.Word\1234.png">
            <a:extLst>
              <a:ext uri="{FF2B5EF4-FFF2-40B4-BE49-F238E27FC236}">
                <a16:creationId xmlns:a16="http://schemas.microsoft.com/office/drawing/2014/main" id="{8FE40B02-CE8D-4825-98FB-C36D7B7845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510" y="958170"/>
            <a:ext cx="4797530" cy="1758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그림 15" descr="C:\Users\Joon_Hyun\AppData\Local\Microsoft\Windows\INetCache\Content.Word\제목 없음.png">
            <a:extLst>
              <a:ext uri="{FF2B5EF4-FFF2-40B4-BE49-F238E27FC236}">
                <a16:creationId xmlns:a16="http://schemas.microsoft.com/office/drawing/2014/main" id="{C9395FA3-CA6F-411D-9BD3-532F57173D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48" y="3434689"/>
            <a:ext cx="3187843" cy="112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 descr="C:\Users\Joon_Hyun\AppData\Local\Microsoft\Windows\INetCache\Content.Word\제목 없음.png">
            <a:extLst>
              <a:ext uri="{FF2B5EF4-FFF2-40B4-BE49-F238E27FC236}">
                <a16:creationId xmlns:a16="http://schemas.microsoft.com/office/drawing/2014/main" id="{59DE539D-3C14-427B-B79B-9BE180D08D3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73" y="3434690"/>
            <a:ext cx="3271266" cy="1120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3976E44-96D6-4BCF-B806-42A737FE7734}"/>
              </a:ext>
            </a:extLst>
          </p:cNvPr>
          <p:cNvSpPr txBox="1"/>
          <p:nvPr/>
        </p:nvSpPr>
        <p:spPr>
          <a:xfrm>
            <a:off x="3659936" y="3563829"/>
            <a:ext cx="14542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err="1">
                <a:sym typeface="Wingdings" panose="05000000000000000000" pitchFamily="2" charset="2"/>
              </a:rPr>
              <a:t>ㅡ</a:t>
            </a:r>
            <a:r>
              <a:rPr lang="en-US" altLang="ko-KR" sz="5000" b="1" dirty="0">
                <a:sym typeface="Wingdings" panose="05000000000000000000" pitchFamily="2" charset="2"/>
              </a:rPr>
              <a:t></a:t>
            </a:r>
            <a:endParaRPr lang="ko-KR" altLang="en-US" sz="5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DDB5C-FD83-4207-9E2E-52900EAE4EBE}"/>
              </a:ext>
            </a:extLst>
          </p:cNvPr>
          <p:cNvSpPr txBox="1"/>
          <p:nvPr/>
        </p:nvSpPr>
        <p:spPr>
          <a:xfrm>
            <a:off x="2318173" y="255256"/>
            <a:ext cx="420820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sz="2300" b="1" dirty="0"/>
              <a:t>스레드를 이용한 </a:t>
            </a:r>
            <a:r>
              <a:rPr lang="en-US" altLang="ko-KR" sz="2300" b="1" dirty="0"/>
              <a:t>1</a:t>
            </a:r>
            <a:r>
              <a:rPr lang="ko-KR" altLang="ko-KR" sz="2300" b="1" dirty="0"/>
              <a:t>초의 딜레이</a:t>
            </a:r>
            <a:endParaRPr lang="en-US" altLang="ko-KR" sz="2300" b="1" dirty="0"/>
          </a:p>
          <a:p>
            <a:pPr algn="ctr"/>
            <a:r>
              <a:rPr lang="en-US" altLang="ko-KR" dirty="0" err="1"/>
              <a:t>Thread.</a:t>
            </a:r>
            <a:r>
              <a:rPr lang="en-US" altLang="ko-KR" i="1" dirty="0" err="1"/>
              <a:t>sleep</a:t>
            </a:r>
            <a:r>
              <a:rPr lang="en-US" altLang="ko-KR" dirty="0"/>
              <a:t>(1000);</a:t>
            </a:r>
            <a:endParaRPr lang="ko-KR" altLang="en-US" sz="23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D3BDA-C099-4D51-8421-CD5486CA9E83}"/>
              </a:ext>
            </a:extLst>
          </p:cNvPr>
          <p:cNvSpPr txBox="1"/>
          <p:nvPr/>
        </p:nvSpPr>
        <p:spPr>
          <a:xfrm>
            <a:off x="2923818" y="2743032"/>
            <a:ext cx="299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cover.png</a:t>
            </a:r>
            <a:r>
              <a:rPr lang="ko-KR" altLang="ko-KR" dirty="0"/>
              <a:t>와 </a:t>
            </a:r>
            <a:r>
              <a:rPr lang="en-US" altLang="ko-KR" dirty="0"/>
              <a:t>back.png </a:t>
            </a:r>
            <a:r>
              <a:rPr lang="ko-KR" altLang="ko-KR" dirty="0"/>
              <a:t>사이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0CDD1D-81A1-4351-9517-42CD61796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2377" y="0"/>
            <a:ext cx="330962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2A5239-2DF8-444A-9FEB-4908BED771B3}"/>
              </a:ext>
            </a:extLst>
          </p:cNvPr>
          <p:cNvSpPr txBox="1"/>
          <p:nvPr/>
        </p:nvSpPr>
        <p:spPr>
          <a:xfrm>
            <a:off x="468882" y="4980053"/>
            <a:ext cx="4204997" cy="1085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ko-KR" sz="2300" dirty="0"/>
              <a:t>만약</a:t>
            </a:r>
            <a:r>
              <a:rPr lang="en-US" altLang="ko-KR" sz="2300" dirty="0"/>
              <a:t>, </a:t>
            </a:r>
            <a:r>
              <a:rPr lang="ko-KR" altLang="ko-KR" sz="2300" dirty="0"/>
              <a:t>남은 금액이</a:t>
            </a:r>
            <a:r>
              <a:rPr lang="en-US" altLang="ko-KR" sz="2300" dirty="0"/>
              <a:t> 0</a:t>
            </a:r>
            <a:r>
              <a:rPr lang="ko-KR" altLang="ko-KR" sz="2300" dirty="0"/>
              <a:t>원이면 </a:t>
            </a:r>
            <a:endParaRPr lang="en-US" altLang="ko-KR" sz="2300" dirty="0"/>
          </a:p>
          <a:p>
            <a:pPr algn="ctr">
              <a:lnSpc>
                <a:spcPct val="150000"/>
              </a:lnSpc>
            </a:pPr>
            <a:r>
              <a:rPr lang="ko-KR" altLang="ko-KR" sz="2300" dirty="0"/>
              <a:t>남은 금액 라벨도 값이 </a:t>
            </a:r>
            <a:r>
              <a:rPr lang="ko-KR" altLang="ko-KR" sz="2300" dirty="0" err="1"/>
              <a:t>비워</a:t>
            </a:r>
            <a:r>
              <a:rPr lang="ko-KR" altLang="en-US" sz="2300" dirty="0" err="1"/>
              <a:t>짐</a:t>
            </a:r>
            <a:r>
              <a:rPr lang="en-US" altLang="ko-KR" sz="2300" dirty="0"/>
              <a:t>.</a:t>
            </a:r>
            <a:endParaRPr lang="ko-KR" altLang="en-US" sz="2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6FA07-E62A-4DCD-870E-90D2D798262F}"/>
              </a:ext>
            </a:extLst>
          </p:cNvPr>
          <p:cNvSpPr txBox="1"/>
          <p:nvPr/>
        </p:nvSpPr>
        <p:spPr>
          <a:xfrm>
            <a:off x="3711981" y="338634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음료수 클릭</a:t>
            </a:r>
          </a:p>
        </p:txBody>
      </p:sp>
      <p:pic>
        <p:nvPicPr>
          <p:cNvPr id="9" name="그림 8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9A44DDF3-5307-4FCB-9679-DEA6DD9D32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573" y="4885713"/>
            <a:ext cx="3271266" cy="118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3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ABFF72E-C7CF-428C-9F69-DF184B46D0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60"/>
          <a:stretch/>
        </p:blipFill>
        <p:spPr>
          <a:xfrm>
            <a:off x="643466" y="671352"/>
            <a:ext cx="11071521" cy="3825153"/>
          </a:xfrm>
          <a:prstGeom prst="rect">
            <a:avLst/>
          </a:prstGeom>
        </p:spPr>
      </p:pic>
      <p:pic>
        <p:nvPicPr>
          <p:cNvPr id="14" name="그림 1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0DCA976-FF42-42FD-B3B1-57853FDCCE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9211"/>
          <a:stretch/>
        </p:blipFill>
        <p:spPr>
          <a:xfrm>
            <a:off x="643465" y="4943889"/>
            <a:ext cx="6481235" cy="80755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80B3B84-79E2-4022-B0EC-0929F8ACB951}"/>
              </a:ext>
            </a:extLst>
          </p:cNvPr>
          <p:cNvSpPr/>
          <p:nvPr/>
        </p:nvSpPr>
        <p:spPr>
          <a:xfrm>
            <a:off x="643465" y="3429000"/>
            <a:ext cx="309035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BD05CE-BF90-4109-9280-0D7FD7564988}"/>
              </a:ext>
            </a:extLst>
          </p:cNvPr>
          <p:cNvSpPr/>
          <p:nvPr/>
        </p:nvSpPr>
        <p:spPr>
          <a:xfrm>
            <a:off x="643465" y="5274793"/>
            <a:ext cx="309035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3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CAE22AA-F751-4524-A872-70033E24A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377" y="0"/>
            <a:ext cx="3309623" cy="6858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00ADE3B-1CA9-4244-ACDF-09F13C67CC6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1824" y="2276858"/>
            <a:ext cx="3298536" cy="12369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B71AED-DF99-41C1-A10D-B82E4BF9503F}"/>
              </a:ext>
            </a:extLst>
          </p:cNvPr>
          <p:cNvSpPr txBox="1"/>
          <p:nvPr/>
        </p:nvSpPr>
        <p:spPr>
          <a:xfrm>
            <a:off x="211824" y="3602337"/>
            <a:ext cx="6447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확인</a:t>
            </a:r>
            <a:r>
              <a:rPr lang="en-US" altLang="ko-KR" dirty="0"/>
              <a:t>: </a:t>
            </a:r>
            <a:r>
              <a:rPr lang="ko-KR" altLang="en-US" dirty="0"/>
              <a:t>이전 판매내역</a:t>
            </a:r>
            <a:r>
              <a:rPr lang="en-US" altLang="ko-KR" dirty="0"/>
              <a:t>o, </a:t>
            </a:r>
            <a:r>
              <a:rPr lang="ko-KR" altLang="en-US" dirty="0"/>
              <a:t>관리자 모드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r>
              <a:rPr lang="en-US" altLang="ko-KR" dirty="0"/>
              <a:t>(new Manager())</a:t>
            </a:r>
          </a:p>
          <a:p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이전 판매내역</a:t>
            </a:r>
            <a:r>
              <a:rPr lang="en-US" altLang="ko-KR" dirty="0"/>
              <a:t>x, </a:t>
            </a:r>
            <a:r>
              <a:rPr lang="ko-KR" altLang="en-US" dirty="0"/>
              <a:t>관리자 모드만 실행</a:t>
            </a:r>
            <a:r>
              <a:rPr lang="en-US" altLang="ko-KR" dirty="0"/>
              <a:t>(new Manager())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2F4847-C830-40F7-98D8-457A37B0D1F6}"/>
              </a:ext>
            </a:extLst>
          </p:cNvPr>
          <p:cNvSpPr txBox="1"/>
          <p:nvPr/>
        </p:nvSpPr>
        <p:spPr>
          <a:xfrm>
            <a:off x="211824" y="4425748"/>
            <a:ext cx="68714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확인일 경우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ArrayList</a:t>
            </a:r>
            <a:r>
              <a:rPr lang="en-US" altLang="ko-KR" dirty="0"/>
              <a:t>, </a:t>
            </a:r>
            <a:r>
              <a:rPr lang="en-US" altLang="ko-KR" dirty="0" err="1"/>
              <a:t>FileReader</a:t>
            </a:r>
            <a:r>
              <a:rPr lang="en-US" altLang="ko-KR" dirty="0"/>
              <a:t>,</a:t>
            </a:r>
            <a:r>
              <a:rPr lang="ko-KR" altLang="ko-KR" dirty="0"/>
              <a:t> </a:t>
            </a:r>
            <a:r>
              <a:rPr lang="en-US" altLang="ko-KR" dirty="0" err="1"/>
              <a:t>BufferedReader</a:t>
            </a:r>
            <a:r>
              <a:rPr lang="ko-KR" altLang="ko-KR" dirty="0"/>
              <a:t>를 사용 </a:t>
            </a:r>
            <a:br>
              <a:rPr lang="en-US" altLang="ko-KR" dirty="0"/>
            </a:br>
            <a:r>
              <a:rPr lang="en-US" altLang="ko-KR" dirty="0" err="1"/>
              <a:t>readLine</a:t>
            </a:r>
            <a:r>
              <a:rPr lang="en-US" altLang="ko-KR" dirty="0"/>
              <a:t>()</a:t>
            </a:r>
            <a:r>
              <a:rPr lang="ko-KR" altLang="ko-KR" dirty="0"/>
              <a:t>으로 한 </a:t>
            </a:r>
            <a:r>
              <a:rPr lang="ko-KR" altLang="ko-KR" dirty="0" err="1"/>
              <a:t>라인씩</a:t>
            </a:r>
            <a:r>
              <a:rPr lang="ko-KR" altLang="ko-KR" dirty="0"/>
              <a:t> 읽어서 </a:t>
            </a:r>
            <a:r>
              <a:rPr lang="en-US" altLang="ko-KR" dirty="0"/>
              <a:t>data.txt &gt; </a:t>
            </a:r>
            <a:r>
              <a:rPr lang="en-US" altLang="ko-KR" dirty="0" err="1"/>
              <a:t>ArrayList</a:t>
            </a:r>
            <a:r>
              <a:rPr lang="ko-KR" altLang="ko-KR" dirty="0"/>
              <a:t> 저장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ko-KR" dirty="0"/>
              <a:t>정적 변수인 </a:t>
            </a:r>
            <a:r>
              <a:rPr lang="en-US" altLang="ko-KR" dirty="0"/>
              <a:t>source</a:t>
            </a:r>
            <a:r>
              <a:rPr lang="ko-KR" altLang="ko-KR" dirty="0"/>
              <a:t>에 </a:t>
            </a:r>
            <a:r>
              <a:rPr lang="en-US" altLang="ko-KR" dirty="0"/>
              <a:t>‘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ko-KR" dirty="0"/>
              <a:t>값</a:t>
            </a:r>
            <a:r>
              <a:rPr lang="en-US" altLang="ko-KR" dirty="0"/>
              <a:t> + </a:t>
            </a:r>
            <a:r>
              <a:rPr lang="en-US" altLang="ko-KR" dirty="0" err="1"/>
              <a:t>Manager.source</a:t>
            </a:r>
            <a:r>
              <a:rPr lang="en-US" altLang="ko-KR" dirty="0"/>
              <a:t>’ </a:t>
            </a:r>
            <a:r>
              <a:rPr lang="ko-KR" altLang="en-US" dirty="0"/>
              <a:t>대입</a:t>
            </a:r>
            <a:endParaRPr lang="en-US" altLang="ko-KR" dirty="0"/>
          </a:p>
          <a:p>
            <a:r>
              <a:rPr lang="en-US" altLang="ko-KR" dirty="0"/>
              <a:t>new Manager()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5D26A2-A037-4D2C-AB44-F1F58349C7B7}"/>
              </a:ext>
            </a:extLst>
          </p:cNvPr>
          <p:cNvSpPr txBox="1"/>
          <p:nvPr/>
        </p:nvSpPr>
        <p:spPr>
          <a:xfrm>
            <a:off x="745224" y="370682"/>
            <a:ext cx="4190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ko-KR" dirty="0"/>
              <a:t>초기 비밀번호인 </a:t>
            </a:r>
            <a:r>
              <a:rPr lang="en-US" altLang="ko-KR" dirty="0"/>
              <a:t>‘1234’</a:t>
            </a:r>
            <a:r>
              <a:rPr lang="ko-KR" altLang="ko-KR" dirty="0"/>
              <a:t>를 입력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r>
              <a:rPr lang="en-US" altLang="ko-KR" dirty="0"/>
              <a:t>OK</a:t>
            </a:r>
          </a:p>
          <a:p>
            <a:br>
              <a:rPr lang="en-US" altLang="ko-KR" dirty="0"/>
            </a:br>
            <a:r>
              <a:rPr lang="en-US" altLang="ko-KR" b="1" dirty="0"/>
              <a:t>new</a:t>
            </a:r>
            <a:r>
              <a:rPr lang="en-US" altLang="ko-KR" dirty="0"/>
              <a:t> FR().</a:t>
            </a:r>
            <a:r>
              <a:rPr lang="en-US" altLang="ko-KR" dirty="0" err="1"/>
              <a:t>BufferedReader</a:t>
            </a:r>
            <a:r>
              <a:rPr lang="en-US" altLang="ko-KR" dirty="0"/>
              <a:t>();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0ABB5B-BDCD-4212-8041-C6B505A1F5C4}"/>
              </a:ext>
            </a:extLst>
          </p:cNvPr>
          <p:cNvSpPr txBox="1"/>
          <p:nvPr/>
        </p:nvSpPr>
        <p:spPr>
          <a:xfrm>
            <a:off x="4284950" y="1920793"/>
            <a:ext cx="44390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dirty="0"/>
              <a:t>사용되는 정적변수</a:t>
            </a:r>
            <a:endParaRPr lang="en-US" altLang="ko-KR" dirty="0"/>
          </a:p>
          <a:p>
            <a:r>
              <a:rPr lang="en-US" altLang="ko-KR" b="1" dirty="0"/>
              <a:t>protected static String </a:t>
            </a:r>
            <a:r>
              <a:rPr lang="en-US" altLang="ko-KR" i="1" dirty="0"/>
              <a:t>source="";</a:t>
            </a:r>
            <a:r>
              <a:rPr lang="en-US" altLang="ko-KR" b="1" i="1" dirty="0"/>
              <a:t> </a:t>
            </a:r>
          </a:p>
          <a:p>
            <a:r>
              <a:rPr lang="en-US" altLang="ko-KR" b="1" i="1" dirty="0">
                <a:solidFill>
                  <a:srgbClr val="6EA28D"/>
                </a:solidFill>
              </a:rPr>
              <a:t>	</a:t>
            </a:r>
            <a:r>
              <a:rPr lang="en-US" altLang="ko-KR" dirty="0">
                <a:solidFill>
                  <a:srgbClr val="6EA28D"/>
                </a:solidFill>
              </a:rPr>
              <a:t>//</a:t>
            </a:r>
            <a:r>
              <a:rPr lang="ko-KR" altLang="en-US" dirty="0">
                <a:solidFill>
                  <a:srgbClr val="6EA28D"/>
                </a:solidFill>
              </a:rPr>
              <a:t>파일 입출력 </a:t>
            </a:r>
            <a:r>
              <a:rPr lang="en-US" altLang="ko-KR" dirty="0">
                <a:solidFill>
                  <a:srgbClr val="6EA28D"/>
                </a:solidFill>
              </a:rPr>
              <a:t>String </a:t>
            </a:r>
            <a:r>
              <a:rPr lang="ko-KR" altLang="en-US" dirty="0">
                <a:solidFill>
                  <a:srgbClr val="6EA28D"/>
                </a:solidFill>
              </a:rPr>
              <a:t>구문</a:t>
            </a:r>
            <a:endParaRPr lang="en-US" altLang="ko-KR" dirty="0">
              <a:solidFill>
                <a:srgbClr val="6EA28D"/>
              </a:solidFill>
            </a:endParaRPr>
          </a:p>
          <a:p>
            <a:r>
              <a:rPr lang="en-US" altLang="ko-KR" b="1" dirty="0"/>
              <a:t>private</a:t>
            </a:r>
            <a:r>
              <a:rPr lang="en-US" altLang="ko-KR" dirty="0"/>
              <a:t> </a:t>
            </a:r>
            <a:r>
              <a:rPr lang="en-US" altLang="ko-KR" b="1" dirty="0"/>
              <a:t>static</a:t>
            </a:r>
            <a:r>
              <a:rPr lang="en-US" altLang="ko-KR" dirty="0"/>
              <a:t> </a:t>
            </a:r>
            <a:r>
              <a:rPr lang="en-US" altLang="ko-KR" b="1" dirty="0" err="1"/>
              <a:t>int</a:t>
            </a:r>
            <a:r>
              <a:rPr lang="en-US" altLang="ko-KR" dirty="0"/>
              <a:t> </a:t>
            </a:r>
            <a:r>
              <a:rPr lang="en-US" altLang="ko-KR" i="1" dirty="0"/>
              <a:t>count</a:t>
            </a:r>
            <a:r>
              <a:rPr lang="en-US" altLang="ko-KR" dirty="0"/>
              <a:t>=0; </a:t>
            </a:r>
          </a:p>
          <a:p>
            <a:r>
              <a:rPr lang="en-US" altLang="ko-KR" dirty="0">
                <a:solidFill>
                  <a:srgbClr val="6EA28D"/>
                </a:solidFill>
              </a:rPr>
              <a:t>	//</a:t>
            </a:r>
            <a:r>
              <a:rPr lang="ko-KR" altLang="ko-KR" dirty="0">
                <a:solidFill>
                  <a:srgbClr val="6EA28D"/>
                </a:solidFill>
              </a:rPr>
              <a:t>이전 판매내역 중복 생성 방지</a:t>
            </a:r>
            <a:r>
              <a:rPr lang="en-US" altLang="ko-KR" dirty="0">
                <a:solidFill>
                  <a:srgbClr val="6EA28D"/>
                </a:solidFill>
              </a:rPr>
              <a:t>.</a:t>
            </a:r>
          </a:p>
        </p:txBody>
      </p:sp>
      <p:pic>
        <p:nvPicPr>
          <p:cNvPr id="24" name="그림 23" descr="C:\Users\Joon_Hyun\AppData\Local\Microsoft\Windows\INetCache\Content.Word\제목 없음.png">
            <a:extLst>
              <a:ext uri="{FF2B5EF4-FFF2-40B4-BE49-F238E27FC236}">
                <a16:creationId xmlns:a16="http://schemas.microsoft.com/office/drawing/2014/main" id="{AB8DAB26-4831-4F48-8547-D1B083F088E2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52"/>
          <a:stretch/>
        </p:blipFill>
        <p:spPr bwMode="auto">
          <a:xfrm>
            <a:off x="834124" y="399395"/>
            <a:ext cx="1733550" cy="40578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97DB52A-D850-4D8A-86A1-316FF2A92AE0}"/>
              </a:ext>
            </a:extLst>
          </p:cNvPr>
          <p:cNvSpPr txBox="1"/>
          <p:nvPr/>
        </p:nvSpPr>
        <p:spPr>
          <a:xfrm>
            <a:off x="211825" y="5994380"/>
            <a:ext cx="674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숫자가 적힌 텍스트 필드와</a:t>
            </a:r>
            <a:r>
              <a:rPr lang="en-US" altLang="ko-KR" dirty="0"/>
              <a:t>, </a:t>
            </a:r>
            <a:r>
              <a:rPr lang="ko-KR" altLang="ko-KR" dirty="0"/>
              <a:t>붉은 글씨 색인 라벨 값이</a:t>
            </a:r>
            <a:r>
              <a:rPr lang="en-US" altLang="ko-KR" dirty="0"/>
              <a:t> </a:t>
            </a:r>
            <a:r>
              <a:rPr lang="ko-KR" altLang="en-US" dirty="0" err="1"/>
              <a:t>비워짐</a:t>
            </a:r>
            <a:r>
              <a:rPr lang="en-US" altLang="ko-KR" dirty="0"/>
              <a:t>.                        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75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3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CF5A1110-D2C7-4815-BC67-34C75F129B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2384" y="592506"/>
            <a:ext cx="3553974" cy="61257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945204D-1817-4C0B-AD17-8A4A1E8C5F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58083" y="592506"/>
            <a:ext cx="3553973" cy="6125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3111C4-8371-44CF-8C05-66F0C98EA733}"/>
              </a:ext>
            </a:extLst>
          </p:cNvPr>
          <p:cNvSpPr txBox="1"/>
          <p:nvPr/>
        </p:nvSpPr>
        <p:spPr>
          <a:xfrm>
            <a:off x="1526684" y="223174"/>
            <a:ext cx="835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b="1" dirty="0"/>
              <a:t>판매내역을 불러오지 않았을 때</a:t>
            </a:r>
            <a:r>
              <a:rPr lang="en-US" altLang="ko-KR" b="1" dirty="0"/>
              <a:t>                             </a:t>
            </a:r>
            <a:r>
              <a:rPr lang="ko-KR" altLang="ko-KR" b="1" dirty="0"/>
              <a:t>판매내역을 불러 왔을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76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9ACB52C-353E-4DF6-B9E1-10C83CC32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650" y="101600"/>
            <a:ext cx="3829050" cy="6600825"/>
          </a:xfrm>
          <a:prstGeom prst="rect">
            <a:avLst/>
          </a:prstGeom>
        </p:spPr>
      </p:pic>
      <p:pic>
        <p:nvPicPr>
          <p:cNvPr id="10" name="그림 9" descr="C:\Users\Joon_Hyun\AppData\Local\Microsoft\Windows\INetCache\Content.Word\제목 없음.png">
            <a:extLst>
              <a:ext uri="{FF2B5EF4-FFF2-40B4-BE49-F238E27FC236}">
                <a16:creationId xmlns:a16="http://schemas.microsoft.com/office/drawing/2014/main" id="{B8FD9A30-B172-4F9B-A7EC-5620076AF2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" y="492125"/>
            <a:ext cx="37814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 descr="C:\Users\Joon_Hyun\AppData\Local\Microsoft\Windows\INetCache\Content.Word\제목 없음.png">
            <a:extLst>
              <a:ext uri="{FF2B5EF4-FFF2-40B4-BE49-F238E27FC236}">
                <a16:creationId xmlns:a16="http://schemas.microsoft.com/office/drawing/2014/main" id="{D34938E2-B221-4D0F-B1BF-5AB396B685C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" y="3971925"/>
            <a:ext cx="37433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 descr="C:\Users\Joon_Hyun\AppData\Local\Microsoft\Windows\INetCache\Content.Word\제목 없음.png">
            <a:extLst>
              <a:ext uri="{FF2B5EF4-FFF2-40B4-BE49-F238E27FC236}">
                <a16:creationId xmlns:a16="http://schemas.microsoft.com/office/drawing/2014/main" id="{F99B5131-7AF5-41A3-9A21-5F0F5A99405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6" y="1082675"/>
            <a:ext cx="366712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 descr="C:\Users\Joon_Hyun\AppData\Local\Microsoft\Windows\INetCache\Content.Word\제목 없음.png">
            <a:extLst>
              <a:ext uri="{FF2B5EF4-FFF2-40B4-BE49-F238E27FC236}">
                <a16:creationId xmlns:a16="http://schemas.microsoft.com/office/drawing/2014/main" id="{BCDF80D8-52C2-49A6-92B6-CD736BCBB65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1" y="4562475"/>
            <a:ext cx="3648075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D9C93AC-315B-468C-9623-5685300C56E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787106" y="1717127"/>
            <a:ext cx="2781300" cy="1190625"/>
          </a:xfrm>
          <a:prstGeom prst="rect">
            <a:avLst/>
          </a:prstGeom>
        </p:spPr>
      </p:pic>
      <p:pic>
        <p:nvPicPr>
          <p:cNvPr id="17" name="그림 16" descr="C:\Users\Joon_Hyun\AppData\Local\Microsoft\Windows\INetCache\Content.Word\제목 없음.png">
            <a:extLst>
              <a:ext uri="{FF2B5EF4-FFF2-40B4-BE49-F238E27FC236}">
                <a16:creationId xmlns:a16="http://schemas.microsoft.com/office/drawing/2014/main" id="{CEE573D5-15F1-4411-BBC5-52FD50A09BAA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420" y="4152900"/>
            <a:ext cx="2800350" cy="558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A8F1DF3-22EC-4423-857A-DDF5D6476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64" t="77537" r="11215" b="16306"/>
          <a:stretch/>
        </p:blipFill>
        <p:spPr>
          <a:xfrm>
            <a:off x="4755355" y="676275"/>
            <a:ext cx="2960688" cy="40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2B7451-DBDC-4BF0-B9B8-B0C9349DB675}"/>
              </a:ext>
            </a:extLst>
          </p:cNvPr>
          <p:cNvSpPr txBox="1"/>
          <p:nvPr/>
        </p:nvSpPr>
        <p:spPr>
          <a:xfrm>
            <a:off x="1841314" y="3058438"/>
            <a:ext cx="8258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/>
              <a:t>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604E00-A482-4A91-A911-FC4B54B3FDA8}"/>
              </a:ext>
            </a:extLst>
          </p:cNvPr>
          <p:cNvSpPr txBox="1"/>
          <p:nvPr/>
        </p:nvSpPr>
        <p:spPr>
          <a:xfrm>
            <a:off x="5923881" y="1140417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3F824-5DAC-49E9-8EC3-4CCE92D15744}"/>
              </a:ext>
            </a:extLst>
          </p:cNvPr>
          <p:cNvSpPr txBox="1"/>
          <p:nvPr/>
        </p:nvSpPr>
        <p:spPr>
          <a:xfrm>
            <a:off x="4710279" y="2907752"/>
            <a:ext cx="305083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ko-KR" dirty="0"/>
              <a:t>취소를 하면 저장 되지 않</a:t>
            </a:r>
            <a:r>
              <a:rPr lang="ko-KR" altLang="en-US" dirty="0"/>
              <a:t>음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확인 클릭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BB3D6-9041-48FA-BCE3-8D95E7A205B7}"/>
              </a:ext>
            </a:extLst>
          </p:cNvPr>
          <p:cNvSpPr txBox="1"/>
          <p:nvPr/>
        </p:nvSpPr>
        <p:spPr>
          <a:xfrm>
            <a:off x="4953703" y="4763433"/>
            <a:ext cx="24481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‘</a:t>
            </a:r>
            <a:r>
              <a:rPr lang="ko-KR" altLang="en-US" sz="2000" dirty="0"/>
              <a:t>텍스트 필드 내용</a:t>
            </a:r>
            <a:r>
              <a:rPr lang="en-US" altLang="ko-KR" sz="2000" dirty="0"/>
              <a:t>’</a:t>
            </a:r>
          </a:p>
          <a:p>
            <a:pPr algn="ctr"/>
            <a:r>
              <a:rPr lang="en-US" altLang="ko-KR" sz="2000" dirty="0"/>
              <a:t>+ </a:t>
            </a:r>
          </a:p>
          <a:p>
            <a:pPr algn="ctr"/>
            <a:r>
              <a:rPr lang="en-US" altLang="ko-KR" sz="2000" dirty="0"/>
              <a:t>‘</a:t>
            </a:r>
            <a:r>
              <a:rPr lang="ko-KR" altLang="en-US" sz="2000" dirty="0"/>
              <a:t>전체수입</a:t>
            </a:r>
            <a:r>
              <a:rPr lang="en-US" altLang="ko-KR" sz="2000" dirty="0"/>
              <a:t>, </a:t>
            </a:r>
            <a:r>
              <a:rPr lang="ko-KR" altLang="en-US" sz="2000" dirty="0"/>
              <a:t>판매 </a:t>
            </a:r>
            <a:r>
              <a:rPr lang="en-US" altLang="ko-KR" sz="2000" dirty="0"/>
              <a:t>log’</a:t>
            </a:r>
          </a:p>
          <a:p>
            <a:pPr algn="ctr"/>
            <a:r>
              <a:rPr lang="ko-KR" altLang="en-US" sz="2000" dirty="0"/>
              <a:t>▼</a:t>
            </a:r>
            <a:endParaRPr lang="en-US" altLang="ko-KR" sz="2000" dirty="0"/>
          </a:p>
          <a:p>
            <a:pPr algn="ctr"/>
            <a:r>
              <a:rPr lang="en-US" altLang="ko-KR" sz="2000" dirty="0"/>
              <a:t>data.txt </a:t>
            </a:r>
          </a:p>
          <a:p>
            <a:pPr algn="ctr"/>
            <a:r>
              <a:rPr lang="ko-KR" altLang="en-US" sz="2000" dirty="0"/>
              <a:t>파일에 저장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CBFFA2-824D-4F3E-8B05-446B32E2BCE2}"/>
              </a:ext>
            </a:extLst>
          </p:cNvPr>
          <p:cNvSpPr txBox="1"/>
          <p:nvPr/>
        </p:nvSpPr>
        <p:spPr>
          <a:xfrm>
            <a:off x="5951004" y="3637994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93306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7" grpId="0"/>
      <p:bldP spid="9" grpId="0"/>
      <p:bldP spid="2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683</Words>
  <Application>Microsoft Office PowerPoint</Application>
  <PresentationFormat>와이드스크린</PresentationFormat>
  <Paragraphs>83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박준현</dc:creator>
  <cp:lastModifiedBy>av1462</cp:lastModifiedBy>
  <cp:revision>26</cp:revision>
  <dcterms:created xsi:type="dcterms:W3CDTF">2017-06-11T18:55:48Z</dcterms:created>
  <dcterms:modified xsi:type="dcterms:W3CDTF">2020-10-15T08:14:31Z</dcterms:modified>
</cp:coreProperties>
</file>