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18" r:id="rId4"/>
  </p:sldMasterIdLst>
  <p:notesMasterIdLst>
    <p:notesMasterId r:id="rId23"/>
  </p:notesMasterIdLst>
  <p:sldIdLst>
    <p:sldId id="256" r:id="rId5"/>
    <p:sldId id="257" r:id="rId6"/>
    <p:sldId id="258" r:id="rId7"/>
    <p:sldId id="260" r:id="rId8"/>
    <p:sldId id="273" r:id="rId9"/>
    <p:sldId id="259" r:id="rId10"/>
    <p:sldId id="261" r:id="rId11"/>
    <p:sldId id="262" r:id="rId12"/>
    <p:sldId id="269" r:id="rId13"/>
    <p:sldId id="263" r:id="rId14"/>
    <p:sldId id="270" r:id="rId15"/>
    <p:sldId id="271" r:id="rId16"/>
    <p:sldId id="272" r:id="rId17"/>
    <p:sldId id="276" r:id="rId18"/>
    <p:sldId id="275" r:id="rId19"/>
    <p:sldId id="264" r:id="rId20"/>
    <p:sldId id="267" r:id="rId21"/>
    <p:sldId id="268" r:id="rId22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theme" Target="theme/theme1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presProps" Target="pres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2743A-AF92-4B9A-AF47-86345E0C726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A8081-5E3E-4D2B-B0AD-AB916105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2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5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969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030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39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16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328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039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810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47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191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510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5994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255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252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3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 /><Relationship Id="rId13" Type="http://schemas.openxmlformats.org/officeDocument/2006/relationships/theme" Target="../theme/theme3.xml" /><Relationship Id="rId3" Type="http://schemas.openxmlformats.org/officeDocument/2006/relationships/slideLayout" Target="../slideLayouts/slideLayout27.xml" /><Relationship Id="rId7" Type="http://schemas.openxmlformats.org/officeDocument/2006/relationships/slideLayout" Target="../slideLayouts/slideLayout31.xml" /><Relationship Id="rId12" Type="http://schemas.openxmlformats.org/officeDocument/2006/relationships/slideLayout" Target="../slideLayouts/slideLayout36.xml" /><Relationship Id="rId2" Type="http://schemas.openxmlformats.org/officeDocument/2006/relationships/slideLayout" Target="../slideLayouts/slideLayout26.xml" /><Relationship Id="rId1" Type="http://schemas.openxmlformats.org/officeDocument/2006/relationships/slideLayout" Target="../slideLayouts/slideLayout25.xml" /><Relationship Id="rId6" Type="http://schemas.openxmlformats.org/officeDocument/2006/relationships/slideLayout" Target="../slideLayouts/slideLayout30.xml" /><Relationship Id="rId11" Type="http://schemas.openxmlformats.org/officeDocument/2006/relationships/slideLayout" Target="../slideLayouts/slideLayout35.xml" /><Relationship Id="rId5" Type="http://schemas.openxmlformats.org/officeDocument/2006/relationships/slideLayout" Target="../slideLayouts/slideLayout29.xml" /><Relationship Id="rId10" Type="http://schemas.openxmlformats.org/officeDocument/2006/relationships/slideLayout" Target="../slideLayouts/slideLayout34.xml" /><Relationship Id="rId4" Type="http://schemas.openxmlformats.org/officeDocument/2006/relationships/slideLayout" Target="../slideLayouts/slideLayout28.xml" /><Relationship Id="rId9" Type="http://schemas.openxmlformats.org/officeDocument/2006/relationships/slideLayout" Target="../slideLayouts/slideLayout33.xml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 /><Relationship Id="rId13" Type="http://schemas.openxmlformats.org/officeDocument/2006/relationships/slideLayout" Target="../slideLayouts/slideLayout49.xml" /><Relationship Id="rId18" Type="http://schemas.openxmlformats.org/officeDocument/2006/relationships/theme" Target="../theme/theme4.xml" /><Relationship Id="rId3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3.xml" /><Relationship Id="rId12" Type="http://schemas.openxmlformats.org/officeDocument/2006/relationships/slideLayout" Target="../slideLayouts/slideLayout48.xml" /><Relationship Id="rId17" Type="http://schemas.openxmlformats.org/officeDocument/2006/relationships/slideLayout" Target="../slideLayouts/slideLayout53.xml" /><Relationship Id="rId2" Type="http://schemas.openxmlformats.org/officeDocument/2006/relationships/slideLayout" Target="../slideLayouts/slideLayout38.xml" /><Relationship Id="rId16" Type="http://schemas.openxmlformats.org/officeDocument/2006/relationships/slideLayout" Target="../slideLayouts/slideLayout52.xml" /><Relationship Id="rId1" Type="http://schemas.openxmlformats.org/officeDocument/2006/relationships/slideLayout" Target="../slideLayouts/slideLayout37.xml" /><Relationship Id="rId6" Type="http://schemas.openxmlformats.org/officeDocument/2006/relationships/slideLayout" Target="../slideLayouts/slideLayout42.xml" /><Relationship Id="rId11" Type="http://schemas.openxmlformats.org/officeDocument/2006/relationships/slideLayout" Target="../slideLayouts/slideLayout47.xml" /><Relationship Id="rId5" Type="http://schemas.openxmlformats.org/officeDocument/2006/relationships/slideLayout" Target="../slideLayouts/slideLayout41.xml" /><Relationship Id="rId15" Type="http://schemas.openxmlformats.org/officeDocument/2006/relationships/slideLayout" Target="../slideLayouts/slideLayout51.xml" /><Relationship Id="rId10" Type="http://schemas.openxmlformats.org/officeDocument/2006/relationships/slideLayout" Target="../slideLayouts/slideLayout46.xml" /><Relationship Id="rId4" Type="http://schemas.openxmlformats.org/officeDocument/2006/relationships/slideLayout" Target="../slideLayouts/slideLayout40.xml" /><Relationship Id="rId9" Type="http://schemas.openxmlformats.org/officeDocument/2006/relationships/slideLayout" Target="../slideLayouts/slideLayout45.xml" /><Relationship Id="rId14" Type="http://schemas.openxmlformats.org/officeDocument/2006/relationships/slideLayout" Target="../slideLayouts/slideLayout5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6905160" y="2222280"/>
            <a:ext cx="2236320" cy="2406600"/>
            <a:chOff x="6905160" y="2222280"/>
            <a:chExt cx="2236320" cy="2406600"/>
          </a:xfrm>
        </p:grpSpPr>
        <p:sp>
          <p:nvSpPr>
            <p:cNvPr id="39" name="Line 2"/>
            <p:cNvSpPr/>
            <p:nvPr/>
          </p:nvSpPr>
          <p:spPr>
            <a:xfrm flipH="1">
              <a:off x="8456760" y="2222280"/>
              <a:ext cx="684720" cy="684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" name="Line 3"/>
            <p:cNvSpPr/>
            <p:nvPr/>
          </p:nvSpPr>
          <p:spPr>
            <a:xfrm flipH="1">
              <a:off x="6905160" y="2392560"/>
              <a:ext cx="2236320" cy="2236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1" name="Line 4"/>
            <p:cNvSpPr/>
            <p:nvPr/>
          </p:nvSpPr>
          <p:spPr>
            <a:xfrm flipH="1">
              <a:off x="7719120" y="2463480"/>
              <a:ext cx="1422360" cy="1422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" name="Line 5"/>
            <p:cNvSpPr/>
            <p:nvPr/>
          </p:nvSpPr>
          <p:spPr>
            <a:xfrm flipH="1">
              <a:off x="7832160" y="2348280"/>
              <a:ext cx="1309320" cy="1309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" name="Line 6"/>
            <p:cNvSpPr/>
            <p:nvPr/>
          </p:nvSpPr>
          <p:spPr>
            <a:xfrm flipH="1">
              <a:off x="8188920" y="2761920"/>
              <a:ext cx="952560" cy="9525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44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6905160" y="2222280"/>
            <a:ext cx="2236320" cy="2406600"/>
            <a:chOff x="6905160" y="2222280"/>
            <a:chExt cx="2236320" cy="2406600"/>
          </a:xfrm>
        </p:grpSpPr>
        <p:sp>
          <p:nvSpPr>
            <p:cNvPr id="83" name="Line 2"/>
            <p:cNvSpPr/>
            <p:nvPr/>
          </p:nvSpPr>
          <p:spPr>
            <a:xfrm flipH="1">
              <a:off x="8456760" y="2222280"/>
              <a:ext cx="684720" cy="684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4" name="Line 3"/>
            <p:cNvSpPr/>
            <p:nvPr/>
          </p:nvSpPr>
          <p:spPr>
            <a:xfrm flipH="1">
              <a:off x="6905160" y="2392560"/>
              <a:ext cx="2236320" cy="2236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5" name="Line 4"/>
            <p:cNvSpPr/>
            <p:nvPr/>
          </p:nvSpPr>
          <p:spPr>
            <a:xfrm flipH="1">
              <a:off x="7719120" y="2463480"/>
              <a:ext cx="1422360" cy="1422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6" name="Line 5"/>
            <p:cNvSpPr/>
            <p:nvPr/>
          </p:nvSpPr>
          <p:spPr>
            <a:xfrm flipH="1">
              <a:off x="7832160" y="2348280"/>
              <a:ext cx="1309320" cy="1309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7" name="Line 6"/>
            <p:cNvSpPr/>
            <p:nvPr/>
          </p:nvSpPr>
          <p:spPr>
            <a:xfrm flipH="1">
              <a:off x="8188920" y="2761920"/>
              <a:ext cx="952560" cy="9525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8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90" name="PlaceHolder 9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"/>
          <p:cNvGrpSpPr/>
          <p:nvPr/>
        </p:nvGrpSpPr>
        <p:grpSpPr>
          <a:xfrm>
            <a:off x="6905160" y="2222280"/>
            <a:ext cx="2236320" cy="2406600"/>
            <a:chOff x="6905160" y="2222280"/>
            <a:chExt cx="2236320" cy="2406600"/>
          </a:xfrm>
        </p:grpSpPr>
        <p:sp>
          <p:nvSpPr>
            <p:cNvPr id="128" name="Line 2"/>
            <p:cNvSpPr/>
            <p:nvPr/>
          </p:nvSpPr>
          <p:spPr>
            <a:xfrm flipH="1">
              <a:off x="8456760" y="2222280"/>
              <a:ext cx="684720" cy="684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9" name="Line 3"/>
            <p:cNvSpPr/>
            <p:nvPr/>
          </p:nvSpPr>
          <p:spPr>
            <a:xfrm flipH="1">
              <a:off x="6905160" y="2392560"/>
              <a:ext cx="2236320" cy="2236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0" name="Line 4"/>
            <p:cNvSpPr/>
            <p:nvPr/>
          </p:nvSpPr>
          <p:spPr>
            <a:xfrm flipH="1">
              <a:off x="7719120" y="2463480"/>
              <a:ext cx="1422360" cy="1422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1" name="Line 5"/>
            <p:cNvSpPr/>
            <p:nvPr/>
          </p:nvSpPr>
          <p:spPr>
            <a:xfrm flipH="1">
              <a:off x="7832160" y="2348280"/>
              <a:ext cx="1309320" cy="1309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2" name="Line 6"/>
            <p:cNvSpPr/>
            <p:nvPr/>
          </p:nvSpPr>
          <p:spPr>
            <a:xfrm flipH="1">
              <a:off x="8188920" y="2761920"/>
              <a:ext cx="952560" cy="9525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33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4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93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3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5.xml" /><Relationship Id="rId4" Type="http://schemas.openxmlformats.org/officeDocument/2006/relationships/image" Target="../media/image13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6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6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2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6.xml" /><Relationship Id="rId6" Type="http://schemas.openxmlformats.org/officeDocument/2006/relationships/image" Target="../media/image8.png" /><Relationship Id="rId5" Type="http://schemas.openxmlformats.org/officeDocument/2006/relationships/image" Target="../media/image7.gif" /><Relationship Id="rId4" Type="http://schemas.openxmlformats.org/officeDocument/2006/relationships/image" Target="../media/image6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572640" y="361440"/>
            <a:ext cx="1535400" cy="88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6508080" y="4108680"/>
            <a:ext cx="2449800" cy="83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4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E/15/016  ANOJAN S.</a:t>
            </a:r>
            <a:endParaRPr lang="en-GB" sz="14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E/15/171  KAPILRAJH R.</a:t>
            </a:r>
            <a:endParaRPr lang="en-GB" sz="14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E/15/351  THAKSHAJINI S.</a:t>
            </a:r>
            <a:endParaRPr lang="en-GB" sz="1400" b="1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1"/>
          <a:stretch/>
        </p:blipFill>
        <p:spPr>
          <a:xfrm>
            <a:off x="1000890" y="528521"/>
            <a:ext cx="5143500" cy="4457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7714" y="205335"/>
            <a:ext cx="6161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boto"/>
              </a:rPr>
              <a:t>AUTOMATED BOOK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88" y="1096869"/>
            <a:ext cx="1380165" cy="1380165"/>
          </a:xfrm>
          <a:prstGeom prst="rect">
            <a:avLst/>
          </a:prstGeom>
        </p:spPr>
      </p:pic>
      <p:sp>
        <p:nvSpPr>
          <p:cNvPr id="202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TECHNOLOGY STACK 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920943" y="1786951"/>
            <a:ext cx="4867080" cy="7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1904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>
                <a:solidFill>
                  <a:srgbClr val="000000"/>
                </a:solidFill>
                <a:latin typeface="Roboto"/>
                <a:ea typeface="Roboto"/>
              </a:rPr>
              <a:t>Java based Spring Boot to design REST-API for Backend</a:t>
            </a:r>
            <a:endParaRPr lang="en-GB" sz="180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GB" sz="180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GB" sz="180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GB" sz="180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GB" sz="1800" strike="noStrike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79" y="3065501"/>
            <a:ext cx="2417619" cy="16762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38601" y="3786400"/>
            <a:ext cx="3508417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04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Roboto"/>
                <a:ea typeface="Roboto"/>
              </a:rPr>
              <a:t>MySQL for database</a:t>
            </a:r>
            <a:endParaRPr lang="en-GB" spc="-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57" y="1235999"/>
            <a:ext cx="2544122" cy="1335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HARDWARE COMPONENTS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6" y="1606026"/>
            <a:ext cx="2266096" cy="12317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55930" y="1582990"/>
            <a:ext cx="4308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a simple, low-powered, low-cost micro-controller</a:t>
            </a:r>
            <a:endParaRPr lang="en-US" dirty="0">
              <a:latin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4"/>
          <a:stretch/>
        </p:blipFill>
        <p:spPr>
          <a:xfrm>
            <a:off x="5534240" y="2924629"/>
            <a:ext cx="1552143" cy="14684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2673" y="34697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L298N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is a dual H-Bridge motor driver which allows speed and direction control of two DC motors at the same time.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5473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5" y="1129144"/>
            <a:ext cx="2013529" cy="1510147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HARDWARE COMPONENTS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1127" y="14225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</a:rPr>
              <a:t>IR Line tracking sensor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just follows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, or the light reflected on a surface.</a:t>
            </a:r>
            <a:endParaRPr lang="en-US" dirty="0">
              <a:latin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40" y="2766194"/>
            <a:ext cx="1985340" cy="14850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0272" y="3188756"/>
            <a:ext cx="507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The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ESP8266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Wi-Fi Module is a self contained SOC with integrated TCP/IP protocol stack that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can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give any microcontroller access to your Wi-Fi network.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044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HARDWARE COMPONENTS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81" y="1079441"/>
            <a:ext cx="2661227" cy="1596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59520" y="12880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Barcode reader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is used to capture and read information contained in a bar code .</a:t>
            </a:r>
            <a:endParaRPr lang="en-US" dirty="0">
              <a:latin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27" y="2965818"/>
            <a:ext cx="1517038" cy="1391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0103" y="34508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DC Motors 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are used for rotating and controlling the wheels of the robot.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8138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1151659"/>
            <a:ext cx="1828800" cy="1828800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HARDWARE COMPONENTS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7272" y="1530928"/>
            <a:ext cx="448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LCD</a:t>
            </a:r>
            <a:r>
              <a:rPr lang="en-US" dirty="0"/>
              <a:t> is used to display the destination for each books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14" y="3012980"/>
            <a:ext cx="1372025" cy="1372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73098" y="35091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Batteries 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are used for power requirements.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0290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pc="-1" dirty="0">
                <a:solidFill>
                  <a:srgbClr val="000000"/>
                </a:solidFill>
                <a:latin typeface="Roboto"/>
              </a:rPr>
              <a:t>ESTIMATED BUDGET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676309" y="1668797"/>
            <a:ext cx="8259120" cy="32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>
                <a:solidFill>
                  <a:srgbClr val="000000"/>
                </a:solidFill>
                <a:latin typeface="Roboto"/>
                <a:ea typeface="Roboto"/>
              </a:rPr>
              <a:t>Arduino UNO :				1000/=</a:t>
            </a:r>
            <a:endParaRPr lang="en-GB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>
                <a:solidFill>
                  <a:srgbClr val="000000"/>
                </a:solidFill>
                <a:latin typeface="Roboto"/>
                <a:ea typeface="Roboto"/>
              </a:rPr>
              <a:t>Barcode Reader :				3500/=</a:t>
            </a:r>
            <a:endParaRPr lang="en-GB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ESP8266 Wi-Fi Module :			  500/=</a:t>
            </a:r>
            <a:endParaRPr lang="en-GB" sz="1800" strike="noStrike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Roboto"/>
                <a:ea typeface="Roboto"/>
              </a:rPr>
              <a:t>4-wheel Robot Smart Car Chassis Kit :		1500/=</a:t>
            </a:r>
            <a:endParaRPr lang="en-GB" sz="1800" strike="noStrike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>
                <a:solidFill>
                  <a:srgbClr val="000000"/>
                </a:solidFill>
                <a:latin typeface="Roboto"/>
                <a:ea typeface="Roboto"/>
              </a:rPr>
              <a:t>3-IR Line Tracking Sensors :			  300/=</a:t>
            </a:r>
            <a:endParaRPr lang="en-GB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>
                <a:solidFill>
                  <a:srgbClr val="000000"/>
                </a:solidFill>
                <a:latin typeface="Roboto"/>
                <a:ea typeface="Roboto"/>
              </a:rPr>
              <a:t>L298N Motor Driver Module :			  300/=</a:t>
            </a:r>
            <a:endParaRPr lang="en-GB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>
                <a:solidFill>
                  <a:srgbClr val="000000"/>
                </a:solidFill>
                <a:latin typeface="Roboto"/>
                <a:ea typeface="Roboto"/>
              </a:rPr>
              <a:t>2-Battery(3.7V) + Battery Holder :		  500/=</a:t>
            </a:r>
            <a:endParaRPr lang="en-GB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>
                <a:solidFill>
                  <a:srgbClr val="000000"/>
                </a:solidFill>
                <a:latin typeface="Roboto"/>
                <a:ea typeface="Roboto"/>
              </a:rPr>
              <a:t>Wires :					  100/=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>
                <a:solidFill>
                  <a:srgbClr val="000000"/>
                </a:solidFill>
                <a:latin typeface="Roboto"/>
                <a:ea typeface="Roboto"/>
              </a:rPr>
              <a:t>Total :				</a:t>
            </a:r>
            <a:r>
              <a:rPr lang="en-GB" spc="-1" dirty="0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lang="en-GB" sz="1800" strike="noStrike" spc="-1" dirty="0">
                <a:solidFill>
                  <a:srgbClr val="000000"/>
                </a:solidFill>
                <a:latin typeface="Roboto"/>
                <a:ea typeface="Roboto"/>
              </a:rPr>
              <a:t>7700/=</a:t>
            </a:r>
          </a:p>
        </p:txBody>
      </p:sp>
    </p:spTree>
    <p:extLst>
      <p:ext uri="{BB962C8B-B14F-4D97-AF65-F5344CB8AC3E}">
        <p14:creationId xmlns:p14="http://schemas.microsoft.com/office/powerpoint/2010/main" val="43318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44680" y="1710360"/>
            <a:ext cx="8259120" cy="32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Roboto"/>
              </a:rPr>
              <a:t>Making a line following robot.</a:t>
            </a:r>
            <a:endParaRPr lang="en-GB" sz="18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strike="noStrike" spc="-1" dirty="0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>
                <a:solidFill>
                  <a:srgbClr val="000000"/>
                </a:solidFill>
                <a:latin typeface="Roboto"/>
                <a:ea typeface="Roboto"/>
              </a:rPr>
              <a:t>Creating a web application</a:t>
            </a:r>
            <a:r>
              <a:rPr lang="en-GB" spc="-1" dirty="0">
                <a:solidFill>
                  <a:srgbClr val="000000"/>
                </a:solidFill>
                <a:latin typeface="Roboto"/>
              </a:rPr>
              <a:t>.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pc="-1" dirty="0">
              <a:solidFill>
                <a:srgbClr val="000000"/>
              </a:solidFill>
              <a:latin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Roboto"/>
              </a:rPr>
              <a:t>Accessing the book details using barcode reader.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z="1800" strike="noStrike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>
                <a:solidFill>
                  <a:srgbClr val="000000"/>
                </a:solidFill>
                <a:latin typeface="Roboto"/>
                <a:ea typeface="Roboto"/>
              </a:rPr>
              <a:t>Communicating with the robot using Wi-Fi.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>
                <a:solidFill>
                  <a:srgbClr val="000000"/>
                </a:solidFill>
                <a:latin typeface="Roboto"/>
                <a:ea typeface="Roboto"/>
              </a:rPr>
              <a:t>Making th</a:t>
            </a:r>
            <a:r>
              <a:rPr lang="en-GB" spc="-1" dirty="0">
                <a:solidFill>
                  <a:srgbClr val="000000"/>
                </a:solidFill>
                <a:latin typeface="Roboto"/>
                <a:ea typeface="Roboto"/>
              </a:rPr>
              <a:t>e robot to reach the destination carrying the books.</a:t>
            </a:r>
            <a:endParaRPr lang="en-GB" sz="1800" strike="noStrike" spc="-1" dirty="0">
              <a:solidFill>
                <a:srgbClr val="000000"/>
              </a:solidFill>
              <a:latin typeface="Roboto"/>
              <a:ea typeface="Roboto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11040" y="4060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DEMONSTRATION PLAN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140200" y="1833120"/>
            <a:ext cx="4698000" cy="10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6000" b="0" strike="noStrike" spc="-1">
                <a:solidFill>
                  <a:srgbClr val="000000"/>
                </a:solidFill>
                <a:latin typeface="Arial"/>
                <a:ea typeface="Arial"/>
              </a:rPr>
              <a:t>Questions??</a:t>
            </a:r>
            <a:endParaRPr lang="en-GB" sz="6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670480" y="1892160"/>
            <a:ext cx="4052160" cy="13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4800" b="1" strike="noStrike" spc="-1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 lang="en-GB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36" y="1780310"/>
            <a:ext cx="3235036" cy="2663536"/>
          </a:xfrm>
          <a:prstGeom prst="rect">
            <a:avLst/>
          </a:prstGeom>
        </p:spPr>
      </p:pic>
      <p:sp>
        <p:nvSpPr>
          <p:cNvPr id="174" name="CustomShape 1"/>
          <p:cNvSpPr/>
          <p:nvPr/>
        </p:nvSpPr>
        <p:spPr>
          <a:xfrm>
            <a:off x="311757" y="258545"/>
            <a:ext cx="4973749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MOTIVATION &amp; BACKGROUND</a:t>
            </a:r>
            <a:br>
              <a:rPr b="1" dirty="0"/>
            </a:br>
            <a:br>
              <a:rPr b="1" dirty="0"/>
            </a:br>
            <a:endParaRPr lang="en-GB" sz="2400" b="1" strike="noStrike" spc="-1" dirty="0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11759" y="1702369"/>
            <a:ext cx="5597205" cy="3441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The workers waste a lot of time in arranging books in their respective book shelfs.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The books are misplaced due to human errors as the workers are not reliable.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The workers are unable to carry that many books at a time and they are not always available in the libraries.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If there are more than one copies for a book, it is difficult to distinguish them.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1757" y="946304"/>
            <a:ext cx="8672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One of the biggest problems in libraries, there is no automated system to keep track of all books.</a:t>
            </a:r>
            <a:endParaRPr lang="en-GB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59" y="216076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SOLUTIONS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925557"/>
            <a:ext cx="8343720" cy="799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Making a</a:t>
            </a: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n automated book picking robot to help the workers in the library.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68" y="1662543"/>
            <a:ext cx="3283527" cy="273433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1759" y="1662543"/>
            <a:ext cx="57288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The robot saves time and reduces human effort.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b="1" spc="-1" dirty="0">
              <a:solidFill>
                <a:srgbClr val="000000"/>
              </a:solidFill>
              <a:latin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It reduces human error and manages the books in an efficient and effective way.</a:t>
            </a:r>
            <a:endParaRPr lang="en-GB" spc="-1" dirty="0"/>
          </a:p>
          <a:p>
            <a:pPr>
              <a:lnSpc>
                <a:spcPct val="100000"/>
              </a:lnSpc>
            </a:pPr>
            <a:endParaRPr lang="en-GB" spc="-1" dirty="0"/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It is always available in the library.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b="1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It is reliable.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b="1" spc="-1" dirty="0">
              <a:solidFill>
                <a:srgbClr val="000000"/>
              </a:solidFill>
              <a:latin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</a:rPr>
              <a:t>It ensures the security of the library and keeps the book safe.</a:t>
            </a:r>
            <a:endParaRPr lang="en-GB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2"/>
          <p:cNvSpPr/>
          <p:nvPr/>
        </p:nvSpPr>
        <p:spPr>
          <a:xfrm>
            <a:off x="311759" y="822676"/>
            <a:ext cx="8520480" cy="40012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The robot will be able to work as an integrated electro mechanical system designed for a specific purpose to arrange the books efficiently.</a:t>
            </a:r>
            <a:endParaRPr lang="en-GB" spc="-1" dirty="0"/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endParaRPr lang="en-GB" b="1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</a:rPr>
              <a:t>Wi-Fi module is used to send the signals to the robot about the location to where it should go.</a:t>
            </a:r>
            <a:endParaRPr lang="en-GB" spc="-1" dirty="0"/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endParaRPr lang="en-GB" b="1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The sensors placed in the robot detects the path in which it should travel.</a:t>
            </a:r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endParaRPr lang="en-GB" b="1" spc="-1" dirty="0">
              <a:solidFill>
                <a:srgbClr val="000000"/>
              </a:solidFill>
              <a:latin typeface="Roboto"/>
            </a:endParaRPr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Barcode is used to access the details of books and the LCD displays the destination of each books.</a:t>
            </a:r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endParaRPr lang="en-GB" b="1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The robot gives an alert signal when it reaches the book shelf.</a:t>
            </a:r>
          </a:p>
        </p:txBody>
      </p:sp>
      <p:sp>
        <p:nvSpPr>
          <p:cNvPr id="4" name="CustomShape 1"/>
          <p:cNvSpPr/>
          <p:nvPr/>
        </p:nvSpPr>
        <p:spPr>
          <a:xfrm>
            <a:off x="311759" y="216076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en-GB" sz="2400" b="1" u="sng" cap="all" spc="-1" dirty="0">
                <a:solidFill>
                  <a:srgbClr val="000000"/>
                </a:solidFill>
                <a:latin typeface="Roboto"/>
                <a:ea typeface="Roboto"/>
              </a:rPr>
              <a:t>HOW IT WORKS</a:t>
            </a:r>
            <a:endParaRPr lang="en-GB" sz="2400" spc="-1" dirty="0"/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4" t="7280" r="1284" b="9422"/>
          <a:stretch/>
        </p:blipFill>
        <p:spPr>
          <a:xfrm>
            <a:off x="440711" y="258258"/>
            <a:ext cx="1617518" cy="1347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110" y="1436336"/>
            <a:ext cx="969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Admin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93" y="744679"/>
            <a:ext cx="1184564" cy="1184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3166" y="2009348"/>
            <a:ext cx="969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Server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56" y="342897"/>
            <a:ext cx="1382434" cy="1382434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827534">
            <a:off x="2329513" y="1037232"/>
            <a:ext cx="1336964" cy="2517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1653082">
            <a:off x="2047889" y="1231855"/>
            <a:ext cx="1336964" cy="2517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0640609">
            <a:off x="5496731" y="1076567"/>
            <a:ext cx="1336964" cy="2517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9866157">
            <a:off x="5383866" y="1402120"/>
            <a:ext cx="1336964" cy="2517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93"/>
          <a:stretch/>
        </p:blipFill>
        <p:spPr>
          <a:xfrm>
            <a:off x="2849504" y="3138053"/>
            <a:ext cx="3688773" cy="18703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66" y="2554472"/>
            <a:ext cx="778450" cy="9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1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4096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br/>
            <a:endParaRPr lang="en-GB" sz="18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>
                <a:solidFill>
                  <a:srgbClr val="000000"/>
                </a:solidFill>
                <a:uFillTx/>
                <a:latin typeface="Roboto"/>
                <a:ea typeface="Roboto"/>
              </a:rPr>
              <a:t>SCOPE AND LIMITATIONS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18687" y="1676288"/>
            <a:ext cx="7629840" cy="22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Only the librarian can operate our robot.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It can access the Wi-Fi signal within the library.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This system can be used in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</a:rPr>
              <a:t>Libraries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GB" b="1" strike="noStrike" spc="-1" dirty="0">
                <a:solidFill>
                  <a:srgbClr val="000000"/>
                </a:solidFill>
                <a:latin typeface="Roboto"/>
              </a:rPr>
              <a:t>Big book stalls in malls</a:t>
            </a:r>
            <a:endParaRPr lang="en-GB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46035" y="429475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>
                <a:solidFill>
                  <a:srgbClr val="000000"/>
                </a:solidFill>
                <a:uFillTx/>
                <a:latin typeface="Roboto"/>
                <a:ea typeface="Roboto"/>
              </a:rPr>
              <a:t>MILESTONES</a:t>
            </a:r>
            <a:r>
              <a:rPr lang="en-GB" sz="2400" b="1" i="1" u="sng" strike="noStrike" spc="-1">
                <a:solidFill>
                  <a:srgbClr val="000000"/>
                </a:solidFill>
                <a:uFillTx/>
                <a:latin typeface="Roboto"/>
                <a:ea typeface="Roboto"/>
              </a:rPr>
              <a:t> </a:t>
            </a:r>
            <a:br/>
            <a:endParaRPr lang="en-GB" sz="24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27126" y="1435315"/>
            <a:ext cx="1920327" cy="119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GB" sz="16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Identifying the problems and finding solutions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 rot="16200000">
            <a:off x="5477040" y="2493230"/>
            <a:ext cx="684720" cy="1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4"/>
          <p:cNvSpPr/>
          <p:nvPr/>
        </p:nvSpPr>
        <p:spPr>
          <a:xfrm rot="5400000">
            <a:off x="8132040" y="3614270"/>
            <a:ext cx="152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6"/>
          <p:cNvSpPr/>
          <p:nvPr/>
        </p:nvSpPr>
        <p:spPr>
          <a:xfrm>
            <a:off x="2657160" y="3649503"/>
            <a:ext cx="2046458" cy="83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600" b="1" spc="-1" dirty="0">
                <a:solidFill>
                  <a:srgbClr val="000000"/>
                </a:solidFill>
                <a:latin typeface="Roboto"/>
              </a:rPr>
              <a:t>Analysing the required components &amp; preparing the budget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5363782" y="1756436"/>
            <a:ext cx="1611982" cy="7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Proposing the ideas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7685062" y="3703218"/>
            <a:ext cx="1320393" cy="920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Starting to make the hardware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 flipV="1">
            <a:off x="791280" y="2429870"/>
            <a:ext cx="360" cy="35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1"/>
          <p:cNvSpPr/>
          <p:nvPr/>
        </p:nvSpPr>
        <p:spPr>
          <a:xfrm>
            <a:off x="72000" y="2729414"/>
            <a:ext cx="8999280" cy="761760"/>
          </a:xfrm>
          <a:prstGeom prst="rect">
            <a:avLst/>
          </a:prstGeom>
          <a:solidFill>
            <a:srgbClr val="156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 1</a:t>
            </a:r>
            <a:r>
              <a:rPr lang="en-GB" sz="1600" b="1" strike="noStrike" spc="-1" baseline="30000" dirty="0">
                <a:solidFill>
                  <a:srgbClr val="FFFFFF"/>
                </a:solidFill>
                <a:latin typeface="Century Gothic"/>
                <a:ea typeface="DejaVu Sans"/>
              </a:rPr>
              <a:t>st</a:t>
            </a:r>
            <a:r>
              <a:rPr lang="en-GB" sz="1600" b="1" spc="-1" dirty="0">
                <a:solidFill>
                  <a:srgbClr val="FFFFFF"/>
                </a:solidFill>
                <a:latin typeface="Century Gothic"/>
                <a:ea typeface="DejaVu Sans"/>
              </a:rPr>
              <a:t> week		</a:t>
            </a:r>
            <a:r>
              <a:rPr lang="en-GB" sz="16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2</a:t>
            </a:r>
            <a:r>
              <a:rPr lang="en-GB" sz="1600" b="1" strike="noStrike" spc="-1" baseline="30000" dirty="0">
                <a:solidFill>
                  <a:srgbClr val="FFFFFF"/>
                </a:solidFill>
                <a:latin typeface="Century Gothic"/>
                <a:ea typeface="DejaVu Sans"/>
              </a:rPr>
              <a:t>nd</a:t>
            </a:r>
            <a:r>
              <a:rPr lang="en-GB" sz="16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week			3</a:t>
            </a:r>
            <a:r>
              <a:rPr lang="en-GB" sz="1600" b="1" strike="noStrike" spc="-1" baseline="30000" dirty="0">
                <a:solidFill>
                  <a:srgbClr val="FFFFFF"/>
                </a:solidFill>
                <a:latin typeface="Century Gothic"/>
                <a:ea typeface="DejaVu Sans"/>
              </a:rPr>
              <a:t>rd</a:t>
            </a:r>
            <a:r>
              <a:rPr lang="en-GB" sz="16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week	     	          4</a:t>
            </a:r>
            <a:r>
              <a:rPr lang="en-GB" sz="1600" b="1" strike="noStrike" spc="-1" baseline="30000" dirty="0">
                <a:solidFill>
                  <a:srgbClr val="FFFFFF"/>
                </a:solidFill>
                <a:latin typeface="Century Gothic"/>
                <a:ea typeface="DejaVu Sans"/>
              </a:rPr>
              <a:t>th</a:t>
            </a:r>
            <a:r>
              <a:rPr lang="en-GB" sz="16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 week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0000" y="490320"/>
            <a:ext cx="2473560" cy="4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b="1" u="sng" strike="noStrike" spc="-1">
                <a:solidFill>
                  <a:srgbClr val="000000"/>
                </a:solidFill>
                <a:uFillTx/>
                <a:latin typeface="Roboto"/>
                <a:ea typeface="Roboto"/>
              </a:rPr>
              <a:t>MILESTONES</a:t>
            </a:r>
            <a:r>
              <a:rPr lang="en-GB" sz="2400" b="1" i="1" u="sng" strike="noStrike" spc="-1">
                <a:solidFill>
                  <a:srgbClr val="000000"/>
                </a:solidFill>
                <a:uFillTx/>
                <a:latin typeface="Roboto"/>
                <a:ea typeface="Roboto"/>
              </a:rPr>
              <a:t> 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76000" y="2808000"/>
            <a:ext cx="7664040" cy="761760"/>
          </a:xfrm>
          <a:prstGeom prst="rect">
            <a:avLst/>
          </a:prstGeom>
          <a:solidFill>
            <a:srgbClr val="156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 Week 5-9		Week 10-12                               Week 13-15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 flipV="1">
            <a:off x="1079640" y="2351520"/>
            <a:ext cx="360" cy="45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4"/>
          <p:cNvSpPr/>
          <p:nvPr/>
        </p:nvSpPr>
        <p:spPr>
          <a:xfrm rot="5400000">
            <a:off x="4061160" y="3684600"/>
            <a:ext cx="228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5"/>
          <p:cNvSpPr/>
          <p:nvPr/>
        </p:nvSpPr>
        <p:spPr>
          <a:xfrm rot="16200000">
            <a:off x="6992280" y="2457000"/>
            <a:ext cx="684720" cy="1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6"/>
          <p:cNvSpPr/>
          <p:nvPr/>
        </p:nvSpPr>
        <p:spPr>
          <a:xfrm>
            <a:off x="385920" y="1556198"/>
            <a:ext cx="1796171" cy="9094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Developing the hardware parts &amp; Fixing the components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3244636" y="3714840"/>
            <a:ext cx="2013164" cy="112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spc="-1" dirty="0">
                <a:solidFill>
                  <a:srgbClr val="000000"/>
                </a:solidFill>
                <a:latin typeface="Roboto"/>
              </a:rPr>
              <a:t>Creating the web </a:t>
            </a:r>
            <a:r>
              <a:rPr lang="en-GB" sz="1600" b="1" spc="-1">
                <a:solidFill>
                  <a:srgbClr val="000000"/>
                </a:solidFill>
                <a:latin typeface="Roboto"/>
              </a:rPr>
              <a:t>application &amp; </a:t>
            </a:r>
            <a:r>
              <a:rPr lang="en-GB" sz="1600" b="1" spc="-1" dirty="0">
                <a:solidFill>
                  <a:srgbClr val="000000"/>
                </a:solidFill>
                <a:latin typeface="Roboto"/>
              </a:rPr>
              <a:t>C</a:t>
            </a:r>
            <a:r>
              <a:rPr lang="en-GB" sz="1600" b="1" spc="-1">
                <a:solidFill>
                  <a:srgbClr val="000000"/>
                </a:solidFill>
                <a:latin typeface="Roboto"/>
              </a:rPr>
              <a:t>ombining </a:t>
            </a:r>
            <a:r>
              <a:rPr lang="en-GB" sz="1600" b="1" spc="-1" dirty="0">
                <a:solidFill>
                  <a:srgbClr val="000000"/>
                </a:solidFill>
                <a:latin typeface="Roboto"/>
              </a:rPr>
              <a:t>with the hardware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5864760" y="1583640"/>
            <a:ext cx="2375280" cy="10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Adding more features and completing the product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1198419"/>
            <a:ext cx="1721497" cy="1171574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TECHNOLOGY STACK 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5243" y="1493473"/>
            <a:ext cx="3682162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904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Roboto"/>
                <a:ea typeface="Roboto"/>
              </a:rPr>
              <a:t>Arduino for embedded system</a:t>
            </a:r>
            <a:endParaRPr lang="en-GB" spc="-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86" y="2660939"/>
            <a:ext cx="2409825" cy="2343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4181" y="3357613"/>
            <a:ext cx="5202382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04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Roboto"/>
                <a:ea typeface="Roboto"/>
              </a:rPr>
              <a:t>HTML , CSS , JavaScript for Frontend</a:t>
            </a:r>
            <a:endParaRPr lang="en-GB" spc="-1" dirty="0"/>
          </a:p>
        </p:txBody>
      </p:sp>
    </p:spTree>
    <p:extLst>
      <p:ext uri="{BB962C8B-B14F-4D97-AF65-F5344CB8AC3E}">
        <p14:creationId xmlns:p14="http://schemas.microsoft.com/office/powerpoint/2010/main" val="206114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1133</TotalTime>
  <Words>496</Words>
  <Application>Microsoft Office PowerPoint</Application>
  <PresentationFormat>On-screen Show (16:9)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Office Theme</vt:lpstr>
      <vt:lpstr>Office Theme</vt:lpstr>
      <vt:lpstr>Office Theme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GRADE MONITORING</dc:title>
  <dc:subject/>
  <dc:creator>Shayini Sugu</dc:creator>
  <dc:description/>
  <cp:lastModifiedBy>Unknown User</cp:lastModifiedBy>
  <cp:revision>73</cp:revision>
  <dcterms:created xsi:type="dcterms:W3CDTF">2016-12-14T02:42:00Z</dcterms:created>
  <dcterms:modified xsi:type="dcterms:W3CDTF">2019-06-28T06:24:44Z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1033-10.1.0.5785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