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1" r:id="rId3"/>
    <p:sldId id="262" r:id="rId4"/>
    <p:sldId id="277" r:id="rId5"/>
    <p:sldId id="288" r:id="rId6"/>
    <p:sldId id="272" r:id="rId7"/>
    <p:sldId id="273" r:id="rId8"/>
    <p:sldId id="278" r:id="rId9"/>
    <p:sldId id="270" r:id="rId10"/>
    <p:sldId id="267" r:id="rId11"/>
    <p:sldId id="268" r:id="rId12"/>
    <p:sldId id="269" r:id="rId13"/>
    <p:sldId id="279" r:id="rId14"/>
    <p:sldId id="287" r:id="rId15"/>
    <p:sldId id="280" r:id="rId16"/>
    <p:sldId id="282" r:id="rId17"/>
    <p:sldId id="286" r:id="rId18"/>
    <p:sldId id="284" r:id="rId19"/>
    <p:sldId id="285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8A3C-8B48-4D01-AC75-9BA2AA11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9EE78-D03A-4BF0-A3C3-CF612340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D283-FF3C-4492-8F0F-F4517CB6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6B16-2A4F-47D4-8E7A-6EE0F17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E1E1-EDE1-4823-BDF2-AAE47ABC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9403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FDDF-9977-4ED5-927D-CD5E45B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23C33-0D1C-4BC8-99E0-1EF8D380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DFC-6E48-4526-815C-010D6B3D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5A1F9-CD93-45A7-B4E7-8B31339C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02F52-C9EB-4A6C-B21E-454F6BF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65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8A1479-A8EB-49C8-9D1C-0E974EF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A6B5B-EA27-4411-B229-1A377B476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17C28-BD8F-4599-B89B-816C39AB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0846-2832-4990-9DAD-3A2A73B8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32C9-C198-45CA-AA34-CC5A0D43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1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155E-2DF8-4A07-8BD3-5C05266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E8C-4EB1-4E3D-B626-5DA04EE2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3E4E-3122-4633-8CC1-4A60DA4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87F1-E453-44B8-89F8-AB01138A8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A0198-6591-4733-A903-5B84C4F5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71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BB89-5002-45A6-BE23-424E304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FDE0E-B1F7-4698-9108-6E8F629A6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A7745-887C-48DD-8B5E-926A754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1BFD-F684-47A3-A47C-52C68C11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935A-6A74-40CE-8063-12E8945B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56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7A6C-4553-4EC5-82B8-8D5D51B5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8219-2FBB-4BB6-A023-30C37996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F4C8E-BACB-4374-B34E-7EE5E4D95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B01C-1864-4407-B82A-B9ECDE9BC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C6539-2387-4A45-BC17-093BF2D7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6A83-0EEC-4561-A895-5B834E3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462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BF044-8808-4A7E-8787-F51B413A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0AF5-A3FB-402A-894B-D75BB5B7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92F6-FBA3-4FC0-862F-654E131E7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33EBC-6ED0-42A9-B808-628D0BD59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1076C-8CFC-429F-94CF-38B69455A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4E399-40B9-4EE6-B119-FEFEF793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66BEE-B507-4C9D-B25D-8EC415A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FC38E-59D6-4CFF-810B-21D5BA20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8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EA7-FAA4-41FF-8915-78F078C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6628D-E60E-42F3-92F3-ACC1F5722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CF244-C82E-43E7-A22A-9DF129BD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5E1C7-48EC-47FC-B543-6EBD2193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656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0E300-AC98-4EBB-90CE-05ABEC89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3B6D9-9833-4C51-BE9E-250BCB9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6E84-0BFA-463E-857E-251D4446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243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880-7469-44D5-9477-CC4FC9F3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7A98-6123-4E0A-B683-A9D20FA5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A229-D607-4E93-BEAA-475C9E83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A2E-872E-437B-9081-FC9C75B9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955A-4FFC-4DA1-B11B-CB9BCDE8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E1C94-20A2-418F-9956-FC317BA1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86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3115-5C7B-41F8-BF1C-CEF212C5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63AA6-639B-4F60-B45E-33EDC060B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9A6D5-BE89-449D-8D95-FA7B9848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6191-0812-4311-A83D-931C2331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E3C3-D46D-452F-ABA7-4952F722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39826-1ADF-41D9-AE60-2E77E422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54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02EB2-27E2-4BCC-963F-DA5FA0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05F3D-8B9E-44DC-BECC-7CD8CE965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3123-1678-4D48-8539-0AFB1FA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04B9-C027-422E-A737-D4AB92CF22A0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A30C-68C0-4E53-B28B-AFB253B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01D2-4B05-4AF7-B074-DA8C2D0C2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931E-6DD8-42A9-9B34-C9C0FD38B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9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008529-F75B-4263-8DE9-1B8C147FC6A9}"/>
              </a:ext>
            </a:extLst>
          </p:cNvPr>
          <p:cNvGrpSpPr/>
          <p:nvPr/>
        </p:nvGrpSpPr>
        <p:grpSpPr>
          <a:xfrm>
            <a:off x="0" y="1813719"/>
            <a:ext cx="12192000" cy="2796447"/>
            <a:chOff x="0" y="2601119"/>
            <a:chExt cx="12192000" cy="2796447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058AA7CC-2E4A-433B-8D27-D9072640773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01119"/>
              <a:ext cx="12192000" cy="1655762"/>
            </a:xfrm>
            <a:prstGeom prst="rect">
              <a:avLst/>
            </a:prstGeom>
          </p:spPr>
          <p:txBody>
            <a:bodyPr anchor="ctr"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b="1" dirty="0">
                  <a:solidFill>
                    <a:srgbClr val="00B0F0"/>
                  </a:solidFill>
                  <a:latin typeface="Aller" panose="02000503030000020004" pitchFamily="2" charset="0"/>
                </a:rPr>
                <a:t>CO227 PROJECT MID EVALUATION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4B17A8D9-AAE7-493D-A2C5-D8530432A2EF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29000"/>
              <a:ext cx="12192000" cy="196856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FINITE ELEMENT BASED</a:t>
              </a:r>
            </a:p>
            <a:p>
              <a:pPr algn="ctr"/>
              <a:r>
                <a:rPr lang="en-US" sz="4800" dirty="0">
                  <a:latin typeface="Aller Display" panose="02000503000000020003" pitchFamily="2" charset="0"/>
                </a:rPr>
                <a:t>STRUCTURAL ANALYSIS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51B283D-B9AC-473A-84AF-CE852E84E27A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938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FC294F-4BC1-4B59-AA6B-0C076102DF2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392360" y="17554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1">
            <a:extLst>
              <a:ext uri="{FF2B5EF4-FFF2-40B4-BE49-F238E27FC236}">
                <a16:creationId xmlns:a16="http://schemas.microsoft.com/office/drawing/2014/main" id="{FE325594-2203-4EE2-A525-304A77D092A0}"/>
              </a:ext>
            </a:extLst>
          </p:cNvPr>
          <p:cNvSpPr/>
          <p:nvPr/>
        </p:nvSpPr>
        <p:spPr>
          <a:xfrm>
            <a:off x="4303121" y="17554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424C18C-25E4-4D59-A019-6FC96420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78786"/>
              </p:ext>
            </p:extLst>
          </p:nvPr>
        </p:nvGraphicFramePr>
        <p:xfrm>
          <a:off x="5060286" y="23683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1FF781-27F4-4317-B237-1FECC05FF84A}"/>
              </a:ext>
            </a:extLst>
          </p:cNvPr>
          <p:cNvCxnSpPr/>
          <p:nvPr/>
        </p:nvCxnSpPr>
        <p:spPr>
          <a:xfrm>
            <a:off x="4303121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22A442-9FB9-4831-9830-8D5A35FDA591}"/>
              </a:ext>
            </a:extLst>
          </p:cNvPr>
          <p:cNvCxnSpPr/>
          <p:nvPr/>
        </p:nvCxnSpPr>
        <p:spPr>
          <a:xfrm>
            <a:off x="4303121" y="39849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51B7AA-FEDC-4F28-9304-CDCC593993CA}"/>
              </a:ext>
            </a:extLst>
          </p:cNvPr>
          <p:cNvCxnSpPr>
            <a:cxnSpLocks/>
          </p:cNvCxnSpPr>
          <p:nvPr/>
        </p:nvCxnSpPr>
        <p:spPr>
          <a:xfrm>
            <a:off x="4636469" y="20295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973836-1895-4EE6-8975-5315381275E1}"/>
              </a:ext>
            </a:extLst>
          </p:cNvPr>
          <p:cNvCxnSpPr>
            <a:cxnSpLocks/>
          </p:cNvCxnSpPr>
          <p:nvPr/>
        </p:nvCxnSpPr>
        <p:spPr>
          <a:xfrm flipH="1">
            <a:off x="4645193" y="20295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F7B18C-F22A-4471-BD8A-36181A5C931D}"/>
              </a:ext>
            </a:extLst>
          </p:cNvPr>
          <p:cNvCxnSpPr/>
          <p:nvPr/>
        </p:nvCxnSpPr>
        <p:spPr>
          <a:xfrm>
            <a:off x="4303121" y="24985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F211AC-4760-43B9-8B68-4C8D7E5157D9}"/>
              </a:ext>
            </a:extLst>
          </p:cNvPr>
          <p:cNvCxnSpPr/>
          <p:nvPr/>
        </p:nvCxnSpPr>
        <p:spPr>
          <a:xfrm>
            <a:off x="4303121" y="32349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FBE124-C586-4A42-99DD-A89D8F73446D}"/>
              </a:ext>
            </a:extLst>
          </p:cNvPr>
          <p:cNvCxnSpPr/>
          <p:nvPr/>
        </p:nvCxnSpPr>
        <p:spPr>
          <a:xfrm>
            <a:off x="4996610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A60EC6-280E-40BE-98BB-474BEEF27D26}"/>
              </a:ext>
            </a:extLst>
          </p:cNvPr>
          <p:cNvCxnSpPr/>
          <p:nvPr/>
        </p:nvCxnSpPr>
        <p:spPr>
          <a:xfrm>
            <a:off x="5682725" y="17554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F6DF1-320E-4B7B-80C3-8EE43DEBA22F}"/>
              </a:ext>
            </a:extLst>
          </p:cNvPr>
          <p:cNvSpPr txBox="1"/>
          <p:nvPr/>
        </p:nvSpPr>
        <p:spPr>
          <a:xfrm>
            <a:off x="1588753" y="2174620"/>
            <a:ext cx="1167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9042D3-B94A-4849-B967-889633D9E48F}"/>
              </a:ext>
            </a:extLst>
          </p:cNvPr>
          <p:cNvSpPr/>
          <p:nvPr/>
        </p:nvSpPr>
        <p:spPr>
          <a:xfrm>
            <a:off x="4806860" y="213652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312DC3-97D5-414A-B0CD-7999D5F0B329}"/>
              </a:ext>
            </a:extLst>
          </p:cNvPr>
          <p:cNvSpPr/>
          <p:nvPr/>
        </p:nvSpPr>
        <p:spPr>
          <a:xfrm>
            <a:off x="5505360" y="2853980"/>
            <a:ext cx="489040" cy="489040"/>
          </a:xfrm>
          <a:prstGeom prst="ellips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E93E5-2D17-467E-BB1C-42B1AD4BD25F}"/>
              </a:ext>
            </a:extLst>
          </p:cNvPr>
          <p:cNvSpPr txBox="1"/>
          <p:nvPr/>
        </p:nvSpPr>
        <p:spPr>
          <a:xfrm>
            <a:off x="3537397" y="5023111"/>
            <a:ext cx="5117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Simple 3 story building using reinforced concrete frames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07685-6678-4138-A164-697A7AC65A5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2755901" y="2381040"/>
            <a:ext cx="2050959" cy="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664F20-FF99-45A3-811A-D4682721D04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755901" y="2405453"/>
            <a:ext cx="2821077" cy="52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1E6BAA-C219-4BF7-AA8E-F03C44B35E44}"/>
              </a:ext>
            </a:extLst>
          </p:cNvPr>
          <p:cNvSpPr txBox="1"/>
          <p:nvPr/>
        </p:nvSpPr>
        <p:spPr>
          <a:xfrm>
            <a:off x="1867437" y="3970117"/>
            <a:ext cx="1472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Columns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578E56-DEB8-411A-89BB-FB3D1863B63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4165600"/>
            <a:ext cx="1711905" cy="3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E47F5AC-A922-46DE-86D9-922884070FBC}"/>
              </a:ext>
            </a:extLst>
          </p:cNvPr>
          <p:cNvSpPr txBox="1"/>
          <p:nvPr/>
        </p:nvSpPr>
        <p:spPr>
          <a:xfrm>
            <a:off x="8166099" y="3098500"/>
            <a:ext cx="1286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Beams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AC5E08-D9CF-431C-9E04-155A7ACB95E4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807201" y="3329333"/>
            <a:ext cx="1358898" cy="48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AE4884-3EBA-49E2-8865-15CB201C9738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39475" y="3606802"/>
            <a:ext cx="2375525" cy="59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2D02D-D3B0-4BE5-9F34-DA6305F992F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807201" y="2381041"/>
            <a:ext cx="1358898" cy="948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EEC87-4E9F-4B54-9A56-00994F92D8B8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234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AAB5ED-2A5E-4CF9-8688-CB78622775B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21154" y="1666501"/>
            <a:ext cx="773047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55394-F7EC-4D1B-BE85-776642BFC611}"/>
              </a:ext>
            </a:extLst>
          </p:cNvPr>
          <p:cNvSpPr/>
          <p:nvPr/>
        </p:nvSpPr>
        <p:spPr>
          <a:xfrm>
            <a:off x="1131915" y="1666501"/>
            <a:ext cx="2089239" cy="2229597"/>
          </a:xfrm>
          <a:custGeom>
            <a:avLst/>
            <a:gdLst>
              <a:gd name="connsiteX0" fmla="*/ 0 w 2089239"/>
              <a:gd name="connsiteY0" fmla="*/ 0 h 2229597"/>
              <a:gd name="connsiteX1" fmla="*/ 2089239 w 2089239"/>
              <a:gd name="connsiteY1" fmla="*/ 0 h 2229597"/>
              <a:gd name="connsiteX2" fmla="*/ 2089239 w 2089239"/>
              <a:gd name="connsiteY2" fmla="*/ 2229597 h 2229597"/>
              <a:gd name="connsiteX3" fmla="*/ 0 w 2089239"/>
              <a:gd name="connsiteY3" fmla="*/ 2229597 h 2229597"/>
              <a:gd name="connsiteX4" fmla="*/ 0 w 2089239"/>
              <a:gd name="connsiteY4" fmla="*/ 0 h 2229597"/>
              <a:gd name="connsiteX0" fmla="*/ 2089239 w 2180679"/>
              <a:gd name="connsiteY0" fmla="*/ 2229597 h 2321037"/>
              <a:gd name="connsiteX1" fmla="*/ 0 w 2180679"/>
              <a:gd name="connsiteY1" fmla="*/ 2229597 h 2321037"/>
              <a:gd name="connsiteX2" fmla="*/ 0 w 2180679"/>
              <a:gd name="connsiteY2" fmla="*/ 0 h 2321037"/>
              <a:gd name="connsiteX3" fmla="*/ 2089239 w 2180679"/>
              <a:gd name="connsiteY3" fmla="*/ 0 h 2321037"/>
              <a:gd name="connsiteX4" fmla="*/ 2180679 w 2180679"/>
              <a:gd name="connsiteY4" fmla="*/ 2321037 h 2321037"/>
              <a:gd name="connsiteX0" fmla="*/ 2089239 w 2089239"/>
              <a:gd name="connsiteY0" fmla="*/ 2229597 h 2229597"/>
              <a:gd name="connsiteX1" fmla="*/ 0 w 2089239"/>
              <a:gd name="connsiteY1" fmla="*/ 2229597 h 2229597"/>
              <a:gd name="connsiteX2" fmla="*/ 0 w 2089239"/>
              <a:gd name="connsiteY2" fmla="*/ 0 h 2229597"/>
              <a:gd name="connsiteX3" fmla="*/ 2089239 w 2089239"/>
              <a:gd name="connsiteY3" fmla="*/ 0 h 2229597"/>
              <a:gd name="connsiteX0" fmla="*/ 0 w 2089239"/>
              <a:gd name="connsiteY0" fmla="*/ 2229597 h 2229597"/>
              <a:gd name="connsiteX1" fmla="*/ 0 w 2089239"/>
              <a:gd name="connsiteY1" fmla="*/ 0 h 2229597"/>
              <a:gd name="connsiteX2" fmla="*/ 2089239 w 2089239"/>
              <a:gd name="connsiteY2" fmla="*/ 0 h 2229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9239" h="2229597">
                <a:moveTo>
                  <a:pt x="0" y="2229597"/>
                </a:moveTo>
                <a:lnTo>
                  <a:pt x="0" y="0"/>
                </a:lnTo>
                <a:lnTo>
                  <a:pt x="2089239" y="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406F23-2233-4076-80D3-EBAD41B5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74508"/>
              </p:ext>
            </p:extLst>
          </p:nvPr>
        </p:nvGraphicFramePr>
        <p:xfrm>
          <a:off x="1889080" y="2279440"/>
          <a:ext cx="2089239" cy="22295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413">
                  <a:extLst>
                    <a:ext uri="{9D8B030D-6E8A-4147-A177-3AD203B41FA5}">
                      <a16:colId xmlns:a16="http://schemas.microsoft.com/office/drawing/2014/main" val="1849184776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1961847864"/>
                    </a:ext>
                  </a:extLst>
                </a:gridCol>
                <a:gridCol w="696413">
                  <a:extLst>
                    <a:ext uri="{9D8B030D-6E8A-4147-A177-3AD203B41FA5}">
                      <a16:colId xmlns:a16="http://schemas.microsoft.com/office/drawing/2014/main" val="2765132368"/>
                    </a:ext>
                  </a:extLst>
                </a:gridCol>
              </a:tblGrid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32314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488368"/>
                  </a:ext>
                </a:extLst>
              </a:tr>
              <a:tr h="7431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80318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15C7F77-5998-4917-8BC5-F02CFE0FA6CC}"/>
              </a:ext>
            </a:extLst>
          </p:cNvPr>
          <p:cNvSpPr txBox="1"/>
          <p:nvPr/>
        </p:nvSpPr>
        <p:spPr>
          <a:xfrm>
            <a:off x="1422399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Structure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3F8488-92AF-4184-A666-BAB55972BBD1}"/>
              </a:ext>
            </a:extLst>
          </p:cNvPr>
          <p:cNvCxnSpPr>
            <a:cxnSpLocks/>
          </p:cNvCxnSpPr>
          <p:nvPr/>
        </p:nvCxnSpPr>
        <p:spPr>
          <a:xfrm>
            <a:off x="3276600" y="3022600"/>
            <a:ext cx="701719" cy="0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284316D1-B2E4-4628-81C9-855BEE745BA0}"/>
              </a:ext>
            </a:extLst>
          </p:cNvPr>
          <p:cNvSpPr/>
          <p:nvPr/>
        </p:nvSpPr>
        <p:spPr>
          <a:xfrm>
            <a:off x="3473539" y="1526801"/>
            <a:ext cx="2781300" cy="1419599"/>
          </a:xfrm>
          <a:prstGeom prst="curvedDownArrow">
            <a:avLst>
              <a:gd name="adj1" fmla="val 25000"/>
              <a:gd name="adj2" fmla="val 92384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513B59-5659-4368-9DF9-C30F1D3AE89D}"/>
              </a:ext>
            </a:extLst>
          </p:cNvPr>
          <p:cNvCxnSpPr/>
          <p:nvPr/>
        </p:nvCxnSpPr>
        <p:spPr>
          <a:xfrm>
            <a:off x="7213600" y="3670300"/>
            <a:ext cx="38227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6822-9D43-4A8A-87AC-2138FD88F237}"/>
              </a:ext>
            </a:extLst>
          </p:cNvPr>
          <p:cNvCxnSpPr>
            <a:cxnSpLocks/>
          </p:cNvCxnSpPr>
          <p:nvPr/>
        </p:nvCxnSpPr>
        <p:spPr>
          <a:xfrm>
            <a:off x="7213600" y="3670300"/>
            <a:ext cx="958761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5C9B52-576A-4216-8A97-523AF7EBB613}"/>
              </a:ext>
            </a:extLst>
          </p:cNvPr>
          <p:cNvCxnSpPr>
            <a:cxnSpLocks/>
          </p:cNvCxnSpPr>
          <p:nvPr/>
        </p:nvCxnSpPr>
        <p:spPr>
          <a:xfrm flipV="1">
            <a:off x="7213600" y="2603500"/>
            <a:ext cx="0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406B5290-15C7-4C96-ACBC-F53167E2DEB4}"/>
              </a:ext>
            </a:extLst>
          </p:cNvPr>
          <p:cNvSpPr/>
          <p:nvPr/>
        </p:nvSpPr>
        <p:spPr>
          <a:xfrm rot="2825764">
            <a:off x="6553609" y="2451099"/>
            <a:ext cx="2470405" cy="2470405"/>
          </a:xfrm>
          <a:prstGeom prst="arc">
            <a:avLst>
              <a:gd name="adj1" fmla="val 15685044"/>
              <a:gd name="adj2" fmla="val 0"/>
            </a:avLst>
          </a:prstGeom>
          <a:ln w="571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D10812-B552-49D8-90DE-1D172403BD1B}"/>
              </a:ext>
            </a:extLst>
          </p:cNvPr>
          <p:cNvCxnSpPr>
            <a:cxnSpLocks/>
          </p:cNvCxnSpPr>
          <p:nvPr/>
        </p:nvCxnSpPr>
        <p:spPr>
          <a:xfrm flipH="1">
            <a:off x="6540500" y="3686301"/>
            <a:ext cx="673100" cy="6189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869057-64E3-411B-A663-EE312E7539C5}"/>
              </a:ext>
            </a:extLst>
          </p:cNvPr>
          <p:cNvSpPr txBox="1"/>
          <p:nvPr/>
        </p:nvSpPr>
        <p:spPr>
          <a:xfrm>
            <a:off x="7991061" y="368630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42D3F-62A6-4BFF-B87B-3AC9ABBF32E6}"/>
              </a:ext>
            </a:extLst>
          </p:cNvPr>
          <p:cNvSpPr txBox="1"/>
          <p:nvPr/>
        </p:nvSpPr>
        <p:spPr>
          <a:xfrm>
            <a:off x="6184989" y="413269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FFAC93-4246-41B0-984C-F54D8915B97F}"/>
              </a:ext>
            </a:extLst>
          </p:cNvPr>
          <p:cNvSpPr txBox="1"/>
          <p:nvPr/>
        </p:nvSpPr>
        <p:spPr>
          <a:xfrm>
            <a:off x="7043769" y="207103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E565C0-F1E9-40C9-85D9-C5089F3E1793}"/>
              </a:ext>
            </a:extLst>
          </p:cNvPr>
          <p:cNvSpPr txBox="1"/>
          <p:nvPr/>
        </p:nvSpPr>
        <p:spPr>
          <a:xfrm>
            <a:off x="9051136" y="2973018"/>
            <a:ext cx="513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73C12-62E0-419B-A905-D58B4BDF2B30}"/>
              </a:ext>
            </a:extLst>
          </p:cNvPr>
          <p:cNvSpPr txBox="1"/>
          <p:nvPr/>
        </p:nvSpPr>
        <p:spPr>
          <a:xfrm>
            <a:off x="7262790" y="4921511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 Level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4D31E-D5B7-4A6A-837C-1A414D24D308}"/>
              </a:ext>
            </a:extLst>
          </p:cNvPr>
          <p:cNvCxnSpPr/>
          <p:nvPr/>
        </p:nvCxnSpPr>
        <p:spPr>
          <a:xfrm>
            <a:off x="1131915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4B16D-EAA9-4816-ACEB-DA38C3CC178A}"/>
              </a:ext>
            </a:extLst>
          </p:cNvPr>
          <p:cNvCxnSpPr/>
          <p:nvPr/>
        </p:nvCxnSpPr>
        <p:spPr>
          <a:xfrm>
            <a:off x="1131915" y="3896098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BEF429-282A-4716-B642-4BE693687F1A}"/>
              </a:ext>
            </a:extLst>
          </p:cNvPr>
          <p:cNvCxnSpPr>
            <a:cxnSpLocks/>
          </p:cNvCxnSpPr>
          <p:nvPr/>
        </p:nvCxnSpPr>
        <p:spPr>
          <a:xfrm>
            <a:off x="1465263" y="1940630"/>
            <a:ext cx="2113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2B06B1-9AF1-42B4-A6E2-7F05CDB55B37}"/>
              </a:ext>
            </a:extLst>
          </p:cNvPr>
          <p:cNvCxnSpPr>
            <a:cxnSpLocks/>
          </p:cNvCxnSpPr>
          <p:nvPr/>
        </p:nvCxnSpPr>
        <p:spPr>
          <a:xfrm flipH="1">
            <a:off x="1473987" y="1940630"/>
            <a:ext cx="3660" cy="2229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B692CC-B8DB-4038-BDC9-B85A15F055DA}"/>
              </a:ext>
            </a:extLst>
          </p:cNvPr>
          <p:cNvCxnSpPr/>
          <p:nvPr/>
        </p:nvCxnSpPr>
        <p:spPr>
          <a:xfrm>
            <a:off x="1131915" y="240966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71EBA4-A322-4C56-9548-FBB66F9FB762}"/>
              </a:ext>
            </a:extLst>
          </p:cNvPr>
          <p:cNvCxnSpPr/>
          <p:nvPr/>
        </p:nvCxnSpPr>
        <p:spPr>
          <a:xfrm>
            <a:off x="1131915" y="3146094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DCC593-6C85-48E0-85F3-06A92D0AB6B9}"/>
              </a:ext>
            </a:extLst>
          </p:cNvPr>
          <p:cNvCxnSpPr/>
          <p:nvPr/>
        </p:nvCxnSpPr>
        <p:spPr>
          <a:xfrm>
            <a:off x="1825404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FEB3DB-39C9-4FB0-99BE-1D2C1C4B48B1}"/>
              </a:ext>
            </a:extLst>
          </p:cNvPr>
          <p:cNvCxnSpPr/>
          <p:nvPr/>
        </p:nvCxnSpPr>
        <p:spPr>
          <a:xfrm>
            <a:off x="2511519" y="1666501"/>
            <a:ext cx="757165" cy="61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955B2E-5404-47B8-845C-B4C102C3A2E5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F21B8F-806B-4FDF-BC47-9223727D72A5}"/>
              </a:ext>
            </a:extLst>
          </p:cNvPr>
          <p:cNvSpPr txBox="1"/>
          <p:nvPr/>
        </p:nvSpPr>
        <p:spPr>
          <a:xfrm>
            <a:off x="6895744" y="1571745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Degrees of freedom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A578E4-02C2-4F6F-9A5B-AEBE5ADA6648}"/>
              </a:ext>
            </a:extLst>
          </p:cNvPr>
          <p:cNvCxnSpPr>
            <a:stCxn id="54" idx="2"/>
          </p:cNvCxnSpPr>
          <p:nvPr/>
        </p:nvCxnSpPr>
        <p:spPr>
          <a:xfrm flipH="1">
            <a:off x="7262791" y="2033410"/>
            <a:ext cx="1144254" cy="100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B51FDF-0F47-4E2C-BF76-C202F4334B2C}"/>
              </a:ext>
            </a:extLst>
          </p:cNvPr>
          <p:cNvCxnSpPr>
            <a:stCxn id="54" idx="2"/>
          </p:cNvCxnSpPr>
          <p:nvPr/>
        </p:nvCxnSpPr>
        <p:spPr>
          <a:xfrm>
            <a:off x="8407045" y="2033410"/>
            <a:ext cx="260228" cy="5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631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B768D29-A667-4E98-9302-C380FD9CF4D2}"/>
              </a:ext>
            </a:extLst>
          </p:cNvPr>
          <p:cNvGrpSpPr/>
          <p:nvPr/>
        </p:nvGrpSpPr>
        <p:grpSpPr>
          <a:xfrm rot="5400000">
            <a:off x="5295965" y="2211042"/>
            <a:ext cx="2318043" cy="1952244"/>
            <a:chOff x="5036355" y="2238391"/>
            <a:chExt cx="2318043" cy="19522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2AE334-F4FB-4FED-8CF8-8CC4D987307C}"/>
                </a:ext>
              </a:extLst>
            </p:cNvPr>
            <p:cNvSpPr/>
            <p:nvPr/>
          </p:nvSpPr>
          <p:spPr>
            <a:xfrm>
              <a:off x="5036355" y="2238391"/>
              <a:ext cx="1066799" cy="1066799"/>
            </a:xfrm>
            <a:custGeom>
              <a:avLst/>
              <a:gdLst>
                <a:gd name="connsiteX0" fmla="*/ 0 w 1066799"/>
                <a:gd name="connsiteY0" fmla="*/ 0 h 1066799"/>
                <a:gd name="connsiteX1" fmla="*/ 1066799 w 1066799"/>
                <a:gd name="connsiteY1" fmla="*/ 0 h 1066799"/>
                <a:gd name="connsiteX2" fmla="*/ 1066799 w 1066799"/>
                <a:gd name="connsiteY2" fmla="*/ 1066799 h 1066799"/>
                <a:gd name="connsiteX3" fmla="*/ 0 w 1066799"/>
                <a:gd name="connsiteY3" fmla="*/ 1066799 h 1066799"/>
                <a:gd name="connsiteX4" fmla="*/ 0 w 1066799"/>
                <a:gd name="connsiteY4" fmla="*/ 0 h 1066799"/>
                <a:gd name="connsiteX0" fmla="*/ 1066799 w 1158239"/>
                <a:gd name="connsiteY0" fmla="*/ 1066799 h 1158239"/>
                <a:gd name="connsiteX1" fmla="*/ 0 w 1158239"/>
                <a:gd name="connsiteY1" fmla="*/ 1066799 h 1158239"/>
                <a:gd name="connsiteX2" fmla="*/ 0 w 1158239"/>
                <a:gd name="connsiteY2" fmla="*/ 0 h 1158239"/>
                <a:gd name="connsiteX3" fmla="*/ 1066799 w 1158239"/>
                <a:gd name="connsiteY3" fmla="*/ 0 h 1158239"/>
                <a:gd name="connsiteX4" fmla="*/ 1158239 w 1158239"/>
                <a:gd name="connsiteY4" fmla="*/ 1158239 h 1158239"/>
                <a:gd name="connsiteX0" fmla="*/ 1066799 w 1066799"/>
                <a:gd name="connsiteY0" fmla="*/ 1066799 h 1066799"/>
                <a:gd name="connsiteX1" fmla="*/ 0 w 1066799"/>
                <a:gd name="connsiteY1" fmla="*/ 1066799 h 1066799"/>
                <a:gd name="connsiteX2" fmla="*/ 0 w 1066799"/>
                <a:gd name="connsiteY2" fmla="*/ 0 h 1066799"/>
                <a:gd name="connsiteX3" fmla="*/ 1066799 w 1066799"/>
                <a:gd name="connsiteY3" fmla="*/ 0 h 1066799"/>
                <a:gd name="connsiteX0" fmla="*/ 0 w 1066799"/>
                <a:gd name="connsiteY0" fmla="*/ 1066799 h 1066799"/>
                <a:gd name="connsiteX1" fmla="*/ 0 w 1066799"/>
                <a:gd name="connsiteY1" fmla="*/ 0 h 1066799"/>
                <a:gd name="connsiteX2" fmla="*/ 1066799 w 1066799"/>
                <a:gd name="connsiteY2" fmla="*/ 0 h 106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799" h="1066799">
                  <a:moveTo>
                    <a:pt x="0" y="1066799"/>
                  </a:moveTo>
                  <a:lnTo>
                    <a:pt x="0" y="0"/>
                  </a:lnTo>
                  <a:lnTo>
                    <a:pt x="1066799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49BDAD-1596-4EC1-8DE3-EEDE016DC40E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6103154" y="2238391"/>
              <a:ext cx="1227962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543E0E-ABBE-4751-BE71-92548CAEF5D8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>
              <a:off x="5036355" y="2238391"/>
              <a:ext cx="1251245" cy="8854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D023F7-4F0F-4C37-9E9C-A79F8AB119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036355" y="3305190"/>
              <a:ext cx="1251244" cy="8854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150D87-B926-4524-9509-21090A69FDBC}"/>
                </a:ext>
              </a:extLst>
            </p:cNvPr>
            <p:cNvSpPr/>
            <p:nvPr/>
          </p:nvSpPr>
          <p:spPr>
            <a:xfrm>
              <a:off x="6287600" y="3123837"/>
              <a:ext cx="1066798" cy="10667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9C1B6A-1395-464A-AF99-D0321F9E5A30}"/>
              </a:ext>
            </a:extLst>
          </p:cNvPr>
          <p:cNvGrpSpPr/>
          <p:nvPr/>
        </p:nvGrpSpPr>
        <p:grpSpPr>
          <a:xfrm>
            <a:off x="804760" y="3124199"/>
            <a:ext cx="3754540" cy="660400"/>
            <a:chOff x="1388960" y="3860800"/>
            <a:chExt cx="3754540" cy="6604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AB76BA-3527-46B7-A6C6-191B36FF481C}"/>
                </a:ext>
              </a:extLst>
            </p:cNvPr>
            <p:cNvCxnSpPr/>
            <p:nvPr/>
          </p:nvCxnSpPr>
          <p:spPr>
            <a:xfrm flipH="1">
              <a:off x="4392592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0A8E4-84F4-491B-AF0C-EF6259F79DC5}"/>
                </a:ext>
              </a:extLst>
            </p:cNvPr>
            <p:cNvCxnSpPr/>
            <p:nvPr/>
          </p:nvCxnSpPr>
          <p:spPr>
            <a:xfrm flipH="1">
              <a:off x="3641684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2153B0-D72A-43CA-B324-6F583408EBC6}"/>
                </a:ext>
              </a:extLst>
            </p:cNvPr>
            <p:cNvCxnSpPr/>
            <p:nvPr/>
          </p:nvCxnSpPr>
          <p:spPr>
            <a:xfrm flipH="1">
              <a:off x="2890776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A41B2D-3360-4D88-B352-264F30398C17}"/>
                </a:ext>
              </a:extLst>
            </p:cNvPr>
            <p:cNvCxnSpPr/>
            <p:nvPr/>
          </p:nvCxnSpPr>
          <p:spPr>
            <a:xfrm flipH="1">
              <a:off x="2139868" y="4194301"/>
              <a:ext cx="750908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CDFD47-3A4C-4D8E-88F0-E2410A0DE958}"/>
                </a:ext>
              </a:extLst>
            </p:cNvPr>
            <p:cNvCxnSpPr/>
            <p:nvPr/>
          </p:nvCxnSpPr>
          <p:spPr>
            <a:xfrm flipH="1">
              <a:off x="1388960" y="4194301"/>
              <a:ext cx="75090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5A0C09-A7DE-4C75-93F3-0C783D959AED}"/>
                </a:ext>
              </a:extLst>
            </p:cNvPr>
            <p:cNvCxnSpPr/>
            <p:nvPr/>
          </p:nvCxnSpPr>
          <p:spPr>
            <a:xfrm>
              <a:off x="4392592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6FE5FF9-36B4-477A-9A37-B583F323DB84}"/>
                </a:ext>
              </a:extLst>
            </p:cNvPr>
            <p:cNvCxnSpPr/>
            <p:nvPr/>
          </p:nvCxnSpPr>
          <p:spPr>
            <a:xfrm>
              <a:off x="3641684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A0519C-9016-45DE-8B81-3B57A15D464E}"/>
                </a:ext>
              </a:extLst>
            </p:cNvPr>
            <p:cNvCxnSpPr/>
            <p:nvPr/>
          </p:nvCxnSpPr>
          <p:spPr>
            <a:xfrm>
              <a:off x="2890776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C0408F-7D6C-4C99-B53D-0BB26B8FFB04}"/>
                </a:ext>
              </a:extLst>
            </p:cNvPr>
            <p:cNvCxnSpPr/>
            <p:nvPr/>
          </p:nvCxnSpPr>
          <p:spPr>
            <a:xfrm>
              <a:off x="2139868" y="3860800"/>
              <a:ext cx="0" cy="6604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78CF2D24-DE37-45DA-A1AC-36F2C81660D3}"/>
              </a:ext>
            </a:extLst>
          </p:cNvPr>
          <p:cNvSpPr/>
          <p:nvPr/>
        </p:nvSpPr>
        <p:spPr>
          <a:xfrm>
            <a:off x="3245143" y="1684183"/>
            <a:ext cx="2781300" cy="1419599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06123-AFC7-4CD2-A6B4-7B8FD628015F}"/>
              </a:ext>
            </a:extLst>
          </p:cNvPr>
          <p:cNvSpPr txBox="1"/>
          <p:nvPr/>
        </p:nvSpPr>
        <p:spPr>
          <a:xfrm>
            <a:off x="45009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Section Level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0141A4-0AE3-420D-9CB0-E462911D6594}"/>
              </a:ext>
            </a:extLst>
          </p:cNvPr>
          <p:cNvSpPr txBox="1"/>
          <p:nvPr/>
        </p:nvSpPr>
        <p:spPr>
          <a:xfrm>
            <a:off x="1033863" y="470010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Element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35EA70-F9E8-4B99-A397-B5EE333A6C46}"/>
              </a:ext>
            </a:extLst>
          </p:cNvPr>
          <p:cNvSpPr txBox="1"/>
          <p:nvPr/>
        </p:nvSpPr>
        <p:spPr>
          <a:xfrm>
            <a:off x="7563812" y="4405385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Concrete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54FB18-5CBE-4C96-BFE5-BD5DFE7926BD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Curved Down 89">
            <a:extLst>
              <a:ext uri="{FF2B5EF4-FFF2-40B4-BE49-F238E27FC236}">
                <a16:creationId xmlns:a16="http://schemas.microsoft.com/office/drawing/2014/main" id="{CDCDE334-116A-4646-8237-F3025196927D}"/>
              </a:ext>
            </a:extLst>
          </p:cNvPr>
          <p:cNvSpPr/>
          <p:nvPr/>
        </p:nvSpPr>
        <p:spPr>
          <a:xfrm>
            <a:off x="7236901" y="589398"/>
            <a:ext cx="3032535" cy="1227962"/>
          </a:xfrm>
          <a:prstGeom prst="curvedDownArrow">
            <a:avLst>
              <a:gd name="adj1" fmla="val 25000"/>
              <a:gd name="adj2" fmla="val 82113"/>
              <a:gd name="adj3" fmla="val 5541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7E3F2EC-76AE-42E9-8917-1E1BD0134ED0}"/>
              </a:ext>
            </a:extLst>
          </p:cNvPr>
          <p:cNvGrpSpPr/>
          <p:nvPr/>
        </p:nvGrpSpPr>
        <p:grpSpPr>
          <a:xfrm>
            <a:off x="8983510" y="1901025"/>
            <a:ext cx="1773804" cy="1777417"/>
            <a:chOff x="8983510" y="1901025"/>
            <a:chExt cx="1773804" cy="177741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9F6E252-231A-469B-8CDC-1194E837FFE4}"/>
                </a:ext>
              </a:extLst>
            </p:cNvPr>
            <p:cNvGrpSpPr/>
            <p:nvPr/>
          </p:nvGrpSpPr>
          <p:grpSpPr>
            <a:xfrm>
              <a:off x="8988590" y="3330712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C1A4E3-5A37-4938-8039-6749E028B8C5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57F33C0-578B-409C-B107-25C588DD72E2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6AD24A-7F09-4DB8-8122-78D8EC27764A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A909173-9654-4EB4-8D99-BFA288885784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A485575-CCF2-4CD6-99D4-4F86DD21F378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B37266C-13E1-4E86-A9D1-95015FFFCBF5}"/>
                </a:ext>
              </a:extLst>
            </p:cNvPr>
            <p:cNvGrpSpPr/>
            <p:nvPr/>
          </p:nvGrpSpPr>
          <p:grpSpPr>
            <a:xfrm>
              <a:off x="8988590" y="191372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295BB85-CAFB-4B9B-A331-ACCA58B4547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EBAB35D-1C0A-41FA-8F51-7B056E3B75D7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826A8D8-CFD5-4A41-A93C-D6C708D704A1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B89D868-FCC5-4B51-996F-9AC71626E050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F1DBF6B-A06B-41F5-B5F7-7B6DE03AFB22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65EAA8A-318C-48D5-BD09-F2272B33D241}"/>
                </a:ext>
              </a:extLst>
            </p:cNvPr>
            <p:cNvGrpSpPr/>
            <p:nvPr/>
          </p:nvGrpSpPr>
          <p:grpSpPr>
            <a:xfrm>
              <a:off x="8988590" y="2267934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96ADFBC-640E-48EE-8ADB-165A070218B6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FB76AE1-4FE0-461A-862D-6EA06336D453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AE0982-02F0-4451-8B40-835E0A6F68D3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3BCF6A-7698-43A4-B3CF-36063FFD0D58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ADD3AA-5D88-4F90-98AE-60C248494261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84218-D33F-40E7-8CB2-FA55DC350CEA}"/>
                </a:ext>
              </a:extLst>
            </p:cNvPr>
            <p:cNvSpPr/>
            <p:nvPr/>
          </p:nvSpPr>
          <p:spPr>
            <a:xfrm>
              <a:off x="898859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4190741-B572-4482-9A6A-33F05B1F7563}"/>
                </a:ext>
              </a:extLst>
            </p:cNvPr>
            <p:cNvSpPr/>
            <p:nvPr/>
          </p:nvSpPr>
          <p:spPr>
            <a:xfrm>
              <a:off x="9336320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90D3AFA-4200-4260-B468-C71D6C6D9BAF}"/>
                </a:ext>
              </a:extLst>
            </p:cNvPr>
            <p:cNvSpPr/>
            <p:nvPr/>
          </p:nvSpPr>
          <p:spPr>
            <a:xfrm>
              <a:off x="9695277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7F26279-9EBB-4F14-933D-97E2853CB099}"/>
                </a:ext>
              </a:extLst>
            </p:cNvPr>
            <p:cNvSpPr/>
            <p:nvPr/>
          </p:nvSpPr>
          <p:spPr>
            <a:xfrm>
              <a:off x="10401964" y="2623284"/>
              <a:ext cx="347730" cy="3477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050F08F-2828-4EBC-B047-AF924A5A9A83}"/>
                </a:ext>
              </a:extLst>
            </p:cNvPr>
            <p:cNvGrpSpPr/>
            <p:nvPr/>
          </p:nvGrpSpPr>
          <p:grpSpPr>
            <a:xfrm>
              <a:off x="8988590" y="2977590"/>
              <a:ext cx="1761104" cy="347730"/>
              <a:chOff x="8983510" y="2218524"/>
              <a:chExt cx="1761104" cy="347730"/>
            </a:xfrm>
            <a:no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7DF2345-620B-4144-934C-9CAE8EBB64F2}"/>
                  </a:ext>
                </a:extLst>
              </p:cNvPr>
              <p:cNvSpPr/>
              <p:nvPr/>
            </p:nvSpPr>
            <p:spPr>
              <a:xfrm>
                <a:off x="8983510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A9DD7D4-7B83-4716-B499-95A5864D4C8B}"/>
                  </a:ext>
                </a:extLst>
              </p:cNvPr>
              <p:cNvSpPr/>
              <p:nvPr/>
            </p:nvSpPr>
            <p:spPr>
              <a:xfrm>
                <a:off x="9331240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1835CA-8710-41BC-B99D-6D3563306358}"/>
                  </a:ext>
                </a:extLst>
              </p:cNvPr>
              <p:cNvSpPr/>
              <p:nvPr/>
            </p:nvSpPr>
            <p:spPr>
              <a:xfrm>
                <a:off x="9690197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720AF19-642B-435B-A924-ADC0B0050CD5}"/>
                  </a:ext>
                </a:extLst>
              </p:cNvPr>
              <p:cNvSpPr/>
              <p:nvPr/>
            </p:nvSpPr>
            <p:spPr>
              <a:xfrm>
                <a:off x="10049154" y="2218524"/>
                <a:ext cx="347730" cy="34773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CA16F7E-EDCB-4C36-A8C3-5D896BEE3104}"/>
                  </a:ext>
                </a:extLst>
              </p:cNvPr>
              <p:cNvSpPr/>
              <p:nvPr/>
            </p:nvSpPr>
            <p:spPr>
              <a:xfrm>
                <a:off x="10396884" y="2218524"/>
                <a:ext cx="347730" cy="34773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93DFC6-5B6B-4DAD-9838-D6A5659D5A6D}"/>
                </a:ext>
              </a:extLst>
            </p:cNvPr>
            <p:cNvSpPr/>
            <p:nvPr/>
          </p:nvSpPr>
          <p:spPr>
            <a:xfrm rot="5400000">
              <a:off x="8981703" y="1902832"/>
              <a:ext cx="1777417" cy="17738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F1A564E-7FFE-4660-AD96-3A6CAE1D5E51}"/>
                </a:ext>
              </a:extLst>
            </p:cNvPr>
            <p:cNvSpPr/>
            <p:nvPr/>
          </p:nvSpPr>
          <p:spPr>
            <a:xfrm>
              <a:off x="10054234" y="2623284"/>
              <a:ext cx="347730" cy="3477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E78305-7162-4EE1-95D1-8F1B17D9E67D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2452615"/>
            <a:ext cx="59869" cy="195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75112E7-D3E7-454B-960D-C2F3FB0AD520}"/>
              </a:ext>
            </a:extLst>
          </p:cNvPr>
          <p:cNvSpPr txBox="1"/>
          <p:nvPr/>
        </p:nvSpPr>
        <p:spPr>
          <a:xfrm>
            <a:off x="9162455" y="4411961"/>
            <a:ext cx="302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Steel</a:t>
            </a:r>
          </a:p>
          <a:p>
            <a:pPr algn="ctr"/>
            <a:r>
              <a:rPr lang="en-US" sz="2400" b="1" dirty="0">
                <a:latin typeface="Aller" panose="02000503030000020004" pitchFamily="2" charset="0"/>
              </a:rPr>
              <a:t>Fibers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D5924B-32A0-4B5A-9D3C-451BBEA7AE82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9075113" y="3504577"/>
            <a:ext cx="398727" cy="90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951B335-D10E-4F72-A5A9-D061898B60D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28100" y="2466469"/>
            <a:ext cx="445656" cy="194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69B9BE-7CFD-426C-AB9F-8718E688ADF8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10215542" y="3175165"/>
            <a:ext cx="458214" cy="1236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6FA823-2A95-42CB-9827-2CCF150F1D73}"/>
              </a:ext>
            </a:extLst>
          </p:cNvPr>
          <p:cNvSpPr txBox="1"/>
          <p:nvPr/>
        </p:nvSpPr>
        <p:spPr>
          <a:xfrm>
            <a:off x="8357841" y="532820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Fiber Level</a:t>
            </a:r>
          </a:p>
        </p:txBody>
      </p:sp>
    </p:spTree>
    <p:extLst>
      <p:ext uri="{BB962C8B-B14F-4D97-AF65-F5344CB8AC3E}">
        <p14:creationId xmlns:p14="http://schemas.microsoft.com/office/powerpoint/2010/main" val="254472406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C5062-54F5-43DC-9CE3-62EDDD6A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50" y="1023792"/>
            <a:ext cx="10850250" cy="56056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97EAA1-37D5-4788-BE0A-F1CCA5B0D3E1}"/>
              </a:ext>
            </a:extLst>
          </p:cNvPr>
          <p:cNvSpPr txBox="1">
            <a:spLocks/>
          </p:cNvSpPr>
          <p:nvPr/>
        </p:nvSpPr>
        <p:spPr>
          <a:xfrm>
            <a:off x="401950" y="2667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ller Display" panose="02000503000000020003" pitchFamily="2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2797575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10892" r="9611" b="46907"/>
          <a:stretch/>
        </p:blipFill>
        <p:spPr>
          <a:xfrm>
            <a:off x="193184" y="1280977"/>
            <a:ext cx="11674140" cy="429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96692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PROJECT PLAN AND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560B-74E5-4F08-98E7-6B7685373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53093" r="9456" b="9859"/>
          <a:stretch/>
        </p:blipFill>
        <p:spPr>
          <a:xfrm>
            <a:off x="198595" y="1522634"/>
            <a:ext cx="11822697" cy="38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502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DEMONSTRATION</a:t>
            </a:r>
            <a:endParaRPr lang="en-US" sz="7200" dirty="0">
              <a:solidFill>
                <a:schemeClr val="accent5">
                  <a:lumMod val="75000"/>
                </a:schemeClr>
              </a:solidFill>
              <a:latin typeface="Bahnschrift SemiBold" panose="020B0502040204020203" pitchFamily="34" charset="0"/>
              <a:cs typeface="Adobe Arabic" panose="02040503050201020203" pitchFamily="18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7807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0F7A-B94A-496A-B7ED-66C79501F1D0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STRUCTURE WE ARE GOING TO ANALYZE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08712-D2B1-46BC-AC0A-87E70358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15" y="715596"/>
            <a:ext cx="9478063" cy="59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2705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86610-6597-4BD1-9478-75CAC36D5F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8" b="56598"/>
          <a:stretch/>
        </p:blipFill>
        <p:spPr>
          <a:xfrm>
            <a:off x="4024692" y="3797121"/>
            <a:ext cx="8737508" cy="27011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4326514" y="258903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Displacements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85E86-8E27-41EC-993B-C290D81BCE47}"/>
              </a:ext>
            </a:extLst>
          </p:cNvPr>
          <p:cNvSpPr txBox="1"/>
          <p:nvPr/>
        </p:nvSpPr>
        <p:spPr>
          <a:xfrm>
            <a:off x="0" y="2204972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6F388-D7FB-443D-BBA1-2B4FFE8E714D}"/>
              </a:ext>
            </a:extLst>
          </p:cNvPr>
          <p:cNvSpPr txBox="1"/>
          <p:nvPr/>
        </p:nvSpPr>
        <p:spPr>
          <a:xfrm>
            <a:off x="0" y="5012566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1812EF-2F9A-4E07-AB23-5039AE4BE97A}"/>
              </a:ext>
            </a:extLst>
          </p:cNvPr>
          <p:cNvGrpSpPr/>
          <p:nvPr/>
        </p:nvGrpSpPr>
        <p:grpSpPr>
          <a:xfrm>
            <a:off x="-1488205" y="815737"/>
            <a:ext cx="6607752" cy="5030548"/>
            <a:chOff x="5567241" y="282184"/>
            <a:chExt cx="6607752" cy="503054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771A77-13B6-47E9-98A9-02AE3451AA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6BD874-506D-4D0E-930F-CC929AE247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77427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28E17C7-45B9-49B0-A77B-7F810959740D}"/>
              </a:ext>
            </a:extLst>
          </p:cNvPr>
          <p:cNvGrpSpPr/>
          <p:nvPr/>
        </p:nvGrpSpPr>
        <p:grpSpPr>
          <a:xfrm>
            <a:off x="5357095" y="743849"/>
            <a:ext cx="6607752" cy="5030548"/>
            <a:chOff x="5567241" y="282184"/>
            <a:chExt cx="6607752" cy="50305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2977A3-0979-4F45-BF26-EFC1CC00B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4037"/>
            <a:stretch/>
          </p:blipFill>
          <p:spPr>
            <a:xfrm>
              <a:off x="5567241" y="282184"/>
              <a:ext cx="6160371" cy="50305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B92F0A-8931-4FC7-9DD4-91399C756D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291" t="30384" b="63965"/>
            <a:stretch/>
          </p:blipFill>
          <p:spPr>
            <a:xfrm>
              <a:off x="10664571" y="1719777"/>
              <a:ext cx="1510422" cy="394773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DF60037-2F3F-4BDC-A323-99A7DEC238E1}"/>
              </a:ext>
            </a:extLst>
          </p:cNvPr>
          <p:cNvSpPr txBox="1">
            <a:spLocks/>
          </p:cNvSpPr>
          <p:nvPr/>
        </p:nvSpPr>
        <p:spPr>
          <a:xfrm>
            <a:off x="324676" y="163734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ller Display" panose="02000503000000020003" pitchFamily="2" charset="0"/>
              </a:rPr>
              <a:t>RESULTS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2D0F3-F63C-4080-9B2B-C0D02E496C49}"/>
              </a:ext>
            </a:extLst>
          </p:cNvPr>
          <p:cNvSpPr txBox="1"/>
          <p:nvPr/>
        </p:nvSpPr>
        <p:spPr>
          <a:xfrm>
            <a:off x="3550097" y="282184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ller" panose="02000503030000020004" pitchFamily="2" charset="0"/>
              </a:rPr>
              <a:t>Forces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D8ADA-EDB7-42A9-8918-F6EC9481AFFA}"/>
              </a:ext>
            </a:extLst>
          </p:cNvPr>
          <p:cNvSpPr txBox="1"/>
          <p:nvPr/>
        </p:nvSpPr>
        <p:spPr>
          <a:xfrm>
            <a:off x="1317221" y="5986290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SAP2000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6B271-552A-4AAE-B589-EC44C7809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r="32484" b="6453"/>
          <a:stretch/>
        </p:blipFill>
        <p:spPr>
          <a:xfrm>
            <a:off x="324676" y="906575"/>
            <a:ext cx="5032419" cy="5079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A8DE3-F089-49DF-ADF7-9C9305E5E5DF}"/>
              </a:ext>
            </a:extLst>
          </p:cNvPr>
          <p:cNvSpPr txBox="1"/>
          <p:nvPr/>
        </p:nvSpPr>
        <p:spPr>
          <a:xfrm>
            <a:off x="6841258" y="5920099"/>
            <a:ext cx="302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ler" panose="02000503030000020004" pitchFamily="2" charset="0"/>
              </a:rPr>
              <a:t>Our results</a:t>
            </a:r>
          </a:p>
        </p:txBody>
      </p:sp>
    </p:spTree>
    <p:extLst>
      <p:ext uri="{BB962C8B-B14F-4D97-AF65-F5344CB8AC3E}">
        <p14:creationId xmlns:p14="http://schemas.microsoft.com/office/powerpoint/2010/main" val="370545400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YOU SEE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E5336-C3B9-44F1-943D-D505EB19C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r="9705"/>
          <a:stretch/>
        </p:blipFill>
        <p:spPr>
          <a:xfrm>
            <a:off x="667911" y="1546181"/>
            <a:ext cx="3166783" cy="431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2E0D7F-D571-4DF1-9A6B-94BCF2D61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5" r="16333"/>
          <a:stretch/>
        </p:blipFill>
        <p:spPr>
          <a:xfrm>
            <a:off x="4323365" y="1544823"/>
            <a:ext cx="3166783" cy="4314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CE4809-C2AA-4756-B8E9-9E55C47D02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6" r="21561"/>
          <a:stretch/>
        </p:blipFill>
        <p:spPr>
          <a:xfrm>
            <a:off x="7978819" y="1544823"/>
            <a:ext cx="3603581" cy="431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BE48F-DB98-4AE1-98A7-057CCBBF6B38}"/>
              </a:ext>
            </a:extLst>
          </p:cNvPr>
          <p:cNvSpPr txBox="1"/>
          <p:nvPr/>
        </p:nvSpPr>
        <p:spPr>
          <a:xfrm>
            <a:off x="910229" y="6096000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Bionic tower, Abu Dhabi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6BEE1-DD77-432B-9E50-65539A5A7C16}"/>
              </a:ext>
            </a:extLst>
          </p:cNvPr>
          <p:cNvSpPr txBox="1"/>
          <p:nvPr/>
        </p:nvSpPr>
        <p:spPr>
          <a:xfrm>
            <a:off x="4565683" y="60960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Cobra tower, Kuwait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DB131-9719-4163-AEF0-688078F6508E}"/>
              </a:ext>
            </a:extLst>
          </p:cNvPr>
          <p:cNvSpPr txBox="1"/>
          <p:nvPr/>
        </p:nvSpPr>
        <p:spPr>
          <a:xfrm>
            <a:off x="8439536" y="6096000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" panose="02000503030000020004" pitchFamily="2" charset="0"/>
              </a:rPr>
              <a:t>CCTV Headquarters, China</a:t>
            </a:r>
          </a:p>
        </p:txBody>
      </p:sp>
    </p:spTree>
    <p:extLst>
      <p:ext uri="{BB962C8B-B14F-4D97-AF65-F5344CB8AC3E}">
        <p14:creationId xmlns:p14="http://schemas.microsoft.com/office/powerpoint/2010/main" val="676249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554350" y="508066"/>
            <a:ext cx="1179005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ller Display" panose="02000503000000020003" pitchFamily="2" charset="0"/>
              </a:rPr>
              <a:t>NEXT STEPS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F971CB-4ADA-4244-AAD8-2F7838D7FEF3}"/>
              </a:ext>
            </a:extLst>
          </p:cNvPr>
          <p:cNvSpPr txBox="1">
            <a:spLocks/>
          </p:cNvSpPr>
          <p:nvPr/>
        </p:nvSpPr>
        <p:spPr>
          <a:xfrm>
            <a:off x="800100" y="3416299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Optimizations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Parallelizing calculations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Aller" panose="02000503030000020004" pitchFamily="2" charset="0"/>
              </a:rPr>
              <a:t>	- GPU 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8C0F71-6E70-47EE-85C6-24015D68BC90}"/>
              </a:ext>
            </a:extLst>
          </p:cNvPr>
          <p:cNvSpPr txBox="1">
            <a:spLocks/>
          </p:cNvSpPr>
          <p:nvPr/>
        </p:nvSpPr>
        <p:spPr>
          <a:xfrm>
            <a:off x="800100" y="1596977"/>
            <a:ext cx="110490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F0"/>
                </a:solidFill>
                <a:latin typeface="Aller" panose="02000503030000020004" pitchFamily="2" charset="0"/>
              </a:rPr>
              <a:t>Improvements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Aller" panose="02000503030000020004" pitchFamily="2" charset="0"/>
              </a:rPr>
              <a:t>	</a:t>
            </a:r>
            <a:r>
              <a:rPr lang="en-US" sz="3200" dirty="0">
                <a:latin typeface="Aller" panose="02000503030000020004" pitchFamily="2" charset="0"/>
              </a:rPr>
              <a:t>- Extending for 3D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2FDE3-FBF5-4C96-B8AA-3286ADAA0C53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231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7C2A-D0AC-41A1-909D-6CF493B69DAC}"/>
              </a:ext>
            </a:extLst>
          </p:cNvPr>
          <p:cNvSpPr txBox="1">
            <a:spLocks/>
          </p:cNvSpPr>
          <p:nvPr/>
        </p:nvSpPr>
        <p:spPr>
          <a:xfrm>
            <a:off x="0" y="3079717"/>
            <a:ext cx="12192000" cy="69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latin typeface="Bahnschrift SemiBold" panose="020B0502040204020203" pitchFamily="34" charset="0"/>
                <a:cs typeface="Adobe Arabic" panose="02040503050201020203" pitchFamily="18" charset="-78"/>
              </a:rPr>
              <a:t>Q &amp;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  <a:latin typeface="Bahnschrift SemiBold" panose="020B0502040204020203" pitchFamily="34" charset="0"/>
                <a:cs typeface="Adobe Arabic" panose="02040503050201020203" pitchFamily="18" charset="-78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DDF208-201F-485E-A6A1-250AD7CA171B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3910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A60A-EE28-4EFC-BBA9-5F2223F7E45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8288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WHAT STRUCTURAL ENGINEERS SEE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401A9-95FD-460D-8073-D684499E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2" y="1687132"/>
            <a:ext cx="5683399" cy="38362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CA1D06-9FE0-4D25-9251-03E264818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070" y="1672220"/>
            <a:ext cx="2767935" cy="16118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E8EE0-004D-4F6F-82A0-1E01E103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61" y="1687132"/>
            <a:ext cx="2727696" cy="2037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147B8-4560-445D-8F32-5DD6D63247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74" y="3858715"/>
            <a:ext cx="4288664" cy="22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816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800" dirty="0">
                <a:latin typeface="Aller Display" panose="02000503000000020003" pitchFamily="2" charset="0"/>
              </a:rPr>
              <a:t>HOW 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COMPLEX </a:t>
            </a:r>
            <a:r>
              <a:rPr lang="en-US" sz="4800" dirty="0">
                <a:latin typeface="Aller Display" panose="02000503000000020003" pitchFamily="2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947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4414C-8D01-44AE-A769-190B28A6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49" y="1706713"/>
            <a:ext cx="5204212" cy="3444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19480-2CBE-453B-B158-CBBA9E14C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92" y="2028945"/>
            <a:ext cx="4297077" cy="3444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29A9B-A1AF-41A5-BAE9-9B7CE1015A48}"/>
              </a:ext>
            </a:extLst>
          </p:cNvPr>
          <p:cNvSpPr txBox="1"/>
          <p:nvPr/>
        </p:nvSpPr>
        <p:spPr>
          <a:xfrm>
            <a:off x="8050626" y="1503828"/>
            <a:ext cx="213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Steel material model</a:t>
            </a:r>
          </a:p>
        </p:txBody>
      </p:sp>
    </p:spTree>
    <p:extLst>
      <p:ext uri="{BB962C8B-B14F-4D97-AF65-F5344CB8AC3E}">
        <p14:creationId xmlns:p14="http://schemas.microsoft.com/office/powerpoint/2010/main" val="87405322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4DCC3C-9ADF-4742-84AA-91A5BA8EE283}"/>
              </a:ext>
            </a:extLst>
          </p:cNvPr>
          <p:cNvSpPr txBox="1">
            <a:spLocks/>
          </p:cNvSpPr>
          <p:nvPr/>
        </p:nvSpPr>
        <p:spPr>
          <a:xfrm>
            <a:off x="361946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LINEAR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28041F-C8F0-40BE-8DB1-BA4AC086B72B}"/>
              </a:ext>
            </a:extLst>
          </p:cNvPr>
          <p:cNvSpPr txBox="1">
            <a:spLocks/>
          </p:cNvSpPr>
          <p:nvPr/>
        </p:nvSpPr>
        <p:spPr>
          <a:xfrm>
            <a:off x="6350000" y="342900"/>
            <a:ext cx="5499100" cy="1676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Aller Display" panose="02000503000000020003" pitchFamily="2" charset="0"/>
              </a:rPr>
              <a:t>NON-LINEAR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7904F4-CDB6-4583-A385-B861488894C0}"/>
              </a:ext>
            </a:extLst>
          </p:cNvPr>
          <p:cNvCxnSpPr>
            <a:cxnSpLocks/>
          </p:cNvCxnSpPr>
          <p:nvPr/>
        </p:nvCxnSpPr>
        <p:spPr>
          <a:xfrm>
            <a:off x="6096000" y="1016000"/>
            <a:ext cx="0" cy="488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E92480-9EAD-4A38-AC99-648D25F0F57E}"/>
              </a:ext>
            </a:extLst>
          </p:cNvPr>
          <p:cNvSpPr txBox="1"/>
          <p:nvPr/>
        </p:nvSpPr>
        <p:spPr>
          <a:xfrm>
            <a:off x="1212851" y="2351131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is Constant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Small loading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8CEC5-080F-4FAA-AA85-3D052C39BAD5}"/>
              </a:ext>
            </a:extLst>
          </p:cNvPr>
          <p:cNvSpPr txBox="1"/>
          <p:nvPr/>
        </p:nvSpPr>
        <p:spPr>
          <a:xfrm>
            <a:off x="852505" y="3361949"/>
            <a:ext cx="4517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SAP 2000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786CB-EF1B-43E9-8B9B-AFE91BCF1804}"/>
              </a:ext>
            </a:extLst>
          </p:cNvPr>
          <p:cNvSpPr txBox="1"/>
          <p:nvPr/>
        </p:nvSpPr>
        <p:spPr>
          <a:xfrm>
            <a:off x="7164583" y="2216465"/>
            <a:ext cx="3759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K Varies</a:t>
            </a:r>
          </a:p>
          <a:p>
            <a:pPr algn="ctr"/>
            <a:r>
              <a:rPr lang="en-US" sz="2000" b="1" dirty="0">
                <a:latin typeface="Aller" panose="02000503030000020004" pitchFamily="2" charset="0"/>
              </a:rPr>
              <a:t>Extreme loading conditions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ED544-3A64-49E6-93A8-6B152471B2CB}"/>
              </a:ext>
            </a:extLst>
          </p:cNvPr>
          <p:cNvSpPr txBox="1"/>
          <p:nvPr/>
        </p:nvSpPr>
        <p:spPr>
          <a:xfrm>
            <a:off x="6727602" y="3361949"/>
            <a:ext cx="4489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ller" panose="02000503030000020004" pitchFamily="2" charset="0"/>
              </a:rPr>
              <a:t>Widely used software : Opensees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E2B0C0-592B-4314-BDF0-1B242881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69" y="3810001"/>
            <a:ext cx="1904762" cy="1904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D5F1B3-CDA9-4D03-B760-AC1C14D2B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30" y="4230434"/>
            <a:ext cx="2861303" cy="8583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122586-0154-43B4-AC15-0210B1CD4604}"/>
              </a:ext>
            </a:extLst>
          </p:cNvPr>
          <p:cNvSpPr/>
          <p:nvPr/>
        </p:nvSpPr>
        <p:spPr>
          <a:xfrm>
            <a:off x="2625815" y="1705799"/>
            <a:ext cx="933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ller Display" panose="02000503000000020003" pitchFamily="2" charset="0"/>
              </a:rPr>
              <a:t>F = </a:t>
            </a:r>
            <a:r>
              <a:rPr lang="en-US" sz="2000" dirty="0">
                <a:solidFill>
                  <a:srgbClr val="00B0F0"/>
                </a:solidFill>
                <a:latin typeface="Aller Display" panose="02000503000000020003" pitchFamily="2" charset="0"/>
              </a:rPr>
              <a:t>K</a:t>
            </a:r>
            <a:r>
              <a:rPr lang="en-US" sz="2000" dirty="0">
                <a:latin typeface="Aller Display" panose="02000503000000020003" pitchFamily="2" charset="0"/>
              </a:rPr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08364158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2768599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</a:t>
            </a:r>
          </a:p>
        </p:txBody>
      </p:sp>
    </p:spTree>
    <p:extLst>
      <p:ext uri="{BB962C8B-B14F-4D97-AF65-F5344CB8AC3E}">
        <p14:creationId xmlns:p14="http://schemas.microsoft.com/office/powerpoint/2010/main" val="177715651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10D8FA-B364-4D42-AD6E-BB2401992B8E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24C55D-3E41-4EC0-B771-AF418438C853}"/>
              </a:ext>
            </a:extLst>
          </p:cNvPr>
          <p:cNvSpPr txBox="1">
            <a:spLocks/>
          </p:cNvSpPr>
          <p:nvPr/>
        </p:nvSpPr>
        <p:spPr>
          <a:xfrm>
            <a:off x="342900" y="3451180"/>
            <a:ext cx="11506200" cy="1320800"/>
          </a:xfrm>
          <a:prstGeom prst="rect">
            <a:avLst/>
          </a:prstGeom>
        </p:spPr>
        <p:txBody>
          <a:bodyPr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Aller" panose="02000503030000020004" pitchFamily="2" charset="0"/>
              </a:rPr>
              <a:t>Interaction of</a:t>
            </a:r>
          </a:p>
          <a:p>
            <a:pPr algn="ctr"/>
            <a:r>
              <a:rPr lang="en-US" sz="3600" b="1" dirty="0">
                <a:latin typeface="Aller" panose="02000503030000020004" pitchFamily="2" charset="0"/>
              </a:rPr>
              <a:t>Axial force - Bending moment - Shear force</a:t>
            </a:r>
          </a:p>
          <a:p>
            <a:pPr algn="ctr"/>
            <a:endParaRPr lang="en-US" sz="3600" b="1" dirty="0">
              <a:latin typeface="Aller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B29B-FBFD-4D2A-BE4F-C4412FC77901}"/>
              </a:ext>
            </a:extLst>
          </p:cNvPr>
          <p:cNvSpPr/>
          <p:nvPr/>
        </p:nvSpPr>
        <p:spPr>
          <a:xfrm>
            <a:off x="342900" y="2066881"/>
            <a:ext cx="11506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ller" panose="02000503030000020004" pitchFamily="2" charset="0"/>
              </a:rPr>
              <a:t>Using the novel formulation developed by </a:t>
            </a:r>
          </a:p>
          <a:p>
            <a:pPr algn="ctr"/>
            <a:r>
              <a:rPr lang="en-US" sz="2800" dirty="0">
                <a:latin typeface="Aller" panose="02000503030000020004" pitchFamily="2" charset="0"/>
              </a:rPr>
              <a:t>the Department of Civil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6278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A2A2D-D09E-4C65-B8B1-7A4C7A22FA38}"/>
              </a:ext>
            </a:extLst>
          </p:cNvPr>
          <p:cNvSpPr txBox="1">
            <a:spLocks/>
          </p:cNvSpPr>
          <p:nvPr/>
        </p:nvSpPr>
        <p:spPr>
          <a:xfrm>
            <a:off x="0" y="2444717"/>
            <a:ext cx="12192000" cy="196856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Aller Display" panose="02000503000000020003" pitchFamily="2" charset="0"/>
              </a:rPr>
              <a:t>A</a:t>
            </a:r>
            <a:r>
              <a:rPr lang="en-US" sz="4800" dirty="0">
                <a:solidFill>
                  <a:srgbClr val="00B0F0"/>
                </a:solidFill>
                <a:latin typeface="Aller Display" panose="02000503000000020003" pitchFamily="2" charset="0"/>
              </a:rPr>
              <a:t> SIMPLE</a:t>
            </a:r>
            <a:r>
              <a:rPr lang="en-US" sz="4800" dirty="0">
                <a:latin typeface="Aller Display" panose="02000503000000020003" pitchFamily="2" charset="0"/>
              </a:rPr>
              <a:t> OVERVIEW</a:t>
            </a:r>
          </a:p>
          <a:p>
            <a:pPr algn="ctr"/>
            <a:r>
              <a:rPr lang="en-US" sz="4800" dirty="0">
                <a:latin typeface="Aller Display" panose="02000503000000020003" pitchFamily="2" charset="0"/>
              </a:rPr>
              <a:t>OF THE SOFTWARE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815667-661B-4BCC-B445-0EBC7359289C}"/>
              </a:ext>
            </a:extLst>
          </p:cNvPr>
          <p:cNvSpPr/>
          <p:nvPr/>
        </p:nvSpPr>
        <p:spPr>
          <a:xfrm>
            <a:off x="342900" y="342900"/>
            <a:ext cx="11506200" cy="6172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88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164</Words>
  <Application>Microsoft Office PowerPoint</Application>
  <PresentationFormat>Widescreen</PresentationFormat>
  <Paragraphs>65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Aller</vt:lpstr>
      <vt:lpstr>Aller Display</vt:lpstr>
      <vt:lpstr>Arial</vt:lpstr>
      <vt:lpstr>Bahnschrift SemiBold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BASED STRUCTURAL ANALYSIS</dc:title>
  <dc:creator>Suneth B Samarasinghe</dc:creator>
  <cp:lastModifiedBy>Suneth B Samarasinghe</cp:lastModifiedBy>
  <cp:revision>180</cp:revision>
  <dcterms:created xsi:type="dcterms:W3CDTF">2019-04-09T04:22:13Z</dcterms:created>
  <dcterms:modified xsi:type="dcterms:W3CDTF">2019-04-10T04:45:29Z</dcterms:modified>
</cp:coreProperties>
</file>