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Fira Sans Medium"/>
      <p:regular r:id="rId24"/>
      <p:bold r:id="rId25"/>
      <p:italic r:id="rId26"/>
      <p:boldItalic r:id="rId27"/>
    </p:embeddedFont>
    <p:embeddedFont>
      <p:font typeface="Fira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KTHeyRa60uVLXikgFQBmUQ8v7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F28B75-9CE5-402D-89C0-4FCA499AF211}">
  <a:tblStyle styleId="{51F28B75-9CE5-402D-89C0-4FCA499AF2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FiraSansMedium-italic.fntdata"/><Relationship Id="rId25" Type="http://schemas.openxmlformats.org/officeDocument/2006/relationships/font" Target="fonts/FiraSansMedium-bold.fntdata"/><Relationship Id="rId28" Type="http://schemas.openxmlformats.org/officeDocument/2006/relationships/font" Target="fonts/FiraSans-regular.fntdata"/><Relationship Id="rId27" Type="http://schemas.openxmlformats.org/officeDocument/2006/relationships/font" Target="fonts/FiraSans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Fira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FiraSans-boldItalic.fntdata"/><Relationship Id="rId30" Type="http://schemas.openxmlformats.org/officeDocument/2006/relationships/font" Target="fonts/Fira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2bedf8403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152bedf8403_3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265c7005b_12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5265c7005b_1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265c7005b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5265c7005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265c7005b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5265c7005b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265c7005b_7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265c7005b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2bedf840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2bedf84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265c7005b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265c7005b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2bedf8403_4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52bedf8403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bedf8403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bedf840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265c7005b_7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265c7005b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601670" y="3029866"/>
            <a:ext cx="6566315" cy="138382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601670" y="4404211"/>
            <a:ext cx="6566315" cy="610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  <a:defRPr b="0" i="0" sz="2800"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200" y="3793390"/>
            <a:ext cx="1308430" cy="47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2bedf8403_3_98"/>
          <p:cNvSpPr txBox="1"/>
          <p:nvPr>
            <p:ph type="ctrTitle"/>
          </p:nvPr>
        </p:nvSpPr>
        <p:spPr>
          <a:xfrm>
            <a:off x="601670" y="3029866"/>
            <a:ext cx="6566400" cy="13839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52bedf8403_3_98"/>
          <p:cNvSpPr txBox="1"/>
          <p:nvPr>
            <p:ph idx="1" type="subTitle"/>
          </p:nvPr>
        </p:nvSpPr>
        <p:spPr>
          <a:xfrm>
            <a:off x="601670" y="4404211"/>
            <a:ext cx="6566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  <a:defRPr b="0" i="0" sz="2800">
                <a:solidFill>
                  <a:srgbClr val="00B0F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g152bedf8403_3_9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52bedf8403_3_9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52bedf8403_3_9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2bedf8403_3_104"/>
          <p:cNvSpPr txBox="1"/>
          <p:nvPr>
            <p:ph type="title"/>
          </p:nvPr>
        </p:nvSpPr>
        <p:spPr>
          <a:xfrm>
            <a:off x="448965" y="433880"/>
            <a:ext cx="59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libri"/>
              <a:buNone/>
              <a:defRPr sz="3600">
                <a:solidFill>
                  <a:srgbClr val="00B0F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52bedf8403_3_104"/>
          <p:cNvSpPr txBox="1"/>
          <p:nvPr>
            <p:ph idx="1" type="body"/>
          </p:nvPr>
        </p:nvSpPr>
        <p:spPr>
          <a:xfrm>
            <a:off x="448965" y="1198559"/>
            <a:ext cx="59556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g152bedf8403_3_10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52bedf8403_3_10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52bedf8403_3_10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2bedf8403_3_110"/>
          <p:cNvSpPr txBox="1"/>
          <p:nvPr>
            <p:ph type="title"/>
          </p:nvPr>
        </p:nvSpPr>
        <p:spPr>
          <a:xfrm>
            <a:off x="448965" y="281175"/>
            <a:ext cx="8246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52bedf8403_3_110"/>
          <p:cNvSpPr txBox="1"/>
          <p:nvPr>
            <p:ph idx="1" type="body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152bedf8403_3_1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152bedf8403_3_1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52bedf8403_3_1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2bedf8403_3_116"/>
          <p:cNvSpPr txBox="1"/>
          <p:nvPr>
            <p:ph type="title"/>
          </p:nvPr>
        </p:nvSpPr>
        <p:spPr>
          <a:xfrm>
            <a:off x="448964" y="433880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52bedf8403_3_116"/>
          <p:cNvSpPr txBox="1"/>
          <p:nvPr>
            <p:ph idx="1" type="body"/>
          </p:nvPr>
        </p:nvSpPr>
        <p:spPr>
          <a:xfrm>
            <a:off x="536879" y="150281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152bedf8403_3_116"/>
          <p:cNvSpPr txBox="1"/>
          <p:nvPr>
            <p:ph idx="2" type="body"/>
          </p:nvPr>
        </p:nvSpPr>
        <p:spPr>
          <a:xfrm>
            <a:off x="536879" y="1934335"/>
            <a:ext cx="40401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indent="-355600" lvl="1" marL="914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indent="-330200" lvl="3" marL="182880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indent="-330200" lvl="4" marL="228600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g152bedf8403_3_116"/>
          <p:cNvSpPr txBox="1"/>
          <p:nvPr>
            <p:ph idx="3" type="body"/>
          </p:nvPr>
        </p:nvSpPr>
        <p:spPr>
          <a:xfrm>
            <a:off x="4572000" y="150281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152bedf8403_3_116"/>
          <p:cNvSpPr txBox="1"/>
          <p:nvPr>
            <p:ph idx="4" type="body"/>
          </p:nvPr>
        </p:nvSpPr>
        <p:spPr>
          <a:xfrm>
            <a:off x="4572000" y="1934335"/>
            <a:ext cx="40419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indent="-355600" lvl="1" marL="914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indent="-330200" lvl="3" marL="182880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indent="-330200" lvl="4" marL="228600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g152bedf8403_3_1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52bedf8403_3_1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52bedf8403_3_1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2bedf8403_3_1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52bedf8403_3_1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52bedf8403_3_1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2bedf8403_3_129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52bedf8403_3_12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g152bedf8403_3_1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52bedf8403_3_1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52bedf8403_3_1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2bedf8403_3_13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52bedf8403_3_135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3" name="Google Shape;133;g152bedf8403_3_135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4" name="Google Shape;134;g152bedf8403_3_1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52bedf8403_3_1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152bedf8403_3_1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48965" y="281175"/>
            <a:ext cx="8246070" cy="891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48966" y="1350111"/>
            <a:ext cx="8246070" cy="3359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2bedf8403_3_14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52bedf8403_3_14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52bedf8403_3_14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52bedf8403_3_14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2bedf8403_3_147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152bedf8403_3_147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g152bedf8403_3_147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g152bedf8403_3_14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52bedf8403_3_14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52bedf8403_3_14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2bedf8403_3_15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52bedf8403_3_15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g152bedf8403_3_15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g152bedf8403_3_15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52bedf8403_3_15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152bedf8403_3_15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2bedf8403_3_16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52bedf8403_3_161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g152bedf8403_3_16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152bedf8403_3_16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152bedf8403_3_16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2bedf8403_3_167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152bedf8403_3_167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g152bedf8403_3_16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152bedf8403_3_16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152bedf8403_3_16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168" name="Google Shape;168;g152bedf8403_3_1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200" y="3793390"/>
            <a:ext cx="1308430" cy="47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448965" y="433880"/>
            <a:ext cx="595549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libri"/>
              <a:buNone/>
              <a:defRPr sz="3600">
                <a:solidFill>
                  <a:srgbClr val="00B0F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48965" y="1198559"/>
            <a:ext cx="5955495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48964" y="433880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536879" y="150281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536879" y="193433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10"/>
          <p:cNvSpPr txBox="1"/>
          <p:nvPr>
            <p:ph idx="3" type="body"/>
          </p:nvPr>
        </p:nvSpPr>
        <p:spPr>
          <a:xfrm>
            <a:off x="4572000" y="150281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0"/>
          <p:cNvSpPr txBox="1"/>
          <p:nvPr>
            <p:ph idx="4" type="body"/>
          </p:nvPr>
        </p:nvSpPr>
        <p:spPr>
          <a:xfrm>
            <a:off x="4572000" y="193433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bedf8403_3_9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152bedf8403_3_9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g152bedf8403_3_9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g152bedf8403_3_9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g152bedf8403_3_9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2bedf8403_3_87"/>
          <p:cNvSpPr txBox="1"/>
          <p:nvPr>
            <p:ph type="ctrTitle"/>
          </p:nvPr>
        </p:nvSpPr>
        <p:spPr>
          <a:xfrm>
            <a:off x="99976" y="1187850"/>
            <a:ext cx="5021100" cy="13839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40"/>
              <a:buFont typeface="Calibri"/>
              <a:buNone/>
            </a:pPr>
            <a:r>
              <a:rPr b="1" lang="en-US" sz="3140">
                <a:solidFill>
                  <a:schemeClr val="lt1"/>
                </a:solidFill>
              </a:rPr>
              <a:t>AI Inspired Zero Trust </a:t>
            </a:r>
            <a:endParaRPr b="1" sz="314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40"/>
              <a:buFont typeface="Calibri"/>
              <a:buNone/>
            </a:pPr>
            <a:r>
              <a:rPr b="1" lang="en-US" sz="3140">
                <a:solidFill>
                  <a:schemeClr val="lt1"/>
                </a:solidFill>
              </a:rPr>
              <a:t>Model for Decentralized </a:t>
            </a:r>
            <a:endParaRPr b="1" sz="314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40"/>
              <a:buFont typeface="Calibri"/>
              <a:buNone/>
            </a:pPr>
            <a:r>
              <a:rPr b="1" lang="en-US" sz="3140">
                <a:solidFill>
                  <a:schemeClr val="lt1"/>
                </a:solidFill>
              </a:rPr>
              <a:t>Edge Environment</a:t>
            </a:r>
            <a:endParaRPr b="1" sz="3140">
              <a:solidFill>
                <a:schemeClr val="lt1"/>
              </a:solidFill>
            </a:endParaRPr>
          </a:p>
        </p:txBody>
      </p:sp>
      <p:sp>
        <p:nvSpPr>
          <p:cNvPr id="174" name="Google Shape;174;g152bedf8403_3_87"/>
          <p:cNvSpPr txBox="1"/>
          <p:nvPr/>
        </p:nvSpPr>
        <p:spPr>
          <a:xfrm>
            <a:off x="0" y="2982475"/>
            <a:ext cx="9144000" cy="184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Group 10</a:t>
            </a:r>
            <a:endParaRPr b="1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E/16/242 - Saubhagya Munasinghe 	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E/16/286 - Nuwan Piyarathna 		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E/16/399 - Erandana Wijerathne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52bedf8403_3_87"/>
          <p:cNvSpPr txBox="1"/>
          <p:nvPr/>
        </p:nvSpPr>
        <p:spPr>
          <a:xfrm>
            <a:off x="5027275" y="3030500"/>
            <a:ext cx="37683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Supervisors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Dr. Upul Jayasinghe 	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Dr. Namal Karunaratne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 txBox="1"/>
          <p:nvPr>
            <p:ph type="title"/>
          </p:nvPr>
        </p:nvSpPr>
        <p:spPr>
          <a:xfrm>
            <a:off x="379164" y="433880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/>
              <a:t>Data Set</a:t>
            </a:r>
            <a:endParaRPr b="1"/>
          </a:p>
        </p:txBody>
      </p:sp>
      <p:sp>
        <p:nvSpPr>
          <p:cNvPr id="364" name="Google Shape;364;p4"/>
          <p:cNvSpPr txBox="1"/>
          <p:nvPr/>
        </p:nvSpPr>
        <p:spPr>
          <a:xfrm>
            <a:off x="150" y="1145650"/>
            <a:ext cx="9144000" cy="322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UNSW-NB15: A Comprehensive Data set for Network Intrusion Detection systems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Nine types of attacks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Fuzzers, Analysis, Backdoors, DoS, Exploits, Generic, Reconnaissance, Shellcode and Worms.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49 features with the class label (src_port,IP ,des_port,IP , Protocol etc)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5265c7005b_12_51"/>
          <p:cNvSpPr txBox="1"/>
          <p:nvPr/>
        </p:nvSpPr>
        <p:spPr>
          <a:xfrm>
            <a:off x="2012550" y="1832850"/>
            <a:ext cx="511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11733"/>
                </a:solidFill>
                <a:latin typeface="Calibri"/>
                <a:ea typeface="Calibri"/>
                <a:cs typeface="Calibri"/>
                <a:sym typeface="Calibri"/>
              </a:rPr>
              <a:t>Thank You !</a:t>
            </a:r>
            <a:endParaRPr b="1" sz="4800">
              <a:solidFill>
                <a:srgbClr val="0117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C9DAF8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265c7005b_2_8"/>
          <p:cNvSpPr txBox="1"/>
          <p:nvPr>
            <p:ph type="title"/>
          </p:nvPr>
        </p:nvSpPr>
        <p:spPr>
          <a:xfrm>
            <a:off x="355890" y="247730"/>
            <a:ext cx="5955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</a:rPr>
              <a:t>Zero Trust Architecture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375" name="Google Shape;375;g15265c7005b_2_8"/>
          <p:cNvSpPr txBox="1"/>
          <p:nvPr>
            <p:ph idx="1" type="body"/>
          </p:nvPr>
        </p:nvSpPr>
        <p:spPr>
          <a:xfrm>
            <a:off x="448975" y="1198550"/>
            <a:ext cx="8441400" cy="76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➔"/>
            </a:pPr>
            <a:r>
              <a:rPr lang="en-US" sz="2500">
                <a:solidFill>
                  <a:schemeClr val="dk2"/>
                </a:solidFill>
              </a:rPr>
              <a:t>Trust is never granted implicitly but must be continu</a:t>
            </a:r>
            <a:r>
              <a:rPr lang="en-US" sz="2500">
                <a:solidFill>
                  <a:schemeClr val="dk2"/>
                </a:solidFill>
              </a:rPr>
              <a:t>ally</a:t>
            </a:r>
            <a:r>
              <a:rPr lang="en-US" sz="2500">
                <a:solidFill>
                  <a:schemeClr val="dk2"/>
                </a:solidFill>
              </a:rPr>
              <a:t> evaluated.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76" name="Google Shape;376;g15265c7005b_2_8"/>
          <p:cNvSpPr/>
          <p:nvPr/>
        </p:nvSpPr>
        <p:spPr>
          <a:xfrm>
            <a:off x="3772535" y="2291496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15265c7005b_2_8"/>
          <p:cNvSpPr/>
          <p:nvPr/>
        </p:nvSpPr>
        <p:spPr>
          <a:xfrm>
            <a:off x="3772535" y="2291496"/>
            <a:ext cx="622934" cy="622934"/>
          </a:xfrm>
          <a:custGeom>
            <a:rect b="b" l="l" r="r" t="t"/>
            <a:pathLst>
              <a:path extrusionOk="0" h="19066" w="19066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8" name="Google Shape;378;g15265c7005b_2_8"/>
          <p:cNvSpPr/>
          <p:nvPr/>
        </p:nvSpPr>
        <p:spPr>
          <a:xfrm>
            <a:off x="3761165" y="2279080"/>
            <a:ext cx="645674" cy="646719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5265c7005b_2_8"/>
          <p:cNvSpPr/>
          <p:nvPr/>
        </p:nvSpPr>
        <p:spPr>
          <a:xfrm>
            <a:off x="3772535" y="3082007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5265c7005b_2_8"/>
          <p:cNvSpPr/>
          <p:nvPr/>
        </p:nvSpPr>
        <p:spPr>
          <a:xfrm>
            <a:off x="3772535" y="3080962"/>
            <a:ext cx="622934" cy="623979"/>
          </a:xfrm>
          <a:custGeom>
            <a:rect b="b" l="l" r="r" t="t"/>
            <a:pathLst>
              <a:path extrusionOk="0" h="19098" w="19066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1" name="Google Shape;381;g15265c7005b_2_8"/>
          <p:cNvSpPr/>
          <p:nvPr/>
        </p:nvSpPr>
        <p:spPr>
          <a:xfrm>
            <a:off x="3761165" y="3070637"/>
            <a:ext cx="645674" cy="645674"/>
          </a:xfrm>
          <a:custGeom>
            <a:rect b="b" l="l" r="r" t="t"/>
            <a:pathLst>
              <a:path extrusionOk="0" h="19762" w="19762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5265c7005b_2_8"/>
          <p:cNvSpPr/>
          <p:nvPr/>
        </p:nvSpPr>
        <p:spPr>
          <a:xfrm>
            <a:off x="3772535" y="3872518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5265c7005b_2_8"/>
          <p:cNvSpPr/>
          <p:nvPr/>
        </p:nvSpPr>
        <p:spPr>
          <a:xfrm>
            <a:off x="3772535" y="3872518"/>
            <a:ext cx="622934" cy="622934"/>
          </a:xfrm>
          <a:custGeom>
            <a:rect b="b" l="l" r="r" t="t"/>
            <a:pathLst>
              <a:path extrusionOk="0" h="19066" w="19066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4" name="Google Shape;384;g15265c7005b_2_8"/>
          <p:cNvSpPr/>
          <p:nvPr/>
        </p:nvSpPr>
        <p:spPr>
          <a:xfrm>
            <a:off x="3761165" y="3861148"/>
            <a:ext cx="645674" cy="645674"/>
          </a:xfrm>
          <a:custGeom>
            <a:rect b="b" l="l" r="r" t="t"/>
            <a:pathLst>
              <a:path extrusionOk="0" h="19762" w="19762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5265c7005b_2_8"/>
          <p:cNvSpPr/>
          <p:nvPr/>
        </p:nvSpPr>
        <p:spPr>
          <a:xfrm>
            <a:off x="2663336" y="3075799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5265c7005b_2_8"/>
          <p:cNvSpPr/>
          <p:nvPr/>
        </p:nvSpPr>
        <p:spPr>
          <a:xfrm>
            <a:off x="2663336" y="3326201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5265c7005b_2_8"/>
          <p:cNvSpPr/>
          <p:nvPr/>
        </p:nvSpPr>
        <p:spPr>
          <a:xfrm>
            <a:off x="2663336" y="3577649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15265c7005b_2_8"/>
          <p:cNvSpPr/>
          <p:nvPr/>
        </p:nvSpPr>
        <p:spPr>
          <a:xfrm>
            <a:off x="2729563" y="2649521"/>
            <a:ext cx="942634" cy="499791"/>
          </a:xfrm>
          <a:custGeom>
            <a:rect b="b" l="l" r="r" t="t"/>
            <a:pathLst>
              <a:path extrusionOk="0" h="15297" w="28851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5265c7005b_2_8"/>
          <p:cNvSpPr/>
          <p:nvPr/>
        </p:nvSpPr>
        <p:spPr>
          <a:xfrm>
            <a:off x="2729563" y="3637636"/>
            <a:ext cx="942634" cy="499791"/>
          </a:xfrm>
          <a:custGeom>
            <a:rect b="b" l="l" r="r" t="t"/>
            <a:pathLst>
              <a:path extrusionOk="0" h="15297" w="28851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5265c7005b_2_8"/>
          <p:cNvSpPr/>
          <p:nvPr/>
        </p:nvSpPr>
        <p:spPr>
          <a:xfrm>
            <a:off x="2729563" y="3387234"/>
            <a:ext cx="939530" cy="12448"/>
          </a:xfrm>
          <a:custGeom>
            <a:rect b="b" l="l" r="r" t="t"/>
            <a:pathLst>
              <a:path extrusionOk="0" h="381" w="28756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15265c7005b_2_8"/>
          <p:cNvSpPr txBox="1"/>
          <p:nvPr/>
        </p:nvSpPr>
        <p:spPr>
          <a:xfrm>
            <a:off x="4495825" y="2460550"/>
            <a:ext cx="3838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Guaranteeing secure access to all resources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2" name="Google Shape;392;g15265c7005b_2_8"/>
          <p:cNvSpPr txBox="1"/>
          <p:nvPr/>
        </p:nvSpPr>
        <p:spPr>
          <a:xfrm>
            <a:off x="4498925" y="32515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No implicit trust based on location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3" name="Google Shape;393;g15265c7005b_2_8"/>
          <p:cNvSpPr txBox="1"/>
          <p:nvPr/>
        </p:nvSpPr>
        <p:spPr>
          <a:xfrm>
            <a:off x="4495825" y="4042600"/>
            <a:ext cx="3838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Continuous verification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94" name="Google Shape;394;g15265c7005b_2_8"/>
          <p:cNvGrpSpPr/>
          <p:nvPr/>
        </p:nvGrpSpPr>
        <p:grpSpPr>
          <a:xfrm>
            <a:off x="678008" y="2477568"/>
            <a:ext cx="1677289" cy="1830772"/>
            <a:chOff x="573708" y="1864480"/>
            <a:chExt cx="1677289" cy="1830772"/>
          </a:xfrm>
        </p:grpSpPr>
        <p:sp>
          <p:nvSpPr>
            <p:cNvPr id="395" name="Google Shape;395;g15265c7005b_2_8"/>
            <p:cNvSpPr/>
            <p:nvPr/>
          </p:nvSpPr>
          <p:spPr>
            <a:xfrm>
              <a:off x="605287" y="1864480"/>
              <a:ext cx="1614127" cy="899992"/>
            </a:xfrm>
            <a:custGeom>
              <a:rect b="b" l="l" r="r" t="t"/>
              <a:pathLst>
                <a:path extrusionOk="0" h="27529" w="49373">
                  <a:moveTo>
                    <a:pt x="24671" y="0"/>
                  </a:moveTo>
                  <a:cubicBezTo>
                    <a:pt x="23578" y="0"/>
                    <a:pt x="22486" y="278"/>
                    <a:pt x="21504" y="832"/>
                  </a:cubicBezTo>
                  <a:lnTo>
                    <a:pt x="3168" y="11441"/>
                  </a:lnTo>
                  <a:cubicBezTo>
                    <a:pt x="1204" y="12581"/>
                    <a:pt x="1" y="14671"/>
                    <a:pt x="1" y="16920"/>
                  </a:cubicBezTo>
                  <a:lnTo>
                    <a:pt x="1" y="27529"/>
                  </a:lnTo>
                  <a:lnTo>
                    <a:pt x="381" y="27529"/>
                  </a:lnTo>
                  <a:lnTo>
                    <a:pt x="381" y="16920"/>
                  </a:lnTo>
                  <a:cubicBezTo>
                    <a:pt x="381" y="14798"/>
                    <a:pt x="1521" y="12834"/>
                    <a:pt x="3358" y="11789"/>
                  </a:cubicBezTo>
                  <a:lnTo>
                    <a:pt x="21694" y="1180"/>
                  </a:lnTo>
                  <a:cubicBezTo>
                    <a:pt x="22612" y="658"/>
                    <a:pt x="23642" y="396"/>
                    <a:pt x="24671" y="396"/>
                  </a:cubicBezTo>
                  <a:cubicBezTo>
                    <a:pt x="25700" y="396"/>
                    <a:pt x="26729" y="658"/>
                    <a:pt x="27648" y="1180"/>
                  </a:cubicBezTo>
                  <a:lnTo>
                    <a:pt x="46016" y="11789"/>
                  </a:lnTo>
                  <a:cubicBezTo>
                    <a:pt x="47821" y="12834"/>
                    <a:pt x="48961" y="14798"/>
                    <a:pt x="48961" y="16920"/>
                  </a:cubicBezTo>
                  <a:lnTo>
                    <a:pt x="48961" y="27529"/>
                  </a:lnTo>
                  <a:lnTo>
                    <a:pt x="49373" y="27529"/>
                  </a:lnTo>
                  <a:lnTo>
                    <a:pt x="49373" y="16920"/>
                  </a:lnTo>
                  <a:cubicBezTo>
                    <a:pt x="49373" y="14671"/>
                    <a:pt x="48138" y="12581"/>
                    <a:pt x="46206" y="11441"/>
                  </a:cubicBezTo>
                  <a:lnTo>
                    <a:pt x="27838" y="832"/>
                  </a:lnTo>
                  <a:cubicBezTo>
                    <a:pt x="26856" y="278"/>
                    <a:pt x="25763" y="0"/>
                    <a:pt x="246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g15265c7005b_2_8"/>
            <p:cNvSpPr/>
            <p:nvPr/>
          </p:nvSpPr>
          <p:spPr>
            <a:xfrm>
              <a:off x="573708" y="2764464"/>
              <a:ext cx="1677289" cy="930788"/>
            </a:xfrm>
            <a:custGeom>
              <a:rect b="b" l="l" r="r" t="t"/>
              <a:pathLst>
                <a:path extrusionOk="0" h="28471" w="51305">
                  <a:moveTo>
                    <a:pt x="1" y="1"/>
                  </a:moveTo>
                  <a:lnTo>
                    <a:pt x="1" y="10610"/>
                  </a:lnTo>
                  <a:cubicBezTo>
                    <a:pt x="1" y="13175"/>
                    <a:pt x="1394" y="15613"/>
                    <a:pt x="3643" y="16912"/>
                  </a:cubicBezTo>
                  <a:lnTo>
                    <a:pt x="22011" y="27521"/>
                  </a:lnTo>
                  <a:cubicBezTo>
                    <a:pt x="23119" y="28154"/>
                    <a:pt x="24386" y="28471"/>
                    <a:pt x="25653" y="28471"/>
                  </a:cubicBezTo>
                  <a:cubicBezTo>
                    <a:pt x="26920" y="28471"/>
                    <a:pt x="28186" y="28154"/>
                    <a:pt x="29295" y="27521"/>
                  </a:cubicBezTo>
                  <a:lnTo>
                    <a:pt x="47663" y="16912"/>
                  </a:lnTo>
                  <a:cubicBezTo>
                    <a:pt x="49911" y="15613"/>
                    <a:pt x="51305" y="13207"/>
                    <a:pt x="51305" y="10610"/>
                  </a:cubicBezTo>
                  <a:lnTo>
                    <a:pt x="51305" y="1"/>
                  </a:lnTo>
                  <a:lnTo>
                    <a:pt x="48993" y="1"/>
                  </a:lnTo>
                  <a:lnTo>
                    <a:pt x="48993" y="10610"/>
                  </a:lnTo>
                  <a:cubicBezTo>
                    <a:pt x="48993" y="12383"/>
                    <a:pt x="48043" y="14030"/>
                    <a:pt x="46491" y="14917"/>
                  </a:cubicBezTo>
                  <a:lnTo>
                    <a:pt x="28155" y="25494"/>
                  </a:lnTo>
                  <a:cubicBezTo>
                    <a:pt x="27379" y="25937"/>
                    <a:pt x="26516" y="26159"/>
                    <a:pt x="25657" y="26159"/>
                  </a:cubicBezTo>
                  <a:cubicBezTo>
                    <a:pt x="24798" y="26159"/>
                    <a:pt x="23943" y="25937"/>
                    <a:pt x="23183" y="25494"/>
                  </a:cubicBezTo>
                  <a:lnTo>
                    <a:pt x="4815" y="14917"/>
                  </a:lnTo>
                  <a:cubicBezTo>
                    <a:pt x="3263" y="14030"/>
                    <a:pt x="2313" y="12383"/>
                    <a:pt x="2313" y="10610"/>
                  </a:cubicBezTo>
                  <a:lnTo>
                    <a:pt x="2313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g15265c7005b_2_8"/>
            <p:cNvSpPr/>
            <p:nvPr/>
          </p:nvSpPr>
          <p:spPr>
            <a:xfrm>
              <a:off x="703646" y="1956486"/>
              <a:ext cx="1417416" cy="1574275"/>
            </a:xfrm>
            <a:custGeom>
              <a:rect b="b" l="l" r="r" t="t"/>
              <a:pathLst>
                <a:path extrusionOk="0" h="48154" w="43356">
                  <a:moveTo>
                    <a:pt x="21662" y="0"/>
                  </a:moveTo>
                  <a:cubicBezTo>
                    <a:pt x="20601" y="0"/>
                    <a:pt x="19540" y="270"/>
                    <a:pt x="18590" y="808"/>
                  </a:cubicBezTo>
                  <a:lnTo>
                    <a:pt x="3040" y="9802"/>
                  </a:lnTo>
                  <a:cubicBezTo>
                    <a:pt x="1140" y="10879"/>
                    <a:pt x="0" y="12906"/>
                    <a:pt x="0" y="15091"/>
                  </a:cubicBezTo>
                  <a:lnTo>
                    <a:pt x="0" y="33047"/>
                  </a:lnTo>
                  <a:cubicBezTo>
                    <a:pt x="0" y="35232"/>
                    <a:pt x="1140" y="37259"/>
                    <a:pt x="3040" y="38367"/>
                  </a:cubicBezTo>
                  <a:lnTo>
                    <a:pt x="18590" y="47330"/>
                  </a:lnTo>
                  <a:cubicBezTo>
                    <a:pt x="19065" y="47615"/>
                    <a:pt x="19572" y="47805"/>
                    <a:pt x="20078" y="47963"/>
                  </a:cubicBezTo>
                  <a:cubicBezTo>
                    <a:pt x="20205" y="47995"/>
                    <a:pt x="20332" y="48026"/>
                    <a:pt x="20490" y="48058"/>
                  </a:cubicBezTo>
                  <a:cubicBezTo>
                    <a:pt x="20743" y="48090"/>
                    <a:pt x="20997" y="48121"/>
                    <a:pt x="21250" y="48153"/>
                  </a:cubicBezTo>
                  <a:lnTo>
                    <a:pt x="22074" y="48153"/>
                  </a:lnTo>
                  <a:cubicBezTo>
                    <a:pt x="22327" y="48121"/>
                    <a:pt x="22580" y="48090"/>
                    <a:pt x="22834" y="48058"/>
                  </a:cubicBezTo>
                  <a:cubicBezTo>
                    <a:pt x="22992" y="48026"/>
                    <a:pt x="23119" y="47995"/>
                    <a:pt x="23245" y="47963"/>
                  </a:cubicBezTo>
                  <a:cubicBezTo>
                    <a:pt x="23752" y="47805"/>
                    <a:pt x="24259" y="47615"/>
                    <a:pt x="24734" y="47330"/>
                  </a:cubicBezTo>
                  <a:lnTo>
                    <a:pt x="40283" y="38367"/>
                  </a:lnTo>
                  <a:cubicBezTo>
                    <a:pt x="42183" y="37259"/>
                    <a:pt x="43323" y="35232"/>
                    <a:pt x="43323" y="33047"/>
                  </a:cubicBezTo>
                  <a:lnTo>
                    <a:pt x="43323" y="15091"/>
                  </a:lnTo>
                  <a:cubicBezTo>
                    <a:pt x="43355" y="12906"/>
                    <a:pt x="42183" y="10879"/>
                    <a:pt x="40283" y="9802"/>
                  </a:cubicBezTo>
                  <a:lnTo>
                    <a:pt x="24734" y="808"/>
                  </a:lnTo>
                  <a:cubicBezTo>
                    <a:pt x="23784" y="270"/>
                    <a:pt x="22723" y="0"/>
                    <a:pt x="2166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Fira Sans Medium"/>
                  <a:ea typeface="Fira Sans Medium"/>
                  <a:cs typeface="Fira Sans Medium"/>
                  <a:sym typeface="Fira Sans Medium"/>
                </a:rPr>
                <a:t>Fundamental Principles</a:t>
              </a:r>
              <a:endParaRPr sz="16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265c7005b_11_0"/>
          <p:cNvSpPr txBox="1"/>
          <p:nvPr>
            <p:ph type="title"/>
          </p:nvPr>
        </p:nvSpPr>
        <p:spPr>
          <a:xfrm>
            <a:off x="416490" y="108655"/>
            <a:ext cx="59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Security Model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181" name="Google Shape;181;g15265c7005b_11_0"/>
          <p:cNvSpPr txBox="1"/>
          <p:nvPr/>
        </p:nvSpPr>
        <p:spPr>
          <a:xfrm>
            <a:off x="1735250" y="553025"/>
            <a:ext cx="242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Traditional </a:t>
            </a:r>
            <a:r>
              <a:rPr b="1"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5265c7005b_11_0"/>
          <p:cNvSpPr txBox="1"/>
          <p:nvPr/>
        </p:nvSpPr>
        <p:spPr>
          <a:xfrm>
            <a:off x="4686750" y="553025"/>
            <a:ext cx="221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Novel </a:t>
            </a:r>
            <a:r>
              <a:rPr b="1"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15265c7005b_1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372" y="886578"/>
            <a:ext cx="898300" cy="8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5265c7005b_1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872" y="886578"/>
            <a:ext cx="898300" cy="8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5265c7005b_1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4623" y="1552927"/>
            <a:ext cx="400200" cy="4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g15265c7005b_11_0"/>
          <p:cNvCxnSpPr/>
          <p:nvPr/>
        </p:nvCxnSpPr>
        <p:spPr>
          <a:xfrm>
            <a:off x="4407825" y="1307525"/>
            <a:ext cx="0" cy="3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g15265c7005b_11_0"/>
          <p:cNvSpPr/>
          <p:nvPr/>
        </p:nvSpPr>
        <p:spPr>
          <a:xfrm>
            <a:off x="1522125" y="1851575"/>
            <a:ext cx="2492400" cy="249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g15265c7005b_1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7892" y="985659"/>
            <a:ext cx="511800" cy="5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5265c7005b_1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1012" y="2302026"/>
            <a:ext cx="814625" cy="8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5265c7005b_1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10849" y="3250186"/>
            <a:ext cx="714925" cy="7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5265c7005b_11_0"/>
          <p:cNvSpPr/>
          <p:nvPr/>
        </p:nvSpPr>
        <p:spPr>
          <a:xfrm>
            <a:off x="4801125" y="1851575"/>
            <a:ext cx="2492400" cy="249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15265c7005b_1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0012" y="2302026"/>
            <a:ext cx="814625" cy="8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5265c7005b_1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9849" y="3250186"/>
            <a:ext cx="714925" cy="7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5265c7005b_11_0"/>
          <p:cNvSpPr txBox="1"/>
          <p:nvPr/>
        </p:nvSpPr>
        <p:spPr>
          <a:xfrm>
            <a:off x="2321763" y="1953125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Trusted</a:t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5265c7005b_11_0"/>
          <p:cNvSpPr txBox="1"/>
          <p:nvPr/>
        </p:nvSpPr>
        <p:spPr>
          <a:xfrm>
            <a:off x="1372575" y="1497450"/>
            <a:ext cx="14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Untrusted</a:t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15265c7005b_1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961" y="1635202"/>
            <a:ext cx="400200" cy="4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g15265c7005b_11_0"/>
          <p:cNvCxnSpPr/>
          <p:nvPr/>
        </p:nvCxnSpPr>
        <p:spPr>
          <a:xfrm>
            <a:off x="5264836" y="1697427"/>
            <a:ext cx="0" cy="11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98" name="Google Shape;198;g15265c7005b_11_0"/>
          <p:cNvCxnSpPr/>
          <p:nvPr/>
        </p:nvCxnSpPr>
        <p:spPr>
          <a:xfrm>
            <a:off x="5264825" y="2834725"/>
            <a:ext cx="3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g15265c7005b_11_0"/>
          <p:cNvCxnSpPr/>
          <p:nvPr/>
        </p:nvCxnSpPr>
        <p:spPr>
          <a:xfrm>
            <a:off x="7166025" y="1968675"/>
            <a:ext cx="0" cy="9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200" name="Google Shape;200;g15265c7005b_11_0"/>
          <p:cNvCxnSpPr/>
          <p:nvPr/>
        </p:nvCxnSpPr>
        <p:spPr>
          <a:xfrm rot="10800000">
            <a:off x="6611125" y="2866425"/>
            <a:ext cx="57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1" name="Google Shape;201;g15265c7005b_11_0"/>
          <p:cNvSpPr txBox="1"/>
          <p:nvPr/>
        </p:nvSpPr>
        <p:spPr>
          <a:xfrm>
            <a:off x="1432275" y="4419250"/>
            <a:ext cx="26721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perimeter surrounds the organization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5265c7005b_11_0"/>
          <p:cNvSpPr txBox="1"/>
          <p:nvPr/>
        </p:nvSpPr>
        <p:spPr>
          <a:xfrm>
            <a:off x="4711275" y="4410675"/>
            <a:ext cx="26721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based on the identity, not 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perimeter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265c7005b_7_5"/>
          <p:cNvSpPr txBox="1"/>
          <p:nvPr>
            <p:ph type="title"/>
          </p:nvPr>
        </p:nvSpPr>
        <p:spPr>
          <a:xfrm>
            <a:off x="448965" y="281175"/>
            <a:ext cx="8246100" cy="89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Motivation</a:t>
            </a:r>
            <a:endParaRPr b="1"/>
          </a:p>
        </p:txBody>
      </p:sp>
      <p:sp>
        <p:nvSpPr>
          <p:cNvPr id="208" name="Google Shape;208;g15265c7005b_7_5"/>
          <p:cNvSpPr txBox="1"/>
          <p:nvPr>
            <p:ph idx="1" type="body"/>
          </p:nvPr>
        </p:nvSpPr>
        <p:spPr>
          <a:xfrm>
            <a:off x="0" y="1108100"/>
            <a:ext cx="9144000" cy="3970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-387350" lvl="0" marL="8001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xygen Light"/>
              <a:buChar char="➔"/>
            </a:pPr>
            <a:r>
              <a:rPr lang="en-US" sz="2500">
                <a:solidFill>
                  <a:schemeClr val="dk2"/>
                </a:solidFill>
              </a:rPr>
              <a:t>New organizational </a:t>
            </a:r>
            <a:r>
              <a:rPr lang="en-US" sz="2500">
                <a:solidFill>
                  <a:schemeClr val="dk2"/>
                </a:solidFill>
              </a:rPr>
              <a:t>architectures: IoT, IIoT, SIoT, cloud</a:t>
            </a:r>
            <a:endParaRPr sz="2500">
              <a:solidFill>
                <a:schemeClr val="dk2"/>
              </a:solidFill>
            </a:endParaRPr>
          </a:p>
          <a:p>
            <a:pPr indent="-38735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➔"/>
            </a:pPr>
            <a:r>
              <a:rPr lang="en-US" sz="2500">
                <a:solidFill>
                  <a:schemeClr val="dk2"/>
                </a:solidFill>
              </a:rPr>
              <a:t>No clear network boundary</a:t>
            </a:r>
            <a:endParaRPr sz="2500">
              <a:solidFill>
                <a:schemeClr val="dk2"/>
              </a:solidFill>
            </a:endParaRPr>
          </a:p>
          <a:p>
            <a:pPr indent="-38735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xygen Light"/>
              <a:buChar char="➔"/>
            </a:pPr>
            <a:r>
              <a:rPr lang="en-US" sz="2500">
                <a:solidFill>
                  <a:schemeClr val="dk2"/>
                </a:solidFill>
              </a:rPr>
              <a:t>implicit trust → DDoS Attacks, Lateral movement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2bedf8403_0_0"/>
          <p:cNvSpPr txBox="1"/>
          <p:nvPr>
            <p:ph type="title"/>
          </p:nvPr>
        </p:nvSpPr>
        <p:spPr>
          <a:xfrm>
            <a:off x="123098" y="-1550"/>
            <a:ext cx="459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94D7D"/>
                </a:solidFill>
              </a:rPr>
              <a:t>ZTA Big Picture</a:t>
            </a:r>
            <a:endParaRPr b="1">
              <a:solidFill>
                <a:srgbClr val="294D7D"/>
              </a:solidFill>
            </a:endParaRPr>
          </a:p>
        </p:txBody>
      </p:sp>
      <p:pic>
        <p:nvPicPr>
          <p:cNvPr id="214" name="Google Shape;214;g152bedf840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912" y="959262"/>
            <a:ext cx="723775" cy="7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52bedf840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900" y="3808650"/>
            <a:ext cx="723775" cy="7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52bedf840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2899" y="373516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52bedf8403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0039" y="1257387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52bedf8403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5925" y="2454085"/>
            <a:ext cx="657100" cy="6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52bedf8403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2213" y="143921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52bedf8403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40262" y="3425262"/>
            <a:ext cx="657100" cy="6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52bedf8403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68413" y="2443413"/>
            <a:ext cx="657100" cy="6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52bedf8403_0_0"/>
          <p:cNvSpPr txBox="1"/>
          <p:nvPr/>
        </p:nvSpPr>
        <p:spPr>
          <a:xfrm>
            <a:off x="6877225" y="1288125"/>
            <a:ext cx="1275900" cy="400200"/>
          </a:xfrm>
          <a:prstGeom prst="rect">
            <a:avLst/>
          </a:prstGeom>
          <a:solidFill>
            <a:srgbClr val="294D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apps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52bedf8403_0_0"/>
          <p:cNvSpPr txBox="1"/>
          <p:nvPr/>
        </p:nvSpPr>
        <p:spPr>
          <a:xfrm>
            <a:off x="6877225" y="1935313"/>
            <a:ext cx="1275900" cy="400200"/>
          </a:xfrm>
          <a:prstGeom prst="rect">
            <a:avLst/>
          </a:prstGeom>
          <a:solidFill>
            <a:srgbClr val="294D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VMs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52bedf8403_0_0"/>
          <p:cNvSpPr txBox="1"/>
          <p:nvPr/>
        </p:nvSpPr>
        <p:spPr>
          <a:xfrm>
            <a:off x="6877225" y="2582525"/>
            <a:ext cx="1275900" cy="400200"/>
          </a:xfrm>
          <a:prstGeom prst="rect">
            <a:avLst/>
          </a:prstGeom>
          <a:solidFill>
            <a:srgbClr val="294D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SaaS apps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52bedf8403_0_0"/>
          <p:cNvSpPr txBox="1"/>
          <p:nvPr/>
        </p:nvSpPr>
        <p:spPr>
          <a:xfrm>
            <a:off x="6877225" y="3229725"/>
            <a:ext cx="1275900" cy="400200"/>
          </a:xfrm>
          <a:prstGeom prst="rect">
            <a:avLst/>
          </a:prstGeom>
          <a:solidFill>
            <a:srgbClr val="294D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52bedf8403_0_0"/>
          <p:cNvSpPr txBox="1"/>
          <p:nvPr/>
        </p:nvSpPr>
        <p:spPr>
          <a:xfrm>
            <a:off x="6877225" y="3876925"/>
            <a:ext cx="1275900" cy="400200"/>
          </a:xfrm>
          <a:prstGeom prst="rect">
            <a:avLst/>
          </a:prstGeom>
          <a:solidFill>
            <a:srgbClr val="294D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g152bedf8403_0_0"/>
          <p:cNvCxnSpPr>
            <a:stCxn id="221" idx="3"/>
            <a:endCxn id="224" idx="1"/>
          </p:cNvCxnSpPr>
          <p:nvPr/>
        </p:nvCxnSpPr>
        <p:spPr>
          <a:xfrm>
            <a:off x="6125512" y="2771962"/>
            <a:ext cx="751800" cy="1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g152bedf8403_0_0"/>
          <p:cNvCxnSpPr>
            <a:stCxn id="218" idx="3"/>
          </p:cNvCxnSpPr>
          <p:nvPr/>
        </p:nvCxnSpPr>
        <p:spPr>
          <a:xfrm flipH="1" rot="10800000">
            <a:off x="4293026" y="2782025"/>
            <a:ext cx="1216200" cy="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g152bedf8403_0_0"/>
          <p:cNvCxnSpPr>
            <a:stCxn id="222" idx="1"/>
          </p:cNvCxnSpPr>
          <p:nvPr/>
        </p:nvCxnSpPr>
        <p:spPr>
          <a:xfrm rot="10800000">
            <a:off x="6435925" y="1488225"/>
            <a:ext cx="4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g152bedf8403_0_0"/>
          <p:cNvCxnSpPr>
            <a:stCxn id="223" idx="1"/>
          </p:cNvCxnSpPr>
          <p:nvPr/>
        </p:nvCxnSpPr>
        <p:spPr>
          <a:xfrm rot="10800000">
            <a:off x="6435925" y="2135413"/>
            <a:ext cx="4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g152bedf8403_0_0"/>
          <p:cNvCxnSpPr>
            <a:stCxn id="225" idx="1"/>
          </p:cNvCxnSpPr>
          <p:nvPr/>
        </p:nvCxnSpPr>
        <p:spPr>
          <a:xfrm rot="10800000">
            <a:off x="6435925" y="3429825"/>
            <a:ext cx="4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g152bedf8403_0_0"/>
          <p:cNvCxnSpPr>
            <a:stCxn id="226" idx="1"/>
          </p:cNvCxnSpPr>
          <p:nvPr/>
        </p:nvCxnSpPr>
        <p:spPr>
          <a:xfrm rot="10800000">
            <a:off x="6435925" y="4077025"/>
            <a:ext cx="441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g152bedf8403_0_0"/>
          <p:cNvCxnSpPr>
            <a:stCxn id="214" idx="2"/>
          </p:cNvCxnSpPr>
          <p:nvPr/>
        </p:nvCxnSpPr>
        <p:spPr>
          <a:xfrm>
            <a:off x="2669800" y="1683038"/>
            <a:ext cx="0" cy="87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g152bedf8403_0_0"/>
          <p:cNvCxnSpPr/>
          <p:nvPr/>
        </p:nvCxnSpPr>
        <p:spPr>
          <a:xfrm>
            <a:off x="2663025" y="2569050"/>
            <a:ext cx="105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g152bedf8403_0_0"/>
          <p:cNvCxnSpPr/>
          <p:nvPr/>
        </p:nvCxnSpPr>
        <p:spPr>
          <a:xfrm>
            <a:off x="2667400" y="2967538"/>
            <a:ext cx="0" cy="87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g152bedf8403_0_0"/>
          <p:cNvCxnSpPr/>
          <p:nvPr/>
        </p:nvCxnSpPr>
        <p:spPr>
          <a:xfrm>
            <a:off x="2672125" y="2969775"/>
            <a:ext cx="105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g152bedf8403_0_0"/>
          <p:cNvCxnSpPr/>
          <p:nvPr/>
        </p:nvCxnSpPr>
        <p:spPr>
          <a:xfrm>
            <a:off x="3842900" y="1830075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g152bedf8403_0_0"/>
          <p:cNvCxnSpPr/>
          <p:nvPr/>
        </p:nvCxnSpPr>
        <p:spPr>
          <a:xfrm rot="10800000">
            <a:off x="3845575" y="3060250"/>
            <a:ext cx="0" cy="6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g152bedf8403_0_0"/>
          <p:cNvCxnSpPr>
            <a:stCxn id="219" idx="2"/>
          </p:cNvCxnSpPr>
          <p:nvPr/>
        </p:nvCxnSpPr>
        <p:spPr>
          <a:xfrm>
            <a:off x="4548563" y="2011913"/>
            <a:ext cx="8700" cy="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g152bedf8403_0_0"/>
          <p:cNvCxnSpPr/>
          <p:nvPr/>
        </p:nvCxnSpPr>
        <p:spPr>
          <a:xfrm>
            <a:off x="4129350" y="2505300"/>
            <a:ext cx="4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g152bedf8403_0_0"/>
          <p:cNvCxnSpPr/>
          <p:nvPr/>
        </p:nvCxnSpPr>
        <p:spPr>
          <a:xfrm rot="10800000">
            <a:off x="4570250" y="3011900"/>
            <a:ext cx="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g152bedf8403_0_0"/>
          <p:cNvCxnSpPr/>
          <p:nvPr/>
        </p:nvCxnSpPr>
        <p:spPr>
          <a:xfrm rot="10800000">
            <a:off x="4154150" y="3029925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g152bedf8403_0_0"/>
          <p:cNvCxnSpPr/>
          <p:nvPr/>
        </p:nvCxnSpPr>
        <p:spPr>
          <a:xfrm>
            <a:off x="6449275" y="1508600"/>
            <a:ext cx="0" cy="258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g152bedf8403_0_0"/>
          <p:cNvSpPr txBox="1"/>
          <p:nvPr/>
        </p:nvSpPr>
        <p:spPr>
          <a:xfrm>
            <a:off x="610175" y="1013350"/>
            <a:ext cx="181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User Trust</a:t>
            </a:r>
            <a:endParaRPr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(Identity + Behavior)</a:t>
            </a:r>
            <a:endParaRPr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52bedf8403_0_0"/>
          <p:cNvSpPr txBox="1"/>
          <p:nvPr/>
        </p:nvSpPr>
        <p:spPr>
          <a:xfrm>
            <a:off x="610175" y="3862738"/>
            <a:ext cx="181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Device Trust</a:t>
            </a:r>
            <a:endParaRPr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(Identity + Posture)</a:t>
            </a:r>
            <a:endParaRPr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52bedf8403_0_0"/>
          <p:cNvSpPr txBox="1"/>
          <p:nvPr/>
        </p:nvSpPr>
        <p:spPr>
          <a:xfrm>
            <a:off x="3635925" y="810588"/>
            <a:ext cx="7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endParaRPr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52bedf8403_0_0"/>
          <p:cNvSpPr txBox="1"/>
          <p:nvPr/>
        </p:nvSpPr>
        <p:spPr>
          <a:xfrm>
            <a:off x="4480825" y="1096938"/>
            <a:ext cx="11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52bedf8403_0_0"/>
          <p:cNvSpPr txBox="1"/>
          <p:nvPr/>
        </p:nvSpPr>
        <p:spPr>
          <a:xfrm>
            <a:off x="3863675" y="4401000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52bedf8403_0_0"/>
          <p:cNvSpPr txBox="1"/>
          <p:nvPr/>
        </p:nvSpPr>
        <p:spPr>
          <a:xfrm>
            <a:off x="4766813" y="3883025"/>
            <a:ext cx="10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Session Age</a:t>
            </a:r>
            <a:endParaRPr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52bedf8403_0_0"/>
          <p:cNvSpPr txBox="1"/>
          <p:nvPr/>
        </p:nvSpPr>
        <p:spPr>
          <a:xfrm>
            <a:off x="2360050" y="2545738"/>
            <a:ext cx="12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Policy Engine</a:t>
            </a:r>
            <a:endParaRPr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52bedf8403_0_0"/>
          <p:cNvSpPr txBox="1"/>
          <p:nvPr/>
        </p:nvSpPr>
        <p:spPr>
          <a:xfrm>
            <a:off x="4847475" y="3129725"/>
            <a:ext cx="16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Policy Enforcement</a:t>
            </a:r>
            <a:endParaRPr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265c7005b_5_1"/>
          <p:cNvSpPr/>
          <p:nvPr/>
        </p:nvSpPr>
        <p:spPr>
          <a:xfrm>
            <a:off x="3935043" y="588125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294D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Literature review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g15265c7005b_5_1"/>
          <p:cNvSpPr/>
          <p:nvPr/>
        </p:nvSpPr>
        <p:spPr>
          <a:xfrm>
            <a:off x="5705340" y="148782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Trust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g15265c7005b_5_1"/>
          <p:cNvSpPr/>
          <p:nvPr/>
        </p:nvSpPr>
        <p:spPr>
          <a:xfrm>
            <a:off x="2164751" y="1487825"/>
            <a:ext cx="19095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Zero Trust Architecture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g15265c7005b_5_1"/>
          <p:cNvSpPr/>
          <p:nvPr/>
        </p:nvSpPr>
        <p:spPr>
          <a:xfrm>
            <a:off x="1319500" y="23875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g15265c7005b_5_1"/>
          <p:cNvSpPr/>
          <p:nvPr/>
        </p:nvSpPr>
        <p:spPr>
          <a:xfrm>
            <a:off x="3169593" y="2355315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Non-ML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g15265c7005b_5_1"/>
          <p:cNvSpPr/>
          <p:nvPr/>
        </p:nvSpPr>
        <p:spPr>
          <a:xfrm>
            <a:off x="4860100" y="23875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g15265c7005b_5_1"/>
          <p:cNvSpPr/>
          <p:nvPr/>
        </p:nvSpPr>
        <p:spPr>
          <a:xfrm>
            <a:off x="6550593" y="23875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non -ML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3" name="Google Shape;263;g15265c7005b_5_1"/>
          <p:cNvCxnSpPr>
            <a:stCxn id="256" idx="2"/>
            <a:endCxn id="257" idx="0"/>
          </p:cNvCxnSpPr>
          <p:nvPr/>
        </p:nvCxnSpPr>
        <p:spPr>
          <a:xfrm flipH="1" rot="-5400000">
            <a:off x="5360643" y="374075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g15265c7005b_5_1"/>
          <p:cNvCxnSpPr>
            <a:stCxn id="258" idx="0"/>
            <a:endCxn id="256" idx="2"/>
          </p:cNvCxnSpPr>
          <p:nvPr/>
        </p:nvCxnSpPr>
        <p:spPr>
          <a:xfrm rot="-5400000">
            <a:off x="3683201" y="466925"/>
            <a:ext cx="457200" cy="158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g15265c7005b_5_1"/>
          <p:cNvCxnSpPr>
            <a:stCxn id="258" idx="2"/>
            <a:endCxn id="260" idx="0"/>
          </p:cNvCxnSpPr>
          <p:nvPr/>
        </p:nvCxnSpPr>
        <p:spPr>
          <a:xfrm flipH="1" rot="-5400000">
            <a:off x="3316451" y="1733375"/>
            <a:ext cx="425100" cy="8190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g15265c7005b_5_1"/>
          <p:cNvCxnSpPr>
            <a:stCxn id="259" idx="0"/>
            <a:endCxn id="258" idx="2"/>
          </p:cNvCxnSpPr>
          <p:nvPr/>
        </p:nvCxnSpPr>
        <p:spPr>
          <a:xfrm rot="-5400000">
            <a:off x="2375500" y="1643378"/>
            <a:ext cx="457200" cy="103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g15265c7005b_5_1"/>
          <p:cNvCxnSpPr>
            <a:stCxn id="257" idx="2"/>
            <a:endCxn id="262" idx="0"/>
          </p:cNvCxnSpPr>
          <p:nvPr/>
        </p:nvCxnSpPr>
        <p:spPr>
          <a:xfrm flipH="1" rot="-5400000">
            <a:off x="6668490" y="1736226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g15265c7005b_5_1"/>
          <p:cNvCxnSpPr>
            <a:stCxn id="261" idx="0"/>
            <a:endCxn id="257" idx="2"/>
          </p:cNvCxnSpPr>
          <p:nvPr/>
        </p:nvCxnSpPr>
        <p:spPr>
          <a:xfrm rot="-5400000">
            <a:off x="5823100" y="1736378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9" name="Google Shape;269;g15265c7005b_5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738" y="1068700"/>
            <a:ext cx="364076" cy="36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5265c7005b_5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675" y="1976888"/>
            <a:ext cx="364076" cy="36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5265c7005b_5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2962" y="1960776"/>
            <a:ext cx="364076" cy="36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5265c7005b_5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0599" y="1077189"/>
            <a:ext cx="364076" cy="36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5265c7005b_5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5887" y="1960839"/>
            <a:ext cx="364076" cy="36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5265c7005b_5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3324" y="1976901"/>
            <a:ext cx="364076" cy="3640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5265c7005b_5_1"/>
          <p:cNvSpPr/>
          <p:nvPr/>
        </p:nvSpPr>
        <p:spPr>
          <a:xfrm>
            <a:off x="4954550" y="3041075"/>
            <a:ext cx="3067200" cy="1221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IoT environment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SIoT environment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Cloud Computing Environment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M2M Communications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MANETs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VANETs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g15265c7005b_5_1"/>
          <p:cNvSpPr/>
          <p:nvPr/>
        </p:nvSpPr>
        <p:spPr>
          <a:xfrm>
            <a:off x="1451000" y="3041075"/>
            <a:ext cx="3132000" cy="82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IoT systems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Cloud Computing Environment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Self-driving Networks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5G and 6G networks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g15265c7005b_5_1"/>
          <p:cNvSpPr txBox="1"/>
          <p:nvPr>
            <p:ph type="title"/>
          </p:nvPr>
        </p:nvSpPr>
        <p:spPr>
          <a:xfrm>
            <a:off x="123098" y="-1550"/>
            <a:ext cx="459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94D7D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Methodology</a:t>
            </a:r>
            <a:endParaRPr b="1">
              <a:solidFill>
                <a:srgbClr val="294D7D"/>
              </a:solidFill>
            </a:endParaRPr>
          </a:p>
        </p:txBody>
      </p:sp>
      <p:cxnSp>
        <p:nvCxnSpPr>
          <p:cNvPr id="278" name="Google Shape;278;g15265c7005b_5_1"/>
          <p:cNvCxnSpPr/>
          <p:nvPr/>
        </p:nvCxnSpPr>
        <p:spPr>
          <a:xfrm>
            <a:off x="4768775" y="2991975"/>
            <a:ext cx="13500" cy="12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9" name="Google Shape;279;g15265c7005b_5_1"/>
          <p:cNvSpPr txBox="1"/>
          <p:nvPr/>
        </p:nvSpPr>
        <p:spPr>
          <a:xfrm>
            <a:off x="3911800" y="218700"/>
            <a:ext cx="15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40+ references</a:t>
            </a:r>
            <a:endParaRPr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5265c7005b_5_1"/>
          <p:cNvSpPr txBox="1"/>
          <p:nvPr>
            <p:ph idx="1" type="body"/>
          </p:nvPr>
        </p:nvSpPr>
        <p:spPr>
          <a:xfrm>
            <a:off x="293725" y="4409575"/>
            <a:ext cx="84414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2"/>
                </a:solidFill>
              </a:rPr>
              <a:t>Keywords : ZTA, Zero Trust Model,  Trust, ML, Machine Learning, AI, Decentralized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2bedf8403_4_31"/>
          <p:cNvSpPr txBox="1"/>
          <p:nvPr>
            <p:ph type="title"/>
          </p:nvPr>
        </p:nvSpPr>
        <p:spPr>
          <a:xfrm>
            <a:off x="448965" y="281175"/>
            <a:ext cx="8246100" cy="89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Literature Analysis</a:t>
            </a:r>
            <a:endParaRPr b="1"/>
          </a:p>
        </p:txBody>
      </p:sp>
      <p:graphicFrame>
        <p:nvGraphicFramePr>
          <p:cNvPr id="286" name="Google Shape;286;g152bedf8403_4_31"/>
          <p:cNvGraphicFramePr/>
          <p:nvPr/>
        </p:nvGraphicFramePr>
        <p:xfrm>
          <a:off x="-12" y="1104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{51F28B75-9CE5-402D-89C0-4FCA499AF211}</a:tableStyleId>
              </a:tblPr>
              <a:tblGrid>
                <a:gridCol w="1011300"/>
                <a:gridCol w="5644225"/>
                <a:gridCol w="2488475"/>
              </a:tblGrid>
              <a:tr h="47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Category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extLst>
                            <a:ext uri="http://customooxmlschemas.google.com/">
                              <go:slidesCustomData xmlns:go="http://customooxmlschemas.google.com/" textRoundtripDataId="1"/>
                            </a:ext>
                          </a:extLst>
                        </a:rPr>
                        <a:t>Key ideas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References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545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Trust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Training ML models using trust attributes to evaluate direct trust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[23], [30], [35], [37]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0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Frameworks for trust management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[24], [25], [26], [33], [39], [40]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0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Combine direct and indirect trust (reputation)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[28]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0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Evaluation of the trust against time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[29]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96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Identifying </a:t>
                      </a:r>
                      <a:r>
                        <a:rPr lang="en-US">
                          <a:solidFill>
                            <a:srgbClr val="011733"/>
                          </a:solidFill>
                        </a:rPr>
                        <a:t>malicious</a:t>
                      </a:r>
                      <a:r>
                        <a:rPr lang="en-US">
                          <a:solidFill>
                            <a:srgbClr val="011733"/>
                          </a:solidFill>
                        </a:rPr>
                        <a:t> nodes in the network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[31], [34]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26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Zero Trust 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Use combination of static policies and ML based policies in policy engine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[14], [11]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0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Processing big data for high volume networks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11733"/>
                          </a:solidFill>
                        </a:rPr>
                        <a:t>[09]</a:t>
                      </a:r>
                      <a:endParaRPr>
                        <a:solidFill>
                          <a:srgbClr val="0117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2bedf8403_1_12"/>
          <p:cNvSpPr txBox="1"/>
          <p:nvPr>
            <p:ph idx="1" type="body"/>
          </p:nvPr>
        </p:nvSpPr>
        <p:spPr>
          <a:xfrm>
            <a:off x="448975" y="257725"/>
            <a:ext cx="6527400" cy="4885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2"/>
                </a:solidFill>
              </a:rPr>
              <a:t>Research Gaps </a:t>
            </a:r>
            <a:endParaRPr/>
          </a:p>
        </p:txBody>
      </p:sp>
      <p:grpSp>
        <p:nvGrpSpPr>
          <p:cNvPr id="292" name="Google Shape;292;g152bedf8403_1_12"/>
          <p:cNvGrpSpPr/>
          <p:nvPr/>
        </p:nvGrpSpPr>
        <p:grpSpPr>
          <a:xfrm>
            <a:off x="1370478" y="1193884"/>
            <a:ext cx="4112591" cy="3553374"/>
            <a:chOff x="4583090" y="1183084"/>
            <a:chExt cx="4112591" cy="3553374"/>
          </a:xfrm>
        </p:grpSpPr>
        <p:sp>
          <p:nvSpPr>
            <p:cNvPr id="293" name="Google Shape;293;g152bedf8403_1_12"/>
            <p:cNvSpPr/>
            <p:nvPr/>
          </p:nvSpPr>
          <p:spPr>
            <a:xfrm>
              <a:off x="5209869" y="2488574"/>
              <a:ext cx="3485812" cy="942330"/>
            </a:xfrm>
            <a:custGeom>
              <a:rect b="b" l="l" r="r" t="t"/>
              <a:pathLst>
                <a:path extrusionOk="0" h="28997" w="107264">
                  <a:moveTo>
                    <a:pt x="52173" y="0"/>
                  </a:moveTo>
                  <a:cubicBezTo>
                    <a:pt x="28601" y="0"/>
                    <a:pt x="4999" y="635"/>
                    <a:pt x="3325" y="2293"/>
                  </a:cubicBezTo>
                  <a:cubicBezTo>
                    <a:pt x="0" y="5618"/>
                    <a:pt x="5162" y="27374"/>
                    <a:pt x="6936" y="27913"/>
                  </a:cubicBezTo>
                  <a:cubicBezTo>
                    <a:pt x="9502" y="28707"/>
                    <a:pt x="23688" y="28997"/>
                    <a:pt x="40484" y="28997"/>
                  </a:cubicBezTo>
                  <a:cubicBezTo>
                    <a:pt x="67222" y="28997"/>
                    <a:pt x="100574" y="28262"/>
                    <a:pt x="104191" y="27659"/>
                  </a:cubicBezTo>
                  <a:cubicBezTo>
                    <a:pt x="107263" y="27153"/>
                    <a:pt x="103431" y="3338"/>
                    <a:pt x="100866" y="1532"/>
                  </a:cubicBezTo>
                  <a:cubicBezTo>
                    <a:pt x="99580" y="643"/>
                    <a:pt x="75891" y="0"/>
                    <a:pt x="5217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g152bedf8403_1_12"/>
            <p:cNvSpPr/>
            <p:nvPr/>
          </p:nvSpPr>
          <p:spPr>
            <a:xfrm>
              <a:off x="8058600" y="2516749"/>
              <a:ext cx="637081" cy="894364"/>
            </a:xfrm>
            <a:custGeom>
              <a:rect b="b" l="l" r="r" t="t"/>
              <a:pathLst>
                <a:path extrusionOk="0" h="27521" w="19604">
                  <a:moveTo>
                    <a:pt x="8392" y="0"/>
                  </a:moveTo>
                  <a:cubicBezTo>
                    <a:pt x="6682" y="6113"/>
                    <a:pt x="4371" y="22137"/>
                    <a:pt x="0" y="27521"/>
                  </a:cubicBezTo>
                  <a:cubicBezTo>
                    <a:pt x="8551" y="27299"/>
                    <a:pt x="14916" y="26982"/>
                    <a:pt x="16531" y="26729"/>
                  </a:cubicBezTo>
                  <a:cubicBezTo>
                    <a:pt x="19603" y="26222"/>
                    <a:pt x="15771" y="2439"/>
                    <a:pt x="13206" y="665"/>
                  </a:cubicBezTo>
                  <a:cubicBezTo>
                    <a:pt x="12858" y="412"/>
                    <a:pt x="11116" y="190"/>
                    <a:pt x="8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g152bedf8403_1_12"/>
            <p:cNvSpPr/>
            <p:nvPr/>
          </p:nvSpPr>
          <p:spPr>
            <a:xfrm>
              <a:off x="4960809" y="1183084"/>
              <a:ext cx="3485812" cy="942330"/>
            </a:xfrm>
            <a:custGeom>
              <a:rect b="b" l="l" r="r" t="t"/>
              <a:pathLst>
                <a:path extrusionOk="0" h="28997" w="107264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g152bedf8403_1_12"/>
            <p:cNvSpPr/>
            <p:nvPr/>
          </p:nvSpPr>
          <p:spPr>
            <a:xfrm>
              <a:off x="5049299" y="3794193"/>
              <a:ext cx="3485812" cy="942265"/>
            </a:xfrm>
            <a:custGeom>
              <a:rect b="b" l="l" r="r" t="t"/>
              <a:pathLst>
                <a:path extrusionOk="0" h="28995" w="107264">
                  <a:moveTo>
                    <a:pt x="52393" y="0"/>
                  </a:moveTo>
                  <a:cubicBezTo>
                    <a:pt x="28748" y="0"/>
                    <a:pt x="5005" y="642"/>
                    <a:pt x="3326" y="2304"/>
                  </a:cubicBezTo>
                  <a:cubicBezTo>
                    <a:pt x="1" y="5630"/>
                    <a:pt x="5163" y="27354"/>
                    <a:pt x="6936" y="27924"/>
                  </a:cubicBezTo>
                  <a:cubicBezTo>
                    <a:pt x="9508" y="28708"/>
                    <a:pt x="23747" y="28995"/>
                    <a:pt x="40589" y="28995"/>
                  </a:cubicBezTo>
                  <a:cubicBezTo>
                    <a:pt x="67309" y="28995"/>
                    <a:pt x="100579" y="28273"/>
                    <a:pt x="104192" y="27671"/>
                  </a:cubicBezTo>
                  <a:cubicBezTo>
                    <a:pt x="107264" y="27133"/>
                    <a:pt x="103432" y="3318"/>
                    <a:pt x="100867" y="1544"/>
                  </a:cubicBezTo>
                  <a:cubicBezTo>
                    <a:pt x="99584" y="642"/>
                    <a:pt x="76038" y="0"/>
                    <a:pt x="523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g152bedf8403_1_12"/>
            <p:cNvSpPr/>
            <p:nvPr/>
          </p:nvSpPr>
          <p:spPr>
            <a:xfrm>
              <a:off x="7898030" y="3821719"/>
              <a:ext cx="637081" cy="895404"/>
            </a:xfrm>
            <a:custGeom>
              <a:rect b="b" l="l" r="r" t="t"/>
              <a:pathLst>
                <a:path extrusionOk="0" h="27553" w="19604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17" y="27014"/>
                    <a:pt x="16532" y="26729"/>
                  </a:cubicBezTo>
                  <a:cubicBezTo>
                    <a:pt x="19604" y="26222"/>
                    <a:pt x="15772" y="2471"/>
                    <a:pt x="13207" y="697"/>
                  </a:cubicBezTo>
                  <a:cubicBezTo>
                    <a:pt x="12858" y="444"/>
                    <a:pt x="11117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g152bedf8403_1_12"/>
            <p:cNvSpPr/>
            <p:nvPr/>
          </p:nvSpPr>
          <p:spPr>
            <a:xfrm>
              <a:off x="4583090" y="1338357"/>
              <a:ext cx="631946" cy="631946"/>
            </a:xfrm>
            <a:custGeom>
              <a:rect b="b" l="l" r="r" t="t"/>
              <a:pathLst>
                <a:path extrusionOk="0" h="19446" w="19446">
                  <a:moveTo>
                    <a:pt x="9723" y="1"/>
                  </a:moveTo>
                  <a:cubicBezTo>
                    <a:pt x="4371" y="1"/>
                    <a:pt x="1" y="4371"/>
                    <a:pt x="1" y="9723"/>
                  </a:cubicBezTo>
                  <a:cubicBezTo>
                    <a:pt x="1" y="15075"/>
                    <a:pt x="4371" y="19445"/>
                    <a:pt x="9723" y="19445"/>
                  </a:cubicBezTo>
                  <a:cubicBezTo>
                    <a:pt x="15075" y="19445"/>
                    <a:pt x="19446" y="15075"/>
                    <a:pt x="19446" y="9723"/>
                  </a:cubicBezTo>
                  <a:cubicBezTo>
                    <a:pt x="19446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1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99" name="Google Shape;299;g152bedf8403_1_12"/>
            <p:cNvSpPr/>
            <p:nvPr/>
          </p:nvSpPr>
          <p:spPr>
            <a:xfrm>
              <a:off x="4669534" y="3949336"/>
              <a:ext cx="630939" cy="631946"/>
            </a:xfrm>
            <a:custGeom>
              <a:rect b="b" l="l" r="r" t="t"/>
              <a:pathLst>
                <a:path extrusionOk="0" h="19446" w="19415">
                  <a:moveTo>
                    <a:pt x="9723" y="1"/>
                  </a:moveTo>
                  <a:cubicBezTo>
                    <a:pt x="4340" y="1"/>
                    <a:pt x="1" y="4371"/>
                    <a:pt x="1" y="9723"/>
                  </a:cubicBezTo>
                  <a:cubicBezTo>
                    <a:pt x="1" y="15075"/>
                    <a:pt x="4340" y="19445"/>
                    <a:pt x="9723" y="19445"/>
                  </a:cubicBezTo>
                  <a:cubicBezTo>
                    <a:pt x="15075" y="19445"/>
                    <a:pt x="19414" y="15075"/>
                    <a:pt x="19414" y="9723"/>
                  </a:cubicBezTo>
                  <a:cubicBezTo>
                    <a:pt x="19414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3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0" name="Google Shape;300;g152bedf8403_1_12"/>
            <p:cNvSpPr/>
            <p:nvPr/>
          </p:nvSpPr>
          <p:spPr>
            <a:xfrm>
              <a:off x="4971078" y="2644367"/>
              <a:ext cx="630939" cy="630906"/>
            </a:xfrm>
            <a:custGeom>
              <a:rect b="b" l="l" r="r" t="t"/>
              <a:pathLst>
                <a:path extrusionOk="0" h="19414" w="19415">
                  <a:moveTo>
                    <a:pt x="9723" y="0"/>
                  </a:moveTo>
                  <a:cubicBezTo>
                    <a:pt x="4340" y="0"/>
                    <a:pt x="1" y="4339"/>
                    <a:pt x="1" y="9691"/>
                  </a:cubicBezTo>
                  <a:cubicBezTo>
                    <a:pt x="1" y="15075"/>
                    <a:pt x="4340" y="19413"/>
                    <a:pt x="9723" y="19413"/>
                  </a:cubicBezTo>
                  <a:cubicBezTo>
                    <a:pt x="15075" y="19413"/>
                    <a:pt x="19414" y="15075"/>
                    <a:pt x="19414" y="9691"/>
                  </a:cubicBezTo>
                  <a:cubicBezTo>
                    <a:pt x="19414" y="4339"/>
                    <a:pt x="15075" y="0"/>
                    <a:pt x="97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2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01" name="Google Shape;301;g152bedf8403_1_12"/>
            <p:cNvSpPr/>
            <p:nvPr/>
          </p:nvSpPr>
          <p:spPr>
            <a:xfrm>
              <a:off x="7808500" y="1210739"/>
              <a:ext cx="637081" cy="895404"/>
            </a:xfrm>
            <a:custGeom>
              <a:rect b="b" l="l" r="r" t="t"/>
              <a:pathLst>
                <a:path extrusionOk="0" h="27553" w="19604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g152bedf8403_1_12"/>
            <p:cNvSpPr txBox="1"/>
            <p:nvPr/>
          </p:nvSpPr>
          <p:spPr>
            <a:xfrm>
              <a:off x="5337088" y="1338350"/>
              <a:ext cx="2827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Fira Sans Medium"/>
                  <a:ea typeface="Fira Sans Medium"/>
                  <a:cs typeface="Fira Sans Medium"/>
                  <a:sym typeface="Fira Sans Medium"/>
                </a:rPr>
                <a:t>User behaviour and history is not considered</a:t>
              </a:r>
              <a:endParaRPr sz="17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03" name="Google Shape;303;g152bedf8403_1_12"/>
            <p:cNvSpPr txBox="1"/>
            <p:nvPr/>
          </p:nvSpPr>
          <p:spPr>
            <a:xfrm>
              <a:off x="5787850" y="2776388"/>
              <a:ext cx="2827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Fira Sans Medium"/>
                  <a:ea typeface="Fira Sans Medium"/>
                  <a:cs typeface="Fira Sans Medium"/>
                  <a:sym typeface="Fira Sans Medium"/>
                </a:rPr>
                <a:t>Lack of  ZTA implementations</a:t>
              </a:r>
              <a:endParaRPr sz="17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04" name="Google Shape;304;g152bedf8403_1_12"/>
            <p:cNvSpPr txBox="1"/>
            <p:nvPr/>
          </p:nvSpPr>
          <p:spPr>
            <a:xfrm>
              <a:off x="5477825" y="4050500"/>
              <a:ext cx="2827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Fira Sans Medium"/>
                  <a:ea typeface="Fira Sans Medium"/>
                  <a:cs typeface="Fira Sans Medium"/>
                  <a:sym typeface="Fira Sans Medium"/>
                </a:rPr>
                <a:t>Not constantly monitoring and evaluating the trust</a:t>
              </a:r>
              <a:endParaRPr sz="17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sp>
        <p:nvSpPr>
          <p:cNvPr id="305" name="Google Shape;305;g152bedf8403_1_12"/>
          <p:cNvSpPr txBox="1"/>
          <p:nvPr/>
        </p:nvSpPr>
        <p:spPr>
          <a:xfrm>
            <a:off x="436025" y="30325"/>
            <a:ext cx="6527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275" y="2636900"/>
            <a:ext cx="571000" cy="5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525" y="3364725"/>
            <a:ext cx="571000" cy="5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"/>
          <p:cNvSpPr/>
          <p:nvPr/>
        </p:nvSpPr>
        <p:spPr>
          <a:xfrm>
            <a:off x="2432383" y="736230"/>
            <a:ext cx="3794307" cy="45196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IXIA Traffic Generator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3" name="Google Shape;313;p3"/>
          <p:cNvSpPr/>
          <p:nvPr/>
        </p:nvSpPr>
        <p:spPr>
          <a:xfrm>
            <a:off x="2690970" y="1125179"/>
            <a:ext cx="392863" cy="39694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I</a:t>
            </a:r>
            <a:r>
              <a:rPr b="1" baseline="-25000" lang="en-US">
                <a:solidFill>
                  <a:schemeClr val="lt1"/>
                </a:solidFill>
              </a:rPr>
              <a:t>1</a:t>
            </a:r>
            <a:r>
              <a:rPr b="1" lang="en-US">
                <a:solidFill>
                  <a:schemeClr val="lt1"/>
                </a:solidFill>
              </a:rPr>
              <a:t> </a:t>
            </a:r>
            <a:endParaRPr baseline="-25000">
              <a:solidFill>
                <a:schemeClr val="lt1"/>
              </a:solidFill>
            </a:endParaRPr>
          </a:p>
        </p:txBody>
      </p:sp>
      <p:sp>
        <p:nvSpPr>
          <p:cNvPr id="314" name="Google Shape;314;p3"/>
          <p:cNvSpPr/>
          <p:nvPr/>
        </p:nvSpPr>
        <p:spPr>
          <a:xfrm>
            <a:off x="5588456" y="1125179"/>
            <a:ext cx="392863" cy="39694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I</a:t>
            </a:r>
            <a:r>
              <a:rPr b="1" baseline="-25000" lang="en-US">
                <a:solidFill>
                  <a:schemeClr val="lt1"/>
                </a:solidFill>
              </a:rPr>
              <a:t>2</a:t>
            </a:r>
            <a:r>
              <a:rPr b="1" lang="en-US">
                <a:solidFill>
                  <a:schemeClr val="lt1"/>
                </a:solidFill>
              </a:rPr>
              <a:t> </a:t>
            </a:r>
            <a:endParaRPr baseline="-25000">
              <a:solidFill>
                <a:schemeClr val="lt1"/>
              </a:solidFill>
            </a:endParaRPr>
          </a:p>
        </p:txBody>
      </p:sp>
      <p:cxnSp>
        <p:nvCxnSpPr>
          <p:cNvPr id="315" name="Google Shape;315;p3"/>
          <p:cNvCxnSpPr/>
          <p:nvPr/>
        </p:nvCxnSpPr>
        <p:spPr>
          <a:xfrm flipH="1" rot="10800000">
            <a:off x="2498197" y="1487972"/>
            <a:ext cx="192676" cy="94934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6" name="Google Shape;3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868" y="1870688"/>
            <a:ext cx="927850" cy="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"/>
          <p:cNvCxnSpPr/>
          <p:nvPr/>
        </p:nvCxnSpPr>
        <p:spPr>
          <a:xfrm rot="10800000">
            <a:off x="3083929" y="1487972"/>
            <a:ext cx="604894" cy="78105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8" name="Google Shape;31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2584" y="1870688"/>
            <a:ext cx="927850" cy="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3"/>
          <p:cNvCxnSpPr>
            <a:stCxn id="314" idx="2"/>
          </p:cNvCxnSpPr>
          <p:nvPr/>
        </p:nvCxnSpPr>
        <p:spPr>
          <a:xfrm>
            <a:off x="5784888" y="1522119"/>
            <a:ext cx="4983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0" name="Google Shape;3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407" y="1623166"/>
            <a:ext cx="927851" cy="85796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"/>
          <p:cNvSpPr/>
          <p:nvPr/>
        </p:nvSpPr>
        <p:spPr>
          <a:xfrm>
            <a:off x="2298684" y="3314717"/>
            <a:ext cx="1002379" cy="559082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"/>
          <p:cNvSpPr/>
          <p:nvPr/>
        </p:nvSpPr>
        <p:spPr>
          <a:xfrm>
            <a:off x="6301788" y="3020341"/>
            <a:ext cx="927900" cy="452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383" y="4009474"/>
            <a:ext cx="498301" cy="460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430" y="3873802"/>
            <a:ext cx="549816" cy="508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807" y="3800284"/>
            <a:ext cx="549816" cy="50841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"/>
          <p:cNvSpPr/>
          <p:nvPr/>
        </p:nvSpPr>
        <p:spPr>
          <a:xfrm>
            <a:off x="2298780" y="3516348"/>
            <a:ext cx="1002379" cy="307188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Tcpdump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27" name="Google Shape;32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758" y="4358777"/>
            <a:ext cx="666423" cy="61624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"/>
          <p:cNvSpPr txBox="1"/>
          <p:nvPr/>
        </p:nvSpPr>
        <p:spPr>
          <a:xfrm>
            <a:off x="3220613" y="4568133"/>
            <a:ext cx="1002379" cy="4001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Pcap files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3"/>
          <p:cNvGrpSpPr/>
          <p:nvPr/>
        </p:nvGrpSpPr>
        <p:grpSpPr>
          <a:xfrm>
            <a:off x="2758854" y="2789403"/>
            <a:ext cx="118148" cy="361413"/>
            <a:chOff x="1897850" y="2537275"/>
            <a:chExt cx="122700" cy="405900"/>
          </a:xfrm>
        </p:grpSpPr>
        <p:cxnSp>
          <p:nvCxnSpPr>
            <p:cNvPr id="330" name="Google Shape;330;p3"/>
            <p:cNvCxnSpPr/>
            <p:nvPr/>
          </p:nvCxnSpPr>
          <p:spPr>
            <a:xfrm rot="10800000">
              <a:off x="1897850" y="2542675"/>
              <a:ext cx="0" cy="40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1" name="Google Shape;331;p3"/>
            <p:cNvCxnSpPr/>
            <p:nvPr/>
          </p:nvCxnSpPr>
          <p:spPr>
            <a:xfrm>
              <a:off x="2020550" y="2537275"/>
              <a:ext cx="0" cy="40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32" name="Google Shape;332;p3"/>
          <p:cNvCxnSpPr/>
          <p:nvPr/>
        </p:nvCxnSpPr>
        <p:spPr>
          <a:xfrm>
            <a:off x="2799970" y="3873799"/>
            <a:ext cx="0" cy="36141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"/>
          <p:cNvCxnSpPr>
            <a:stCxn id="310" idx="2"/>
            <a:endCxn id="326" idx="1"/>
          </p:cNvCxnSpPr>
          <p:nvPr/>
        </p:nvCxnSpPr>
        <p:spPr>
          <a:xfrm>
            <a:off x="1765775" y="3207900"/>
            <a:ext cx="5331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"/>
          <p:cNvCxnSpPr>
            <a:stCxn id="311" idx="3"/>
            <a:endCxn id="326" idx="1"/>
          </p:cNvCxnSpPr>
          <p:nvPr/>
        </p:nvCxnSpPr>
        <p:spPr>
          <a:xfrm>
            <a:off x="1739525" y="3650225"/>
            <a:ext cx="5592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"/>
          <p:cNvCxnSpPr>
            <a:stCxn id="323" idx="0"/>
            <a:endCxn id="326" idx="1"/>
          </p:cNvCxnSpPr>
          <p:nvPr/>
        </p:nvCxnSpPr>
        <p:spPr>
          <a:xfrm flipH="1" rot="10800000">
            <a:off x="2049534" y="3669874"/>
            <a:ext cx="24930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"/>
          <p:cNvCxnSpPr>
            <a:stCxn id="324" idx="0"/>
            <a:endCxn id="322" idx="3"/>
          </p:cNvCxnSpPr>
          <p:nvPr/>
        </p:nvCxnSpPr>
        <p:spPr>
          <a:xfrm flipH="1" rot="10800000">
            <a:off x="6650338" y="3472402"/>
            <a:ext cx="115500" cy="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"/>
          <p:cNvCxnSpPr>
            <a:stCxn id="325" idx="0"/>
            <a:endCxn id="322" idx="3"/>
          </p:cNvCxnSpPr>
          <p:nvPr/>
        </p:nvCxnSpPr>
        <p:spPr>
          <a:xfrm rot="10800000">
            <a:off x="6765815" y="3472384"/>
            <a:ext cx="83490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8" name="Google Shape;338;p3"/>
          <p:cNvGrpSpPr/>
          <p:nvPr/>
        </p:nvGrpSpPr>
        <p:grpSpPr>
          <a:xfrm>
            <a:off x="6591254" y="2570032"/>
            <a:ext cx="118148" cy="361413"/>
            <a:chOff x="1897850" y="2537275"/>
            <a:chExt cx="122700" cy="405900"/>
          </a:xfrm>
        </p:grpSpPr>
        <p:cxnSp>
          <p:nvCxnSpPr>
            <p:cNvPr id="339" name="Google Shape;339;p3"/>
            <p:cNvCxnSpPr/>
            <p:nvPr/>
          </p:nvCxnSpPr>
          <p:spPr>
            <a:xfrm rot="10800000">
              <a:off x="1897850" y="2542675"/>
              <a:ext cx="0" cy="40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0" name="Google Shape;340;p3"/>
            <p:cNvCxnSpPr/>
            <p:nvPr/>
          </p:nvCxnSpPr>
          <p:spPr>
            <a:xfrm>
              <a:off x="2020550" y="2537275"/>
              <a:ext cx="0" cy="40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41" name="Google Shape;341;p3"/>
          <p:cNvCxnSpPr>
            <a:stCxn id="322" idx="2"/>
          </p:cNvCxnSpPr>
          <p:nvPr/>
        </p:nvCxnSpPr>
        <p:spPr>
          <a:xfrm flipH="1">
            <a:off x="5429388" y="3246391"/>
            <a:ext cx="8724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"/>
          <p:cNvCxnSpPr>
            <a:endCxn id="326" idx="3"/>
          </p:cNvCxnSpPr>
          <p:nvPr/>
        </p:nvCxnSpPr>
        <p:spPr>
          <a:xfrm rot="10800000">
            <a:off x="3301159" y="3669942"/>
            <a:ext cx="8973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3"/>
          <p:cNvSpPr txBox="1"/>
          <p:nvPr/>
        </p:nvSpPr>
        <p:spPr>
          <a:xfrm>
            <a:off x="3001493" y="3022621"/>
            <a:ext cx="1208343" cy="4001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Router 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"/>
          <p:cNvSpPr txBox="1"/>
          <p:nvPr/>
        </p:nvSpPr>
        <p:spPr>
          <a:xfrm>
            <a:off x="7375776" y="3012030"/>
            <a:ext cx="1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Router 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"/>
          <p:cNvSpPr txBox="1"/>
          <p:nvPr/>
        </p:nvSpPr>
        <p:spPr>
          <a:xfrm>
            <a:off x="1250555" y="2011694"/>
            <a:ext cx="1208343" cy="4001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"/>
          <p:cNvSpPr txBox="1"/>
          <p:nvPr/>
        </p:nvSpPr>
        <p:spPr>
          <a:xfrm>
            <a:off x="3798136" y="2080978"/>
            <a:ext cx="1208343" cy="615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Server 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(Malware)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"/>
          <p:cNvSpPr txBox="1"/>
          <p:nvPr/>
        </p:nvSpPr>
        <p:spPr>
          <a:xfrm>
            <a:off x="7229706" y="2011666"/>
            <a:ext cx="1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Server 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"/>
          <p:cNvSpPr txBox="1"/>
          <p:nvPr/>
        </p:nvSpPr>
        <p:spPr>
          <a:xfrm>
            <a:off x="1090473" y="4063699"/>
            <a:ext cx="1208343" cy="4001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"/>
          <p:cNvSpPr txBox="1"/>
          <p:nvPr>
            <p:ph type="title"/>
          </p:nvPr>
        </p:nvSpPr>
        <p:spPr>
          <a:xfrm>
            <a:off x="219865" y="163530"/>
            <a:ext cx="5955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</a:rPr>
              <a:t>Use Case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50" name="Google Shape;350;p3"/>
          <p:cNvSpPr txBox="1"/>
          <p:nvPr/>
        </p:nvSpPr>
        <p:spPr>
          <a:xfrm flipH="1">
            <a:off x="4904478" y="3222422"/>
            <a:ext cx="1070400" cy="1046700"/>
          </a:xfrm>
          <a:prstGeom prst="rect">
            <a:avLst/>
          </a:prstGeom>
          <a:solidFill>
            <a:srgbClr val="0117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 User Behaviour using ML model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3"/>
          <p:cNvCxnSpPr>
            <a:endCxn id="350" idx="3"/>
          </p:cNvCxnSpPr>
          <p:nvPr/>
        </p:nvCxnSpPr>
        <p:spPr>
          <a:xfrm>
            <a:off x="4366878" y="3701072"/>
            <a:ext cx="537600" cy="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2" name="Google Shape;35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8688" y="3187130"/>
            <a:ext cx="1208247" cy="11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265c7005b_7_10"/>
          <p:cNvSpPr txBox="1"/>
          <p:nvPr>
            <p:ph type="title"/>
          </p:nvPr>
        </p:nvSpPr>
        <p:spPr>
          <a:xfrm>
            <a:off x="448965" y="281175"/>
            <a:ext cx="8246100" cy="89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Our Work</a:t>
            </a:r>
            <a:endParaRPr b="1"/>
          </a:p>
        </p:txBody>
      </p:sp>
      <p:sp>
        <p:nvSpPr>
          <p:cNvPr id="358" name="Google Shape;358;g15265c7005b_7_10"/>
          <p:cNvSpPr txBox="1"/>
          <p:nvPr>
            <p:ph idx="1" type="body"/>
          </p:nvPr>
        </p:nvSpPr>
        <p:spPr>
          <a:xfrm>
            <a:off x="25" y="1113150"/>
            <a:ext cx="9144000" cy="3953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6858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500"/>
              <a:buChar char="•"/>
            </a:pPr>
            <a:r>
              <a:rPr lang="en-US" sz="2500">
                <a:solidFill>
                  <a:schemeClr val="dk2"/>
                </a:solidFill>
              </a:rPr>
              <a:t>Identifying the trust metrics for the for the use case</a:t>
            </a:r>
            <a:endParaRPr sz="2500">
              <a:solidFill>
                <a:schemeClr val="dk2"/>
              </a:solidFill>
            </a:endParaRPr>
          </a:p>
          <a:p>
            <a:pPr indent="-3873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•"/>
            </a:pPr>
            <a:r>
              <a:rPr lang="en-US" sz="2500">
                <a:solidFill>
                  <a:schemeClr val="dk2"/>
                </a:solidFill>
              </a:rPr>
              <a:t>Use machine learning </a:t>
            </a:r>
            <a:r>
              <a:rPr lang="en-US" sz="2500">
                <a:solidFill>
                  <a:schemeClr val="dk2"/>
                </a:solidFill>
              </a:rPr>
              <a:t>to </a:t>
            </a:r>
            <a:r>
              <a:rPr lang="en-US" sz="2500">
                <a:solidFill>
                  <a:schemeClr val="dk2"/>
                </a:solidFill>
              </a:rPr>
              <a:t>detect user behaviour</a:t>
            </a:r>
            <a:endParaRPr sz="2500">
              <a:solidFill>
                <a:schemeClr val="dk2"/>
              </a:solidFill>
            </a:endParaRPr>
          </a:p>
          <a:p>
            <a:pPr indent="-3873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•"/>
            </a:pPr>
            <a:r>
              <a:rPr lang="en-US" sz="2500">
                <a:solidFill>
                  <a:schemeClr val="dk2"/>
                </a:solidFill>
              </a:rPr>
              <a:t>Evaluate trust , c</a:t>
            </a:r>
            <a:r>
              <a:rPr lang="en-US" sz="2500">
                <a:solidFill>
                  <a:schemeClr val="dk2"/>
                </a:solidFill>
              </a:rPr>
              <a:t>ontinuously monitor</a:t>
            </a:r>
            <a:r>
              <a:rPr lang="en-US" sz="2500">
                <a:solidFill>
                  <a:schemeClr val="dk2"/>
                </a:solidFill>
              </a:rPr>
              <a:t> and allow only trustworthy users</a:t>
            </a:r>
            <a:endParaRPr sz="2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</cp:coreProperties>
</file>