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DED975-E49C-42D6-AC88-DA4D1A6BAF50}">
  <a:tblStyle styleId="{72DED975-E49C-42D6-AC88-DA4D1A6BAF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4489a746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4489a746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5c4f2b2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5c4f2b2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2f5baad9d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2f5baad9d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2f5baad9d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2f5baad9d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4489a746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e4489a746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4489a74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4489a74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5b3373ab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e5b3373ab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2f5baad9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e2f5baad9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e5a43fcf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e5a43fcf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4489a746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e4489a746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099b216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099b216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02124"/>
              </a:solidFill>
              <a:highlight>
                <a:schemeClr val="lt1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5b3373ab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5b3373ab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e4489a746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e4489a746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e40f7709fe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e40f7709fe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40f7709fe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40f7709fe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4f037044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4f037044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4f037044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4f037044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5a43fd14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5a43fd14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4f037044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4f037044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4489a74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4489a74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4489a746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4489a746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g"/><Relationship Id="rId4" Type="http://schemas.openxmlformats.org/officeDocument/2006/relationships/image" Target="../media/image19.jpg"/><Relationship Id="rId5" Type="http://schemas.openxmlformats.org/officeDocument/2006/relationships/image" Target="../media/image23.jpg"/><Relationship Id="rId6" Type="http://schemas.openxmlformats.org/officeDocument/2006/relationships/image" Target="../media/image2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image" Target="../media/image2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png"/><Relationship Id="rId4" Type="http://schemas.openxmlformats.org/officeDocument/2006/relationships/image" Target="../media/image31.png"/><Relationship Id="rId5" Type="http://schemas.openxmlformats.org/officeDocument/2006/relationships/image" Target="../media/image28.png"/><Relationship Id="rId6" Type="http://schemas.openxmlformats.org/officeDocument/2006/relationships/image" Target="../media/image3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7.png"/><Relationship Id="rId7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6.jp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Relationship Id="rId5" Type="http://schemas.openxmlformats.org/officeDocument/2006/relationships/image" Target="../media/image10.jpg"/><Relationship Id="rId6" Type="http://schemas.openxmlformats.org/officeDocument/2006/relationships/image" Target="../media/image9.jpg"/><Relationship Id="rId7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39375" y="150025"/>
            <a:ext cx="8567700" cy="203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000" u="sng">
                <a:latin typeface="Lobster"/>
                <a:ea typeface="Lobster"/>
                <a:cs typeface="Lobster"/>
                <a:sym typeface="Lobster"/>
              </a:rPr>
              <a:t>Healthy Milk Collecting System</a:t>
            </a:r>
            <a:endParaRPr sz="6000" u="sng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32125" y="2084225"/>
            <a:ext cx="2782200" cy="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Group 20</a:t>
            </a:r>
            <a:endParaRPr sz="3600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4764875" y="3375425"/>
            <a:ext cx="4235100" cy="1607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E/17/012 Amarasinghe R A A U</a:t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E/17/038 Chandrasekara C M A</a:t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E/17/101 Gunathilaka S P A U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50" y="2084225"/>
            <a:ext cx="1600201" cy="144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9525" y="2741375"/>
            <a:ext cx="1748813" cy="23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384" y="3456975"/>
            <a:ext cx="1985042" cy="16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/>
          <p:nvPr/>
        </p:nvSpPr>
        <p:spPr>
          <a:xfrm>
            <a:off x="6515425" y="205100"/>
            <a:ext cx="2304000" cy="2145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 txBox="1"/>
          <p:nvPr/>
        </p:nvSpPr>
        <p:spPr>
          <a:xfrm>
            <a:off x="242100" y="186025"/>
            <a:ext cx="6081600" cy="1816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mic Sans MS"/>
                <a:ea typeface="Comic Sans MS"/>
                <a:cs typeface="Comic Sans MS"/>
                <a:sym typeface="Comic Sans MS"/>
              </a:rPr>
              <a:t>Temperature sensor-</a:t>
            </a:r>
            <a:r>
              <a:rPr b="1"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DS18B20</a:t>
            </a:r>
            <a:endParaRPr b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•</a:t>
            </a:r>
            <a:r>
              <a:rPr lang="en" sz="2000">
                <a:solidFill>
                  <a:schemeClr val="dk1"/>
                </a:solidFill>
              </a:rPr>
              <a:t>  ±0.5°C Accuracy from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  -10°C to +85°C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•</a:t>
            </a:r>
            <a:r>
              <a:rPr lang="en" sz="2000">
                <a:solidFill>
                  <a:schemeClr val="dk1"/>
                </a:solidFill>
              </a:rPr>
              <a:t> Programmable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242100" y="2312875"/>
            <a:ext cx="4859400" cy="2486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625" y="477100"/>
            <a:ext cx="2452750" cy="11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2525" y="2869682"/>
            <a:ext cx="1646126" cy="137309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2"/>
          <p:cNvSpPr txBox="1"/>
          <p:nvPr/>
        </p:nvSpPr>
        <p:spPr>
          <a:xfrm>
            <a:off x="6723075" y="1863750"/>
            <a:ext cx="211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Rechargable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 txBox="1"/>
          <p:nvPr/>
        </p:nvSpPr>
        <p:spPr>
          <a:xfrm>
            <a:off x="6572725" y="205100"/>
            <a:ext cx="234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 V </a:t>
            </a:r>
            <a:r>
              <a:rPr b="1"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Power Supply</a:t>
            </a:r>
            <a:endParaRPr b="1"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9463" y="716963"/>
            <a:ext cx="1646125" cy="98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/>
        </p:nvSpPr>
        <p:spPr>
          <a:xfrm>
            <a:off x="352550" y="2571175"/>
            <a:ext cx="28935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mic Sans MS"/>
                <a:ea typeface="Comic Sans MS"/>
                <a:cs typeface="Comic Sans MS"/>
                <a:sym typeface="Comic Sans MS"/>
              </a:rPr>
              <a:t>Ultrasonic</a:t>
            </a:r>
            <a:r>
              <a:rPr b="1" lang="en" sz="1800">
                <a:latin typeface="Comic Sans MS"/>
                <a:ea typeface="Comic Sans MS"/>
                <a:cs typeface="Comic Sans MS"/>
                <a:sym typeface="Comic Sans MS"/>
              </a:rPr>
              <a:t> distance sensor HC-SR04</a:t>
            </a:r>
            <a:endParaRPr b="1"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Working Voltage DC 5 V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Range 2cm-4m </a:t>
            </a:r>
            <a:endParaRPr b="1" sz="2000"/>
          </a:p>
        </p:txBody>
      </p:sp>
      <p:sp>
        <p:nvSpPr>
          <p:cNvPr id="183" name="Google Shape;183;p22"/>
          <p:cNvSpPr/>
          <p:nvPr/>
        </p:nvSpPr>
        <p:spPr>
          <a:xfrm>
            <a:off x="5426700" y="2530425"/>
            <a:ext cx="3402900" cy="2486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 txBox="1"/>
          <p:nvPr/>
        </p:nvSpPr>
        <p:spPr>
          <a:xfrm>
            <a:off x="5718150" y="2571750"/>
            <a:ext cx="28935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LCD 20x4 Display</a:t>
            </a:r>
            <a:endParaRPr b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80 characters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+ 5 V power </a:t>
            </a:r>
            <a:endParaRPr/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8140" y="3826749"/>
            <a:ext cx="1313734" cy="9853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2"/>
          <p:cNvSpPr txBox="1"/>
          <p:nvPr>
            <p:ph idx="12" type="sldNum"/>
          </p:nvPr>
        </p:nvSpPr>
        <p:spPr>
          <a:xfrm>
            <a:off x="8611658" y="4753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09</a:t>
            </a:r>
            <a:endParaRPr sz="1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</a:t>
            </a:r>
            <a:endParaRPr sz="1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2" name="Google Shape;192;p23"/>
          <p:cNvPicPr preferRelativeResize="0"/>
          <p:nvPr/>
        </p:nvPicPr>
        <p:blipFill rotWithShape="1">
          <a:blip r:embed="rId3">
            <a:alphaModFix/>
          </a:blip>
          <a:srcRect b="9216" l="0" r="0" t="9216"/>
          <a:stretch/>
        </p:blipFill>
        <p:spPr>
          <a:xfrm>
            <a:off x="1004400" y="2942025"/>
            <a:ext cx="6111302" cy="1721201"/>
          </a:xfrm>
          <a:prstGeom prst="rect">
            <a:avLst/>
          </a:prstGeom>
          <a:noFill/>
          <a:ln cap="flat" cmpd="sng" w="1905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3" name="Google Shape;193;p23"/>
          <p:cNvPicPr preferRelativeResize="0"/>
          <p:nvPr/>
        </p:nvPicPr>
        <p:blipFill rotWithShape="1">
          <a:blip r:embed="rId4">
            <a:alphaModFix/>
          </a:blip>
          <a:srcRect b="2989" l="0" r="0" t="2989"/>
          <a:stretch/>
        </p:blipFill>
        <p:spPr>
          <a:xfrm>
            <a:off x="1004400" y="291812"/>
            <a:ext cx="4110960" cy="245310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4" name="Google Shape;19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2749" y="199750"/>
            <a:ext cx="2936775" cy="2637224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5" name="Google Shape;195;p23"/>
          <p:cNvSpPr txBox="1"/>
          <p:nvPr/>
        </p:nvSpPr>
        <p:spPr>
          <a:xfrm>
            <a:off x="1004400" y="383875"/>
            <a:ext cx="16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view</a:t>
            </a:r>
            <a:endParaRPr/>
          </a:p>
        </p:txBody>
      </p:sp>
      <p:sp>
        <p:nvSpPr>
          <p:cNvPr id="196" name="Google Shape;196;p23"/>
          <p:cNvSpPr txBox="1"/>
          <p:nvPr/>
        </p:nvSpPr>
        <p:spPr>
          <a:xfrm>
            <a:off x="2629500" y="3171300"/>
            <a:ext cx="185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section view at the bottom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/>
          <p:nvPr/>
        </p:nvSpPr>
        <p:spPr>
          <a:xfrm>
            <a:off x="3171375" y="662750"/>
            <a:ext cx="5490600" cy="3939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/>
          <p:nvPr/>
        </p:nvSpPr>
        <p:spPr>
          <a:xfrm>
            <a:off x="3281825" y="757325"/>
            <a:ext cx="2319300" cy="3723600"/>
          </a:xfrm>
          <a:prstGeom prst="rec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ATmega328p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Microcontroller</a:t>
            </a:r>
            <a:endParaRPr b="1" sz="1800"/>
          </a:p>
        </p:txBody>
      </p:sp>
      <p:sp>
        <p:nvSpPr>
          <p:cNvPr id="203" name="Google Shape;203;p24"/>
          <p:cNvSpPr/>
          <p:nvPr/>
        </p:nvSpPr>
        <p:spPr>
          <a:xfrm>
            <a:off x="284100" y="662750"/>
            <a:ext cx="1845900" cy="4890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 meter</a:t>
            </a:r>
            <a:endParaRPr/>
          </a:p>
        </p:txBody>
      </p:sp>
      <p:sp>
        <p:nvSpPr>
          <p:cNvPr id="204" name="Google Shape;204;p24"/>
          <p:cNvSpPr/>
          <p:nvPr/>
        </p:nvSpPr>
        <p:spPr>
          <a:xfrm>
            <a:off x="284100" y="2292550"/>
            <a:ext cx="1845900" cy="4890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cell</a:t>
            </a:r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284100" y="3171225"/>
            <a:ext cx="1845900" cy="5523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 sensor</a:t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284100" y="1483050"/>
            <a:ext cx="1845900" cy="4653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Ultrasonic sensor</a:t>
            </a:r>
            <a:endParaRPr/>
          </a:p>
        </p:txBody>
      </p:sp>
      <p:sp>
        <p:nvSpPr>
          <p:cNvPr id="207" name="Google Shape;207;p24"/>
          <p:cNvSpPr/>
          <p:nvPr/>
        </p:nvSpPr>
        <p:spPr>
          <a:xfrm>
            <a:off x="6405700" y="786550"/>
            <a:ext cx="2003700" cy="7890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LCD display</a:t>
            </a:r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6389925" y="1672250"/>
            <a:ext cx="2003700" cy="7890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signals</a:t>
            </a: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2303475" y="878900"/>
            <a:ext cx="867900" cy="18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2303475" y="1653675"/>
            <a:ext cx="867900" cy="18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4"/>
          <p:cNvSpPr/>
          <p:nvPr/>
        </p:nvSpPr>
        <p:spPr>
          <a:xfrm>
            <a:off x="2303475" y="2503200"/>
            <a:ext cx="867900" cy="18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4"/>
          <p:cNvSpPr/>
          <p:nvPr/>
        </p:nvSpPr>
        <p:spPr>
          <a:xfrm>
            <a:off x="2303475" y="3352725"/>
            <a:ext cx="867900" cy="18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4"/>
          <p:cNvSpPr/>
          <p:nvPr/>
        </p:nvSpPr>
        <p:spPr>
          <a:xfrm>
            <a:off x="5648525" y="1162600"/>
            <a:ext cx="709800" cy="18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5640613" y="2012200"/>
            <a:ext cx="709800" cy="18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6405700" y="3396150"/>
            <a:ext cx="1964100" cy="9468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Supply</a:t>
            </a:r>
            <a:endParaRPr/>
          </a:p>
        </p:txBody>
      </p:sp>
      <p:sp>
        <p:nvSpPr>
          <p:cNvPr id="216" name="Google Shape;216;p24"/>
          <p:cNvSpPr/>
          <p:nvPr/>
        </p:nvSpPr>
        <p:spPr>
          <a:xfrm flipH="1" rot="10800000">
            <a:off x="5664150" y="3928600"/>
            <a:ext cx="630900" cy="157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4"/>
          <p:cNvSpPr txBox="1"/>
          <p:nvPr/>
        </p:nvSpPr>
        <p:spPr>
          <a:xfrm>
            <a:off x="5190850" y="157775"/>
            <a:ext cx="184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Main unit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284100" y="4113200"/>
            <a:ext cx="1845900" cy="4890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LDR</a:t>
            </a:r>
            <a:endParaRPr/>
          </a:p>
        </p:txBody>
      </p:sp>
      <p:sp>
        <p:nvSpPr>
          <p:cNvPr id="219" name="Google Shape;219;p24"/>
          <p:cNvSpPr/>
          <p:nvPr/>
        </p:nvSpPr>
        <p:spPr>
          <a:xfrm>
            <a:off x="2303475" y="4102275"/>
            <a:ext cx="867900" cy="18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11</a:t>
            </a:r>
            <a:endParaRPr sz="1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1" name="Google Shape;221;p24"/>
          <p:cNvSpPr/>
          <p:nvPr/>
        </p:nvSpPr>
        <p:spPr>
          <a:xfrm>
            <a:off x="6389925" y="2534200"/>
            <a:ext cx="2003700" cy="7890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Bluetooth module</a:t>
            </a:r>
            <a:endParaRPr/>
          </a:p>
        </p:txBody>
      </p:sp>
      <p:sp>
        <p:nvSpPr>
          <p:cNvPr id="222" name="Google Shape;222;p24"/>
          <p:cNvSpPr/>
          <p:nvPr/>
        </p:nvSpPr>
        <p:spPr>
          <a:xfrm>
            <a:off x="5640613" y="2926600"/>
            <a:ext cx="709800" cy="18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4"/>
          <p:cNvSpPr txBox="1"/>
          <p:nvPr/>
        </p:nvSpPr>
        <p:spPr>
          <a:xfrm>
            <a:off x="284100" y="157775"/>
            <a:ext cx="178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/>
          <p:nvPr/>
        </p:nvSpPr>
        <p:spPr>
          <a:xfrm>
            <a:off x="627350" y="1796775"/>
            <a:ext cx="1467300" cy="1191600"/>
          </a:xfrm>
          <a:prstGeom prst="ellipse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Density</a:t>
            </a:r>
            <a:endParaRPr b="1" sz="1800"/>
          </a:p>
        </p:txBody>
      </p:sp>
      <p:sp>
        <p:nvSpPr>
          <p:cNvPr id="229" name="Google Shape;229;p25"/>
          <p:cNvSpPr/>
          <p:nvPr/>
        </p:nvSpPr>
        <p:spPr>
          <a:xfrm>
            <a:off x="1388925" y="3530900"/>
            <a:ext cx="1230600" cy="1131000"/>
          </a:xfrm>
          <a:prstGeom prst="ellipse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FAT</a:t>
            </a:r>
            <a:endParaRPr b="1" sz="1800"/>
          </a:p>
        </p:txBody>
      </p:sp>
      <p:sp>
        <p:nvSpPr>
          <p:cNvPr id="230" name="Google Shape;230;p25"/>
          <p:cNvSpPr/>
          <p:nvPr/>
        </p:nvSpPr>
        <p:spPr>
          <a:xfrm>
            <a:off x="959175" y="372600"/>
            <a:ext cx="1230600" cy="999300"/>
          </a:xfrm>
          <a:prstGeom prst="ellipse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PH</a:t>
            </a:r>
            <a:endParaRPr b="1" sz="1800"/>
          </a:p>
        </p:txBody>
      </p:sp>
      <p:sp>
        <p:nvSpPr>
          <p:cNvPr id="231" name="Google Shape;231;p25"/>
          <p:cNvSpPr/>
          <p:nvPr/>
        </p:nvSpPr>
        <p:spPr>
          <a:xfrm>
            <a:off x="4606875" y="3060850"/>
            <a:ext cx="4244400" cy="16566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Price  =  Volume x   Quality rate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		  (</a:t>
            </a:r>
            <a:r>
              <a:rPr b="1" lang="en" sz="1800">
                <a:solidFill>
                  <a:schemeClr val="dk1"/>
                </a:solidFill>
              </a:rPr>
              <a:t>in Litres)    </a:t>
            </a:r>
            <a:r>
              <a:rPr b="1" lang="en" sz="1800"/>
              <a:t>(price per L)</a:t>
            </a:r>
            <a:endParaRPr b="1" sz="1800"/>
          </a:p>
        </p:txBody>
      </p:sp>
      <p:sp>
        <p:nvSpPr>
          <p:cNvPr id="232" name="Google Shape;232;p25"/>
          <p:cNvSpPr/>
          <p:nvPr/>
        </p:nvSpPr>
        <p:spPr>
          <a:xfrm>
            <a:off x="3434712" y="1371900"/>
            <a:ext cx="1752600" cy="1293900"/>
          </a:xfrm>
          <a:prstGeom prst="diamond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Grade</a:t>
            </a:r>
            <a:endParaRPr sz="1800"/>
          </a:p>
        </p:txBody>
      </p:sp>
      <p:sp>
        <p:nvSpPr>
          <p:cNvPr id="233" name="Google Shape;233;p25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12</a:t>
            </a:r>
            <a:endParaRPr sz="1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4" name="Google Shape;234;p25"/>
          <p:cNvSpPr/>
          <p:nvPr/>
        </p:nvSpPr>
        <p:spPr>
          <a:xfrm>
            <a:off x="5902425" y="406800"/>
            <a:ext cx="962400" cy="9309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35" name="Google Shape;235;p25"/>
          <p:cNvSpPr/>
          <p:nvPr/>
        </p:nvSpPr>
        <p:spPr>
          <a:xfrm>
            <a:off x="6510150" y="406800"/>
            <a:ext cx="962400" cy="9309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36" name="Google Shape;236;p25"/>
          <p:cNvSpPr/>
          <p:nvPr/>
        </p:nvSpPr>
        <p:spPr>
          <a:xfrm>
            <a:off x="7106550" y="406800"/>
            <a:ext cx="962400" cy="9309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37" name="Google Shape;237;p25"/>
          <p:cNvSpPr/>
          <p:nvPr/>
        </p:nvSpPr>
        <p:spPr>
          <a:xfrm>
            <a:off x="7727725" y="406800"/>
            <a:ext cx="962400" cy="930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38" name="Google Shape;238;p25"/>
          <p:cNvSpPr/>
          <p:nvPr/>
        </p:nvSpPr>
        <p:spPr>
          <a:xfrm>
            <a:off x="5251225" y="1371900"/>
            <a:ext cx="2083500" cy="772200"/>
          </a:xfrm>
          <a:prstGeom prst="bentUpArrow">
            <a:avLst>
              <a:gd fmla="val 20869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9" name="Google Shape;239;p25"/>
          <p:cNvCxnSpPr>
            <a:stCxn id="230" idx="5"/>
          </p:cNvCxnSpPr>
          <p:nvPr/>
        </p:nvCxnSpPr>
        <p:spPr>
          <a:xfrm>
            <a:off x="2009558" y="1225556"/>
            <a:ext cx="1180800" cy="5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5"/>
          <p:cNvCxnSpPr>
            <a:stCxn id="228" idx="6"/>
          </p:cNvCxnSpPr>
          <p:nvPr/>
        </p:nvCxnSpPr>
        <p:spPr>
          <a:xfrm flipH="1" rot="10800000">
            <a:off x="2094650" y="2162175"/>
            <a:ext cx="1195500" cy="2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5"/>
          <p:cNvCxnSpPr>
            <a:stCxn id="229" idx="7"/>
          </p:cNvCxnSpPr>
          <p:nvPr/>
        </p:nvCxnSpPr>
        <p:spPr>
          <a:xfrm flipH="1" rot="10800000">
            <a:off x="2439308" y="2524731"/>
            <a:ext cx="931500" cy="11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25"/>
          <p:cNvSpPr/>
          <p:nvPr/>
        </p:nvSpPr>
        <p:spPr>
          <a:xfrm>
            <a:off x="6999000" y="2216375"/>
            <a:ext cx="282000" cy="772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50" y="93114"/>
            <a:ext cx="1861774" cy="184851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6"/>
          <p:cNvSpPr/>
          <p:nvPr/>
        </p:nvSpPr>
        <p:spPr>
          <a:xfrm>
            <a:off x="473325" y="2903225"/>
            <a:ext cx="3060900" cy="1341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6"/>
          <p:cNvSpPr/>
          <p:nvPr/>
        </p:nvSpPr>
        <p:spPr>
          <a:xfrm>
            <a:off x="2098625" y="3202925"/>
            <a:ext cx="1009800" cy="7416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unit</a:t>
            </a:r>
            <a:endParaRPr/>
          </a:p>
        </p:txBody>
      </p:sp>
      <p:sp>
        <p:nvSpPr>
          <p:cNvPr id="250" name="Google Shape;250;p26"/>
          <p:cNvSpPr/>
          <p:nvPr/>
        </p:nvSpPr>
        <p:spPr>
          <a:xfrm>
            <a:off x="678450" y="3202925"/>
            <a:ext cx="1009800" cy="7416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Sensors</a:t>
            </a:r>
            <a:endParaRPr/>
          </a:p>
        </p:txBody>
      </p:sp>
      <p:pic>
        <p:nvPicPr>
          <p:cNvPr id="251" name="Google Shape;2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6850" y="2824175"/>
            <a:ext cx="1861775" cy="1650873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6"/>
          <p:cNvSpPr/>
          <p:nvPr/>
        </p:nvSpPr>
        <p:spPr>
          <a:xfrm>
            <a:off x="5806150" y="2303525"/>
            <a:ext cx="1230600" cy="883500"/>
          </a:xfrm>
          <a:prstGeom prst="leftUpArrow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6"/>
          <p:cNvSpPr/>
          <p:nvPr/>
        </p:nvSpPr>
        <p:spPr>
          <a:xfrm>
            <a:off x="3431450" y="3415925"/>
            <a:ext cx="646800" cy="315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30975" y="3313337"/>
            <a:ext cx="1388401" cy="1068413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6"/>
          <p:cNvSpPr/>
          <p:nvPr/>
        </p:nvSpPr>
        <p:spPr>
          <a:xfrm>
            <a:off x="7967700" y="2303525"/>
            <a:ext cx="410100" cy="8835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6"/>
          <p:cNvSpPr txBox="1"/>
          <p:nvPr>
            <p:ph idx="12" type="sldNum"/>
          </p:nvPr>
        </p:nvSpPr>
        <p:spPr>
          <a:xfrm>
            <a:off x="8595308" y="4757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13</a:t>
            </a:r>
            <a:endParaRPr sz="1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7" name="Google Shape;257;p26"/>
          <p:cNvSpPr/>
          <p:nvPr/>
        </p:nvSpPr>
        <p:spPr>
          <a:xfrm>
            <a:off x="2586875" y="153600"/>
            <a:ext cx="2999100" cy="773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u="sng">
                <a:solidFill>
                  <a:srgbClr val="073763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flow</a:t>
            </a:r>
            <a:endParaRPr sz="4000" u="sng"/>
          </a:p>
        </p:txBody>
      </p:sp>
      <p:sp>
        <p:nvSpPr>
          <p:cNvPr id="258" name="Google Shape;258;p26"/>
          <p:cNvSpPr/>
          <p:nvPr/>
        </p:nvSpPr>
        <p:spPr>
          <a:xfrm>
            <a:off x="1641725" y="3510575"/>
            <a:ext cx="548700" cy="126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6"/>
          <p:cNvSpPr txBox="1"/>
          <p:nvPr/>
        </p:nvSpPr>
        <p:spPr>
          <a:xfrm>
            <a:off x="4337350" y="4579450"/>
            <a:ext cx="172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Collector’s mobile</a:t>
            </a:r>
            <a:endParaRPr/>
          </a:p>
        </p:txBody>
      </p:sp>
      <p:sp>
        <p:nvSpPr>
          <p:cNvPr id="260" name="Google Shape;260;p26"/>
          <p:cNvSpPr txBox="1"/>
          <p:nvPr/>
        </p:nvSpPr>
        <p:spPr>
          <a:xfrm>
            <a:off x="3518800" y="3110375"/>
            <a:ext cx="100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Bluetooth</a:t>
            </a:r>
            <a:endParaRPr sz="1200"/>
          </a:p>
        </p:txBody>
      </p:sp>
      <p:pic>
        <p:nvPicPr>
          <p:cNvPr id="261" name="Google Shape;26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8625" y="153600"/>
            <a:ext cx="2668596" cy="199872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6"/>
          <p:cNvSpPr txBox="1"/>
          <p:nvPr/>
        </p:nvSpPr>
        <p:spPr>
          <a:xfrm>
            <a:off x="7560025" y="4471750"/>
            <a:ext cx="153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Web/mobile applications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0600" y="142000"/>
            <a:ext cx="872541" cy="77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7"/>
          <p:cNvSpPr txBox="1"/>
          <p:nvPr>
            <p:ph idx="12" type="sldNum"/>
          </p:nvPr>
        </p:nvSpPr>
        <p:spPr>
          <a:xfrm>
            <a:off x="8595308" y="4757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14</a:t>
            </a:r>
            <a:endParaRPr sz="1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9" name="Google Shape;269;p27"/>
          <p:cNvSpPr/>
          <p:nvPr/>
        </p:nvSpPr>
        <p:spPr>
          <a:xfrm>
            <a:off x="1564500" y="142000"/>
            <a:ext cx="5647200" cy="773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u="sng">
                <a:solidFill>
                  <a:srgbClr val="073763"/>
                </a:solidFill>
                <a:latin typeface="Comic Sans MS"/>
                <a:ea typeface="Comic Sans MS"/>
                <a:cs typeface="Comic Sans MS"/>
                <a:sym typeface="Comic Sans MS"/>
              </a:rPr>
              <a:t>Mobile Application UI</a:t>
            </a:r>
            <a:endParaRPr sz="4000" u="sng"/>
          </a:p>
        </p:txBody>
      </p:sp>
      <p:pic>
        <p:nvPicPr>
          <p:cNvPr id="270" name="Google Shape;2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0025" y="1063250"/>
            <a:ext cx="1924600" cy="3571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5861" y="1063250"/>
            <a:ext cx="1924590" cy="354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2925" y="1063250"/>
            <a:ext cx="1887400" cy="3541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22850" y="1068100"/>
            <a:ext cx="1924600" cy="3541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 txBox="1"/>
          <p:nvPr/>
        </p:nvSpPr>
        <p:spPr>
          <a:xfrm>
            <a:off x="441750" y="552200"/>
            <a:ext cx="525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ic Sans MS"/>
                <a:ea typeface="Comic Sans MS"/>
                <a:cs typeface="Comic Sans MS"/>
                <a:sym typeface="Comic Sans MS"/>
              </a:rPr>
              <a:t>Security &amp; Privacy Concerns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9" name="Google Shape;279;p28"/>
          <p:cNvSpPr txBox="1"/>
          <p:nvPr/>
        </p:nvSpPr>
        <p:spPr>
          <a:xfrm>
            <a:off x="1072875" y="1435750"/>
            <a:ext cx="5574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➢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Secure Login System with token authentication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➢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Privacy in Financial information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➢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It is not possible to insert wrong parameter values to the system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➢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Maintaining the transparency of the financial deals 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80" name="Google Shape;2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8376" y="752200"/>
            <a:ext cx="2462300" cy="24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8"/>
          <p:cNvSpPr txBox="1"/>
          <p:nvPr>
            <p:ph idx="12" type="sldNum"/>
          </p:nvPr>
        </p:nvSpPr>
        <p:spPr>
          <a:xfrm>
            <a:off x="8595308" y="4757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15</a:t>
            </a:r>
            <a:endParaRPr sz="1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/>
          <p:nvPr/>
        </p:nvSpPr>
        <p:spPr>
          <a:xfrm>
            <a:off x="268575" y="120850"/>
            <a:ext cx="33978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Technologies</a:t>
            </a:r>
            <a:endParaRPr b="1"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87" name="Google Shape;287;p29"/>
          <p:cNvPicPr preferRelativeResize="0"/>
          <p:nvPr/>
        </p:nvPicPr>
        <p:blipFill rotWithShape="1">
          <a:blip r:embed="rId3">
            <a:alphaModFix/>
          </a:blip>
          <a:srcRect b="21428" l="0" r="0" t="21428"/>
          <a:stretch/>
        </p:blipFill>
        <p:spPr>
          <a:xfrm>
            <a:off x="470675" y="953063"/>
            <a:ext cx="2255525" cy="64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9"/>
          <p:cNvSpPr txBox="1"/>
          <p:nvPr/>
        </p:nvSpPr>
        <p:spPr>
          <a:xfrm>
            <a:off x="161175" y="1886725"/>
            <a:ext cx="3578100" cy="24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Can use across different platforms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	(Android / IOS/Web)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Potential Ability to Go Beyond Mobile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Similar to Native App Performance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89" name="Google Shape;289;p29"/>
          <p:cNvPicPr preferRelativeResize="0"/>
          <p:nvPr/>
        </p:nvPicPr>
        <p:blipFill rotWithShape="1">
          <a:blip r:embed="rId4">
            <a:alphaModFix/>
          </a:blip>
          <a:srcRect b="9782" l="0" r="0" t="9773"/>
          <a:stretch/>
        </p:blipFill>
        <p:spPr>
          <a:xfrm>
            <a:off x="6794147" y="666288"/>
            <a:ext cx="1560756" cy="9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9"/>
          <p:cNvSpPr txBox="1"/>
          <p:nvPr>
            <p:ph idx="12" type="sldNum"/>
          </p:nvPr>
        </p:nvSpPr>
        <p:spPr>
          <a:xfrm>
            <a:off x="8595308" y="4757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16</a:t>
            </a:r>
            <a:endParaRPr sz="1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91" name="Google Shape;29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7000" y="127862"/>
            <a:ext cx="2008074" cy="200807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9"/>
          <p:cNvSpPr txBox="1"/>
          <p:nvPr/>
        </p:nvSpPr>
        <p:spPr>
          <a:xfrm>
            <a:off x="3739300" y="2066875"/>
            <a:ext cx="2430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MVC Architecture Support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MySQL Database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Secure Migration System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Effective ORM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3" name="Google Shape;293;p29"/>
          <p:cNvSpPr txBox="1"/>
          <p:nvPr/>
        </p:nvSpPr>
        <p:spPr>
          <a:xfrm>
            <a:off x="6358400" y="1864050"/>
            <a:ext cx="236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Powerful data and relationship management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Fully-managed infrastructure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Flexible schema management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/>
          <p:nvPr/>
        </p:nvSpPr>
        <p:spPr>
          <a:xfrm>
            <a:off x="432475" y="219950"/>
            <a:ext cx="272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ic Sans MS"/>
                <a:ea typeface="Comic Sans MS"/>
                <a:cs typeface="Comic Sans MS"/>
                <a:sym typeface="Comic Sans MS"/>
              </a:rPr>
              <a:t>Project Timeline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99" name="Google Shape;299;p30"/>
          <p:cNvGrpSpPr/>
          <p:nvPr/>
        </p:nvGrpSpPr>
        <p:grpSpPr>
          <a:xfrm>
            <a:off x="269100" y="774048"/>
            <a:ext cx="1437455" cy="1758202"/>
            <a:chOff x="599700" y="1574018"/>
            <a:chExt cx="1437455" cy="1758202"/>
          </a:xfrm>
        </p:grpSpPr>
        <p:cxnSp>
          <p:nvCxnSpPr>
            <p:cNvPr id="300" name="Google Shape;300;p30"/>
            <p:cNvCxnSpPr/>
            <p:nvPr/>
          </p:nvCxnSpPr>
          <p:spPr>
            <a:xfrm>
              <a:off x="1299277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B6124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1" name="Google Shape;301;p30"/>
            <p:cNvSpPr/>
            <p:nvPr/>
          </p:nvSpPr>
          <p:spPr>
            <a:xfrm flipH="1">
              <a:off x="618820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B612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619055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3" name="Google Shape;303;p30"/>
            <p:cNvGrpSpPr/>
            <p:nvPr/>
          </p:nvGrpSpPr>
          <p:grpSpPr>
            <a:xfrm>
              <a:off x="599700" y="1574018"/>
              <a:ext cx="1437449" cy="1758202"/>
              <a:chOff x="1194658" y="1574018"/>
              <a:chExt cx="1437449" cy="1758202"/>
            </a:xfrm>
          </p:grpSpPr>
          <p:sp>
            <p:nvSpPr>
              <p:cNvPr id="304" name="Google Shape;304;p30"/>
              <p:cNvSpPr txBox="1"/>
              <p:nvPr/>
            </p:nvSpPr>
            <p:spPr>
              <a:xfrm>
                <a:off x="1194658" y="2695020"/>
                <a:ext cx="1418100" cy="637200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Project Planning</a:t>
                </a:r>
                <a:endParaRPr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5" name="Google Shape;305;p30"/>
              <p:cNvSpPr txBox="1"/>
              <p:nvPr/>
            </p:nvSpPr>
            <p:spPr>
              <a:xfrm>
                <a:off x="1913607" y="1574018"/>
                <a:ext cx="718500" cy="32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100">
                    <a:solidFill>
                      <a:srgbClr val="AC1145"/>
                    </a:solidFill>
                    <a:latin typeface="Roboto"/>
                    <a:ea typeface="Roboto"/>
                    <a:cs typeface="Roboto"/>
                    <a:sym typeface="Roboto"/>
                  </a:rPr>
                  <a:t>Week 6</a:t>
                </a:r>
                <a:endParaRPr sz="1100">
                  <a:solidFill>
                    <a:srgbClr val="AC114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06" name="Google Shape;306;p30"/>
          <p:cNvGrpSpPr/>
          <p:nvPr/>
        </p:nvGrpSpPr>
        <p:grpSpPr>
          <a:xfrm>
            <a:off x="1903760" y="774050"/>
            <a:ext cx="1462940" cy="1758200"/>
            <a:chOff x="1917073" y="1575825"/>
            <a:chExt cx="1462940" cy="1758200"/>
          </a:xfrm>
        </p:grpSpPr>
        <p:cxnSp>
          <p:nvCxnSpPr>
            <p:cNvPr id="307" name="Google Shape;307;p30"/>
            <p:cNvCxnSpPr/>
            <p:nvPr/>
          </p:nvCxnSpPr>
          <p:spPr>
            <a:xfrm>
              <a:off x="2597529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B6124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8" name="Google Shape;308;p30"/>
            <p:cNvSpPr/>
            <p:nvPr/>
          </p:nvSpPr>
          <p:spPr>
            <a:xfrm flipH="1">
              <a:off x="1917073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1917307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0"/>
            <p:cNvSpPr txBox="1"/>
            <p:nvPr/>
          </p:nvSpPr>
          <p:spPr>
            <a:xfrm>
              <a:off x="1917313" y="2696825"/>
              <a:ext cx="1418400" cy="6372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Backend  Design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1" name="Google Shape;311;p30"/>
            <p:cNvSpPr txBox="1"/>
            <p:nvPr/>
          </p:nvSpPr>
          <p:spPr>
            <a:xfrm>
              <a:off x="2661512" y="1575825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AC1145"/>
                  </a:solidFill>
                  <a:latin typeface="Roboto"/>
                  <a:ea typeface="Roboto"/>
                  <a:cs typeface="Roboto"/>
                  <a:sym typeface="Roboto"/>
                </a:rPr>
                <a:t>Week 8</a:t>
              </a:r>
              <a:endParaRPr sz="1200">
                <a:solidFill>
                  <a:srgbClr val="AC114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2" name="Google Shape;312;p30"/>
          <p:cNvGrpSpPr/>
          <p:nvPr/>
        </p:nvGrpSpPr>
        <p:grpSpPr>
          <a:xfrm>
            <a:off x="3519275" y="774109"/>
            <a:ext cx="1488168" cy="1758395"/>
            <a:chOff x="3214117" y="1575828"/>
            <a:chExt cx="1488168" cy="1719030"/>
          </a:xfrm>
        </p:grpSpPr>
        <p:cxnSp>
          <p:nvCxnSpPr>
            <p:cNvPr id="313" name="Google Shape;313;p30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4" name="Google Shape;314;p30"/>
            <p:cNvSpPr/>
            <p:nvPr/>
          </p:nvSpPr>
          <p:spPr>
            <a:xfrm flipH="1">
              <a:off x="3214117" y="2293924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3214127" y="2450014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C41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0"/>
            <p:cNvSpPr txBox="1"/>
            <p:nvPr/>
          </p:nvSpPr>
          <p:spPr>
            <a:xfrm>
              <a:off x="3214117" y="2663657"/>
              <a:ext cx="1418100" cy="631200"/>
            </a:xfrm>
            <a:prstGeom prst="rect">
              <a:avLst/>
            </a:prstGeom>
            <a:solidFill>
              <a:srgbClr val="CC4125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Application design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7" name="Google Shape;317;p30"/>
            <p:cNvSpPr txBox="1"/>
            <p:nvPr/>
          </p:nvSpPr>
          <p:spPr>
            <a:xfrm>
              <a:off x="3983785" y="1575828"/>
              <a:ext cx="718500" cy="26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Week 10</a:t>
              </a:r>
              <a:endParaRPr sz="11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8" name="Google Shape;318;p30"/>
          <p:cNvGrpSpPr/>
          <p:nvPr/>
        </p:nvGrpSpPr>
        <p:grpSpPr>
          <a:xfrm>
            <a:off x="5166394" y="774050"/>
            <a:ext cx="1467730" cy="1758200"/>
            <a:chOff x="4511544" y="1575825"/>
            <a:chExt cx="1467730" cy="1758200"/>
          </a:xfrm>
        </p:grpSpPr>
        <p:cxnSp>
          <p:nvCxnSpPr>
            <p:cNvPr id="319" name="Google Shape;319;p30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0" name="Google Shape;320;p30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0"/>
            <p:cNvSpPr txBox="1"/>
            <p:nvPr/>
          </p:nvSpPr>
          <p:spPr>
            <a:xfrm>
              <a:off x="4511775" y="2696825"/>
              <a:ext cx="1418100" cy="6372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Hardware Design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3" name="Google Shape;323;p30"/>
            <p:cNvSpPr txBox="1"/>
            <p:nvPr/>
          </p:nvSpPr>
          <p:spPr>
            <a:xfrm>
              <a:off x="5260774" y="1575825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CC4125"/>
                  </a:solidFill>
                  <a:latin typeface="Roboto"/>
                  <a:ea typeface="Roboto"/>
                  <a:cs typeface="Roboto"/>
                  <a:sym typeface="Roboto"/>
                </a:rPr>
                <a:t>Week 12</a:t>
              </a:r>
              <a:endParaRPr sz="1100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4" name="Google Shape;324;p30"/>
          <p:cNvGrpSpPr/>
          <p:nvPr/>
        </p:nvGrpSpPr>
        <p:grpSpPr>
          <a:xfrm>
            <a:off x="6959427" y="774050"/>
            <a:ext cx="1507272" cy="1758200"/>
            <a:chOff x="3214118" y="1575825"/>
            <a:chExt cx="1507272" cy="1758200"/>
          </a:xfrm>
        </p:grpSpPr>
        <p:cxnSp>
          <p:nvCxnSpPr>
            <p:cNvPr id="325" name="Google Shape;325;p30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6" name="Google Shape;326;p30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FCE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0"/>
            <p:cNvSpPr txBox="1"/>
            <p:nvPr/>
          </p:nvSpPr>
          <p:spPr>
            <a:xfrm>
              <a:off x="3214341" y="2696825"/>
              <a:ext cx="1418100" cy="637200"/>
            </a:xfrm>
            <a:prstGeom prst="rect">
              <a:avLst/>
            </a:prstGeom>
            <a:solidFill>
              <a:srgbClr val="EA9999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Cloud Deployment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9" name="Google Shape;329;p30"/>
            <p:cNvSpPr txBox="1"/>
            <p:nvPr/>
          </p:nvSpPr>
          <p:spPr>
            <a:xfrm>
              <a:off x="4002890" y="1575825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B45F06"/>
                  </a:solidFill>
                  <a:latin typeface="Roboto"/>
                  <a:ea typeface="Roboto"/>
                  <a:cs typeface="Roboto"/>
                  <a:sym typeface="Roboto"/>
                </a:rPr>
                <a:t>Week 13</a:t>
              </a:r>
              <a:endParaRPr sz="11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0" name="Google Shape;330;p30"/>
          <p:cNvGrpSpPr/>
          <p:nvPr/>
        </p:nvGrpSpPr>
        <p:grpSpPr>
          <a:xfrm>
            <a:off x="288225" y="3089250"/>
            <a:ext cx="1925550" cy="1567400"/>
            <a:chOff x="1083025" y="1574025"/>
            <a:chExt cx="1925550" cy="1567400"/>
          </a:xfrm>
        </p:grpSpPr>
        <p:sp>
          <p:nvSpPr>
            <p:cNvPr id="331" name="Google Shape;331;p30"/>
            <p:cNvSpPr txBox="1"/>
            <p:nvPr/>
          </p:nvSpPr>
          <p:spPr>
            <a:xfrm>
              <a:off x="2290075" y="1574025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AC1145"/>
                  </a:solidFill>
                  <a:latin typeface="Roboto"/>
                  <a:ea typeface="Roboto"/>
                  <a:cs typeface="Roboto"/>
                  <a:sym typeface="Roboto"/>
                </a:rPr>
                <a:t>Week 14</a:t>
              </a:r>
              <a:endParaRPr sz="1100">
                <a:solidFill>
                  <a:srgbClr val="AC114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2" name="Google Shape;332;p30"/>
            <p:cNvSpPr txBox="1"/>
            <p:nvPr/>
          </p:nvSpPr>
          <p:spPr>
            <a:xfrm>
              <a:off x="1083125" y="2695025"/>
              <a:ext cx="1815600" cy="4464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Integration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33" name="Google Shape;333;p30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B6124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4" name="Google Shape;334;p30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B612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" name="Google Shape;336;p30"/>
          <p:cNvGrpSpPr/>
          <p:nvPr/>
        </p:nvGrpSpPr>
        <p:grpSpPr>
          <a:xfrm>
            <a:off x="2373086" y="3089250"/>
            <a:ext cx="1905139" cy="1567400"/>
            <a:chOff x="1083025" y="1574025"/>
            <a:chExt cx="1905139" cy="1567400"/>
          </a:xfrm>
        </p:grpSpPr>
        <p:sp>
          <p:nvSpPr>
            <p:cNvPr id="337" name="Google Shape;337;p30"/>
            <p:cNvSpPr txBox="1"/>
            <p:nvPr/>
          </p:nvSpPr>
          <p:spPr>
            <a:xfrm>
              <a:off x="2226464" y="1574025"/>
              <a:ext cx="7617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AC1145"/>
                  </a:solidFill>
                  <a:latin typeface="Roboto"/>
                  <a:ea typeface="Roboto"/>
                  <a:cs typeface="Roboto"/>
                  <a:sym typeface="Roboto"/>
                </a:rPr>
                <a:t>Week 15</a:t>
              </a:r>
              <a:endParaRPr sz="1100">
                <a:solidFill>
                  <a:srgbClr val="AC114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8" name="Google Shape;338;p30"/>
            <p:cNvSpPr txBox="1"/>
            <p:nvPr/>
          </p:nvSpPr>
          <p:spPr>
            <a:xfrm>
              <a:off x="1083114" y="2695025"/>
              <a:ext cx="1815600" cy="4464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Testing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39" name="Google Shape;339;p30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B6124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0" name="Google Shape;340;p30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2" name="Google Shape;342;p30"/>
          <p:cNvSpPr txBox="1"/>
          <p:nvPr>
            <p:ph idx="12" type="sldNum"/>
          </p:nvPr>
        </p:nvSpPr>
        <p:spPr>
          <a:xfrm>
            <a:off x="8595308" y="4757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17</a:t>
            </a:r>
            <a:endParaRPr sz="1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1"/>
          <p:cNvSpPr txBox="1"/>
          <p:nvPr>
            <p:ph idx="12" type="sldNum"/>
          </p:nvPr>
        </p:nvSpPr>
        <p:spPr>
          <a:xfrm>
            <a:off x="8595308" y="4757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18</a:t>
            </a:r>
            <a:endParaRPr sz="1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348" name="Google Shape;348;p31"/>
          <p:cNvGraphicFramePr/>
          <p:nvPr/>
        </p:nvGraphicFramePr>
        <p:xfrm>
          <a:off x="1932225" y="240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{72DED975-E49C-42D6-AC88-DA4D1A6BAF50}</a:tableStyleId>
              </a:tblPr>
              <a:tblGrid>
                <a:gridCol w="1531475"/>
                <a:gridCol w="805425"/>
                <a:gridCol w="1042150"/>
                <a:gridCol w="1126350"/>
                <a:gridCol w="984350"/>
                <a:gridCol w="11733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item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quantity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price(LKR)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irem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quantity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price(LKR)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ATmega328p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Bluetooth module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Load cell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20x4 LCD display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PH sensor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 for model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DS18B20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Resistors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Ultrasonic sensor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 V power supply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LDR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Wires &amp; others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cost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13100</a:t>
                      </a:r>
                      <a:endParaRPr u="sng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349" name="Google Shape;349;p31"/>
          <p:cNvSpPr txBox="1"/>
          <p:nvPr/>
        </p:nvSpPr>
        <p:spPr>
          <a:xfrm>
            <a:off x="252450" y="240150"/>
            <a:ext cx="154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ic Sans MS"/>
                <a:ea typeface="Comic Sans MS"/>
                <a:cs typeface="Comic Sans MS"/>
                <a:sym typeface="Comic Sans MS"/>
              </a:rPr>
              <a:t>Budget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00" y="1055650"/>
            <a:ext cx="3463823" cy="230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6430025" y="3286300"/>
            <a:ext cx="2329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●"/>
            </a:pPr>
            <a:r>
              <a:rPr b="1" lang="e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Milk </a:t>
            </a:r>
            <a:r>
              <a:rPr b="1" lang="e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adulterants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❏"/>
            </a:pPr>
            <a:r>
              <a:rPr lang="e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Water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❏"/>
            </a:pPr>
            <a:r>
              <a:rPr lang="e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Urea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❏"/>
            </a:pPr>
            <a:r>
              <a:rPr lang="e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Formalin etc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477325" y="702075"/>
            <a:ext cx="4510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●"/>
            </a:pPr>
            <a:r>
              <a:rPr lang="e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 are many dairy products like </a:t>
            </a:r>
            <a:r>
              <a:rPr b="1" lang="e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Milk, Yoghurt , Ice </a:t>
            </a:r>
            <a:r>
              <a:rPr b="1" lang="e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cream,</a:t>
            </a:r>
            <a:r>
              <a:rPr b="1" lang="e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Cheese, Buffalo curd</a:t>
            </a:r>
            <a:r>
              <a:rPr lang="e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produced as;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❏"/>
            </a:pPr>
            <a:r>
              <a:rPr lang="e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Factory based productions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❏"/>
            </a:pPr>
            <a:r>
              <a:rPr lang="e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Small scale productions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631550" y="4537950"/>
            <a:ext cx="2939100" cy="4311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Testing is very important !</a:t>
            </a:r>
            <a:endParaRPr b="1" i="1" sz="16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98675" y="3769975"/>
            <a:ext cx="5085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●"/>
            </a:pPr>
            <a:r>
              <a:rPr lang="e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Testing raw milk ensures you are receiving a high-quality product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399325" y="2173438"/>
            <a:ext cx="4922100" cy="10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Required Quality in raw milk</a:t>
            </a:r>
            <a:r>
              <a:rPr lang="e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❏"/>
            </a:pPr>
            <a:r>
              <a:rPr lang="e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PH between 6.5 and 6.7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❏"/>
            </a:pPr>
            <a:r>
              <a:rPr lang="e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Average Density : 1.03 g/cm3 at 20°C.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398663" y="171000"/>
            <a:ext cx="3655500" cy="719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u="sng">
                <a:solidFill>
                  <a:srgbClr val="073763"/>
                </a:solidFill>
                <a:latin typeface="Comic Sans MS"/>
                <a:ea typeface="Comic Sans MS"/>
                <a:cs typeface="Comic Sans MS"/>
                <a:sym typeface="Comic Sans MS"/>
              </a:rPr>
              <a:t>Background</a:t>
            </a:r>
            <a:endParaRPr sz="3200" u="sng"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541733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01</a:t>
            </a:r>
            <a:endParaRPr sz="1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2"/>
          <p:cNvSpPr txBox="1"/>
          <p:nvPr/>
        </p:nvSpPr>
        <p:spPr>
          <a:xfrm>
            <a:off x="2140900" y="497850"/>
            <a:ext cx="424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Comic Sans MS"/>
                <a:ea typeface="Comic Sans MS"/>
                <a:cs typeface="Comic Sans MS"/>
                <a:sym typeface="Comic Sans MS"/>
              </a:rPr>
              <a:t>Demonstration plan</a:t>
            </a:r>
            <a:endParaRPr b="1" sz="3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5" name="Google Shape;355;p32"/>
          <p:cNvSpPr txBox="1"/>
          <p:nvPr>
            <p:ph idx="12" type="sldNum"/>
          </p:nvPr>
        </p:nvSpPr>
        <p:spPr>
          <a:xfrm>
            <a:off x="8595308" y="4757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19</a:t>
            </a:r>
            <a:endParaRPr sz="1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6" name="Google Shape;356;p32"/>
          <p:cNvSpPr txBox="1"/>
          <p:nvPr/>
        </p:nvSpPr>
        <p:spPr>
          <a:xfrm>
            <a:off x="1018500" y="1480200"/>
            <a:ext cx="7576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❏"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Screen recordings of mobile &amp; web App user interfaces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Model design of hardware uni</a:t>
            </a:r>
            <a:r>
              <a:rPr lang="en" sz="2400"/>
              <a:t>t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3"/>
          <p:cNvSpPr txBox="1"/>
          <p:nvPr/>
        </p:nvSpPr>
        <p:spPr>
          <a:xfrm>
            <a:off x="3448500" y="2133150"/>
            <a:ext cx="1826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 &amp; A</a:t>
            </a:r>
            <a:endParaRPr sz="4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62" name="Google Shape;362;p33"/>
          <p:cNvSpPr txBox="1"/>
          <p:nvPr>
            <p:ph idx="12" type="sldNum"/>
          </p:nvPr>
        </p:nvSpPr>
        <p:spPr>
          <a:xfrm>
            <a:off x="8595308" y="4757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20</a:t>
            </a:r>
            <a:endParaRPr sz="1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"/>
          <p:cNvSpPr txBox="1"/>
          <p:nvPr>
            <p:ph type="ctrTitle"/>
          </p:nvPr>
        </p:nvSpPr>
        <p:spPr>
          <a:xfrm>
            <a:off x="2814075" y="1718100"/>
            <a:ext cx="3612600" cy="170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r>
              <a:rPr lang="en"/>
              <a:t> </a:t>
            </a:r>
            <a:endParaRPr/>
          </a:p>
        </p:txBody>
      </p:sp>
      <p:sp>
        <p:nvSpPr>
          <p:cNvPr id="368" name="Google Shape;368;p34"/>
          <p:cNvSpPr txBox="1"/>
          <p:nvPr>
            <p:ph idx="12" type="sldNum"/>
          </p:nvPr>
        </p:nvSpPr>
        <p:spPr>
          <a:xfrm>
            <a:off x="8595308" y="4757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21</a:t>
            </a:r>
            <a:endParaRPr sz="1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3029625" y="2479275"/>
            <a:ext cx="6003300" cy="24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●"/>
            </a:pP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Quality is very important in </a:t>
            </a: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dairy </a:t>
            </a: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related products.</a:t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●"/>
            </a:pP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Dairy collectors measure only few parameters when buying milk from the dairy farmers.</a:t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6075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●"/>
            </a:pP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Financial deals are happening in a traditional way.</a:t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6075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●"/>
            </a:pP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Small scale manufacturers do not use technology</a:t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based methods to measure the quality of milk.</a:t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425" y="3711500"/>
            <a:ext cx="978300" cy="9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3925" y="3711500"/>
            <a:ext cx="978300" cy="9783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311825" y="4682900"/>
            <a:ext cx="883500" cy="400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Bad milk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1891525" y="4682900"/>
            <a:ext cx="1043100" cy="400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Good milk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1" name="Google Shape;81;p15"/>
          <p:cNvCxnSpPr/>
          <p:nvPr/>
        </p:nvCxnSpPr>
        <p:spPr>
          <a:xfrm flipH="1" rot="10800000">
            <a:off x="1242713" y="3428000"/>
            <a:ext cx="213900" cy="834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5"/>
          <p:cNvCxnSpPr/>
          <p:nvPr/>
        </p:nvCxnSpPr>
        <p:spPr>
          <a:xfrm rot="10800000">
            <a:off x="1850100" y="3354213"/>
            <a:ext cx="154200" cy="78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5"/>
          <p:cNvSpPr/>
          <p:nvPr/>
        </p:nvSpPr>
        <p:spPr>
          <a:xfrm>
            <a:off x="1423200" y="4069200"/>
            <a:ext cx="426900" cy="4002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163" y="915913"/>
            <a:ext cx="2085975" cy="196433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5" name="Google Shape;85;p15"/>
          <p:cNvSpPr txBox="1"/>
          <p:nvPr/>
        </p:nvSpPr>
        <p:spPr>
          <a:xfrm>
            <a:off x="718310" y="2954013"/>
            <a:ext cx="1475700" cy="400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Milk processing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49162" y="651325"/>
            <a:ext cx="978300" cy="9783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3416750" y="1706225"/>
            <a:ext cx="1043100" cy="615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Bad dairy product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8" name="Google Shape;88;p15"/>
          <p:cNvCxnSpPr/>
          <p:nvPr/>
        </p:nvCxnSpPr>
        <p:spPr>
          <a:xfrm flipH="1" rot="10800000">
            <a:off x="2678900" y="1489550"/>
            <a:ext cx="685800" cy="3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5"/>
          <p:cNvCxnSpPr/>
          <p:nvPr/>
        </p:nvCxnSpPr>
        <p:spPr>
          <a:xfrm flipH="1" rot="10800000">
            <a:off x="4338886" y="1183223"/>
            <a:ext cx="597900" cy="2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0" name="Google Shape;9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31300" y="328175"/>
            <a:ext cx="1388401" cy="1709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 rotWithShape="1">
          <a:blip r:embed="rId8">
            <a:alphaModFix/>
          </a:blip>
          <a:srcRect b="0" l="16632" r="16625" t="0"/>
          <a:stretch/>
        </p:blipFill>
        <p:spPr>
          <a:xfrm>
            <a:off x="5057686" y="447523"/>
            <a:ext cx="1475779" cy="14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7482600" y="1959925"/>
            <a:ext cx="685800" cy="400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Fall ill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5180275" y="1959925"/>
            <a:ext cx="1230600" cy="400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Consumption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4" name="Google Shape;94;p15"/>
          <p:cNvCxnSpPr/>
          <p:nvPr/>
        </p:nvCxnSpPr>
        <p:spPr>
          <a:xfrm flipH="1" rot="10800000">
            <a:off x="6629900" y="1178875"/>
            <a:ext cx="349500" cy="8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5"/>
          <p:cNvSpPr/>
          <p:nvPr/>
        </p:nvSpPr>
        <p:spPr>
          <a:xfrm>
            <a:off x="147100" y="105050"/>
            <a:ext cx="3123600" cy="684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u="sng">
                <a:solidFill>
                  <a:srgbClr val="073763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Problem</a:t>
            </a:r>
            <a:endParaRPr sz="4000" u="sng"/>
          </a:p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648883" y="4814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02</a:t>
            </a:r>
            <a:endParaRPr sz="1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539975" y="2088025"/>
            <a:ext cx="5528700" cy="246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●"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Portable device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●"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Measures important quality parameters of milk at the same time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(Acidity, tempera</a:t>
            </a: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ture,Fat rate)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●"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Detects milk Adulterants 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●"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Calculates </a:t>
            </a: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financial</a:t>
            </a: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value according to the quality parameters and manage financial records of users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8675" y="294400"/>
            <a:ext cx="2119900" cy="1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/>
          <p:nvPr/>
        </p:nvSpPr>
        <p:spPr>
          <a:xfrm>
            <a:off x="982350" y="555675"/>
            <a:ext cx="4095000" cy="99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 u="sng">
                <a:solidFill>
                  <a:srgbClr val="073763"/>
                </a:solidFill>
                <a:latin typeface="Comic Sans MS"/>
                <a:ea typeface="Comic Sans MS"/>
                <a:cs typeface="Comic Sans MS"/>
                <a:sym typeface="Comic Sans MS"/>
              </a:rPr>
              <a:t>Our solution</a:t>
            </a:r>
            <a:endParaRPr u="sng"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0200" y="2003750"/>
            <a:ext cx="2929525" cy="263065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03</a:t>
            </a:r>
            <a:endParaRPr sz="1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2411800" y="1604975"/>
            <a:ext cx="5461200" cy="2323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814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Comic Sans MS"/>
              <a:buChar char="❖"/>
            </a:pPr>
            <a:r>
              <a:rPr lang="en" sz="204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" sz="204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204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positive</a:t>
            </a:r>
            <a:r>
              <a:rPr lang="en" sz="204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impact specially for small scale dairy industry</a:t>
            </a:r>
            <a:endParaRPr sz="204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4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814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Comic Sans MS"/>
              <a:buChar char="❖"/>
            </a:pPr>
            <a:r>
              <a:rPr lang="en" sz="204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Impact towards healthy products</a:t>
            </a:r>
            <a:endParaRPr sz="204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50" y="3048403"/>
            <a:ext cx="2374475" cy="195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/>
          <p:nvPr/>
        </p:nvSpPr>
        <p:spPr>
          <a:xfrm>
            <a:off x="275700" y="169350"/>
            <a:ext cx="3228300" cy="773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u="sng">
                <a:solidFill>
                  <a:srgbClr val="073763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Impact</a:t>
            </a:r>
            <a:endParaRPr sz="4000" u="sng"/>
          </a:p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04</a:t>
            </a:r>
            <a:endParaRPr sz="1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1107850" y="529075"/>
            <a:ext cx="4122900" cy="17547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Target Audience</a:t>
            </a:r>
            <a:endParaRPr sz="2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ic Sans MS"/>
              <a:buChar char="❏"/>
            </a:pPr>
            <a:r>
              <a:rPr lang="en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Milk collectors</a:t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ic Sans MS"/>
              <a:buChar char="❏"/>
            </a:pPr>
            <a:r>
              <a:rPr lang="en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Small scale manufacturers</a:t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ic Sans MS"/>
              <a:buChar char="❏"/>
            </a:pPr>
            <a:r>
              <a:rPr lang="en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Future entrepreneurs</a:t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5057200" y="529075"/>
            <a:ext cx="2257800" cy="2257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“As a small scale manufacturer, How can I improve my business?”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3675800" y="2220650"/>
            <a:ext cx="2840700" cy="2692500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“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branded products are not always good. but we tend to buy branded food item as so many customers consume their products”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05</a:t>
            </a:r>
            <a:endParaRPr sz="1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550" y="2646125"/>
            <a:ext cx="2103775" cy="210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/>
          <p:nvPr/>
        </p:nvSpPr>
        <p:spPr>
          <a:xfrm>
            <a:off x="518900" y="1719750"/>
            <a:ext cx="2067000" cy="725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mic Sans MS"/>
                <a:ea typeface="Comic Sans MS"/>
                <a:cs typeface="Comic Sans MS"/>
                <a:sym typeface="Comic Sans MS"/>
              </a:rPr>
              <a:t>Collector</a:t>
            </a:r>
            <a:endParaRPr sz="2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518900" y="3862750"/>
            <a:ext cx="2067000" cy="725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C4587"/>
                </a:solidFill>
                <a:latin typeface="Comic Sans MS"/>
                <a:ea typeface="Comic Sans MS"/>
                <a:cs typeface="Comic Sans MS"/>
                <a:sym typeface="Comic Sans MS"/>
              </a:rPr>
              <a:t>Guest User</a:t>
            </a:r>
            <a:endParaRPr sz="2100">
              <a:solidFill>
                <a:srgbClr val="1C4587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6767250" y="3862750"/>
            <a:ext cx="2067000" cy="7257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mic Sans MS"/>
                <a:ea typeface="Comic Sans MS"/>
                <a:cs typeface="Comic Sans MS"/>
                <a:sym typeface="Comic Sans MS"/>
              </a:rPr>
              <a:t>Admin</a:t>
            </a:r>
            <a:endParaRPr sz="2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6767250" y="1719750"/>
            <a:ext cx="2067000" cy="725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mic Sans MS"/>
                <a:ea typeface="Comic Sans MS"/>
                <a:cs typeface="Comic Sans MS"/>
                <a:sym typeface="Comic Sans MS"/>
              </a:rPr>
              <a:t>Dairy Farmer</a:t>
            </a:r>
            <a:endParaRPr sz="2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3369575" y="1950250"/>
            <a:ext cx="2549700" cy="2562000"/>
          </a:xfrm>
          <a:prstGeom prst="ellipse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mic Sans MS"/>
                <a:ea typeface="Comic Sans MS"/>
                <a:cs typeface="Comic Sans MS"/>
                <a:sym typeface="Comic Sans MS"/>
              </a:rPr>
              <a:t>Healthy Milk Collecting System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32" name="Google Shape;132;p19"/>
          <p:cNvCxnSpPr>
            <a:endCxn id="127" idx="3"/>
          </p:cNvCxnSpPr>
          <p:nvPr/>
        </p:nvCxnSpPr>
        <p:spPr>
          <a:xfrm rot="10800000">
            <a:off x="2585900" y="2082600"/>
            <a:ext cx="957000" cy="4692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9"/>
          <p:cNvCxnSpPr>
            <a:endCxn id="130" idx="1"/>
          </p:cNvCxnSpPr>
          <p:nvPr/>
        </p:nvCxnSpPr>
        <p:spPr>
          <a:xfrm flipH="1" rot="10800000">
            <a:off x="5793150" y="2082600"/>
            <a:ext cx="974100" cy="5535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9"/>
          <p:cNvCxnSpPr>
            <a:endCxn id="128" idx="3"/>
          </p:cNvCxnSpPr>
          <p:nvPr/>
        </p:nvCxnSpPr>
        <p:spPr>
          <a:xfrm flipH="1">
            <a:off x="2585900" y="3793300"/>
            <a:ext cx="918000" cy="432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9"/>
          <p:cNvCxnSpPr>
            <a:endCxn id="129" idx="1"/>
          </p:cNvCxnSpPr>
          <p:nvPr/>
        </p:nvCxnSpPr>
        <p:spPr>
          <a:xfrm>
            <a:off x="5797050" y="3782500"/>
            <a:ext cx="970200" cy="4431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19"/>
          <p:cNvSpPr/>
          <p:nvPr/>
        </p:nvSpPr>
        <p:spPr>
          <a:xfrm>
            <a:off x="2079125" y="180075"/>
            <a:ext cx="4878600" cy="891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u="sng">
                <a:solidFill>
                  <a:srgbClr val="073763"/>
                </a:solidFill>
                <a:latin typeface="Comic Sans MS"/>
                <a:ea typeface="Comic Sans MS"/>
                <a:cs typeface="Comic Sans MS"/>
                <a:sym typeface="Comic Sans MS"/>
              </a:rPr>
              <a:t>Identifying users</a:t>
            </a:r>
            <a:endParaRPr sz="4000" u="sng"/>
          </a:p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06</a:t>
            </a:r>
            <a:endParaRPr sz="1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/>
        </p:nvSpPr>
        <p:spPr>
          <a:xfrm>
            <a:off x="6686700" y="1125150"/>
            <a:ext cx="2303700" cy="3632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Guest user</a:t>
            </a:r>
            <a:endParaRPr b="1"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●"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Get details about our product/updates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●"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Ability to contact collectors/ farmers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●"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View dairy product details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4500650" y="1125150"/>
            <a:ext cx="2368200" cy="3632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D5A6B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</a:t>
            </a:r>
            <a:r>
              <a:rPr b="1" lang="e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Admin</a:t>
            </a:r>
            <a:endParaRPr b="1"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●"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Control user activities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●"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Support users 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●"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Update users about product details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2075925" y="147925"/>
            <a:ext cx="4514100" cy="773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u="sng">
                <a:solidFill>
                  <a:srgbClr val="073763"/>
                </a:solidFill>
                <a:latin typeface="Comic Sans MS"/>
                <a:ea typeface="Comic Sans MS"/>
                <a:cs typeface="Comic Sans MS"/>
                <a:sym typeface="Comic Sans MS"/>
              </a:rPr>
              <a:t>Roles of Users</a:t>
            </a:r>
            <a:endParaRPr sz="4000" u="sng"/>
          </a:p>
        </p:txBody>
      </p:sp>
      <p:sp>
        <p:nvSpPr>
          <p:cNvPr id="145" name="Google Shape;145;p20"/>
          <p:cNvSpPr/>
          <p:nvPr/>
        </p:nvSpPr>
        <p:spPr>
          <a:xfrm>
            <a:off x="2321675" y="1125150"/>
            <a:ext cx="2368200" cy="3632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AD1D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Dairy Farmer</a:t>
            </a:r>
            <a:endParaRPr b="1"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●"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</a:t>
            </a: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ogin/registration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●"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View records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●"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Get monthly financial record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●"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Get details about our product/updates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128500" y="1125150"/>
            <a:ext cx="2368200" cy="3632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D9D2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Collector</a:t>
            </a:r>
            <a:endParaRPr b="1"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●"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login/registration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●"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 records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●"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View records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●"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Edit records with permission of farmer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●"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Get monthly financial record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●"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Get details about our product/updates</a:t>
            </a:r>
            <a:endParaRPr/>
          </a:p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8595308" y="4757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07</a:t>
            </a:r>
            <a:endParaRPr sz="1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/>
          <p:nvPr/>
        </p:nvSpPr>
        <p:spPr>
          <a:xfrm>
            <a:off x="120875" y="953500"/>
            <a:ext cx="5895600" cy="1987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147725" y="3061925"/>
            <a:ext cx="4080600" cy="1974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100" y="1149250"/>
            <a:ext cx="2058234" cy="16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2421900" y="1177138"/>
            <a:ext cx="3634800" cy="1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PH meter sen-0161</a:t>
            </a:r>
            <a:endParaRPr b="1" sz="18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Accuracy: ± 0.1pH (25 </a:t>
            </a:r>
            <a:r>
              <a:rPr lang="en">
                <a:solidFill>
                  <a:schemeClr val="dk1"/>
                </a:solidFill>
              </a:rPr>
              <a:t>⁰C </a:t>
            </a:r>
            <a:r>
              <a:rPr lang="en">
                <a:solidFill>
                  <a:schemeClr val="dk1"/>
                </a:solidFill>
              </a:rPr>
              <a:t>)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Response Time: &lt; 1min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156" name="Google Shape;156;p21"/>
          <p:cNvSpPr txBox="1"/>
          <p:nvPr/>
        </p:nvSpPr>
        <p:spPr>
          <a:xfrm>
            <a:off x="207000" y="3095350"/>
            <a:ext cx="133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mic Sans MS"/>
                <a:ea typeface="Comic Sans MS"/>
                <a:cs typeface="Comic Sans MS"/>
                <a:sym typeface="Comic Sans MS"/>
              </a:rPr>
              <a:t>Load cell</a:t>
            </a:r>
            <a:endParaRPr b="1"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6808749" y="1924300"/>
            <a:ext cx="614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mic Sans MS"/>
                <a:ea typeface="Comic Sans MS"/>
                <a:cs typeface="Comic Sans MS"/>
                <a:sym typeface="Comic Sans MS"/>
              </a:rPr>
              <a:t>LED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7913161" y="1924300"/>
            <a:ext cx="882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mic Sans MS"/>
                <a:ea typeface="Comic Sans MS"/>
                <a:cs typeface="Comic Sans MS"/>
                <a:sym typeface="Comic Sans MS"/>
              </a:rPr>
              <a:t>LDR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2372" y="1293803"/>
            <a:ext cx="1084482" cy="56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0799987">
            <a:off x="6753001" y="1293798"/>
            <a:ext cx="784428" cy="567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22678" y="3203075"/>
            <a:ext cx="1692000" cy="16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08</a:t>
            </a:r>
            <a:endParaRPr sz="1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1915200" y="121450"/>
            <a:ext cx="5842800" cy="773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u="sng">
                <a:solidFill>
                  <a:srgbClr val="073763"/>
                </a:solidFill>
                <a:latin typeface="Comic Sans MS"/>
                <a:ea typeface="Comic Sans MS"/>
                <a:cs typeface="Comic Sans MS"/>
                <a:sym typeface="Comic Sans MS"/>
              </a:rPr>
              <a:t>Hardware Components</a:t>
            </a:r>
            <a:endParaRPr sz="4000" u="sng"/>
          </a:p>
        </p:txBody>
      </p:sp>
      <p:sp>
        <p:nvSpPr>
          <p:cNvPr id="164" name="Google Shape;164;p21"/>
          <p:cNvSpPr/>
          <p:nvPr/>
        </p:nvSpPr>
        <p:spPr>
          <a:xfrm>
            <a:off x="6137275" y="966925"/>
            <a:ext cx="2887500" cy="1974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/>
          <p:nvPr/>
        </p:nvSpPr>
        <p:spPr>
          <a:xfrm>
            <a:off x="4572000" y="3048600"/>
            <a:ext cx="4224000" cy="1987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5025650" y="3110650"/>
            <a:ext cx="288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mic Sans MS"/>
                <a:ea typeface="Comic Sans MS"/>
                <a:cs typeface="Comic Sans MS"/>
                <a:sym typeface="Comic Sans MS"/>
              </a:rPr>
              <a:t>HC-05 Bluetooth module</a:t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17500" y="3541750"/>
            <a:ext cx="1339200" cy="13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/>
        </p:nvSpPr>
        <p:spPr>
          <a:xfrm>
            <a:off x="6073375" y="3633425"/>
            <a:ext cx="288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Input Voltage: DC 5V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Communication Method: Serial Communication</a:t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299775" y="3628850"/>
            <a:ext cx="212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0-10 kg range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 accuracy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