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layfair Display Medium"/>
      <p:regular r:id="rId25"/>
      <p:bold r:id="rId26"/>
      <p:italic r:id="rId27"/>
      <p:boldItalic r:id="rId28"/>
    </p:embeddedFont>
    <p:embeddedFont>
      <p:font typeface="Gilda Display"/>
      <p:regular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Medium-bold.fntdata"/><Relationship Id="rId25" Type="http://schemas.openxmlformats.org/officeDocument/2006/relationships/font" Target="fonts/PlayfairDisplayMedium-regular.fntdata"/><Relationship Id="rId28" Type="http://schemas.openxmlformats.org/officeDocument/2006/relationships/font" Target="fonts/PlayfairDisplayMedium-boldItalic.fntdata"/><Relationship Id="rId27" Type="http://schemas.openxmlformats.org/officeDocument/2006/relationships/font" Target="fonts/PlayfairDisplay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daDis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35" Type="http://schemas.openxmlformats.org/officeDocument/2006/relationships/font" Target="fonts/DMSans-bold.fntdata"/><Relationship Id="rId12" Type="http://schemas.openxmlformats.org/officeDocument/2006/relationships/slide" Target="slides/slide8.xml"/><Relationship Id="rId34" Type="http://schemas.openxmlformats.org/officeDocument/2006/relationships/font" Target="fonts/DMSans-regular.fntdata"/><Relationship Id="rId15" Type="http://schemas.openxmlformats.org/officeDocument/2006/relationships/slide" Target="slides/slide11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DM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94c71c8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94c71c8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94c71c8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94c71c8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94c71c8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94c71c8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94c71c8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94c71c8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94c71c8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94c71c8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94c71c85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94c71c85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94c71c85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94c71c85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94c71c8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94c71c8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94c71c85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94c71c85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94c71c85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94c71c85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3f45088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3f45088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64b59c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64b59c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f45088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3f45088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f45088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3f45088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f45088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3f45088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3f45088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3f45088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f4508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3f4508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c71c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c71c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94c71c8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94c71c8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43075" y="1101588"/>
            <a:ext cx="4843500" cy="21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3000" y="3366213"/>
            <a:ext cx="4843500" cy="5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>
            <p:ph idx="2" type="pic"/>
          </p:nvPr>
        </p:nvSpPr>
        <p:spPr>
          <a:xfrm flipH="1">
            <a:off x="5746850" y="537450"/>
            <a:ext cx="2684100" cy="40686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21500" y="42951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>
            <p:ph idx="2" type="pic"/>
          </p:nvPr>
        </p:nvSpPr>
        <p:spPr>
          <a:xfrm>
            <a:off x="5744625" y="533175"/>
            <a:ext cx="2686200" cy="40707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1150475" y="1046275"/>
            <a:ext cx="3001500" cy="1551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1150475" y="2890650"/>
            <a:ext cx="3001500" cy="68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1"/>
          <p:cNvSpPr/>
          <p:nvPr/>
        </p:nvSpPr>
        <p:spPr>
          <a:xfrm>
            <a:off x="1190900" y="4604000"/>
            <a:ext cx="20958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3" type="subTitle"/>
          </p:nvPr>
        </p:nvSpPr>
        <p:spPr>
          <a:xfrm>
            <a:off x="1150625" y="2359175"/>
            <a:ext cx="30015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11"/>
          <p:cNvSpPr/>
          <p:nvPr/>
        </p:nvSpPr>
        <p:spPr>
          <a:xfrm rot="5400000">
            <a:off x="824850" y="-824850"/>
            <a:ext cx="713100" cy="23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98675" y="2375148"/>
            <a:ext cx="21144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2" type="title"/>
          </p:nvPr>
        </p:nvSpPr>
        <p:spPr>
          <a:xfrm>
            <a:off x="798676" y="1890648"/>
            <a:ext cx="21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>
            <a:off x="3400076" y="2375148"/>
            <a:ext cx="21144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4" type="subTitle"/>
          </p:nvPr>
        </p:nvSpPr>
        <p:spPr>
          <a:xfrm>
            <a:off x="5954218" y="2375148"/>
            <a:ext cx="21144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5" type="title"/>
          </p:nvPr>
        </p:nvSpPr>
        <p:spPr>
          <a:xfrm>
            <a:off x="3400055" y="1890648"/>
            <a:ext cx="21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6" type="title"/>
          </p:nvPr>
        </p:nvSpPr>
        <p:spPr>
          <a:xfrm>
            <a:off x="5954218" y="1890648"/>
            <a:ext cx="21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7" type="subTitle"/>
          </p:nvPr>
        </p:nvSpPr>
        <p:spPr>
          <a:xfrm>
            <a:off x="798675" y="3705636"/>
            <a:ext cx="21144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8" type="title"/>
          </p:nvPr>
        </p:nvSpPr>
        <p:spPr>
          <a:xfrm>
            <a:off x="798676" y="3221136"/>
            <a:ext cx="21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9" type="subTitle"/>
          </p:nvPr>
        </p:nvSpPr>
        <p:spPr>
          <a:xfrm>
            <a:off x="3400076" y="3705636"/>
            <a:ext cx="21144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3" type="subTitle"/>
          </p:nvPr>
        </p:nvSpPr>
        <p:spPr>
          <a:xfrm>
            <a:off x="5954218" y="3705636"/>
            <a:ext cx="21144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4" type="title"/>
          </p:nvPr>
        </p:nvSpPr>
        <p:spPr>
          <a:xfrm>
            <a:off x="3400055" y="3221136"/>
            <a:ext cx="21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15" type="title"/>
          </p:nvPr>
        </p:nvSpPr>
        <p:spPr>
          <a:xfrm>
            <a:off x="5954218" y="3221136"/>
            <a:ext cx="21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209725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>
            <p:ph idx="2" type="pic"/>
          </p:nvPr>
        </p:nvSpPr>
        <p:spPr>
          <a:xfrm>
            <a:off x="6147100" y="533175"/>
            <a:ext cx="2691900" cy="40707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938125" y="2942950"/>
            <a:ext cx="49725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938125" y="1464550"/>
            <a:ext cx="4972500" cy="147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56825" y="779050"/>
            <a:ext cx="2174100" cy="9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6256850" y="1801000"/>
            <a:ext cx="2174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/>
        </p:nvSpPr>
        <p:spPr>
          <a:xfrm>
            <a:off x="-72450" y="-36225"/>
            <a:ext cx="1775100" cy="57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 rot="10800000">
            <a:off x="4865325" y="42951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10800000">
            <a:off x="723900" y="-5728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07725" y="1415400"/>
            <a:ext cx="77040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 rot="10800000">
            <a:off x="2550750" y="42951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10800000">
            <a:off x="1943100" y="-5728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720000" y="1599400"/>
            <a:ext cx="77040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847500" y="2579825"/>
            <a:ext cx="2175300" cy="161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subTitle"/>
          </p:nvPr>
        </p:nvSpPr>
        <p:spPr>
          <a:xfrm>
            <a:off x="3422200" y="2579825"/>
            <a:ext cx="2175300" cy="161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subTitle"/>
          </p:nvPr>
        </p:nvSpPr>
        <p:spPr>
          <a:xfrm>
            <a:off x="5996950" y="2579825"/>
            <a:ext cx="2175300" cy="161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4" type="subTitle"/>
          </p:nvPr>
        </p:nvSpPr>
        <p:spPr>
          <a:xfrm>
            <a:off x="847500" y="2035276"/>
            <a:ext cx="21753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5" type="subTitle"/>
          </p:nvPr>
        </p:nvSpPr>
        <p:spPr>
          <a:xfrm>
            <a:off x="3422213" y="2035276"/>
            <a:ext cx="21753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6" type="subTitle"/>
          </p:nvPr>
        </p:nvSpPr>
        <p:spPr>
          <a:xfrm>
            <a:off x="5996950" y="2035276"/>
            <a:ext cx="21753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98" name="Google Shape;98;p18"/>
          <p:cNvSpPr/>
          <p:nvPr/>
        </p:nvSpPr>
        <p:spPr>
          <a:xfrm>
            <a:off x="-95850" y="4604000"/>
            <a:ext cx="1861200" cy="62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424000" y="3441925"/>
            <a:ext cx="834000" cy="175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4495324" y="1445625"/>
            <a:ext cx="2811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subTitle"/>
          </p:nvPr>
        </p:nvSpPr>
        <p:spPr>
          <a:xfrm>
            <a:off x="4495326" y="1815175"/>
            <a:ext cx="2811000" cy="9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3" type="subTitle"/>
          </p:nvPr>
        </p:nvSpPr>
        <p:spPr>
          <a:xfrm>
            <a:off x="872187" y="1815175"/>
            <a:ext cx="2811000" cy="9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4" type="subTitle"/>
          </p:nvPr>
        </p:nvSpPr>
        <p:spPr>
          <a:xfrm>
            <a:off x="872187" y="3323388"/>
            <a:ext cx="2811000" cy="9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5" type="subTitle"/>
          </p:nvPr>
        </p:nvSpPr>
        <p:spPr>
          <a:xfrm>
            <a:off x="4486651" y="3323388"/>
            <a:ext cx="2811000" cy="9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6" type="subTitle"/>
          </p:nvPr>
        </p:nvSpPr>
        <p:spPr>
          <a:xfrm>
            <a:off x="872187" y="1445625"/>
            <a:ext cx="2811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7" type="subTitle"/>
          </p:nvPr>
        </p:nvSpPr>
        <p:spPr>
          <a:xfrm>
            <a:off x="872187" y="2953913"/>
            <a:ext cx="2811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8" type="subTitle"/>
          </p:nvPr>
        </p:nvSpPr>
        <p:spPr>
          <a:xfrm>
            <a:off x="4486624" y="2953913"/>
            <a:ext cx="2811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12" name="Google Shape;112;p20"/>
          <p:cNvSpPr/>
          <p:nvPr/>
        </p:nvSpPr>
        <p:spPr>
          <a:xfrm>
            <a:off x="7945075" y="-1871600"/>
            <a:ext cx="2292900" cy="2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709250" y="471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264500" y="1938350"/>
            <a:ext cx="2966100" cy="132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270774" y="981100"/>
            <a:ext cx="1184100" cy="62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264492" y="3504663"/>
            <a:ext cx="2976600" cy="571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5737975" y="539550"/>
            <a:ext cx="26928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1564500" y="-146350"/>
            <a:ext cx="2496000" cy="53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40500" y="44279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16" name="Google Shape;116;p21"/>
          <p:cNvSpPr/>
          <p:nvPr/>
        </p:nvSpPr>
        <p:spPr>
          <a:xfrm>
            <a:off x="-961000" y="4604000"/>
            <a:ext cx="1961700" cy="53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414900" y="3121700"/>
            <a:ext cx="1978200" cy="37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20" name="Google Shape;120;p22"/>
          <p:cNvSpPr txBox="1"/>
          <p:nvPr>
            <p:ph idx="2" type="subTitle"/>
          </p:nvPr>
        </p:nvSpPr>
        <p:spPr>
          <a:xfrm>
            <a:off x="883763" y="1758674"/>
            <a:ext cx="19860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3414900" y="1748961"/>
            <a:ext cx="19860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4" type="subTitle"/>
          </p:nvPr>
        </p:nvSpPr>
        <p:spPr>
          <a:xfrm>
            <a:off x="883763" y="3498800"/>
            <a:ext cx="19860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5" type="subTitle"/>
          </p:nvPr>
        </p:nvSpPr>
        <p:spPr>
          <a:xfrm>
            <a:off x="3414900" y="3498800"/>
            <a:ext cx="19860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6" type="subTitle"/>
          </p:nvPr>
        </p:nvSpPr>
        <p:spPr>
          <a:xfrm>
            <a:off x="5982647" y="1758674"/>
            <a:ext cx="19860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7" type="subTitle"/>
          </p:nvPr>
        </p:nvSpPr>
        <p:spPr>
          <a:xfrm>
            <a:off x="5982647" y="3498800"/>
            <a:ext cx="19860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8" type="subTitle"/>
          </p:nvPr>
        </p:nvSpPr>
        <p:spPr>
          <a:xfrm>
            <a:off x="883763" y="1384775"/>
            <a:ext cx="1978200" cy="37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9" type="subTitle"/>
          </p:nvPr>
        </p:nvSpPr>
        <p:spPr>
          <a:xfrm>
            <a:off x="3414900" y="1375063"/>
            <a:ext cx="1978200" cy="37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3" type="subTitle"/>
          </p:nvPr>
        </p:nvSpPr>
        <p:spPr>
          <a:xfrm>
            <a:off x="5982647" y="1384775"/>
            <a:ext cx="1978200" cy="37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4" type="subTitle"/>
          </p:nvPr>
        </p:nvSpPr>
        <p:spPr>
          <a:xfrm>
            <a:off x="883763" y="3121700"/>
            <a:ext cx="1978200" cy="37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5" type="subTitle"/>
          </p:nvPr>
        </p:nvSpPr>
        <p:spPr>
          <a:xfrm>
            <a:off x="5982647" y="3121700"/>
            <a:ext cx="1978200" cy="37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131" name="Google Shape;131;p22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7868950" y="-470100"/>
            <a:ext cx="1809600" cy="142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7937725" y="539400"/>
            <a:ext cx="1333500" cy="146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3591150" y="0"/>
            <a:ext cx="1961700" cy="53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hasCustomPrompt="1" type="title"/>
          </p:nvPr>
        </p:nvSpPr>
        <p:spPr>
          <a:xfrm>
            <a:off x="856175" y="2752832"/>
            <a:ext cx="29010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856175" y="3531217"/>
            <a:ext cx="29010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hasCustomPrompt="1" idx="2" type="title"/>
          </p:nvPr>
        </p:nvSpPr>
        <p:spPr>
          <a:xfrm>
            <a:off x="856185" y="1041852"/>
            <a:ext cx="29010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/>
          <p:nvPr>
            <p:ph idx="3" type="subTitle"/>
          </p:nvPr>
        </p:nvSpPr>
        <p:spPr>
          <a:xfrm>
            <a:off x="856185" y="1826277"/>
            <a:ext cx="29010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hasCustomPrompt="1" idx="4" type="title"/>
          </p:nvPr>
        </p:nvSpPr>
        <p:spPr>
          <a:xfrm>
            <a:off x="4628062" y="2752832"/>
            <a:ext cx="29010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/>
          <p:nvPr>
            <p:ph idx="5" type="subTitle"/>
          </p:nvPr>
        </p:nvSpPr>
        <p:spPr>
          <a:xfrm>
            <a:off x="4628062" y="3531217"/>
            <a:ext cx="29010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2" name="Google Shape;142;p23"/>
          <p:cNvSpPr/>
          <p:nvPr/>
        </p:nvSpPr>
        <p:spPr>
          <a:xfrm rot="5400000">
            <a:off x="38575" y="3800000"/>
            <a:ext cx="754800" cy="23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hasCustomPrompt="1" idx="6" type="title"/>
          </p:nvPr>
        </p:nvSpPr>
        <p:spPr>
          <a:xfrm>
            <a:off x="4628072" y="1041852"/>
            <a:ext cx="29010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7" type="subTitle"/>
          </p:nvPr>
        </p:nvSpPr>
        <p:spPr>
          <a:xfrm>
            <a:off x="4628072" y="1826277"/>
            <a:ext cx="29010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891700" y="642200"/>
            <a:ext cx="3543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891700" y="1715050"/>
            <a:ext cx="3543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>
            <p:ph idx="2" type="pic"/>
          </p:nvPr>
        </p:nvSpPr>
        <p:spPr>
          <a:xfrm>
            <a:off x="5746850" y="537450"/>
            <a:ext cx="2684100" cy="40686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4"/>
          <p:cNvSpPr/>
          <p:nvPr/>
        </p:nvSpPr>
        <p:spPr>
          <a:xfrm>
            <a:off x="2639850" y="4803225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-491925" y="-566225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891700" y="3535246"/>
            <a:ext cx="3543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467475" y="-836450"/>
            <a:ext cx="2352600" cy="27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7645200" y="30255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5687100" y="-4946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788100" y="3671250"/>
            <a:ext cx="2352600" cy="27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8022250" y="-920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0"/>
            <a:ext cx="7704000" cy="46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10800000">
            <a:off x="7151325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239925" y="2504576"/>
            <a:ext cx="2505600" cy="160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925175" y="2504576"/>
            <a:ext cx="2505600" cy="160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925175" y="1930916"/>
            <a:ext cx="2505600" cy="55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239925" y="1930916"/>
            <a:ext cx="2505600" cy="55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b="1" sz="2400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723900" y="542925"/>
            <a:ext cx="7707000" cy="40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2709250" y="471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11975" y="1313788"/>
            <a:ext cx="4077900" cy="62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11975" y="2138013"/>
            <a:ext cx="4077900" cy="169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b="1"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843075" y="1101600"/>
            <a:ext cx="4711200" cy="21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AISY Research Paper</a:t>
            </a:r>
            <a:endParaRPr sz="7200"/>
          </a:p>
        </p:txBody>
      </p:sp>
      <p:sp>
        <p:nvSpPr>
          <p:cNvPr id="166" name="Google Shape;166;p27"/>
          <p:cNvSpPr/>
          <p:nvPr/>
        </p:nvSpPr>
        <p:spPr>
          <a:xfrm>
            <a:off x="-732275" y="43059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843000" y="3366223"/>
            <a:ext cx="48435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E/17/038	Anuruddha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E/17/101	Anjalee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E/17/292	Rilwan</a:t>
            </a:r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>
            <a:off x="713225" y="1016938"/>
            <a:ext cx="0" cy="281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500" y="1327222"/>
            <a:ext cx="3241000" cy="32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0000" y="374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720000" y="946700"/>
            <a:ext cx="71031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AES HD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Target -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unprotected hardware implementation of AES-128 implemented on Xilinx Virtex-5 FPGA of a SASEBO GII evaluation board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Contains 50 000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Each trace has 1250 samples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AES HD ext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AES HD extended dataset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Contains 500 000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Each trace has 1250 samples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0000" y="73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idx="1" type="subTitle"/>
          </p:nvPr>
        </p:nvSpPr>
        <p:spPr>
          <a:xfrm>
            <a:off x="620750" y="1551675"/>
            <a:ext cx="63660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Guessing Entropy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To compute guessing entropy, a user must define the key rank calculation definition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Success Rate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Automatically computed together with guessing entropy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Loss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37"/>
          <p:cNvGrpSpPr/>
          <p:nvPr/>
        </p:nvGrpSpPr>
        <p:grpSpPr>
          <a:xfrm>
            <a:off x="5049427" y="303067"/>
            <a:ext cx="1527527" cy="1438615"/>
            <a:chOff x="852385" y="1510916"/>
            <a:chExt cx="353145" cy="351998"/>
          </a:xfrm>
        </p:grpSpPr>
        <p:sp>
          <p:nvSpPr>
            <p:cNvPr id="241" name="Google Shape;241;p37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100" y="3129361"/>
            <a:ext cx="2292900" cy="153051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/>
          <p:nvPr/>
        </p:nvSpPr>
        <p:spPr>
          <a:xfrm>
            <a:off x="2368600" y="3732300"/>
            <a:ext cx="163800" cy="404700"/>
          </a:xfrm>
          <a:prstGeom prst="rightBrace">
            <a:avLst>
              <a:gd fmla="val 50000" name="adj1"/>
              <a:gd fmla="val 454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2519363" y="3669975"/>
            <a:ext cx="427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estimated for each epoch during training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idx="1" type="subTitle"/>
          </p:nvPr>
        </p:nvSpPr>
        <p:spPr>
          <a:xfrm>
            <a:off x="720000" y="1223475"/>
            <a:ext cx="68484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Allows deep learning analysis with multilayer perceptron and convolution neural networks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To allow easier usage of the AISY framework, authors also implemented several state-of-the-art architectures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2159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(1) ASCAD mlp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2159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(2) ASCAD cnn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2159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(3) methodology cnn ascad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2159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(4) methodology cnn aeshd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2159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(5) methodology cnn aesrd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2159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(6) methodology cnn dpav4 [43]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Leakage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>
            <p:ph idx="1" type="subTitle"/>
          </p:nvPr>
        </p:nvSpPr>
        <p:spPr>
          <a:xfrm>
            <a:off x="720000" y="1444250"/>
            <a:ext cx="68484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Supports 4 different leakage models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	(01) Bit - results in 2 classes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	(02) Hamming weight -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in 9 classes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(03) Hamming distance - results in 9 classes, need to consider 2 states that are XOR- ed to obtain the intermediate value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(04) Identity - considers value of intermediate state, results in 256 classes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 txBox="1"/>
          <p:nvPr>
            <p:ph idx="1" type="subTitle"/>
          </p:nvPr>
        </p:nvSpPr>
        <p:spPr>
          <a:xfrm>
            <a:off x="720000" y="1444250"/>
            <a:ext cx="68484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provides an input gradient visualization feature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allows the visual verification of main input samples learned from the input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nput gradient can be visualized as: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(01) the sum of input gradients, providing the sum of input gradients computed for all used profiling traces and all the processed epochs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(02) the input gradient computed for all used profiling traces for each epoch in a heatmap plot.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>
            <p:ph idx="1" type="subTitle"/>
          </p:nvPr>
        </p:nvSpPr>
        <p:spPr>
          <a:xfrm>
            <a:off x="720000" y="1444250"/>
            <a:ext cx="68484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allows easy configuration of data augmentation techniques during model training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lows small modifications in side-channel traces during training - improves the model generalization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mplements two data augmentation techniques: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(01)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Shifts - every trace is randomly shifted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(02)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Gaussian noise - every trace is combined with the Gaussian noise with a specific mean and standard deviation values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 rot="10800000">
            <a:off x="7507575" y="-17321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720000" y="1609850"/>
            <a:ext cx="68484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Two options to conduct hyperparameter tuning in the AISY framework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Implements two data augmentation techniques: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(01) R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andom search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need to define the minimal, maximal, and step value for every hyperparameter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(02) 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rid search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- have to define all hyperparameter values to examine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720000" y="1215750"/>
            <a:ext cx="5685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SCA Metrics (guessing entropy and success rate)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Gradient Visualization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Grid Search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Random Search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Features of AISY framework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720000" y="1377500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Custom Callbacks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Easy Neural Network Definitions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GUI - plots, tables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Automatically generate scripts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Fully reproducible scripts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…contd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1860700" y="1753925"/>
            <a:ext cx="30003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Q &amp; A</a:t>
            </a:r>
            <a:endParaRPr sz="7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700"/>
          </a:p>
        </p:txBody>
      </p:sp>
      <p:sp>
        <p:nvSpPr>
          <p:cNvPr id="299" name="Google Shape;299;p45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50" y="2460250"/>
            <a:ext cx="3213624" cy="26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720000" y="1444250"/>
            <a:ext cx="68484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deep learning-based framework for profiling side-channel analysis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enables the users to run the analyses and report the results efficiently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Maintain results’ reproducible nature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 supervised machine learning - multi class classification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 deep neural network with softmax output layer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976" y="906985"/>
            <a:ext cx="4165076" cy="33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 txBox="1"/>
          <p:nvPr>
            <p:ph type="title"/>
          </p:nvPr>
        </p:nvSpPr>
        <p:spPr>
          <a:xfrm>
            <a:off x="959800" y="1717450"/>
            <a:ext cx="55083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Thank You</a:t>
            </a:r>
            <a:endParaRPr sz="7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700"/>
          </a:p>
        </p:txBody>
      </p:sp>
      <p:sp>
        <p:nvSpPr>
          <p:cNvPr id="307" name="Google Shape;307;p46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0000" y="664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1376375" y="1515875"/>
            <a:ext cx="68484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Maintain results’ reproducible nature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Easy to use - built on top of Keras library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Integrated Database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Provide a web application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One-click Script Generation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State-of-the-art side-channel analysis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Team work</a:t>
            </a:r>
            <a:endParaRPr sz="2000"/>
          </a:p>
          <a:p>
            <a:pPr indent="0" lvl="0" marL="241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0000" y="81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and Attacking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1089975" y="1682925"/>
            <a:ext cx="55476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 SCA, the profiling phase is the same as the training in ML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 the attack phase, the goal is to make predictions about the classes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Aims to reveal the secret key k</a:t>
            </a:r>
            <a:r>
              <a:rPr baseline="30000" lang="en" sz="17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 For this partial guessing entropy is used in AISY framework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0000" y="771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1054150" y="1728025"/>
            <a:ext cx="56313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Current framework version is 1.0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Open-source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Currently, the AISY framework supports deep learning-based SCA for the AES cipher with 128-bit key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0000" y="222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88" y="868800"/>
            <a:ext cx="7649625" cy="42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95538"/>
            <a:ext cx="8130899" cy="2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366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720000" y="990450"/>
            <a:ext cx="68484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Currently 5 datasets are supported in the framework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only format currently supported is .h5, where datasets need to be generated according to the ASCAD database description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ASCAD Fixed Key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target - an 8-bit AVR microcontroller running a masked AES-128 implementation, where the side-channel is electromagnetic emanation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Profiling - 50 000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Testing - 10 000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Provides the preselected window of 700 samples to attack first masked byte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0000" y="190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>
            <p:ph idx="1" type="subTitle"/>
          </p:nvPr>
        </p:nvSpPr>
        <p:spPr>
          <a:xfrm>
            <a:off x="720000" y="762725"/>
            <a:ext cx="7103100" cy="4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ASCAD Random Keys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arget - same as ASCAD Fixed Key dataset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Profiling -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Has random keys,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200 000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Testing -  a fixed key, 100 000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349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Provides the preselected window of 1 400 samples to attack first masked key byte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CHES CTF 2018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Target - masked AES-128 encryption running on a 32-bit STM microcontroller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Profiling - contains a fixed key, 45 000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Testing - fixed key different from the key configured for training and validation set, 5 000 traces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Each trace consists of 2 200 samples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 rot="10800000">
            <a:off x="7212825" y="-13803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