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coXy6eWfR1bOe8yMl-PnH8BUvw0zKcC3/view?usp=share_lin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4021" y="1853714"/>
            <a:ext cx="6815669" cy="151553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ELECTION DATABASE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1690" y="4127863"/>
            <a:ext cx="2506377" cy="90569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E/19/133 A.HARISHANTH</a:t>
            </a:r>
          </a:p>
          <a:p>
            <a:pPr algn="l"/>
            <a:r>
              <a:rPr lang="en-US" dirty="0" smtClean="0"/>
              <a:t>E/19/133 T.HAYANAN</a:t>
            </a:r>
          </a:p>
          <a:p>
            <a:pPr algn="l"/>
            <a:r>
              <a:rPr lang="en-US" dirty="0" smtClean="0"/>
              <a:t>E/19/371 M.SANTHOSH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3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92275"/>
            <a:ext cx="9601200" cy="3319463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 smtClean="0"/>
              <a:t>Huge data flow in an election period.</a:t>
            </a:r>
          </a:p>
          <a:p>
            <a:r>
              <a:rPr lang="en-US" dirty="0" smtClean="0"/>
              <a:t>Entities:</a:t>
            </a:r>
          </a:p>
          <a:p>
            <a:pPr lvl="2"/>
            <a:r>
              <a:rPr lang="en-US" dirty="0" smtClean="0"/>
              <a:t>Voters            </a:t>
            </a:r>
          </a:p>
          <a:p>
            <a:pPr lvl="2"/>
            <a:r>
              <a:rPr lang="en-US" dirty="0" smtClean="0"/>
              <a:t>Candidates</a:t>
            </a:r>
          </a:p>
          <a:p>
            <a:pPr lvl="2"/>
            <a:r>
              <a:rPr lang="en-US" dirty="0" smtClean="0"/>
              <a:t>Political Party</a:t>
            </a:r>
          </a:p>
          <a:p>
            <a:pPr lvl="2"/>
            <a:r>
              <a:rPr lang="en-US" dirty="0" smtClean="0"/>
              <a:t>Polling Station</a:t>
            </a:r>
          </a:p>
          <a:p>
            <a:pPr lvl="2"/>
            <a:r>
              <a:rPr lang="en-US" dirty="0" smtClean="0"/>
              <a:t>Election Committee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 smtClean="0"/>
              <a:t>Election</a:t>
            </a:r>
            <a:endParaRPr lang="en-US" dirty="0"/>
          </a:p>
          <a:p>
            <a:pPr lvl="2"/>
            <a:r>
              <a:rPr lang="en-US" dirty="0" smtClean="0"/>
              <a:t>Ballot</a:t>
            </a:r>
          </a:p>
          <a:p>
            <a:pPr lvl="2"/>
            <a:r>
              <a:rPr lang="en-US" dirty="0" smtClean="0"/>
              <a:t>Election Result</a:t>
            </a:r>
          </a:p>
          <a:p>
            <a:pPr lvl="2"/>
            <a:r>
              <a:rPr lang="en-US" dirty="0" smtClean="0"/>
              <a:t>Committee Member</a:t>
            </a:r>
          </a:p>
          <a:p>
            <a:pPr lvl="2"/>
            <a:r>
              <a:rPr lang="en-US" dirty="0" smtClean="0"/>
              <a:t>Polling Station Team</a:t>
            </a: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838200" y="815023"/>
            <a:ext cx="9601200" cy="70961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Abstract: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011738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Each Entities Related to each other in some way.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7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120" y="777240"/>
            <a:ext cx="1045464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Some important relationship between the entities</a:t>
            </a:r>
          </a:p>
          <a:p>
            <a:pPr marL="742950" lvl="1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Candidate and vote entities are linked in one to many relation. A candidate can have many votes but a vote cannot have many candidate</a:t>
            </a:r>
            <a:r>
              <a:rPr lang="en-US" sz="2000" dirty="0" smtClean="0"/>
              <a:t>.</a:t>
            </a:r>
          </a:p>
          <a:p>
            <a:pPr lvl="1">
              <a:buClr>
                <a:schemeClr val="accent4"/>
              </a:buClr>
            </a:pPr>
            <a:endParaRPr lang="en-US" sz="2000" dirty="0" smtClean="0"/>
          </a:p>
          <a:p>
            <a:pPr marL="742950" lvl="1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Voter and vote are also connected with one to many relation. A voter is allowed to make more than one vote but each vote has to be made by one voter</a:t>
            </a:r>
            <a:r>
              <a:rPr lang="en-US" sz="2000" dirty="0" smtClean="0"/>
              <a:t>.</a:t>
            </a:r>
          </a:p>
          <a:p>
            <a:pPr lvl="1">
              <a:buClr>
                <a:schemeClr val="accent4"/>
              </a:buClr>
            </a:pPr>
            <a:endParaRPr lang="en-US" sz="2000" dirty="0" smtClean="0"/>
          </a:p>
          <a:p>
            <a:pPr marL="742950" lvl="1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 polling station can have many votes but those votes has to be made in one polling station. Therefore, they have one to many relation between them</a:t>
            </a:r>
            <a:r>
              <a:rPr lang="en-US" sz="2000" dirty="0" smtClean="0"/>
              <a:t>.</a:t>
            </a:r>
          </a:p>
          <a:p>
            <a:pPr lvl="1">
              <a:buClr>
                <a:schemeClr val="accent4"/>
              </a:buClr>
            </a:pPr>
            <a:endParaRPr lang="en-US" sz="2000" dirty="0" smtClean="0"/>
          </a:p>
          <a:p>
            <a:pPr marL="742950" lvl="1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An election can have many candidates but each candidate can be compete in a single election at a time. They also related with one to many relation</a:t>
            </a:r>
            <a:r>
              <a:rPr lang="en-US" sz="2000" dirty="0" smtClean="0"/>
              <a:t>.</a:t>
            </a:r>
          </a:p>
          <a:p>
            <a:pPr lvl="1">
              <a:buClr>
                <a:schemeClr val="accent4"/>
              </a:buClr>
            </a:pPr>
            <a:endParaRPr lang="en-US" sz="2000" dirty="0"/>
          </a:p>
          <a:p>
            <a:pPr marL="742950" lvl="1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 candidate can be associated with only one party while a party can have many candidates as it can. So they also have one to many relation between them.</a:t>
            </a:r>
          </a:p>
          <a:p>
            <a:pPr lvl="1">
              <a:buClr>
                <a:schemeClr val="accent4"/>
              </a:buClr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56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419497" y="858475"/>
            <a:ext cx="9601200" cy="542925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ER </a:t>
            </a:r>
            <a:r>
              <a:rPr lang="en-US" u="sng" dirty="0" smtClean="0"/>
              <a:t>Diagram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6" y="1401399"/>
            <a:ext cx="10476411" cy="41002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9566" y="569976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5928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Relational Mapping</a:t>
            </a:r>
            <a:endParaRPr lang="en-US" b="1" u="sng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616350"/>
              </p:ext>
            </p:extLst>
          </p:nvPr>
        </p:nvGraphicFramePr>
        <p:xfrm>
          <a:off x="1227908" y="2088776"/>
          <a:ext cx="9601455" cy="3556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2427">
                  <a:extLst>
                    <a:ext uri="{9D8B030D-6E8A-4147-A177-3AD203B41FA5}">
                      <a16:colId xmlns:a16="http://schemas.microsoft.com/office/drawing/2014/main" val="198912907"/>
                    </a:ext>
                  </a:extLst>
                </a:gridCol>
                <a:gridCol w="2293168">
                  <a:extLst>
                    <a:ext uri="{9D8B030D-6E8A-4147-A177-3AD203B41FA5}">
                      <a16:colId xmlns:a16="http://schemas.microsoft.com/office/drawing/2014/main" val="2788643285"/>
                    </a:ext>
                  </a:extLst>
                </a:gridCol>
                <a:gridCol w="2269136">
                  <a:extLst>
                    <a:ext uri="{9D8B030D-6E8A-4147-A177-3AD203B41FA5}">
                      <a16:colId xmlns:a16="http://schemas.microsoft.com/office/drawing/2014/main" val="61356614"/>
                    </a:ext>
                  </a:extLst>
                </a:gridCol>
                <a:gridCol w="2276724">
                  <a:extLst>
                    <a:ext uri="{9D8B030D-6E8A-4147-A177-3AD203B41FA5}">
                      <a16:colId xmlns:a16="http://schemas.microsoft.com/office/drawing/2014/main" val="31135456"/>
                    </a:ext>
                  </a:extLst>
                </a:gridCol>
              </a:tblGrid>
              <a:tr h="3556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POLITICAL_PARTY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 err="1">
                          <a:solidFill>
                            <a:schemeClr val="tx1"/>
                          </a:solidFill>
                          <a:effectLst/>
                        </a:rPr>
                        <a:t>Party_ID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Leader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2289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68541"/>
              </p:ext>
            </p:extLst>
          </p:nvPr>
        </p:nvGraphicFramePr>
        <p:xfrm>
          <a:off x="1227908" y="2716923"/>
          <a:ext cx="9601455" cy="266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6160">
                  <a:extLst>
                    <a:ext uri="{9D8B030D-6E8A-4147-A177-3AD203B41FA5}">
                      <a16:colId xmlns:a16="http://schemas.microsoft.com/office/drawing/2014/main" val="2270134779"/>
                    </a:ext>
                  </a:extLst>
                </a:gridCol>
                <a:gridCol w="1261026">
                  <a:extLst>
                    <a:ext uri="{9D8B030D-6E8A-4147-A177-3AD203B41FA5}">
                      <a16:colId xmlns:a16="http://schemas.microsoft.com/office/drawing/2014/main" val="135644216"/>
                    </a:ext>
                  </a:extLst>
                </a:gridCol>
                <a:gridCol w="1228164">
                  <a:extLst>
                    <a:ext uri="{9D8B030D-6E8A-4147-A177-3AD203B41FA5}">
                      <a16:colId xmlns:a16="http://schemas.microsoft.com/office/drawing/2014/main" val="3225359624"/>
                    </a:ext>
                  </a:extLst>
                </a:gridCol>
                <a:gridCol w="1233299">
                  <a:extLst>
                    <a:ext uri="{9D8B030D-6E8A-4147-A177-3AD203B41FA5}">
                      <a16:colId xmlns:a16="http://schemas.microsoft.com/office/drawing/2014/main" val="1763523288"/>
                    </a:ext>
                  </a:extLst>
                </a:gridCol>
                <a:gridCol w="1112126">
                  <a:extLst>
                    <a:ext uri="{9D8B030D-6E8A-4147-A177-3AD203B41FA5}">
                      <a16:colId xmlns:a16="http://schemas.microsoft.com/office/drawing/2014/main" val="4286528291"/>
                    </a:ext>
                  </a:extLst>
                </a:gridCol>
                <a:gridCol w="1213788">
                  <a:extLst>
                    <a:ext uri="{9D8B030D-6E8A-4147-A177-3AD203B41FA5}">
                      <a16:colId xmlns:a16="http://schemas.microsoft.com/office/drawing/2014/main" val="3602146696"/>
                    </a:ext>
                  </a:extLst>
                </a:gridCol>
                <a:gridCol w="1073104">
                  <a:extLst>
                    <a:ext uri="{9D8B030D-6E8A-4147-A177-3AD203B41FA5}">
                      <a16:colId xmlns:a16="http://schemas.microsoft.com/office/drawing/2014/main" val="171878163"/>
                    </a:ext>
                  </a:extLst>
                </a:gridCol>
                <a:gridCol w="1213788">
                  <a:extLst>
                    <a:ext uri="{9D8B030D-6E8A-4147-A177-3AD203B41FA5}">
                      <a16:colId xmlns:a16="http://schemas.microsoft.com/office/drawing/2014/main" val="61088951"/>
                    </a:ext>
                  </a:extLst>
                </a:gridCol>
              </a:tblGrid>
              <a:tr h="266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VOTERS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</a:rPr>
                        <a:t>Voter_ID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F_Name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L_Name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DOB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Address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Station_ID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35876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36449"/>
              </p:ext>
            </p:extLst>
          </p:nvPr>
        </p:nvGraphicFramePr>
        <p:xfrm>
          <a:off x="1227909" y="3345770"/>
          <a:ext cx="9601454" cy="261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0340">
                  <a:extLst>
                    <a:ext uri="{9D8B030D-6E8A-4147-A177-3AD203B41FA5}">
                      <a16:colId xmlns:a16="http://schemas.microsoft.com/office/drawing/2014/main" val="1410583712"/>
                    </a:ext>
                  </a:extLst>
                </a:gridCol>
                <a:gridCol w="1491050">
                  <a:extLst>
                    <a:ext uri="{9D8B030D-6E8A-4147-A177-3AD203B41FA5}">
                      <a16:colId xmlns:a16="http://schemas.microsoft.com/office/drawing/2014/main" val="1111940414"/>
                    </a:ext>
                  </a:extLst>
                </a:gridCol>
                <a:gridCol w="880047">
                  <a:extLst>
                    <a:ext uri="{9D8B030D-6E8A-4147-A177-3AD203B41FA5}">
                      <a16:colId xmlns:a16="http://schemas.microsoft.com/office/drawing/2014/main" val="3093344010"/>
                    </a:ext>
                  </a:extLst>
                </a:gridCol>
                <a:gridCol w="1257944">
                  <a:extLst>
                    <a:ext uri="{9D8B030D-6E8A-4147-A177-3AD203B41FA5}">
                      <a16:colId xmlns:a16="http://schemas.microsoft.com/office/drawing/2014/main" val="1843148484"/>
                    </a:ext>
                  </a:extLst>
                </a:gridCol>
                <a:gridCol w="1477700">
                  <a:extLst>
                    <a:ext uri="{9D8B030D-6E8A-4147-A177-3AD203B41FA5}">
                      <a16:colId xmlns:a16="http://schemas.microsoft.com/office/drawing/2014/main" val="1671243761"/>
                    </a:ext>
                  </a:extLst>
                </a:gridCol>
                <a:gridCol w="1477700">
                  <a:extLst>
                    <a:ext uri="{9D8B030D-6E8A-4147-A177-3AD203B41FA5}">
                      <a16:colId xmlns:a16="http://schemas.microsoft.com/office/drawing/2014/main" val="4114809840"/>
                    </a:ext>
                  </a:extLst>
                </a:gridCol>
                <a:gridCol w="1476673">
                  <a:extLst>
                    <a:ext uri="{9D8B030D-6E8A-4147-A177-3AD203B41FA5}">
                      <a16:colId xmlns:a16="http://schemas.microsoft.com/office/drawing/2014/main" val="3917496927"/>
                    </a:ext>
                  </a:extLst>
                </a:gridCol>
              </a:tblGrid>
              <a:tr h="261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CANDIDATE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>
                          <a:solidFill>
                            <a:schemeClr val="tx1"/>
                          </a:solidFill>
                          <a:effectLst/>
                        </a:rPr>
                        <a:t>Candidate_ID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Party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F_Name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L_Name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Party_Name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</a:rPr>
                        <a:t>Party_ID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65767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74575"/>
              </p:ext>
            </p:extLst>
          </p:nvPr>
        </p:nvGraphicFramePr>
        <p:xfrm>
          <a:off x="1227909" y="3919302"/>
          <a:ext cx="9601454" cy="268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7651">
                  <a:extLst>
                    <a:ext uri="{9D8B030D-6E8A-4147-A177-3AD203B41FA5}">
                      <a16:colId xmlns:a16="http://schemas.microsoft.com/office/drawing/2014/main" val="2051179834"/>
                    </a:ext>
                  </a:extLst>
                </a:gridCol>
                <a:gridCol w="2993366">
                  <a:extLst>
                    <a:ext uri="{9D8B030D-6E8A-4147-A177-3AD203B41FA5}">
                      <a16:colId xmlns:a16="http://schemas.microsoft.com/office/drawing/2014/main" val="1865215910"/>
                    </a:ext>
                  </a:extLst>
                </a:gridCol>
                <a:gridCol w="3290437">
                  <a:extLst>
                    <a:ext uri="{9D8B030D-6E8A-4147-A177-3AD203B41FA5}">
                      <a16:colId xmlns:a16="http://schemas.microsoft.com/office/drawing/2014/main" val="4176650966"/>
                    </a:ext>
                  </a:extLst>
                </a:gridCol>
              </a:tblGrid>
              <a:tr h="268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VOTES_FOR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</a:rPr>
                        <a:t>Voter_ID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>
                          <a:solidFill>
                            <a:schemeClr val="tx1"/>
                          </a:solidFill>
                          <a:effectLst/>
                        </a:rPr>
                        <a:t>Candidate_ID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425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3241"/>
              </p:ext>
            </p:extLst>
          </p:nvPr>
        </p:nvGraphicFramePr>
        <p:xfrm>
          <a:off x="1227909" y="4478462"/>
          <a:ext cx="9601455" cy="281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626">
                  <a:extLst>
                    <a:ext uri="{9D8B030D-6E8A-4147-A177-3AD203B41FA5}">
                      <a16:colId xmlns:a16="http://schemas.microsoft.com/office/drawing/2014/main" val="2009674637"/>
                    </a:ext>
                  </a:extLst>
                </a:gridCol>
                <a:gridCol w="1019669">
                  <a:extLst>
                    <a:ext uri="{9D8B030D-6E8A-4147-A177-3AD203B41FA5}">
                      <a16:colId xmlns:a16="http://schemas.microsoft.com/office/drawing/2014/main" val="2686932803"/>
                    </a:ext>
                  </a:extLst>
                </a:gridCol>
                <a:gridCol w="860938">
                  <a:extLst>
                    <a:ext uri="{9D8B030D-6E8A-4147-A177-3AD203B41FA5}">
                      <a16:colId xmlns:a16="http://schemas.microsoft.com/office/drawing/2014/main" val="3123443555"/>
                    </a:ext>
                  </a:extLst>
                </a:gridCol>
                <a:gridCol w="1030022">
                  <a:extLst>
                    <a:ext uri="{9D8B030D-6E8A-4147-A177-3AD203B41FA5}">
                      <a16:colId xmlns:a16="http://schemas.microsoft.com/office/drawing/2014/main" val="3880244916"/>
                    </a:ext>
                  </a:extLst>
                </a:gridCol>
                <a:gridCol w="1051588">
                  <a:extLst>
                    <a:ext uri="{9D8B030D-6E8A-4147-A177-3AD203B41FA5}">
                      <a16:colId xmlns:a16="http://schemas.microsoft.com/office/drawing/2014/main" val="2077326499"/>
                    </a:ext>
                  </a:extLst>
                </a:gridCol>
                <a:gridCol w="1230160">
                  <a:extLst>
                    <a:ext uri="{9D8B030D-6E8A-4147-A177-3AD203B41FA5}">
                      <a16:colId xmlns:a16="http://schemas.microsoft.com/office/drawing/2014/main" val="2329722719"/>
                    </a:ext>
                  </a:extLst>
                </a:gridCol>
                <a:gridCol w="1399242">
                  <a:extLst>
                    <a:ext uri="{9D8B030D-6E8A-4147-A177-3AD203B41FA5}">
                      <a16:colId xmlns:a16="http://schemas.microsoft.com/office/drawing/2014/main" val="1723328680"/>
                    </a:ext>
                  </a:extLst>
                </a:gridCol>
                <a:gridCol w="1104210">
                  <a:extLst>
                    <a:ext uri="{9D8B030D-6E8A-4147-A177-3AD203B41FA5}">
                      <a16:colId xmlns:a16="http://schemas.microsoft.com/office/drawing/2014/main" val="1395357196"/>
                    </a:ext>
                  </a:extLst>
                </a:gridCol>
              </a:tblGrid>
              <a:tr h="2812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POLLING_STATION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</a:rPr>
                        <a:t>Station_ID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Location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Open_time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Close_time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Head_Officer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Committee_NO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Com_Email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633058"/>
                  </a:ext>
                </a:extLst>
              </a:tr>
            </a:tbl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227909" y="3466012"/>
            <a:ext cx="14831114" cy="68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77445"/>
              </p:ext>
            </p:extLst>
          </p:nvPr>
        </p:nvGraphicFramePr>
        <p:xfrm>
          <a:off x="1227909" y="5071974"/>
          <a:ext cx="9601455" cy="321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0029">
                  <a:extLst>
                    <a:ext uri="{9D8B030D-6E8A-4147-A177-3AD203B41FA5}">
                      <a16:colId xmlns:a16="http://schemas.microsoft.com/office/drawing/2014/main" val="2562151765"/>
                    </a:ext>
                  </a:extLst>
                </a:gridCol>
                <a:gridCol w="3200029">
                  <a:extLst>
                    <a:ext uri="{9D8B030D-6E8A-4147-A177-3AD203B41FA5}">
                      <a16:colId xmlns:a16="http://schemas.microsoft.com/office/drawing/2014/main" val="815564776"/>
                    </a:ext>
                  </a:extLst>
                </a:gridCol>
                <a:gridCol w="3201397">
                  <a:extLst>
                    <a:ext uri="{9D8B030D-6E8A-4147-A177-3AD203B41FA5}">
                      <a16:colId xmlns:a16="http://schemas.microsoft.com/office/drawing/2014/main" val="8465835"/>
                    </a:ext>
                  </a:extLst>
                </a:gridCol>
              </a:tblGrid>
              <a:tr h="321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CAMPAIGN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Candidate</a:t>
                      </a: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</a:rPr>
                        <a:t>_ID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Campaign_Name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92077"/>
                  </a:ext>
                </a:extLst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>
          <a:xfrm>
            <a:off x="5647765" y="5305743"/>
            <a:ext cx="4114800" cy="1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89694"/>
              </p:ext>
            </p:extLst>
          </p:nvPr>
        </p:nvGraphicFramePr>
        <p:xfrm>
          <a:off x="1227909" y="5665695"/>
          <a:ext cx="9668690" cy="304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3738">
                  <a:extLst>
                    <a:ext uri="{9D8B030D-6E8A-4147-A177-3AD203B41FA5}">
                      <a16:colId xmlns:a16="http://schemas.microsoft.com/office/drawing/2014/main" val="3315265977"/>
                    </a:ext>
                  </a:extLst>
                </a:gridCol>
                <a:gridCol w="1933738">
                  <a:extLst>
                    <a:ext uri="{9D8B030D-6E8A-4147-A177-3AD203B41FA5}">
                      <a16:colId xmlns:a16="http://schemas.microsoft.com/office/drawing/2014/main" val="1440658930"/>
                    </a:ext>
                  </a:extLst>
                </a:gridCol>
                <a:gridCol w="1933738">
                  <a:extLst>
                    <a:ext uri="{9D8B030D-6E8A-4147-A177-3AD203B41FA5}">
                      <a16:colId xmlns:a16="http://schemas.microsoft.com/office/drawing/2014/main" val="3300353486"/>
                    </a:ext>
                  </a:extLst>
                </a:gridCol>
                <a:gridCol w="1933738">
                  <a:extLst>
                    <a:ext uri="{9D8B030D-6E8A-4147-A177-3AD203B41FA5}">
                      <a16:colId xmlns:a16="http://schemas.microsoft.com/office/drawing/2014/main" val="1708954179"/>
                    </a:ext>
                  </a:extLst>
                </a:gridCol>
                <a:gridCol w="1933738">
                  <a:extLst>
                    <a:ext uri="{9D8B030D-6E8A-4147-A177-3AD203B41FA5}">
                      <a16:colId xmlns:a16="http://schemas.microsoft.com/office/drawing/2014/main" val="974188026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BALLOT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</a:rPr>
                        <a:t>Ballot_ID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Location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Vote_count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Station_ID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0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34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634831"/>
              </p:ext>
            </p:extLst>
          </p:nvPr>
        </p:nvGraphicFramePr>
        <p:xfrm>
          <a:off x="1127439" y="1509771"/>
          <a:ext cx="9827941" cy="3538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7490">
                  <a:extLst>
                    <a:ext uri="{9D8B030D-6E8A-4147-A177-3AD203B41FA5}">
                      <a16:colId xmlns:a16="http://schemas.microsoft.com/office/drawing/2014/main" val="829422872"/>
                    </a:ext>
                  </a:extLst>
                </a:gridCol>
                <a:gridCol w="3189544">
                  <a:extLst>
                    <a:ext uri="{9D8B030D-6E8A-4147-A177-3AD203B41FA5}">
                      <a16:colId xmlns:a16="http://schemas.microsoft.com/office/drawing/2014/main" val="3697578877"/>
                    </a:ext>
                  </a:extLst>
                </a:gridCol>
                <a:gridCol w="3190907">
                  <a:extLst>
                    <a:ext uri="{9D8B030D-6E8A-4147-A177-3AD203B41FA5}">
                      <a16:colId xmlns:a16="http://schemas.microsoft.com/office/drawing/2014/main" val="3970509258"/>
                    </a:ext>
                  </a:extLst>
                </a:gridCol>
              </a:tblGrid>
              <a:tr h="353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ELECTION_LOCATION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Electon_ID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Location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44898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5814786" y="1693024"/>
            <a:ext cx="391268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34145"/>
              </p:ext>
            </p:extLst>
          </p:nvPr>
        </p:nvGraphicFramePr>
        <p:xfrm>
          <a:off x="1127440" y="3553098"/>
          <a:ext cx="9827943" cy="389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8199">
                  <a:extLst>
                    <a:ext uri="{9D8B030D-6E8A-4147-A177-3AD203B41FA5}">
                      <a16:colId xmlns:a16="http://schemas.microsoft.com/office/drawing/2014/main" val="3762099735"/>
                    </a:ext>
                  </a:extLst>
                </a:gridCol>
                <a:gridCol w="1128284">
                  <a:extLst>
                    <a:ext uri="{9D8B030D-6E8A-4147-A177-3AD203B41FA5}">
                      <a16:colId xmlns:a16="http://schemas.microsoft.com/office/drawing/2014/main" val="1237269716"/>
                    </a:ext>
                  </a:extLst>
                </a:gridCol>
                <a:gridCol w="1404292">
                  <a:extLst>
                    <a:ext uri="{9D8B030D-6E8A-4147-A177-3AD203B41FA5}">
                      <a16:colId xmlns:a16="http://schemas.microsoft.com/office/drawing/2014/main" val="1963348204"/>
                    </a:ext>
                  </a:extLst>
                </a:gridCol>
                <a:gridCol w="1404292">
                  <a:extLst>
                    <a:ext uri="{9D8B030D-6E8A-4147-A177-3AD203B41FA5}">
                      <a16:colId xmlns:a16="http://schemas.microsoft.com/office/drawing/2014/main" val="1193522580"/>
                    </a:ext>
                  </a:extLst>
                </a:gridCol>
                <a:gridCol w="1404292">
                  <a:extLst>
                    <a:ext uri="{9D8B030D-6E8A-4147-A177-3AD203B41FA5}">
                      <a16:colId xmlns:a16="http://schemas.microsoft.com/office/drawing/2014/main" val="3812105680"/>
                    </a:ext>
                  </a:extLst>
                </a:gridCol>
                <a:gridCol w="1404292">
                  <a:extLst>
                    <a:ext uri="{9D8B030D-6E8A-4147-A177-3AD203B41FA5}">
                      <a16:colId xmlns:a16="http://schemas.microsoft.com/office/drawing/2014/main" val="2623115458"/>
                    </a:ext>
                  </a:extLst>
                </a:gridCol>
                <a:gridCol w="1404292">
                  <a:extLst>
                    <a:ext uri="{9D8B030D-6E8A-4147-A177-3AD203B41FA5}">
                      <a16:colId xmlns:a16="http://schemas.microsoft.com/office/drawing/2014/main" val="644929535"/>
                    </a:ext>
                  </a:extLst>
                </a:gridCol>
              </a:tblGrid>
              <a:tr h="38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COMMITE_MEMBER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</a:rPr>
                        <a:t>NIC_no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</a:rPr>
                        <a:t>Member_ID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Location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Phn_No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Com_No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8843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29101"/>
              </p:ext>
            </p:extLst>
          </p:nvPr>
        </p:nvGraphicFramePr>
        <p:xfrm>
          <a:off x="1127439" y="2150226"/>
          <a:ext cx="9827945" cy="322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5589">
                  <a:extLst>
                    <a:ext uri="{9D8B030D-6E8A-4147-A177-3AD203B41FA5}">
                      <a16:colId xmlns:a16="http://schemas.microsoft.com/office/drawing/2014/main" val="2937174118"/>
                    </a:ext>
                  </a:extLst>
                </a:gridCol>
                <a:gridCol w="3931178">
                  <a:extLst>
                    <a:ext uri="{9D8B030D-6E8A-4147-A177-3AD203B41FA5}">
                      <a16:colId xmlns:a16="http://schemas.microsoft.com/office/drawing/2014/main" val="2372391773"/>
                    </a:ext>
                  </a:extLst>
                </a:gridCol>
                <a:gridCol w="1965589">
                  <a:extLst>
                    <a:ext uri="{9D8B030D-6E8A-4147-A177-3AD203B41FA5}">
                      <a16:colId xmlns:a16="http://schemas.microsoft.com/office/drawing/2014/main" val="2181838266"/>
                    </a:ext>
                  </a:extLst>
                </a:gridCol>
                <a:gridCol w="1965589">
                  <a:extLst>
                    <a:ext uri="{9D8B030D-6E8A-4147-A177-3AD203B41FA5}">
                      <a16:colId xmlns:a16="http://schemas.microsoft.com/office/drawing/2014/main" val="2910844248"/>
                    </a:ext>
                  </a:extLst>
                </a:gridCol>
              </a:tblGrid>
              <a:tr h="322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ELECTION_RESULT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>
                          <a:solidFill>
                            <a:schemeClr val="tx1"/>
                          </a:solidFill>
                          <a:effectLst/>
                        </a:rPr>
                        <a:t>Election_ID</a:t>
                      </a:r>
                      <a:endParaRPr lang="en-US" sz="110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Win_Cand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Vote_Count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9430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77477"/>
              </p:ext>
            </p:extLst>
          </p:nvPr>
        </p:nvGraphicFramePr>
        <p:xfrm>
          <a:off x="1127439" y="2838250"/>
          <a:ext cx="9827940" cy="362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6459">
                  <a:extLst>
                    <a:ext uri="{9D8B030D-6E8A-4147-A177-3AD203B41FA5}">
                      <a16:colId xmlns:a16="http://schemas.microsoft.com/office/drawing/2014/main" val="1885939623"/>
                    </a:ext>
                  </a:extLst>
                </a:gridCol>
                <a:gridCol w="2456459">
                  <a:extLst>
                    <a:ext uri="{9D8B030D-6E8A-4147-A177-3AD203B41FA5}">
                      <a16:colId xmlns:a16="http://schemas.microsoft.com/office/drawing/2014/main" val="3844269776"/>
                    </a:ext>
                  </a:extLst>
                </a:gridCol>
                <a:gridCol w="2457511">
                  <a:extLst>
                    <a:ext uri="{9D8B030D-6E8A-4147-A177-3AD203B41FA5}">
                      <a16:colId xmlns:a16="http://schemas.microsoft.com/office/drawing/2014/main" val="1166656626"/>
                    </a:ext>
                  </a:extLst>
                </a:gridCol>
                <a:gridCol w="2457511">
                  <a:extLst>
                    <a:ext uri="{9D8B030D-6E8A-4147-A177-3AD203B41FA5}">
                      <a16:colId xmlns:a16="http://schemas.microsoft.com/office/drawing/2014/main" val="1771834952"/>
                    </a:ext>
                  </a:extLst>
                </a:gridCol>
              </a:tblGrid>
              <a:tr h="362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PARTICIPATE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>
                          <a:solidFill>
                            <a:schemeClr val="tx1"/>
                          </a:solidFill>
                          <a:effectLst/>
                        </a:rPr>
                        <a:t>Election_ID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>
                          <a:solidFill>
                            <a:schemeClr val="tx1"/>
                          </a:solidFill>
                          <a:effectLst/>
                        </a:rPr>
                        <a:t>Party_ID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567152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63020"/>
              </p:ext>
            </p:extLst>
          </p:nvPr>
        </p:nvGraphicFramePr>
        <p:xfrm>
          <a:off x="1127439" y="4294935"/>
          <a:ext cx="9827944" cy="371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6518">
                  <a:extLst>
                    <a:ext uri="{9D8B030D-6E8A-4147-A177-3AD203B41FA5}">
                      <a16:colId xmlns:a16="http://schemas.microsoft.com/office/drawing/2014/main" val="2903970356"/>
                    </a:ext>
                  </a:extLst>
                </a:gridCol>
                <a:gridCol w="2051883">
                  <a:extLst>
                    <a:ext uri="{9D8B030D-6E8A-4147-A177-3AD203B41FA5}">
                      <a16:colId xmlns:a16="http://schemas.microsoft.com/office/drawing/2014/main" val="472052963"/>
                    </a:ext>
                  </a:extLst>
                </a:gridCol>
                <a:gridCol w="1875459">
                  <a:extLst>
                    <a:ext uri="{9D8B030D-6E8A-4147-A177-3AD203B41FA5}">
                      <a16:colId xmlns:a16="http://schemas.microsoft.com/office/drawing/2014/main" val="2931659390"/>
                    </a:ext>
                  </a:extLst>
                </a:gridCol>
                <a:gridCol w="1932030">
                  <a:extLst>
                    <a:ext uri="{9D8B030D-6E8A-4147-A177-3AD203B41FA5}">
                      <a16:colId xmlns:a16="http://schemas.microsoft.com/office/drawing/2014/main" val="3525680292"/>
                    </a:ext>
                  </a:extLst>
                </a:gridCol>
                <a:gridCol w="1652054">
                  <a:extLst>
                    <a:ext uri="{9D8B030D-6E8A-4147-A177-3AD203B41FA5}">
                      <a16:colId xmlns:a16="http://schemas.microsoft.com/office/drawing/2014/main" val="1263538265"/>
                    </a:ext>
                  </a:extLst>
                </a:gridCol>
              </a:tblGrid>
              <a:tr h="371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POLLING_STA_TEAM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Memb_NIC_No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Mem_ID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No.of_staff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Polling_Station_no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9708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49500"/>
              </p:ext>
            </p:extLst>
          </p:nvPr>
        </p:nvGraphicFramePr>
        <p:xfrm>
          <a:off x="1127439" y="5018713"/>
          <a:ext cx="9827942" cy="380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6593">
                  <a:extLst>
                    <a:ext uri="{9D8B030D-6E8A-4147-A177-3AD203B41FA5}">
                      <a16:colId xmlns:a16="http://schemas.microsoft.com/office/drawing/2014/main" val="566343999"/>
                    </a:ext>
                  </a:extLst>
                </a:gridCol>
                <a:gridCol w="1372014">
                  <a:extLst>
                    <a:ext uri="{9D8B030D-6E8A-4147-A177-3AD203B41FA5}">
                      <a16:colId xmlns:a16="http://schemas.microsoft.com/office/drawing/2014/main" val="1824730434"/>
                    </a:ext>
                  </a:extLst>
                </a:gridCol>
                <a:gridCol w="1517706">
                  <a:extLst>
                    <a:ext uri="{9D8B030D-6E8A-4147-A177-3AD203B41FA5}">
                      <a16:colId xmlns:a16="http://schemas.microsoft.com/office/drawing/2014/main" val="2388923237"/>
                    </a:ext>
                  </a:extLst>
                </a:gridCol>
                <a:gridCol w="1503233">
                  <a:extLst>
                    <a:ext uri="{9D8B030D-6E8A-4147-A177-3AD203B41FA5}">
                      <a16:colId xmlns:a16="http://schemas.microsoft.com/office/drawing/2014/main" val="2885631122"/>
                    </a:ext>
                  </a:extLst>
                </a:gridCol>
                <a:gridCol w="1504198">
                  <a:extLst>
                    <a:ext uri="{9D8B030D-6E8A-4147-A177-3AD203B41FA5}">
                      <a16:colId xmlns:a16="http://schemas.microsoft.com/office/drawing/2014/main" val="1971072636"/>
                    </a:ext>
                  </a:extLst>
                </a:gridCol>
                <a:gridCol w="1504198">
                  <a:extLst>
                    <a:ext uri="{9D8B030D-6E8A-4147-A177-3AD203B41FA5}">
                      <a16:colId xmlns:a16="http://schemas.microsoft.com/office/drawing/2014/main" val="2593038321"/>
                    </a:ext>
                  </a:extLst>
                </a:gridCol>
              </a:tblGrid>
              <a:tr h="380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ELECTION_COMITTE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</a:rPr>
                        <a:t>Email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</a:rPr>
                        <a:t>Committee_No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Chairman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Start_Date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Election_ID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977018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92035"/>
              </p:ext>
            </p:extLst>
          </p:nvPr>
        </p:nvGraphicFramePr>
        <p:xfrm>
          <a:off x="1127439" y="976778"/>
          <a:ext cx="9819236" cy="364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4809">
                  <a:extLst>
                    <a:ext uri="{9D8B030D-6E8A-4147-A177-3AD203B41FA5}">
                      <a16:colId xmlns:a16="http://schemas.microsoft.com/office/drawing/2014/main" val="1463363920"/>
                    </a:ext>
                  </a:extLst>
                </a:gridCol>
                <a:gridCol w="3558781">
                  <a:extLst>
                    <a:ext uri="{9D8B030D-6E8A-4147-A177-3AD203B41FA5}">
                      <a16:colId xmlns:a16="http://schemas.microsoft.com/office/drawing/2014/main" val="3201952921"/>
                    </a:ext>
                  </a:extLst>
                </a:gridCol>
                <a:gridCol w="3805646">
                  <a:extLst>
                    <a:ext uri="{9D8B030D-6E8A-4147-A177-3AD203B41FA5}">
                      <a16:colId xmlns:a16="http://schemas.microsoft.com/office/drawing/2014/main" val="1338480570"/>
                    </a:ext>
                  </a:extLst>
                </a:gridCol>
              </a:tblGrid>
              <a:tr h="364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ELECTION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Election_ID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6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6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9538" y="2092111"/>
            <a:ext cx="6815669" cy="151553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</TotalTime>
  <Words>281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Cordia New</vt:lpstr>
      <vt:lpstr>Garamond</vt:lpstr>
      <vt:lpstr>Organic</vt:lpstr>
      <vt:lpstr>ELECTION DATABASE</vt:lpstr>
      <vt:lpstr>Abstract:</vt:lpstr>
      <vt:lpstr>PowerPoint Presentation</vt:lpstr>
      <vt:lpstr>PowerPoint Presentation</vt:lpstr>
      <vt:lpstr>Relational Mapping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DATABASE</dc:title>
  <dc:creator>94776</dc:creator>
  <cp:lastModifiedBy>94776</cp:lastModifiedBy>
  <cp:revision>16</cp:revision>
  <dcterms:created xsi:type="dcterms:W3CDTF">2023-05-21T08:01:08Z</dcterms:created>
  <dcterms:modified xsi:type="dcterms:W3CDTF">2023-05-21T16:35:17Z</dcterms:modified>
</cp:coreProperties>
</file>