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3"/>
  </p:notesMasterIdLst>
  <p:sldIdLst>
    <p:sldId id="360" r:id="rId5"/>
    <p:sldId id="275" r:id="rId6"/>
    <p:sldId id="296" r:id="rId7"/>
    <p:sldId id="378" r:id="rId8"/>
    <p:sldId id="368" r:id="rId9"/>
    <p:sldId id="373" r:id="rId10"/>
    <p:sldId id="380" r:id="rId11"/>
    <p:sldId id="381" r:id="rId12"/>
    <p:sldId id="376" r:id="rId13"/>
    <p:sldId id="370" r:id="rId14"/>
    <p:sldId id="379" r:id="rId15"/>
    <p:sldId id="382" r:id="rId16"/>
    <p:sldId id="374" r:id="rId17"/>
    <p:sldId id="375" r:id="rId18"/>
    <p:sldId id="371" r:id="rId19"/>
    <p:sldId id="383" r:id="rId20"/>
    <p:sldId id="384" r:id="rId21"/>
    <p:sldId id="369" r:id="rId22"/>
    <p:sldId id="311" r:id="rId23"/>
    <p:sldId id="361" r:id="rId24"/>
    <p:sldId id="362" r:id="rId25"/>
    <p:sldId id="363" r:id="rId26"/>
    <p:sldId id="364" r:id="rId27"/>
    <p:sldId id="365" r:id="rId28"/>
    <p:sldId id="366" r:id="rId29"/>
    <p:sldId id="367" r:id="rId30"/>
    <p:sldId id="356" r:id="rId31"/>
    <p:sldId id="322" r:id="rId32"/>
  </p:sldIdLst>
  <p:sldSz cx="9144000" cy="6858000" type="screen4x3"/>
  <p:notesSz cx="6858000" cy="9144000"/>
  <p:embeddedFontLst>
    <p:embeddedFont>
      <p:font typeface="Cambria Math" panose="02040503050406030204" pitchFamily="18" charset="0"/>
      <p:regular r:id="rId34"/>
    </p:embeddedFont>
    <p:embeddedFont>
      <p:font typeface="Garamond" panose="02020404030301010803" pitchFamily="18" charset="0"/>
      <p:regular r:id="rId35"/>
      <p:bold r:id="rId36"/>
      <p:italic r:id="rId37"/>
      <p:boldItalic r:id="rId38"/>
    </p:embeddedFont>
    <p:embeddedFont>
      <p:font typeface="IBM Plex Serif" panose="02060503050406000203" pitchFamily="18" charset="0"/>
      <p:regular r:id="rId39"/>
      <p:bold r:id="rId40"/>
      <p:italic r:id="rId41"/>
      <p:boldItalic r:id="rId42"/>
    </p:embeddedFont>
    <p:embeddedFont>
      <p:font typeface="Robot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14F0680-69C7-7D99-3AA3-E3684FF9FD68}" name="Lucas Terranova" initials="LT" userId="ca348a92f71b4655"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205" autoAdjust="0"/>
  </p:normalViewPr>
  <p:slideViewPr>
    <p:cSldViewPr snapToGrid="0">
      <p:cViewPr varScale="1">
        <p:scale>
          <a:sx n="49" d="100"/>
          <a:sy n="49" d="100"/>
        </p:scale>
        <p:origin x="1780" y="48"/>
      </p:cViewPr>
      <p:guideLst>
        <p:guide orient="horz" pos="2160"/>
        <p:guide pos="2880"/>
      </p:guideLst>
    </p:cSldViewPr>
  </p:slideViewPr>
  <p:notesTextViewPr>
    <p:cViewPr>
      <p:scale>
        <a:sx n="1" d="1"/>
        <a:sy n="1" d="1"/>
      </p:scale>
      <p:origin x="0" y="-31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6.fntdata"/><Relationship Id="rId21" Type="http://schemas.openxmlformats.org/officeDocument/2006/relationships/slide" Target="slides/slide17.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1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6.xml"/><Relationship Id="rId41"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1277D6B7-2422-0086-0771-C7D796332552}"/>
            </a:ext>
          </a:extLst>
        </p:cNvPr>
        <p:cNvGrpSpPr/>
        <p:nvPr/>
      </p:nvGrpSpPr>
      <p:grpSpPr>
        <a:xfrm>
          <a:off x="0" y="0"/>
          <a:ext cx="0" cy="0"/>
          <a:chOff x="0" y="0"/>
          <a:chExt cx="0" cy="0"/>
        </a:xfrm>
      </p:grpSpPr>
      <p:sp>
        <p:nvSpPr>
          <p:cNvPr id="81" name="Google Shape;81;g3417c8b57c0_0_0:notes">
            <a:extLst>
              <a:ext uri="{FF2B5EF4-FFF2-40B4-BE49-F238E27FC236}">
                <a16:creationId xmlns:a16="http://schemas.microsoft.com/office/drawing/2014/main" id="{5B0C4567-A68F-D1FB-E394-8B012CBC84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a:extLst>
              <a:ext uri="{FF2B5EF4-FFF2-40B4-BE49-F238E27FC236}">
                <a16:creationId xmlns:a16="http://schemas.microsoft.com/office/drawing/2014/main" id="{27945F68-3E51-58F3-FBA8-C98130FA6F7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004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5A1D7-CDD1-0763-69BB-CF313198A948}"/>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7F905C5-BE92-CA80-10A9-9A365784DB88}"/>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564F5598-06C2-B5F6-18EB-263ECD3D5C63}"/>
              </a:ext>
            </a:extLst>
          </p:cNvPr>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844786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marL="158750" indent="0">
              <a:buNone/>
            </a:pPr>
            <a:r>
              <a:rPr lang="es-AR" dirty="0"/>
              <a:t>Mostrar provincias CEP.</a:t>
            </a:r>
          </a:p>
        </p:txBody>
      </p:sp>
    </p:spTree>
    <p:extLst>
      <p:ext uri="{BB962C8B-B14F-4D97-AF65-F5344CB8AC3E}">
        <p14:creationId xmlns:p14="http://schemas.microsoft.com/office/powerpoint/2010/main" val="23897565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marL="158750" indent="0">
              <a:buNone/>
            </a:pPr>
            <a:r>
              <a:rPr lang="es-ES" sz="1100" noProof="0" dirty="0"/>
              <a:t>¿De qué depende avanzar a producciones más complejas?</a:t>
            </a:r>
          </a:p>
          <a:p>
            <a:pPr marL="158750" indent="0">
              <a:buNone/>
            </a:pPr>
            <a:r>
              <a:rPr lang="es-ES" sz="1100" noProof="0" dirty="0"/>
              <a:t>MOSTRAR CENTRALIDAD EN EL EP</a:t>
            </a:r>
            <a:endParaRPr lang="es-AR" dirty="0"/>
          </a:p>
        </p:txBody>
      </p:sp>
    </p:spTree>
    <p:extLst>
      <p:ext uri="{BB962C8B-B14F-4D97-AF65-F5344CB8AC3E}">
        <p14:creationId xmlns:p14="http://schemas.microsoft.com/office/powerpoint/2010/main" val="3353564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062A8-BE00-D83C-7C4A-B5F2A137D9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9395869-6DC5-63E5-C98D-7EFEA1757FF9}"/>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2E3EE72D-B8E3-C377-3E97-11C463B33955}"/>
              </a:ext>
            </a:extLst>
          </p:cNvPr>
          <p:cNvSpPr>
            <a:spLocks noGrp="1"/>
          </p:cNvSpPr>
          <p:nvPr>
            <p:ph type="body" idx="1"/>
          </p:nvPr>
        </p:nvSpPr>
        <p:spPr/>
        <p:txBody>
          <a:bodyPr/>
          <a:lstStyle/>
          <a:p>
            <a:pPr marL="158750" indent="0">
              <a:buNone/>
            </a:pPr>
            <a:r>
              <a:rPr lang="es-ES" sz="1100" noProof="0" dirty="0"/>
              <a:t>¿De qué depende avanzar a producciones más complejas?</a:t>
            </a:r>
          </a:p>
          <a:p>
            <a:pPr marL="158750" indent="0">
              <a:buNone/>
            </a:pPr>
            <a:r>
              <a:rPr lang="es-ES" sz="1100" noProof="0" dirty="0"/>
              <a:t>Ambas </a:t>
            </a:r>
            <a:r>
              <a:rPr lang="es-ES" sz="1100" dirty="0"/>
              <a:t>son atributo de los productos.</a:t>
            </a:r>
            <a:endParaRPr lang="es-AR" dirty="0"/>
          </a:p>
        </p:txBody>
      </p:sp>
    </p:spTree>
    <p:extLst>
      <p:ext uri="{BB962C8B-B14F-4D97-AF65-F5344CB8AC3E}">
        <p14:creationId xmlns:p14="http://schemas.microsoft.com/office/powerpoint/2010/main" val="22941130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F0F73-C63B-9B45-725E-FD14C492391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0052870-B665-7C7A-F2F5-3B826BC0BF77}"/>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02716EB9-BC10-CB26-AD83-C64B6C0831A7}"/>
              </a:ext>
            </a:extLst>
          </p:cNvPr>
          <p:cNvSpPr>
            <a:spLocks noGrp="1"/>
          </p:cNvSpPr>
          <p:nvPr>
            <p:ph type="body" idx="1"/>
          </p:nvPr>
        </p:nvSpPr>
        <p:spPr/>
        <p:txBody>
          <a:bodyPr/>
          <a:lstStyle/>
          <a:p>
            <a:pPr marL="158750" indent="0">
              <a:buNone/>
            </a:pPr>
            <a:r>
              <a:rPr lang="es-ES" sz="1100" noProof="0" dirty="0"/>
              <a:t>1. se entiende que es más probable empezar a exportar un nuevo producto si éste requiere alguna de las capacidades ya presentes en el país en cuestión.</a:t>
            </a:r>
          </a:p>
          <a:p>
            <a:pPr marL="158750" indent="0">
              <a:buNone/>
            </a:pPr>
            <a:r>
              <a:rPr lang="es-ES" sz="1100" noProof="0" dirty="0"/>
              <a:t>2. construyen lo que se conoce como “espacio de productos”, una red que conecta pares de productos para los cuales la probabilidad de ser </a:t>
            </a:r>
            <a:r>
              <a:rPr lang="es-ES" sz="1100" noProof="0" dirty="0" err="1"/>
              <a:t>coexportados</a:t>
            </a:r>
            <a:r>
              <a:rPr lang="es-ES" sz="1100" noProof="0" dirty="0"/>
              <a:t> por el mismo país es alta.</a:t>
            </a:r>
          </a:p>
          <a:p>
            <a:pPr marL="158750" indent="0">
              <a:buNone/>
            </a:pPr>
            <a:r>
              <a:rPr lang="es-ES" sz="1100" noProof="0" dirty="0"/>
              <a:t>3. Una vez construido el EP, se puede identificar cuáles son los productos más “cercanos” entre sí en términos de los conocimientos y/o capacidades productivas asociadas. </a:t>
            </a:r>
          </a:p>
          <a:p>
            <a:pPr marL="158750" indent="0">
              <a:buNone/>
            </a:pPr>
            <a:r>
              <a:rPr lang="es-ES" sz="1100" noProof="0" dirty="0"/>
              <a:t>4. Ahora bien, este espacio, en principio, nada dice respecto a cómo jerarquizar cada uno de los productos ni cuáles serían las mejores trayectorias posibles. </a:t>
            </a:r>
            <a:r>
              <a:rPr lang="es-ES" sz="1100" noProof="0"/>
              <a:t>Siguiendo </a:t>
            </a:r>
            <a:r>
              <a:rPr lang="es-ES" sz="1100" noProof="0" dirty="0"/>
              <a:t>el desarrollo del área de investigación tal como fue realizado por los </a:t>
            </a:r>
            <a:r>
              <a:rPr lang="es-ES" sz="1100" noProof="0"/>
              <a:t>autores, en </a:t>
            </a:r>
            <a:r>
              <a:rPr lang="es-ES" sz="1100" noProof="0" dirty="0"/>
              <a:t>un intento de sortear estas dificultades, se incorpora la propuesta de </a:t>
            </a:r>
            <a:r>
              <a:rPr lang="es-ES" sz="1100" noProof="0"/>
              <a:t>cuantificación de dichas </a:t>
            </a:r>
            <a:r>
              <a:rPr lang="es-ES" sz="1100" noProof="0" dirty="0"/>
              <a:t>características a través del ICE y </a:t>
            </a:r>
            <a:r>
              <a:rPr lang="es-ES" sz="1100" noProof="0"/>
              <a:t>el ICP.</a:t>
            </a:r>
            <a:endParaRPr lang="es-AR" dirty="0"/>
          </a:p>
        </p:txBody>
      </p:sp>
    </p:spTree>
    <p:extLst>
      <p:ext uri="{BB962C8B-B14F-4D97-AF65-F5344CB8AC3E}">
        <p14:creationId xmlns:p14="http://schemas.microsoft.com/office/powerpoint/2010/main" val="24028613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03093A65-CB54-CEDB-C683-9940AD72A17A}"/>
            </a:ext>
          </a:extLst>
        </p:cNvPr>
        <p:cNvGrpSpPr/>
        <p:nvPr/>
      </p:nvGrpSpPr>
      <p:grpSpPr>
        <a:xfrm>
          <a:off x="0" y="0"/>
          <a:ext cx="0" cy="0"/>
          <a:chOff x="0" y="0"/>
          <a:chExt cx="0" cy="0"/>
        </a:xfrm>
      </p:grpSpPr>
      <p:sp>
        <p:nvSpPr>
          <p:cNvPr id="81" name="Google Shape;81;g3417c8b57c0_0_0:notes">
            <a:extLst>
              <a:ext uri="{FF2B5EF4-FFF2-40B4-BE49-F238E27FC236}">
                <a16:creationId xmlns:a16="http://schemas.microsoft.com/office/drawing/2014/main" id="{D1DBEF47-8E0F-8DE0-8D75-E758AF48CB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a:extLst>
              <a:ext uri="{FF2B5EF4-FFF2-40B4-BE49-F238E27FC236}">
                <a16:creationId xmlns:a16="http://schemas.microsoft.com/office/drawing/2014/main" id="{6F8FE665-E3A7-5AFC-F277-7595D5D8059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1417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a:buNone/>
            </a:pPr>
            <a:endParaRPr lang="es-ES" dirty="0"/>
          </a:p>
        </p:txBody>
      </p:sp>
    </p:spTree>
    <p:extLst>
      <p:ext uri="{BB962C8B-B14F-4D97-AF65-F5344CB8AC3E}">
        <p14:creationId xmlns:p14="http://schemas.microsoft.com/office/powerpoint/2010/main" val="3558739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911BB-C7AB-348A-1CE6-FC04EF2B575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59C3D6-8318-F36F-64BA-A526FE303EDE}"/>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86C070A5-0ED9-C014-AC6B-5FD6CB1D7E18}"/>
              </a:ext>
            </a:extLst>
          </p:cNvPr>
          <p:cNvSpPr>
            <a:spLocks noGrp="1"/>
          </p:cNvSpPr>
          <p:nvPr>
            <p:ph type="body" idx="1"/>
          </p:nvPr>
        </p:nvSpPr>
        <p:spPr/>
        <p:txBody>
          <a:bodyPr/>
          <a:lstStyle/>
          <a:p>
            <a:pPr>
              <a:buNone/>
            </a:pPr>
            <a:endParaRPr lang="es-ES" dirty="0"/>
          </a:p>
        </p:txBody>
      </p:sp>
    </p:spTree>
    <p:extLst>
      <p:ext uri="{BB962C8B-B14F-4D97-AF65-F5344CB8AC3E}">
        <p14:creationId xmlns:p14="http://schemas.microsoft.com/office/powerpoint/2010/main" val="168250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BC3AF-0A5C-CEDA-1B15-524002518EC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51C51B2-D433-8D28-3461-8994F07421CA}"/>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A3714B73-DE73-B2DF-C618-BA55B5018364}"/>
              </a:ext>
            </a:extLst>
          </p:cNvPr>
          <p:cNvSpPr>
            <a:spLocks noGrp="1"/>
          </p:cNvSpPr>
          <p:nvPr>
            <p:ph type="body" idx="1"/>
          </p:nvPr>
        </p:nvSpPr>
        <p:spPr/>
        <p:txBody>
          <a:bodyPr/>
          <a:lstStyle/>
          <a:p>
            <a:pPr>
              <a:buNone/>
            </a:pPr>
            <a:endParaRPr lang="es-ES" dirty="0"/>
          </a:p>
        </p:txBody>
      </p:sp>
    </p:spTree>
    <p:extLst>
      <p:ext uri="{BB962C8B-B14F-4D97-AF65-F5344CB8AC3E}">
        <p14:creationId xmlns:p14="http://schemas.microsoft.com/office/powerpoint/2010/main" val="75341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3627E-F7E7-75C3-054C-2543056985DE}"/>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0C9891B-9A17-CDCF-FCD6-509F15A0F171}"/>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5E4EA5A1-4AB6-8BB2-80F1-0BA120D59D61}"/>
              </a:ext>
            </a:extLst>
          </p:cNvPr>
          <p:cNvSpPr>
            <a:spLocks noGrp="1"/>
          </p:cNvSpPr>
          <p:nvPr>
            <p:ph type="body" idx="1"/>
          </p:nvPr>
        </p:nvSpPr>
        <p:spPr/>
        <p:txBody>
          <a:bodyPr/>
          <a:lstStyle/>
          <a:p>
            <a:pPr>
              <a:buNone/>
            </a:pPr>
            <a:endParaRPr lang="es-ES" dirty="0"/>
          </a:p>
        </p:txBody>
      </p:sp>
    </p:spTree>
    <p:extLst>
      <p:ext uri="{BB962C8B-B14F-4D97-AF65-F5344CB8AC3E}">
        <p14:creationId xmlns:p14="http://schemas.microsoft.com/office/powerpoint/2010/main" val="158213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marL="158750" indent="0">
              <a:buNone/>
            </a:pPr>
            <a:r>
              <a:rPr lang="es-AR" dirty="0"/>
              <a:t>Ambos subidos al drive. Post clase, subimos el </a:t>
            </a:r>
            <a:r>
              <a:rPr lang="es-AR" dirty="0" err="1"/>
              <a:t>ppt</a:t>
            </a:r>
            <a:r>
              <a:rPr lang="es-AR" dirty="0"/>
              <a:t> y las consignas.</a:t>
            </a:r>
          </a:p>
        </p:txBody>
      </p:sp>
    </p:spTree>
    <p:extLst>
      <p:ext uri="{BB962C8B-B14F-4D97-AF65-F5344CB8AC3E}">
        <p14:creationId xmlns:p14="http://schemas.microsoft.com/office/powerpoint/2010/main" val="2150147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BFD0C-5738-6EC9-4836-ADD54102E1B9}"/>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F52E518-5043-A563-63FB-4F7C9B7D906A}"/>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BB491E91-C6F6-B789-A48E-64C79FFB6B18}"/>
              </a:ext>
            </a:extLst>
          </p:cNvPr>
          <p:cNvSpPr>
            <a:spLocks noGrp="1"/>
          </p:cNvSpPr>
          <p:nvPr>
            <p:ph type="body" idx="1"/>
          </p:nvPr>
        </p:nvSpPr>
        <p:spPr/>
        <p:txBody>
          <a:bodyPr/>
          <a:lstStyle/>
          <a:p>
            <a:pPr>
              <a:buNone/>
            </a:pPr>
            <a:endParaRPr lang="es-ES" dirty="0"/>
          </a:p>
        </p:txBody>
      </p:sp>
    </p:spTree>
    <p:extLst>
      <p:ext uri="{BB962C8B-B14F-4D97-AF65-F5344CB8AC3E}">
        <p14:creationId xmlns:p14="http://schemas.microsoft.com/office/powerpoint/2010/main" val="26284638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D00A5-12CB-6509-12D5-BDD4ACF9EA4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0F4C178-460D-585E-1F61-1D4D3E42C9C3}"/>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472AB22C-89E6-1D75-D4EF-139FFE5CAA23}"/>
              </a:ext>
            </a:extLst>
          </p:cNvPr>
          <p:cNvSpPr>
            <a:spLocks noGrp="1"/>
          </p:cNvSpPr>
          <p:nvPr>
            <p:ph type="body" idx="1"/>
          </p:nvPr>
        </p:nvSpPr>
        <p:spPr/>
        <p:txBody>
          <a:bodyPr/>
          <a:lstStyle/>
          <a:p>
            <a:pPr marL="158750" indent="0">
              <a:buNone/>
            </a:pPr>
            <a:r>
              <a:rPr lang="es-AR" sz="1800" dirty="0">
                <a:effectLst/>
                <a:latin typeface="IBM Plex Serif" panose="02060503050406000203" pitchFamily="18" charset="0"/>
                <a:ea typeface="Times New Roman" panose="02020603050405020304" pitchFamily="18" charset="0"/>
                <a:cs typeface="Times New Roman" panose="02020603050405020304" pitchFamily="18" charset="0"/>
              </a:rPr>
              <a:t>A pesar de presentar una fuerte especialización en las exportaciones primarias y sus derivados, Argentina también exhibe VCR en un conjunto nada despreciable de otras mercancías industriales de “contenido tecnológico medio”, destacándose las manufacturas de proceso. </a:t>
            </a:r>
            <a:endParaRPr lang="es-AR" dirty="0"/>
          </a:p>
        </p:txBody>
      </p:sp>
    </p:spTree>
    <p:extLst>
      <p:ext uri="{BB962C8B-B14F-4D97-AF65-F5344CB8AC3E}">
        <p14:creationId xmlns:p14="http://schemas.microsoft.com/office/powerpoint/2010/main" val="3101888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5A3F7-CC13-5EA3-0891-C7486C59E61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82F3783-1A43-7D3B-8D34-48A139F904A4}"/>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31B384FE-6AC7-8474-86A9-912527EF7988}"/>
              </a:ext>
            </a:extLst>
          </p:cNvPr>
          <p:cNvSpPr>
            <a:spLocks noGrp="1"/>
          </p:cNvSpPr>
          <p:nvPr>
            <p:ph type="body" idx="1"/>
          </p:nvPr>
        </p:nvSpPr>
        <p:spPr/>
        <p:txBody>
          <a:bodyPr/>
          <a:lstStyle/>
          <a:p>
            <a:pPr marL="158750" indent="0">
              <a:buNone/>
            </a:pPr>
            <a:r>
              <a:rPr lang="es-AR" sz="1800" dirty="0">
                <a:effectLst/>
                <a:latin typeface="IBM Plex Serif" panose="02060503050406000203" pitchFamily="18" charset="0"/>
                <a:ea typeface="Times New Roman" panose="02020603050405020304" pitchFamily="18" charset="0"/>
                <a:cs typeface="Times New Roman" panose="02020603050405020304" pitchFamily="18" charset="0"/>
              </a:rPr>
              <a:t>A pesar de presentar una fuerte especialización en las exportaciones primarias y sus derivados, Argentina también exhibe VCR en un conjunto nada despreciable de otras mercancías industriales de “contenido tecnológico medio”, destacándose las manufacturas de proceso. </a:t>
            </a:r>
            <a:endParaRPr lang="es-AR" dirty="0"/>
          </a:p>
        </p:txBody>
      </p:sp>
    </p:spTree>
    <p:extLst>
      <p:ext uri="{BB962C8B-B14F-4D97-AF65-F5344CB8AC3E}">
        <p14:creationId xmlns:p14="http://schemas.microsoft.com/office/powerpoint/2010/main" val="34264436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D263-23EE-BCA2-14E1-C1617479B07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3C8493-1F5E-35E7-3CD3-6A017514A0BF}"/>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D4DB1A0F-8C79-911F-2EBC-288868986C61}"/>
              </a:ext>
            </a:extLst>
          </p:cNvPr>
          <p:cNvSpPr>
            <a:spLocks noGrp="1"/>
          </p:cNvSpPr>
          <p:nvPr>
            <p:ph type="body" idx="1"/>
          </p:nvPr>
        </p:nvSpPr>
        <p:spPr/>
        <p:txBody>
          <a:bodyPr/>
          <a:lstStyle/>
          <a:p>
            <a:pPr marL="158750" indent="0">
              <a:buNone/>
            </a:pPr>
            <a:r>
              <a:rPr lang="es-AR" sz="1800" dirty="0">
                <a:effectLst/>
                <a:latin typeface="IBM Plex Serif" panose="02060503050406000203" pitchFamily="18" charset="0"/>
                <a:ea typeface="Times New Roman" panose="02020603050405020304" pitchFamily="18" charset="0"/>
                <a:cs typeface="Times New Roman" panose="02020603050405020304" pitchFamily="18" charset="0"/>
              </a:rPr>
              <a:t>A pesar de presentar una fuerte especialización en las exportaciones primarias y sus derivados, Argentina también exhibe VCR en un conjunto nada despreciable de otras mercancías industriales de “contenido tecnológico medio”, destacándose las manufacturas de proceso. </a:t>
            </a:r>
            <a:endParaRPr lang="es-AR" dirty="0"/>
          </a:p>
        </p:txBody>
      </p:sp>
    </p:spTree>
    <p:extLst>
      <p:ext uri="{BB962C8B-B14F-4D97-AF65-F5344CB8AC3E}">
        <p14:creationId xmlns:p14="http://schemas.microsoft.com/office/powerpoint/2010/main" val="39132864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B69A5-9A23-3A84-1650-A89779F7527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0A8AEF0-1425-3195-3157-1D711DDA9DAA}"/>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80B12D5A-825F-4A5F-9A07-02DFB0250E00}"/>
              </a:ext>
            </a:extLst>
          </p:cNvPr>
          <p:cNvSpPr>
            <a:spLocks noGrp="1"/>
          </p:cNvSpPr>
          <p:nvPr>
            <p:ph type="body" idx="1"/>
          </p:nvPr>
        </p:nvSpPr>
        <p:spPr/>
        <p:txBody>
          <a:bodyPr/>
          <a:lstStyle/>
          <a:p>
            <a:pPr marL="158750" indent="0">
              <a:buNone/>
            </a:pPr>
            <a:r>
              <a:rPr lang="es-AR" sz="1800" dirty="0">
                <a:effectLst/>
                <a:latin typeface="IBM Plex Serif" panose="02060503050406000203" pitchFamily="18" charset="0"/>
                <a:ea typeface="Times New Roman" panose="02020603050405020304" pitchFamily="18" charset="0"/>
                <a:cs typeface="Times New Roman" panose="02020603050405020304" pitchFamily="18" charset="0"/>
              </a:rPr>
              <a:t>A pesar de presentar una fuerte especialización en las exportaciones primarias y sus derivados, Argentina también exhibe VCR en un conjunto nada despreciable de otras mercancías industriales de “contenido tecnológico medio”, destacándose las manufacturas de proceso. </a:t>
            </a:r>
            <a:endParaRPr lang="es-AR" dirty="0"/>
          </a:p>
        </p:txBody>
      </p:sp>
    </p:spTree>
    <p:extLst>
      <p:ext uri="{BB962C8B-B14F-4D97-AF65-F5344CB8AC3E}">
        <p14:creationId xmlns:p14="http://schemas.microsoft.com/office/powerpoint/2010/main" val="751627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5331BE74-0765-C0DC-E722-31F03EB2BF13}"/>
            </a:ext>
          </a:extLst>
        </p:cNvPr>
        <p:cNvGrpSpPr/>
        <p:nvPr/>
      </p:nvGrpSpPr>
      <p:grpSpPr>
        <a:xfrm>
          <a:off x="0" y="0"/>
          <a:ext cx="0" cy="0"/>
          <a:chOff x="0" y="0"/>
          <a:chExt cx="0" cy="0"/>
        </a:xfrm>
      </p:grpSpPr>
      <p:sp>
        <p:nvSpPr>
          <p:cNvPr id="81" name="Google Shape;81;g3417c8b57c0_0_0:notes">
            <a:extLst>
              <a:ext uri="{FF2B5EF4-FFF2-40B4-BE49-F238E27FC236}">
                <a16:creationId xmlns:a16="http://schemas.microsoft.com/office/drawing/2014/main" id="{A557D1E5-B51D-56C4-3A95-BF2543E93C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a:extLst>
              <a:ext uri="{FF2B5EF4-FFF2-40B4-BE49-F238E27FC236}">
                <a16:creationId xmlns:a16="http://schemas.microsoft.com/office/drawing/2014/main" id="{61EA0882-A1F9-7DE3-4C62-ACA76C1231D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418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29E070E5-7078-EBE6-353C-441BC803909E}"/>
            </a:ext>
          </a:extLst>
        </p:cNvPr>
        <p:cNvGrpSpPr/>
        <p:nvPr/>
      </p:nvGrpSpPr>
      <p:grpSpPr>
        <a:xfrm>
          <a:off x="0" y="0"/>
          <a:ext cx="0" cy="0"/>
          <a:chOff x="0" y="0"/>
          <a:chExt cx="0" cy="0"/>
        </a:xfrm>
      </p:grpSpPr>
      <p:sp>
        <p:nvSpPr>
          <p:cNvPr id="81" name="Google Shape;81;g3417c8b57c0_0_0:notes">
            <a:extLst>
              <a:ext uri="{FF2B5EF4-FFF2-40B4-BE49-F238E27FC236}">
                <a16:creationId xmlns:a16="http://schemas.microsoft.com/office/drawing/2014/main" id="{3A8DAEB7-5631-C087-7984-943426916A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a:extLst>
              <a:ext uri="{FF2B5EF4-FFF2-40B4-BE49-F238E27FC236}">
                <a16:creationId xmlns:a16="http://schemas.microsoft.com/office/drawing/2014/main" id="{CBD7AB09-3F61-33B8-6B5A-2F10664E8A6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6113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143000" y="685800"/>
            <a:ext cx="4572000" cy="3429000"/>
          </a:xfrm>
        </p:spPr>
      </p:sp>
      <p:sp>
        <p:nvSpPr>
          <p:cNvPr id="3" name="Marcador de notas 2"/>
          <p:cNvSpPr>
            <a:spLocks noGrp="1"/>
          </p:cNvSpPr>
          <p:nvPr>
            <p:ph type="body" idx="1"/>
          </p:nvPr>
        </p:nvSpPr>
        <p:spPr/>
        <p:txBody>
          <a:bodyPr/>
          <a:lstStyle/>
          <a:p>
            <a:pPr marL="158750" indent="0">
              <a:buNone/>
            </a:pPr>
            <a:r>
              <a:rPr lang="es-AR" dirty="0"/>
              <a:t>Ventajas relativas -- </a:t>
            </a:r>
            <a:r>
              <a:rPr lang="es-ES" dirty="0"/>
              <a:t>incluso si un país no tuviera ventajas absolutas en ningún bien, todavía podría beneficiarse del comercio internacional si pudiera producir ciertos bienes a un menor costo relativo en comparación con otros.</a:t>
            </a:r>
          </a:p>
          <a:p>
            <a:pPr marL="158750" indent="0">
              <a:buNone/>
            </a:pPr>
            <a:r>
              <a:rPr lang="es-ES" dirty="0"/>
              <a:t>La </a:t>
            </a:r>
            <a:r>
              <a:rPr lang="es-ES" b="1" dirty="0"/>
              <a:t>“Ley de Thirlwall” </a:t>
            </a:r>
            <a:r>
              <a:rPr lang="es-ES" dirty="0"/>
              <a:t>establece que la tasa de crecimiento de un país en el largo plazo está determinada por la relación entre la elasticidad ingreso de la demanda de exportaciones y la elasticidad ingreso de la demanda de importaciones, multiplicada por el crecimiento del ingreso mundial.</a:t>
            </a:r>
            <a:endParaRPr lang="es-AR" dirty="0"/>
          </a:p>
        </p:txBody>
      </p:sp>
    </p:spTree>
    <p:extLst>
      <p:ext uri="{BB962C8B-B14F-4D97-AF65-F5344CB8AC3E}">
        <p14:creationId xmlns:p14="http://schemas.microsoft.com/office/powerpoint/2010/main" val="2002302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C7B26-0B59-BD81-38B5-431062CDFD8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7326F0CA-2CC4-8169-D457-697DB81ACF4B}"/>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CE3C4840-CED0-F325-D6D2-8B0DFEDBF4C1}"/>
              </a:ext>
            </a:extLst>
          </p:cNvPr>
          <p:cNvSpPr>
            <a:spLocks noGrp="1"/>
          </p:cNvSpPr>
          <p:nvPr>
            <p:ph type="body" idx="1"/>
          </p:nvPr>
        </p:nvSpPr>
        <p:spPr/>
        <p:txBody>
          <a:bodyPr/>
          <a:lstStyle/>
          <a:p>
            <a:pPr marL="158750" indent="0">
              <a:buNone/>
            </a:pPr>
            <a:r>
              <a:rPr lang="es-AR" dirty="0"/>
              <a:t>Ventajas relativas -- </a:t>
            </a:r>
            <a:r>
              <a:rPr lang="es-ES" dirty="0"/>
              <a:t>incluso si un país no tuviera ventajas absolutas en ningún bien, todavía podría beneficiarse del comercio internacional si pudiera producir ciertos bienes a un menor costo relativo en comparación con otros.</a:t>
            </a:r>
          </a:p>
          <a:p>
            <a:pPr marL="158750" indent="0">
              <a:buNone/>
            </a:pPr>
            <a:r>
              <a:rPr lang="es-ES" dirty="0"/>
              <a:t>La “Ley de Thirlwall” establece que la tasa de crecimiento de un país en el largo plazo está determinada por la relación entre la elasticidad ingreso de la demanda de exportaciones y la elasticidad ingreso de la demanda de importaciones, multiplicada por el crecimiento del ingreso mundial.</a:t>
            </a:r>
            <a:endParaRPr lang="es-AR" dirty="0"/>
          </a:p>
        </p:txBody>
      </p:sp>
    </p:spTree>
    <p:extLst>
      <p:ext uri="{BB962C8B-B14F-4D97-AF65-F5344CB8AC3E}">
        <p14:creationId xmlns:p14="http://schemas.microsoft.com/office/powerpoint/2010/main" val="4092710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9C290-A944-35B0-0B26-C179B3D7975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B245798-E512-5ACF-F004-BDFF45781A43}"/>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6D42A819-5A6A-C413-2655-998A9C3C5580}"/>
              </a:ext>
            </a:extLst>
          </p:cNvPr>
          <p:cNvSpPr>
            <a:spLocks noGrp="1"/>
          </p:cNvSpPr>
          <p:nvPr>
            <p:ph type="body" idx="1"/>
          </p:nvPr>
        </p:nvSpPr>
        <p:spPr/>
        <p:txBody>
          <a:bodyPr/>
          <a:lstStyle/>
          <a:p>
            <a:pPr marL="158750" indent="0">
              <a:buNone/>
            </a:pPr>
            <a:r>
              <a:rPr lang="es-ES" sz="1800" b="0" i="0" u="none" strike="noStrike" baseline="0" dirty="0">
                <a:solidFill>
                  <a:srgbClr val="000000"/>
                </a:solidFill>
                <a:latin typeface="Roboto" panose="02000000000000000000" pitchFamily="2" charset="0"/>
              </a:rPr>
              <a:t>- En última instancia, la prosperidad económica de una región o país no solo depende de la cantidad de exportaciones que realiza, sino también del nivel de sofisticación de los productos que son exportados. </a:t>
            </a:r>
          </a:p>
          <a:p>
            <a:pPr marL="158750" indent="0">
              <a:buNone/>
            </a:pPr>
            <a:r>
              <a:rPr lang="es-AR" dirty="0"/>
              <a:t>- </a:t>
            </a:r>
            <a:r>
              <a:rPr lang="es-ES" dirty="0"/>
              <a:t>una mayor diversidad de los conocimientos productivos típicamente se asocia con trayectorias económicas más estables. En contraste, los modelos tradicionales de crecimiento económico no incluyen referencias a variedad de conocimientos o capacidades en el proceso productivo para estimar trayectorias futuras de producto.</a:t>
            </a:r>
            <a:endParaRPr lang="es-AR" dirty="0"/>
          </a:p>
        </p:txBody>
      </p:sp>
    </p:spTree>
    <p:extLst>
      <p:ext uri="{BB962C8B-B14F-4D97-AF65-F5344CB8AC3E}">
        <p14:creationId xmlns:p14="http://schemas.microsoft.com/office/powerpoint/2010/main" val="15819237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9D81A-F24D-F229-52C9-B3E1D975F02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F35C7B4-FA6C-ED9F-4A40-B378ABCEF317}"/>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724CFC4B-7A48-292E-9B43-D66C913B1E2E}"/>
              </a:ext>
            </a:extLst>
          </p:cNvPr>
          <p:cNvSpPr>
            <a:spLocks noGrp="1"/>
          </p:cNvSpPr>
          <p:nvPr>
            <p:ph type="body" idx="1"/>
          </p:nvPr>
        </p:nvSpPr>
        <p:spPr/>
        <p:txBody>
          <a:bodyPr/>
          <a:lstStyle/>
          <a:p>
            <a:pPr marL="158750" indent="0">
              <a:buNone/>
            </a:pPr>
            <a:r>
              <a:rPr lang="es-ES" dirty="0"/>
              <a:t>Presuponen que si un país logró exportar con ventaja comparativa revelada un producto es debido a que posee ciertas capacidades y conocimientos en su estructura productiva que otros países no han podido desarrollar. Estas cualidades se adquieren con el tiempo y son determinantes de los bienes en los que una economía se va a especializar. COMENTARIO SOBRE POR QUÉ EXPOS (MÁS DESAFIANTES) Y NO PRODUCCIÓN LOCAL.</a:t>
            </a:r>
          </a:p>
          <a:p>
            <a:pPr marL="158750" indent="0">
              <a:buNone/>
            </a:pPr>
            <a:r>
              <a:rPr lang="es-ES" dirty="0"/>
              <a:t>el concepto se estructura en torno a la noción de que los conocimientos y las capacidades productivas actuales de un país, que se reflejan en su canasta exportadora, constituyen un determinante central en su trayectoria futura de crecimiento económico.</a:t>
            </a:r>
            <a:endParaRPr lang="es-AR" dirty="0"/>
          </a:p>
        </p:txBody>
      </p:sp>
    </p:spTree>
    <p:extLst>
      <p:ext uri="{BB962C8B-B14F-4D97-AF65-F5344CB8AC3E}">
        <p14:creationId xmlns:p14="http://schemas.microsoft.com/office/powerpoint/2010/main" val="3829802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CCD9EF8A-3FB2-1604-C85B-40942CF40E32}"/>
            </a:ext>
          </a:extLst>
        </p:cNvPr>
        <p:cNvGrpSpPr/>
        <p:nvPr/>
      </p:nvGrpSpPr>
      <p:grpSpPr>
        <a:xfrm>
          <a:off x="0" y="0"/>
          <a:ext cx="0" cy="0"/>
          <a:chOff x="0" y="0"/>
          <a:chExt cx="0" cy="0"/>
        </a:xfrm>
      </p:grpSpPr>
      <p:sp>
        <p:nvSpPr>
          <p:cNvPr id="81" name="Google Shape;81;g3417c8b57c0_0_0:notes">
            <a:extLst>
              <a:ext uri="{FF2B5EF4-FFF2-40B4-BE49-F238E27FC236}">
                <a16:creationId xmlns:a16="http://schemas.microsoft.com/office/drawing/2014/main" id="{5C282254-9347-A9A7-12B2-4F921226C8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a:extLst>
              <a:ext uri="{FF2B5EF4-FFF2-40B4-BE49-F238E27FC236}">
                <a16:creationId xmlns:a16="http://schemas.microsoft.com/office/drawing/2014/main" id="{A96D05F8-D6DA-C852-F5E5-DD535F83C59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818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8AE7F-9A53-CA79-8AC0-37AE8A9F523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6305E70-C9A8-BCAF-6B20-8B8859CC553C}"/>
              </a:ext>
            </a:extLst>
          </p:cNvPr>
          <p:cNvSpPr>
            <a:spLocks noGrp="1" noRot="1" noChangeAspect="1"/>
          </p:cNvSpPr>
          <p:nvPr>
            <p:ph type="sldImg"/>
          </p:nvPr>
        </p:nvSpPr>
        <p:spPr>
          <a:xfrm>
            <a:off x="1143000" y="685800"/>
            <a:ext cx="4572000" cy="3429000"/>
          </a:xfrm>
        </p:spPr>
      </p:sp>
      <p:sp>
        <p:nvSpPr>
          <p:cNvPr id="3" name="Marcador de notas 2">
            <a:extLst>
              <a:ext uri="{FF2B5EF4-FFF2-40B4-BE49-F238E27FC236}">
                <a16:creationId xmlns:a16="http://schemas.microsoft.com/office/drawing/2014/main" id="{DB2906F6-8074-17EA-F2BE-10D339DF3C34}"/>
              </a:ext>
            </a:extLst>
          </p:cNvPr>
          <p:cNvSpPr>
            <a:spLocks noGrp="1"/>
          </p:cNvSpPr>
          <p:nvPr>
            <p:ph type="body" idx="1"/>
          </p:nvPr>
        </p:nvSpPr>
        <p:spPr/>
        <p:txBody>
          <a:bodyPr/>
          <a:lstStyle/>
          <a:p>
            <a:pPr marL="158750" indent="0">
              <a:buNone/>
            </a:pPr>
            <a:endParaRPr lang="es-AR" dirty="0"/>
          </a:p>
        </p:txBody>
      </p:sp>
    </p:spTree>
    <p:extLst>
      <p:ext uri="{BB962C8B-B14F-4D97-AF65-F5344CB8AC3E}">
        <p14:creationId xmlns:p14="http://schemas.microsoft.com/office/powerpoint/2010/main" val="387721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‹Nº›</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mplejidadeconomica.produccion.gob.a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a:extLst>
            <a:ext uri="{FF2B5EF4-FFF2-40B4-BE49-F238E27FC236}">
              <a16:creationId xmlns:a16="http://schemas.microsoft.com/office/drawing/2014/main" id="{BEDA2850-3C45-8810-BF10-F7D55A9B5F67}"/>
            </a:ext>
          </a:extLst>
        </p:cNvPr>
        <p:cNvGrpSpPr/>
        <p:nvPr/>
      </p:nvGrpSpPr>
      <p:grpSpPr>
        <a:xfrm>
          <a:off x="0" y="0"/>
          <a:ext cx="0" cy="0"/>
          <a:chOff x="0" y="0"/>
          <a:chExt cx="0" cy="0"/>
        </a:xfrm>
      </p:grpSpPr>
      <p:sp>
        <p:nvSpPr>
          <p:cNvPr id="84" name="Google Shape;84;p13">
            <a:extLst>
              <a:ext uri="{FF2B5EF4-FFF2-40B4-BE49-F238E27FC236}">
                <a16:creationId xmlns:a16="http://schemas.microsoft.com/office/drawing/2014/main" id="{F1F95109-59EE-5362-BA00-6445762422A6}"/>
              </a:ext>
            </a:extLst>
          </p:cNvPr>
          <p:cNvSpPr/>
          <p:nvPr/>
        </p:nvSpPr>
        <p:spPr>
          <a:xfrm>
            <a:off x="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s-AR" sz="1800" b="0" i="0" u="none" strike="noStrike" cap="none" noProof="0" dirty="0">
              <a:solidFill>
                <a:schemeClr val="lt1"/>
              </a:solidFill>
              <a:latin typeface="Calibri"/>
              <a:ea typeface="Calibri"/>
              <a:cs typeface="Calibri"/>
              <a:sym typeface="Calibri"/>
            </a:endParaRPr>
          </a:p>
        </p:txBody>
      </p:sp>
      <p:sp>
        <p:nvSpPr>
          <p:cNvPr id="85" name="Google Shape;85;p13">
            <a:extLst>
              <a:ext uri="{FF2B5EF4-FFF2-40B4-BE49-F238E27FC236}">
                <a16:creationId xmlns:a16="http://schemas.microsoft.com/office/drawing/2014/main" id="{5FB1EB16-5485-E9E3-0DB5-0E3F8CE4F75F}"/>
              </a:ext>
            </a:extLst>
          </p:cNvPr>
          <p:cNvSpPr txBox="1"/>
          <p:nvPr/>
        </p:nvSpPr>
        <p:spPr>
          <a:xfrm>
            <a:off x="0" y="1862244"/>
            <a:ext cx="9144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200" b="1" i="0" u="none" strike="noStrike" cap="none" noProof="0" dirty="0">
                <a:solidFill>
                  <a:srgbClr val="FFFFFF"/>
                </a:solidFill>
                <a:latin typeface="Garamond"/>
                <a:ea typeface="Calibri"/>
                <a:cs typeface="Calibri"/>
                <a:sym typeface="Garamond"/>
              </a:rPr>
              <a:t>Indicadores de </a:t>
            </a:r>
            <a:r>
              <a:rPr lang="es-AR" sz="3200" b="1" dirty="0">
                <a:solidFill>
                  <a:srgbClr val="FFFFFF"/>
                </a:solidFill>
                <a:latin typeface="Garamond"/>
                <a:ea typeface="Calibri"/>
                <a:cs typeface="Calibri"/>
                <a:sym typeface="Garamond"/>
              </a:rPr>
              <a:t>complejidad económica</a:t>
            </a:r>
            <a:endParaRPr lang="es-AR" sz="3200" b="0" i="0" u="none" strike="noStrike" cap="none" noProof="0" dirty="0">
              <a:solidFill>
                <a:schemeClr val="dk1"/>
              </a:solidFill>
              <a:latin typeface="Calibri"/>
              <a:ea typeface="Calibri"/>
              <a:cs typeface="Calibri"/>
              <a:sym typeface="Calibri"/>
            </a:endParaRPr>
          </a:p>
        </p:txBody>
      </p:sp>
      <p:sp>
        <p:nvSpPr>
          <p:cNvPr id="86" name="Google Shape;86;p13">
            <a:extLst>
              <a:ext uri="{FF2B5EF4-FFF2-40B4-BE49-F238E27FC236}">
                <a16:creationId xmlns:a16="http://schemas.microsoft.com/office/drawing/2014/main" id="{4C029124-76DE-C438-ACA4-49CF9C7436D0}"/>
              </a:ext>
            </a:extLst>
          </p:cNvPr>
          <p:cNvSpPr txBox="1"/>
          <p:nvPr/>
        </p:nvSpPr>
        <p:spPr>
          <a:xfrm>
            <a:off x="1060050" y="3429000"/>
            <a:ext cx="7023900" cy="12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600" b="0" i="0" u="none" strike="noStrike" cap="none" noProof="0" dirty="0">
                <a:solidFill>
                  <a:srgbClr val="FFFFFF"/>
                </a:solidFill>
                <a:latin typeface="Calibri"/>
                <a:ea typeface="Calibri"/>
                <a:cs typeface="Calibri"/>
                <a:sym typeface="Calibri"/>
              </a:rPr>
              <a:t>DIPLOMATURA EN PROBLEMÁTICAS ACTUALES DE LA ECONOMÍA, EL EMPLEO Y EL COMERCIO</a:t>
            </a:r>
          </a:p>
          <a:p>
            <a:pPr marL="0" marR="0" lvl="0" indent="0" algn="ctr" rtl="0">
              <a:spcBef>
                <a:spcPts val="0"/>
              </a:spcBef>
              <a:spcAft>
                <a:spcPts val="0"/>
              </a:spcAft>
              <a:buNone/>
            </a:pPr>
            <a:r>
              <a:rPr lang="es-AR" sz="2600" noProof="0" dirty="0">
                <a:solidFill>
                  <a:srgbClr val="FFFFFF"/>
                </a:solidFill>
                <a:latin typeface="Calibri"/>
                <a:ea typeface="Calibri"/>
                <a:cs typeface="Calibri"/>
                <a:sym typeface="Calibri"/>
              </a:rPr>
              <a:t>DESDE LA MEDICIÓN</a:t>
            </a:r>
          </a:p>
        </p:txBody>
      </p:sp>
    </p:spTree>
    <p:extLst>
      <p:ext uri="{BB962C8B-B14F-4D97-AF65-F5344CB8AC3E}">
        <p14:creationId xmlns:p14="http://schemas.microsoft.com/office/powerpoint/2010/main" val="2141728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a:extLst>
            <a:ext uri="{FF2B5EF4-FFF2-40B4-BE49-F238E27FC236}">
              <a16:creationId xmlns:a16="http://schemas.microsoft.com/office/drawing/2014/main" id="{68661DBB-1A52-B622-3867-B8F2655082A5}"/>
            </a:ext>
          </a:extLst>
        </p:cNvPr>
        <p:cNvGrpSpPr/>
        <p:nvPr/>
      </p:nvGrpSpPr>
      <p:grpSpPr>
        <a:xfrm>
          <a:off x="0" y="0"/>
          <a:ext cx="0" cy="0"/>
          <a:chOff x="0" y="0"/>
          <a:chExt cx="0" cy="0"/>
        </a:xfrm>
      </p:grpSpPr>
      <p:sp>
        <p:nvSpPr>
          <p:cNvPr id="84" name="Google Shape;84;p13">
            <a:extLst>
              <a:ext uri="{FF2B5EF4-FFF2-40B4-BE49-F238E27FC236}">
                <a16:creationId xmlns:a16="http://schemas.microsoft.com/office/drawing/2014/main" id="{12A25BFB-1FF6-B6B7-2601-9CA4DE0D3EDA}"/>
              </a:ext>
            </a:extLst>
          </p:cNvPr>
          <p:cNvSpPr/>
          <p:nvPr/>
        </p:nvSpPr>
        <p:spPr>
          <a:xfrm>
            <a:off x="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s-AR" sz="1800" b="0" i="0" u="none" strike="noStrike" cap="none" noProof="0" dirty="0">
              <a:solidFill>
                <a:schemeClr val="lt1"/>
              </a:solidFill>
              <a:latin typeface="Calibri"/>
              <a:ea typeface="Calibri"/>
              <a:cs typeface="Calibri"/>
              <a:sym typeface="Calibri"/>
            </a:endParaRPr>
          </a:p>
        </p:txBody>
      </p:sp>
      <p:sp>
        <p:nvSpPr>
          <p:cNvPr id="85" name="Google Shape;85;p13">
            <a:extLst>
              <a:ext uri="{FF2B5EF4-FFF2-40B4-BE49-F238E27FC236}">
                <a16:creationId xmlns:a16="http://schemas.microsoft.com/office/drawing/2014/main" id="{A31D0F99-16CB-817F-FC54-6A0E29E61515}"/>
              </a:ext>
            </a:extLst>
          </p:cNvPr>
          <p:cNvSpPr txBox="1"/>
          <p:nvPr/>
        </p:nvSpPr>
        <p:spPr>
          <a:xfrm>
            <a:off x="0" y="1862244"/>
            <a:ext cx="9144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200" b="1" i="0" u="none" strike="noStrike" cap="none" noProof="0" dirty="0">
                <a:solidFill>
                  <a:srgbClr val="FFFFFF"/>
                </a:solidFill>
                <a:latin typeface="Garamond"/>
                <a:ea typeface="Calibri"/>
                <a:cs typeface="Calibri"/>
                <a:sym typeface="Garamond"/>
              </a:rPr>
              <a:t>Los primeros indicadores</a:t>
            </a:r>
            <a:endParaRPr lang="es-AR" sz="3200" b="0" i="0" u="none" strike="noStrike" cap="none" noProof="0" dirty="0">
              <a:solidFill>
                <a:schemeClr val="dk1"/>
              </a:solidFill>
              <a:latin typeface="Calibri"/>
              <a:ea typeface="Calibri"/>
              <a:cs typeface="Calibri"/>
              <a:sym typeface="Calibri"/>
            </a:endParaRPr>
          </a:p>
        </p:txBody>
      </p:sp>
      <p:sp>
        <p:nvSpPr>
          <p:cNvPr id="86" name="Google Shape;86;p13">
            <a:extLst>
              <a:ext uri="{FF2B5EF4-FFF2-40B4-BE49-F238E27FC236}">
                <a16:creationId xmlns:a16="http://schemas.microsoft.com/office/drawing/2014/main" id="{2E663048-ED74-414E-4E5F-17FF1DB0B4ED}"/>
              </a:ext>
            </a:extLst>
          </p:cNvPr>
          <p:cNvSpPr txBox="1"/>
          <p:nvPr/>
        </p:nvSpPr>
        <p:spPr>
          <a:xfrm>
            <a:off x="1060050" y="3429000"/>
            <a:ext cx="7023900" cy="12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600" b="0" i="0" u="none" strike="noStrike" cap="none" noProof="0" dirty="0">
                <a:solidFill>
                  <a:srgbClr val="FFFFFF"/>
                </a:solidFill>
                <a:latin typeface="Calibri"/>
                <a:ea typeface="Calibri"/>
                <a:cs typeface="Calibri"/>
                <a:sym typeface="Calibri"/>
              </a:rPr>
              <a:t>DIPLOMATURA EN PROBLEMÁTICAS ACTUALES DE LA ECONOMÍA, EL EMPLEO Y EL COMERCIO</a:t>
            </a:r>
          </a:p>
          <a:p>
            <a:pPr marL="0" marR="0" lvl="0" indent="0" algn="ctr" rtl="0">
              <a:spcBef>
                <a:spcPts val="0"/>
              </a:spcBef>
              <a:spcAft>
                <a:spcPts val="0"/>
              </a:spcAft>
              <a:buNone/>
            </a:pPr>
            <a:r>
              <a:rPr lang="es-AR" sz="2600" noProof="0" dirty="0">
                <a:solidFill>
                  <a:srgbClr val="FFFFFF"/>
                </a:solidFill>
                <a:latin typeface="Calibri"/>
                <a:ea typeface="Calibri"/>
                <a:cs typeface="Calibri"/>
                <a:sym typeface="Calibri"/>
              </a:rPr>
              <a:t>DESDE LA MEDICIÓN</a:t>
            </a:r>
          </a:p>
        </p:txBody>
      </p:sp>
    </p:spTree>
    <p:extLst>
      <p:ext uri="{BB962C8B-B14F-4D97-AF65-F5344CB8AC3E}">
        <p14:creationId xmlns:p14="http://schemas.microsoft.com/office/powerpoint/2010/main" val="64950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5977C-EEE4-2154-1EBA-3051086A10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38F873-527B-BDD4-119B-E765D4704003}"/>
              </a:ext>
            </a:extLst>
          </p:cNvPr>
          <p:cNvSpPr>
            <a:spLocks noGrp="1"/>
          </p:cNvSpPr>
          <p:nvPr>
            <p:ph type="title"/>
          </p:nvPr>
        </p:nvSpPr>
        <p:spPr/>
        <p:txBody>
          <a:bodyPr/>
          <a:lstStyle/>
          <a:p>
            <a:r>
              <a:rPr lang="es-AR" dirty="0"/>
              <a:t>Probabilidades conjuntas</a:t>
            </a:r>
            <a:endParaRPr lang="es-AR" noProof="0" dirty="0"/>
          </a:p>
        </p:txBody>
      </p:sp>
      <p:sp>
        <p:nvSpPr>
          <p:cNvPr id="3" name="Content Placeholder 2">
            <a:extLst>
              <a:ext uri="{FF2B5EF4-FFF2-40B4-BE49-F238E27FC236}">
                <a16:creationId xmlns:a16="http://schemas.microsoft.com/office/drawing/2014/main" id="{3E12EADC-0089-4ED7-C7C1-2AF92E1D5D4D}"/>
              </a:ext>
            </a:extLst>
          </p:cNvPr>
          <p:cNvSpPr>
            <a:spLocks noGrp="1"/>
          </p:cNvSpPr>
          <p:nvPr>
            <p:ph idx="1"/>
          </p:nvPr>
        </p:nvSpPr>
        <p:spPr>
          <a:xfrm>
            <a:off x="457200" y="1488440"/>
            <a:ext cx="8229600" cy="4525963"/>
          </a:xfrm>
        </p:spPr>
        <p:txBody>
          <a:bodyPr>
            <a:normAutofit fontScale="77500" lnSpcReduction="20000"/>
          </a:bodyPr>
          <a:lstStyle/>
          <a:p>
            <a:pPr algn="just">
              <a:lnSpc>
                <a:spcPct val="150000"/>
              </a:lnSpc>
              <a:defRPr sz="1800"/>
            </a:pPr>
            <a:r>
              <a:rPr lang="es-ES" sz="3000" noProof="0" dirty="0"/>
              <a:t>Se mide la similitud entre productos exportados con VCR, bajo la </a:t>
            </a:r>
            <a:r>
              <a:rPr lang="es-ES" sz="3000" b="1" noProof="0" dirty="0"/>
              <a:t>idea de que bienes que requieren factores similares tienden a ser exportados juntos</a:t>
            </a:r>
            <a:r>
              <a:rPr lang="es-ES" sz="3000" noProof="0" dirty="0"/>
              <a:t>.</a:t>
            </a:r>
          </a:p>
          <a:p>
            <a:pPr algn="just">
              <a:lnSpc>
                <a:spcPct val="150000"/>
              </a:lnSpc>
              <a:defRPr sz="1800"/>
            </a:pPr>
            <a:r>
              <a:rPr lang="es-ES" sz="3000" noProof="0" dirty="0"/>
              <a:t>Para ello, se calcula la </a:t>
            </a:r>
            <a:r>
              <a:rPr lang="es-ES" sz="3000" b="1" noProof="0" dirty="0"/>
              <a:t>probabilidad condicional de tener VCR en un producto dado que se tiene en otro</a:t>
            </a:r>
            <a:r>
              <a:rPr lang="es-ES" sz="3000" noProof="0" dirty="0"/>
              <a:t>, para todos los países y bienes.</a:t>
            </a:r>
          </a:p>
          <a:p>
            <a:pPr algn="just">
              <a:lnSpc>
                <a:spcPct val="150000"/>
              </a:lnSpc>
              <a:defRPr sz="1800"/>
            </a:pPr>
            <a:r>
              <a:rPr lang="es-ES" sz="3000" noProof="0" dirty="0"/>
              <a:t>Esto se representa en una </a:t>
            </a:r>
            <a:r>
              <a:rPr lang="es-ES" sz="3000" b="1" noProof="0" dirty="0"/>
              <a:t>matriz</a:t>
            </a:r>
            <a:r>
              <a:rPr lang="es-ES" sz="3000" noProof="0" dirty="0"/>
              <a:t>, donde se cruzan productos y se aplican fórmulas básicas de probabilidad (P(A|B) = P(A ∩ B) / P(B)).</a:t>
            </a:r>
          </a:p>
        </p:txBody>
      </p:sp>
    </p:spTree>
    <p:extLst>
      <p:ext uri="{BB962C8B-B14F-4D97-AF65-F5344CB8AC3E}">
        <p14:creationId xmlns:p14="http://schemas.microsoft.com/office/powerpoint/2010/main" val="713667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8CE07-F9D1-A03C-42CF-BFE6E751E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88E28-4B47-5BE5-937D-FCE2AF83214A}"/>
              </a:ext>
            </a:extLst>
          </p:cNvPr>
          <p:cNvSpPr>
            <a:spLocks noGrp="1"/>
          </p:cNvSpPr>
          <p:nvPr>
            <p:ph type="title"/>
          </p:nvPr>
        </p:nvSpPr>
        <p:spPr/>
        <p:txBody>
          <a:bodyPr/>
          <a:lstStyle/>
          <a:p>
            <a:r>
              <a:rPr lang="es-AR" dirty="0"/>
              <a:t>Probabilidades conjuntas</a:t>
            </a:r>
            <a:endParaRPr lang="es-AR" noProof="0" dirty="0"/>
          </a:p>
        </p:txBody>
      </p:sp>
      <p:sp>
        <p:nvSpPr>
          <p:cNvPr id="3" name="Content Placeholder 2">
            <a:extLst>
              <a:ext uri="{FF2B5EF4-FFF2-40B4-BE49-F238E27FC236}">
                <a16:creationId xmlns:a16="http://schemas.microsoft.com/office/drawing/2014/main" id="{A3B5454D-408F-4ABE-EB6D-AD8CAE0B0ADC}"/>
              </a:ext>
            </a:extLst>
          </p:cNvPr>
          <p:cNvSpPr>
            <a:spLocks noGrp="1"/>
          </p:cNvSpPr>
          <p:nvPr>
            <p:ph idx="1"/>
          </p:nvPr>
        </p:nvSpPr>
        <p:spPr>
          <a:xfrm>
            <a:off x="568960" y="1346201"/>
            <a:ext cx="8229600" cy="2250439"/>
          </a:xfrm>
        </p:spPr>
        <p:txBody>
          <a:bodyPr>
            <a:normAutofit fontScale="92500" lnSpcReduction="20000"/>
          </a:bodyPr>
          <a:lstStyle/>
          <a:p>
            <a:pPr algn="just">
              <a:lnSpc>
                <a:spcPct val="150000"/>
              </a:lnSpc>
              <a:defRPr sz="1800"/>
            </a:pPr>
            <a:r>
              <a:rPr lang="es-ES" sz="1800" noProof="0" dirty="0">
                <a:latin typeface="Calibri" panose="020F0502020204030204" pitchFamily="34" charset="0"/>
                <a:ea typeface="Calibri" panose="020F0502020204030204" pitchFamily="34" charset="0"/>
                <a:cs typeface="Calibri" panose="020F0502020204030204" pitchFamily="34" charset="0"/>
              </a:rPr>
              <a:t>Cuando un bien es exportado por pocos países, la probabilidad condicional puede ser artificialmente alta, reflejando más una peculiaridad nacional que una verdadera similitud entre productos, lo que introduce sesgos por baja prevalencia en el comercio mundial.</a:t>
            </a:r>
          </a:p>
          <a:p>
            <a:pPr algn="just">
              <a:lnSpc>
                <a:spcPct val="150000"/>
              </a:lnSpc>
              <a:defRPr sz="1800"/>
            </a:pPr>
            <a:r>
              <a:rPr lang="es-E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Por ello, se penaliza el par de probabilidad condicional entre ambos productos y se utiliza la </a:t>
            </a:r>
            <a:r>
              <a:rPr lang="es-ES" sz="1800" b="1"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mínima probabilidad condicional</a:t>
            </a:r>
            <a:r>
              <a:rPr lang="es-ES" sz="1800" b="0" i="0" u="none" strike="noStrike" baseline="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s-ES" sz="1800" noProof="0" dirty="0">
              <a:latin typeface="Calibri" panose="020F0502020204030204" pitchFamily="34" charset="0"/>
              <a:ea typeface="Calibri" panose="020F0502020204030204" pitchFamily="34" charset="0"/>
              <a:cs typeface="Calibri" panose="020F0502020204030204" pitchFamily="34" charset="0"/>
            </a:endParaRPr>
          </a:p>
        </p:txBody>
      </p:sp>
      <p:pic>
        <p:nvPicPr>
          <p:cNvPr id="5" name="Imagen 4">
            <a:extLst>
              <a:ext uri="{FF2B5EF4-FFF2-40B4-BE49-F238E27FC236}">
                <a16:creationId xmlns:a16="http://schemas.microsoft.com/office/drawing/2014/main" id="{748B67EA-7AE3-D60A-B186-65BA93743D7D}"/>
              </a:ext>
            </a:extLst>
          </p:cNvPr>
          <p:cNvPicPr>
            <a:picLocks noChangeAspect="1"/>
          </p:cNvPicPr>
          <p:nvPr/>
        </p:nvPicPr>
        <p:blipFill>
          <a:blip r:embed="rId3"/>
          <a:stretch>
            <a:fillRect/>
          </a:stretch>
        </p:blipFill>
        <p:spPr>
          <a:xfrm>
            <a:off x="1813560" y="3749040"/>
            <a:ext cx="5740400" cy="2956837"/>
          </a:xfrm>
          <a:prstGeom prst="rect">
            <a:avLst/>
          </a:prstGeom>
        </p:spPr>
      </p:pic>
    </p:spTree>
    <p:extLst>
      <p:ext uri="{BB962C8B-B14F-4D97-AF65-F5344CB8AC3E}">
        <p14:creationId xmlns:p14="http://schemas.microsoft.com/office/powerpoint/2010/main" val="2551391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99760-5D4B-B191-43F6-6A0C79D225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CA039-88A5-B0D7-FCA4-1C3C9EA433FB}"/>
              </a:ext>
            </a:extLst>
          </p:cNvPr>
          <p:cNvSpPr>
            <a:spLocks noGrp="1"/>
          </p:cNvSpPr>
          <p:nvPr>
            <p:ph type="title"/>
          </p:nvPr>
        </p:nvSpPr>
        <p:spPr>
          <a:xfrm>
            <a:off x="457200" y="274638"/>
            <a:ext cx="8412480" cy="1143000"/>
          </a:xfrm>
        </p:spPr>
        <p:txBody>
          <a:bodyPr>
            <a:normAutofit/>
          </a:bodyPr>
          <a:lstStyle/>
          <a:p>
            <a:pPr>
              <a:defRPr sz="1800"/>
            </a:pPr>
            <a:r>
              <a:rPr lang="es-ES" sz="4400" noProof="0" dirty="0"/>
              <a:t>El Espacio de Productos</a:t>
            </a:r>
          </a:p>
        </p:txBody>
      </p:sp>
      <p:sp>
        <p:nvSpPr>
          <p:cNvPr id="3" name="Content Placeholder 2">
            <a:extLst>
              <a:ext uri="{FF2B5EF4-FFF2-40B4-BE49-F238E27FC236}">
                <a16:creationId xmlns:a16="http://schemas.microsoft.com/office/drawing/2014/main" id="{1C19AF07-CA59-1693-B3FC-B3CC39661873}"/>
              </a:ext>
            </a:extLst>
          </p:cNvPr>
          <p:cNvSpPr>
            <a:spLocks noGrp="1"/>
          </p:cNvSpPr>
          <p:nvPr>
            <p:ph idx="1"/>
          </p:nvPr>
        </p:nvSpPr>
        <p:spPr/>
        <p:txBody>
          <a:bodyPr>
            <a:normAutofit fontScale="85000" lnSpcReduction="20000"/>
          </a:bodyPr>
          <a:lstStyle/>
          <a:p>
            <a:pPr algn="just">
              <a:lnSpc>
                <a:spcPct val="150000"/>
              </a:lnSpc>
              <a:defRPr sz="1800"/>
            </a:pPr>
            <a:r>
              <a:rPr lang="es-ES" sz="3000" noProof="0" dirty="0"/>
              <a:t>Teoría de grafos: cada producto puede pensarse como un nodo ubicado a cierta distancia del resto. </a:t>
            </a:r>
          </a:p>
          <a:p>
            <a:pPr algn="just">
              <a:lnSpc>
                <a:spcPct val="150000"/>
              </a:lnSpc>
              <a:defRPr sz="1800"/>
            </a:pPr>
            <a:r>
              <a:rPr lang="es-ES" sz="3000" noProof="0" dirty="0"/>
              <a:t>Es más viable “caminar” hacia un nodo vecino que hacia uno lejano. </a:t>
            </a:r>
          </a:p>
          <a:p>
            <a:pPr algn="just">
              <a:lnSpc>
                <a:spcPct val="150000"/>
              </a:lnSpc>
              <a:defRPr sz="1800"/>
            </a:pPr>
            <a:r>
              <a:rPr lang="es-ES" sz="3000" noProof="0" dirty="0"/>
              <a:t>Hay productos que tienen una mayor centralidad (te abren las puertas a muchos productos). Hay comunidades (</a:t>
            </a:r>
            <a:r>
              <a:rPr lang="es-ES" sz="3000" i="1" noProof="0" dirty="0"/>
              <a:t>clusters</a:t>
            </a:r>
            <a:r>
              <a:rPr lang="es-ES" sz="3000" noProof="0" dirty="0"/>
              <a:t>) de productos que tienden a tener distancias muy cercanas entre todos ellos</a:t>
            </a:r>
          </a:p>
        </p:txBody>
      </p:sp>
    </p:spTree>
    <p:extLst>
      <p:ext uri="{BB962C8B-B14F-4D97-AF65-F5344CB8AC3E}">
        <p14:creationId xmlns:p14="http://schemas.microsoft.com/office/powerpoint/2010/main" val="2043464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E59F6-5367-E220-A696-0FB7D3725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A4034-4F48-FAD1-EEFF-0987CB39641C}"/>
              </a:ext>
            </a:extLst>
          </p:cNvPr>
          <p:cNvSpPr>
            <a:spLocks noGrp="1"/>
          </p:cNvSpPr>
          <p:nvPr>
            <p:ph type="title"/>
          </p:nvPr>
        </p:nvSpPr>
        <p:spPr>
          <a:xfrm>
            <a:off x="457200" y="274638"/>
            <a:ext cx="8412480" cy="1143000"/>
          </a:xfrm>
        </p:spPr>
        <p:txBody>
          <a:bodyPr>
            <a:normAutofit fontScale="90000"/>
          </a:bodyPr>
          <a:lstStyle/>
          <a:p>
            <a:pPr>
              <a:defRPr sz="1800"/>
            </a:pPr>
            <a:r>
              <a:rPr lang="es-ES" sz="4400" noProof="0" dirty="0"/>
              <a:t>El Espacio de Productos </a:t>
            </a:r>
            <a:br>
              <a:rPr lang="es-ES" sz="4400" noProof="0" dirty="0"/>
            </a:br>
            <a:r>
              <a:rPr lang="es-ES" sz="4400" noProof="0" dirty="0"/>
              <a:t>para </a:t>
            </a:r>
            <a:r>
              <a:rPr lang="es-ES" sz="4400" noProof="0" dirty="0">
                <a:hlinkClick r:id="rId3"/>
              </a:rPr>
              <a:t>Argentina</a:t>
            </a:r>
            <a:r>
              <a:rPr lang="es-ES" sz="4400" noProof="0" dirty="0"/>
              <a:t> (2021)</a:t>
            </a:r>
          </a:p>
        </p:txBody>
      </p:sp>
      <p:pic>
        <p:nvPicPr>
          <p:cNvPr id="6" name="Imagen 5">
            <a:extLst>
              <a:ext uri="{FF2B5EF4-FFF2-40B4-BE49-F238E27FC236}">
                <a16:creationId xmlns:a16="http://schemas.microsoft.com/office/drawing/2014/main" id="{4548C2C2-034A-A1E9-F0E6-0CE775F8D2F9}"/>
              </a:ext>
            </a:extLst>
          </p:cNvPr>
          <p:cNvPicPr>
            <a:picLocks noChangeAspect="1"/>
          </p:cNvPicPr>
          <p:nvPr/>
        </p:nvPicPr>
        <p:blipFill rotWithShape="1">
          <a:blip r:embed="rId4"/>
          <a:srcRect l="26454" r="3408"/>
          <a:stretch/>
        </p:blipFill>
        <p:spPr>
          <a:xfrm>
            <a:off x="1148598" y="1529398"/>
            <a:ext cx="6846804" cy="4478425"/>
          </a:xfrm>
          <a:prstGeom prst="rect">
            <a:avLst/>
          </a:prstGeom>
        </p:spPr>
      </p:pic>
    </p:spTree>
    <p:extLst>
      <p:ext uri="{BB962C8B-B14F-4D97-AF65-F5344CB8AC3E}">
        <p14:creationId xmlns:p14="http://schemas.microsoft.com/office/powerpoint/2010/main" val="4015449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D8154-CE0A-BADE-44CC-1CB7C0DEF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52DE8-3040-CB83-71AC-904CDEDA362B}"/>
              </a:ext>
            </a:extLst>
          </p:cNvPr>
          <p:cNvSpPr>
            <a:spLocks noGrp="1"/>
          </p:cNvSpPr>
          <p:nvPr>
            <p:ph type="title"/>
          </p:nvPr>
        </p:nvSpPr>
        <p:spPr>
          <a:xfrm>
            <a:off x="457200" y="274638"/>
            <a:ext cx="8412480" cy="1143000"/>
          </a:xfrm>
        </p:spPr>
        <p:txBody>
          <a:bodyPr>
            <a:normAutofit/>
          </a:bodyPr>
          <a:lstStyle/>
          <a:p>
            <a:pPr>
              <a:defRPr sz="1800"/>
            </a:pPr>
            <a:r>
              <a:rPr lang="es-ES" sz="4400" noProof="0" dirty="0"/>
              <a:t>Centralidad de los productos</a:t>
            </a:r>
          </a:p>
        </p:txBody>
      </p:sp>
      <p:sp>
        <p:nvSpPr>
          <p:cNvPr id="3" name="Content Placeholder 2">
            <a:extLst>
              <a:ext uri="{FF2B5EF4-FFF2-40B4-BE49-F238E27FC236}">
                <a16:creationId xmlns:a16="http://schemas.microsoft.com/office/drawing/2014/main" id="{28D20087-72B4-AAB6-A027-E9A858EF553F}"/>
              </a:ext>
            </a:extLst>
          </p:cNvPr>
          <p:cNvSpPr>
            <a:spLocks noGrp="1"/>
          </p:cNvSpPr>
          <p:nvPr>
            <p:ph idx="1"/>
          </p:nvPr>
        </p:nvSpPr>
        <p:spPr>
          <a:xfrm>
            <a:off x="457200" y="1539240"/>
            <a:ext cx="8229600" cy="4983162"/>
          </a:xfrm>
        </p:spPr>
        <p:txBody>
          <a:bodyPr>
            <a:noAutofit/>
          </a:bodyPr>
          <a:lstStyle/>
          <a:p>
            <a:pPr algn="just">
              <a:lnSpc>
                <a:spcPct val="150000"/>
              </a:lnSpc>
              <a:defRPr sz="1800"/>
            </a:pPr>
            <a:r>
              <a:rPr lang="es-ES" sz="2100" noProof="0" dirty="0"/>
              <a:t>La </a:t>
            </a:r>
            <a:r>
              <a:rPr lang="es-ES" sz="2100" b="1" noProof="0" dirty="0"/>
              <a:t>centralidad</a:t>
            </a:r>
            <a:r>
              <a:rPr lang="es-ES" sz="2100" noProof="0" dirty="0"/>
              <a:t> de un producto en el EP indica cuán conectado está con otros bienes: </a:t>
            </a:r>
          </a:p>
          <a:p>
            <a:pPr lvl="1" algn="just">
              <a:lnSpc>
                <a:spcPct val="150000"/>
              </a:lnSpc>
              <a:defRPr sz="1800"/>
            </a:pPr>
            <a:r>
              <a:rPr lang="es-ES" sz="1700" noProof="0" dirty="0"/>
              <a:t>los centrales se ubican en zonas densas y con muchas conexiones. Suelen ser manufacturas, exportadas principalmente por países ricos; </a:t>
            </a:r>
          </a:p>
          <a:p>
            <a:pPr lvl="1" algn="just">
              <a:lnSpc>
                <a:spcPct val="150000"/>
              </a:lnSpc>
              <a:defRPr sz="1800"/>
            </a:pPr>
            <a:r>
              <a:rPr lang="es-ES" sz="1700" noProof="0" dirty="0"/>
              <a:t>los periféricos, en áreas con vínculos débiles y escasos. Generalmente asociados a países pobres.</a:t>
            </a:r>
          </a:p>
          <a:p>
            <a:pPr algn="just">
              <a:lnSpc>
                <a:spcPct val="150000"/>
              </a:lnSpc>
              <a:defRPr sz="1800"/>
            </a:pPr>
            <a:r>
              <a:rPr lang="es-ES" sz="2100" noProof="0" dirty="0"/>
              <a:t>Los productos más centrales suelen ser manufacturas, y los países ricos tienden a especializarse en ellos, mientras que los países pobres suelen producir bienes periféricos con menor conexión en el EP.</a:t>
            </a:r>
          </a:p>
        </p:txBody>
      </p:sp>
    </p:spTree>
    <p:extLst>
      <p:ext uri="{BB962C8B-B14F-4D97-AF65-F5344CB8AC3E}">
        <p14:creationId xmlns:p14="http://schemas.microsoft.com/office/powerpoint/2010/main" val="2643477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D7B51-76AD-FB5F-64BB-6B238268B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1F989A-40FD-87F7-6057-D146C9F518BE}"/>
              </a:ext>
            </a:extLst>
          </p:cNvPr>
          <p:cNvSpPr>
            <a:spLocks noGrp="1"/>
          </p:cNvSpPr>
          <p:nvPr>
            <p:ph type="title"/>
          </p:nvPr>
        </p:nvSpPr>
        <p:spPr>
          <a:xfrm>
            <a:off x="457200" y="274638"/>
            <a:ext cx="8412480" cy="1143000"/>
          </a:xfrm>
        </p:spPr>
        <p:txBody>
          <a:bodyPr>
            <a:normAutofit fontScale="90000"/>
          </a:bodyPr>
          <a:lstStyle/>
          <a:p>
            <a:pPr>
              <a:defRPr sz="1800"/>
            </a:pPr>
            <a:r>
              <a:rPr lang="es-ES" sz="4400" noProof="0" dirty="0"/>
              <a:t>Densidad y distancia entre productos</a:t>
            </a:r>
          </a:p>
        </p:txBody>
      </p:sp>
      <p:sp>
        <p:nvSpPr>
          <p:cNvPr id="3" name="Content Placeholder 2">
            <a:extLst>
              <a:ext uri="{FF2B5EF4-FFF2-40B4-BE49-F238E27FC236}">
                <a16:creationId xmlns:a16="http://schemas.microsoft.com/office/drawing/2014/main" id="{960C7C39-DFCD-D7BF-F90D-57265B54F6FF}"/>
              </a:ext>
            </a:extLst>
          </p:cNvPr>
          <p:cNvSpPr>
            <a:spLocks noGrp="1"/>
          </p:cNvSpPr>
          <p:nvPr>
            <p:ph idx="1"/>
          </p:nvPr>
        </p:nvSpPr>
        <p:spPr>
          <a:xfrm>
            <a:off x="457200" y="1478280"/>
            <a:ext cx="8229600" cy="1889760"/>
          </a:xfrm>
        </p:spPr>
        <p:txBody>
          <a:bodyPr>
            <a:noAutofit/>
          </a:bodyPr>
          <a:lstStyle/>
          <a:p>
            <a:pPr algn="just">
              <a:lnSpc>
                <a:spcPct val="150000"/>
              </a:lnSpc>
              <a:defRPr sz="1800"/>
            </a:pPr>
            <a:r>
              <a:rPr lang="es-ES" sz="2000" noProof="0" dirty="0"/>
              <a:t>Producir un bien es más difícil cuanto más alejado esté de las capacidades ya desarrolladas por un país. A mayor distancia entre el nuevo producto y la experiencia productiva previa, mayor es el costo y la dificultad de producirlo.</a:t>
            </a:r>
          </a:p>
        </p:txBody>
      </p:sp>
      <p:sp>
        <p:nvSpPr>
          <p:cNvPr id="5" name="CuadroTexto 4">
            <a:extLst>
              <a:ext uri="{FF2B5EF4-FFF2-40B4-BE49-F238E27FC236}">
                <a16:creationId xmlns:a16="http://schemas.microsoft.com/office/drawing/2014/main" id="{7F91CC3F-DE9F-FC66-B196-D1E253C4CB1A}"/>
              </a:ext>
            </a:extLst>
          </p:cNvPr>
          <p:cNvSpPr txBox="1"/>
          <p:nvPr/>
        </p:nvSpPr>
        <p:spPr>
          <a:xfrm>
            <a:off x="274320" y="3550602"/>
            <a:ext cx="4297680" cy="2477601"/>
          </a:xfrm>
          <a:prstGeom prst="rect">
            <a:avLst/>
          </a:prstGeom>
          <a:noFill/>
          <a:ln>
            <a:solidFill>
              <a:schemeClr val="tx1"/>
            </a:solidFill>
          </a:ln>
        </p:spPr>
        <p:txBody>
          <a:bodyPr wrap="square">
            <a:spAutoFit/>
          </a:bodyPr>
          <a:lstStyle/>
          <a:p>
            <a:pPr algn="just">
              <a:lnSpc>
                <a:spcPct val="150000"/>
              </a:lnSpc>
              <a:defRPr sz="1800"/>
            </a:pPr>
            <a:r>
              <a:rPr lang="es-ES" sz="1500" dirty="0">
                <a:latin typeface="Roboto" panose="02000000000000000000" pitchFamily="2" charset="0"/>
                <a:ea typeface="Roboto" panose="02000000000000000000" pitchFamily="2" charset="0"/>
                <a:cs typeface="Roboto" panose="02000000000000000000" pitchFamily="2" charset="0"/>
              </a:rPr>
              <a:t>La </a:t>
            </a:r>
            <a:r>
              <a:rPr lang="es-ES" sz="1500" b="1" dirty="0">
                <a:latin typeface="Roboto" panose="02000000000000000000" pitchFamily="2" charset="0"/>
                <a:ea typeface="Roboto" panose="02000000000000000000" pitchFamily="2" charset="0"/>
                <a:cs typeface="Roboto" panose="02000000000000000000" pitchFamily="2" charset="0"/>
              </a:rPr>
              <a:t>densidad</a:t>
            </a:r>
            <a:r>
              <a:rPr lang="es-ES" sz="1500" dirty="0">
                <a:latin typeface="Roboto" panose="02000000000000000000" pitchFamily="2" charset="0"/>
                <a:ea typeface="Roboto" panose="02000000000000000000" pitchFamily="2" charset="0"/>
                <a:cs typeface="Roboto" panose="02000000000000000000" pitchFamily="2" charset="0"/>
              </a:rPr>
              <a:t> mide cuán cerca está un producto del perfil exportador actual del país, comparando su proximidad con los bienes que ya exporta con VCR frente al total de productos.</a:t>
            </a:r>
            <a:r>
              <a:rPr lang="es-ES" sz="1500" noProof="0" dirty="0">
                <a:latin typeface="Roboto" panose="02000000000000000000" pitchFamily="2" charset="0"/>
                <a:ea typeface="Roboto" panose="02000000000000000000" pitchFamily="2" charset="0"/>
                <a:cs typeface="Roboto" panose="02000000000000000000" pitchFamily="2" charset="0"/>
              </a:rPr>
              <a:t> </a:t>
            </a:r>
            <a:r>
              <a:rPr lang="es-ES" sz="1500" b="0" i="0" u="none" strike="noStrike" baseline="0" dirty="0">
                <a:solidFill>
                  <a:srgbClr val="000000"/>
                </a:solidFill>
                <a:latin typeface="Roboto" panose="02000000000000000000" pitchFamily="2" charset="0"/>
                <a:ea typeface="Roboto" panose="02000000000000000000" pitchFamily="2" charset="0"/>
                <a:cs typeface="Roboto" panose="02000000000000000000" pitchFamily="2" charset="0"/>
              </a:rPr>
              <a:t>Fluctúa entre 0 y 1 (el país ha desarrollado VCR en una gran cantidad de bienes que están relacionados con el analizado). </a:t>
            </a:r>
            <a:endParaRPr lang="es-ES" sz="1500" noProof="0" dirty="0">
              <a:latin typeface="Roboto" panose="02000000000000000000" pitchFamily="2" charset="0"/>
              <a:ea typeface="Roboto" panose="02000000000000000000" pitchFamily="2" charset="0"/>
              <a:cs typeface="Roboto" panose="02000000000000000000" pitchFamily="2" charset="0"/>
            </a:endParaRPr>
          </a:p>
        </p:txBody>
      </p:sp>
      <p:sp>
        <p:nvSpPr>
          <p:cNvPr id="7" name="CuadroTexto 6">
            <a:extLst>
              <a:ext uri="{FF2B5EF4-FFF2-40B4-BE49-F238E27FC236}">
                <a16:creationId xmlns:a16="http://schemas.microsoft.com/office/drawing/2014/main" id="{3743105A-7A87-1C7C-CB5F-3D1E84750CFC}"/>
              </a:ext>
            </a:extLst>
          </p:cNvPr>
          <p:cNvSpPr txBox="1"/>
          <p:nvPr/>
        </p:nvSpPr>
        <p:spPr>
          <a:xfrm>
            <a:off x="4637315" y="3550602"/>
            <a:ext cx="4297680" cy="2473306"/>
          </a:xfrm>
          <a:prstGeom prst="rect">
            <a:avLst/>
          </a:prstGeom>
          <a:noFill/>
          <a:ln>
            <a:solidFill>
              <a:schemeClr val="tx1"/>
            </a:solidFill>
          </a:ln>
        </p:spPr>
        <p:txBody>
          <a:bodyPr wrap="square">
            <a:spAutoFit/>
          </a:bodyPr>
          <a:lstStyle/>
          <a:p>
            <a:pPr algn="just">
              <a:lnSpc>
                <a:spcPct val="150000"/>
              </a:lnSpc>
              <a:defRPr sz="1800"/>
            </a:pPr>
            <a:r>
              <a:rPr lang="es-ES" sz="1500" noProof="0" dirty="0">
                <a:latin typeface="Roboto" panose="02000000000000000000" pitchFamily="2" charset="0"/>
                <a:ea typeface="Roboto" panose="02000000000000000000" pitchFamily="2" charset="0"/>
                <a:cs typeface="Roboto" panose="02000000000000000000" pitchFamily="2" charset="0"/>
              </a:rPr>
              <a:t>La </a:t>
            </a:r>
            <a:r>
              <a:rPr lang="es-ES" sz="1500" b="1" noProof="0" dirty="0">
                <a:latin typeface="Roboto" panose="02000000000000000000" pitchFamily="2" charset="0"/>
                <a:ea typeface="Roboto" panose="02000000000000000000" pitchFamily="2" charset="0"/>
                <a:cs typeface="Roboto" panose="02000000000000000000" pitchFamily="2" charset="0"/>
              </a:rPr>
              <a:t>distancia</a:t>
            </a:r>
            <a:r>
              <a:rPr lang="es-ES" sz="1500" noProof="0" dirty="0">
                <a:latin typeface="Roboto" panose="02000000000000000000" pitchFamily="2" charset="0"/>
                <a:ea typeface="Roboto" panose="02000000000000000000" pitchFamily="2" charset="0"/>
                <a:cs typeface="Roboto" panose="02000000000000000000" pitchFamily="2" charset="0"/>
              </a:rPr>
              <a:t> es el reverso de la densidad. Refleja cuán alejados están los productos que un país no exporta con ventaja, en relación con su estructura exportadora. También fluctúa entre 0 y 1 (si el país sólo exporta una pequeña proporción de los productos relacionados con el producto de interés).</a:t>
            </a:r>
          </a:p>
        </p:txBody>
      </p:sp>
    </p:spTree>
    <p:extLst>
      <p:ext uri="{BB962C8B-B14F-4D97-AF65-F5344CB8AC3E}">
        <p14:creationId xmlns:p14="http://schemas.microsoft.com/office/powerpoint/2010/main" val="3074281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9942-4E50-3F40-B85B-14873CF55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58F842-062C-74DC-BDDE-D044F50950FB}"/>
              </a:ext>
            </a:extLst>
          </p:cNvPr>
          <p:cNvSpPr>
            <a:spLocks noGrp="1"/>
          </p:cNvSpPr>
          <p:nvPr>
            <p:ph type="title"/>
          </p:nvPr>
        </p:nvSpPr>
        <p:spPr>
          <a:xfrm>
            <a:off x="457200" y="274638"/>
            <a:ext cx="8412480" cy="1143000"/>
          </a:xfrm>
        </p:spPr>
        <p:txBody>
          <a:bodyPr>
            <a:normAutofit/>
          </a:bodyPr>
          <a:lstStyle/>
          <a:p>
            <a:pPr>
              <a:defRPr sz="1800"/>
            </a:pPr>
            <a:r>
              <a:rPr lang="es-ES" sz="4400" noProof="0" dirty="0"/>
              <a:t>Resumen del enfoque del EP</a:t>
            </a:r>
          </a:p>
        </p:txBody>
      </p:sp>
      <p:pic>
        <p:nvPicPr>
          <p:cNvPr id="9" name="Imagen 8">
            <a:extLst>
              <a:ext uri="{FF2B5EF4-FFF2-40B4-BE49-F238E27FC236}">
                <a16:creationId xmlns:a16="http://schemas.microsoft.com/office/drawing/2014/main" id="{CF7EF8E3-6CD1-CB76-5939-0D996AE0AC28}"/>
              </a:ext>
            </a:extLst>
          </p:cNvPr>
          <p:cNvPicPr>
            <a:picLocks noChangeAspect="1"/>
          </p:cNvPicPr>
          <p:nvPr/>
        </p:nvPicPr>
        <p:blipFill>
          <a:blip r:embed="rId3"/>
          <a:srcRect l="2589" t="9687" r="2443" b="9055"/>
          <a:stretch/>
        </p:blipFill>
        <p:spPr>
          <a:xfrm>
            <a:off x="1376680" y="1417638"/>
            <a:ext cx="6573520" cy="3921760"/>
          </a:xfrm>
          <a:prstGeom prst="rect">
            <a:avLst/>
          </a:prstGeom>
        </p:spPr>
      </p:pic>
    </p:spTree>
    <p:extLst>
      <p:ext uri="{BB962C8B-B14F-4D97-AF65-F5344CB8AC3E}">
        <p14:creationId xmlns:p14="http://schemas.microsoft.com/office/powerpoint/2010/main" val="965844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a:extLst>
            <a:ext uri="{FF2B5EF4-FFF2-40B4-BE49-F238E27FC236}">
              <a16:creationId xmlns:a16="http://schemas.microsoft.com/office/drawing/2014/main" id="{1BD05EF8-F015-6D93-F728-7FA33BD1E8BA}"/>
            </a:ext>
          </a:extLst>
        </p:cNvPr>
        <p:cNvGrpSpPr/>
        <p:nvPr/>
      </p:nvGrpSpPr>
      <p:grpSpPr>
        <a:xfrm>
          <a:off x="0" y="0"/>
          <a:ext cx="0" cy="0"/>
          <a:chOff x="0" y="0"/>
          <a:chExt cx="0" cy="0"/>
        </a:xfrm>
      </p:grpSpPr>
      <p:sp>
        <p:nvSpPr>
          <p:cNvPr id="84" name="Google Shape;84;p13">
            <a:extLst>
              <a:ext uri="{FF2B5EF4-FFF2-40B4-BE49-F238E27FC236}">
                <a16:creationId xmlns:a16="http://schemas.microsoft.com/office/drawing/2014/main" id="{07A251F4-5AA5-5EC2-2E50-AE36397AA85A}"/>
              </a:ext>
            </a:extLst>
          </p:cNvPr>
          <p:cNvSpPr/>
          <p:nvPr/>
        </p:nvSpPr>
        <p:spPr>
          <a:xfrm>
            <a:off x="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s-AR" sz="1800" b="0" i="0" u="none" strike="noStrike" cap="none" noProof="0" dirty="0">
              <a:solidFill>
                <a:schemeClr val="lt1"/>
              </a:solidFill>
              <a:latin typeface="Calibri"/>
              <a:ea typeface="Calibri"/>
              <a:cs typeface="Calibri"/>
              <a:sym typeface="Calibri"/>
            </a:endParaRPr>
          </a:p>
        </p:txBody>
      </p:sp>
      <p:sp>
        <p:nvSpPr>
          <p:cNvPr id="85" name="Google Shape;85;p13">
            <a:extLst>
              <a:ext uri="{FF2B5EF4-FFF2-40B4-BE49-F238E27FC236}">
                <a16:creationId xmlns:a16="http://schemas.microsoft.com/office/drawing/2014/main" id="{30ABD5F2-DE29-C5D0-5E31-009CB9E5B7BD}"/>
              </a:ext>
            </a:extLst>
          </p:cNvPr>
          <p:cNvSpPr txBox="1"/>
          <p:nvPr/>
        </p:nvSpPr>
        <p:spPr>
          <a:xfrm>
            <a:off x="0" y="1862244"/>
            <a:ext cx="9144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200" b="1" i="0" u="none" strike="noStrike" cap="none" noProof="0" dirty="0">
                <a:solidFill>
                  <a:srgbClr val="FFFFFF"/>
                </a:solidFill>
                <a:latin typeface="Garamond"/>
                <a:ea typeface="Calibri"/>
                <a:cs typeface="Calibri"/>
                <a:sym typeface="Garamond"/>
              </a:rPr>
              <a:t>El camino hacia la complejidad</a:t>
            </a:r>
            <a:endParaRPr lang="es-AR" sz="3200" b="0" i="0" u="none" strike="noStrike" cap="none" noProof="0" dirty="0">
              <a:solidFill>
                <a:schemeClr val="dk1"/>
              </a:solidFill>
              <a:latin typeface="Calibri"/>
              <a:ea typeface="Calibri"/>
              <a:cs typeface="Calibri"/>
              <a:sym typeface="Calibri"/>
            </a:endParaRPr>
          </a:p>
        </p:txBody>
      </p:sp>
      <p:sp>
        <p:nvSpPr>
          <p:cNvPr id="86" name="Google Shape;86;p13">
            <a:extLst>
              <a:ext uri="{FF2B5EF4-FFF2-40B4-BE49-F238E27FC236}">
                <a16:creationId xmlns:a16="http://schemas.microsoft.com/office/drawing/2014/main" id="{CBF95272-EEBC-F14A-33EC-1ABD4A5A5BEE}"/>
              </a:ext>
            </a:extLst>
          </p:cNvPr>
          <p:cNvSpPr txBox="1"/>
          <p:nvPr/>
        </p:nvSpPr>
        <p:spPr>
          <a:xfrm>
            <a:off x="1060050" y="3429000"/>
            <a:ext cx="7023900" cy="12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600" b="0" i="0" u="none" strike="noStrike" cap="none" noProof="0" dirty="0">
                <a:solidFill>
                  <a:srgbClr val="FFFFFF"/>
                </a:solidFill>
                <a:latin typeface="Calibri"/>
                <a:ea typeface="Calibri"/>
                <a:cs typeface="Calibri"/>
                <a:sym typeface="Calibri"/>
              </a:rPr>
              <a:t>DIPLOMATURA EN PROBLEMÁTICAS ACTUALES DE LA ECONOMÍA, EL EMPLEO Y EL COMERCIO</a:t>
            </a:r>
          </a:p>
          <a:p>
            <a:pPr marL="0" marR="0" lvl="0" indent="0" algn="ctr" rtl="0">
              <a:spcBef>
                <a:spcPts val="0"/>
              </a:spcBef>
              <a:spcAft>
                <a:spcPts val="0"/>
              </a:spcAft>
              <a:buNone/>
            </a:pPr>
            <a:r>
              <a:rPr lang="es-AR" sz="2600" noProof="0" dirty="0">
                <a:solidFill>
                  <a:srgbClr val="FFFFFF"/>
                </a:solidFill>
                <a:latin typeface="Calibri"/>
                <a:ea typeface="Calibri"/>
                <a:cs typeface="Calibri"/>
                <a:sym typeface="Calibri"/>
              </a:rPr>
              <a:t>DESDE LA MEDICIÓN</a:t>
            </a:r>
          </a:p>
        </p:txBody>
      </p:sp>
    </p:spTree>
    <p:extLst>
      <p:ext uri="{BB962C8B-B14F-4D97-AF65-F5344CB8AC3E}">
        <p14:creationId xmlns:p14="http://schemas.microsoft.com/office/powerpoint/2010/main" val="952303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FDDA8-3C8B-BEC6-134A-9EFF1794C9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AF529-CDE7-9111-7252-67E70CB39DD9}"/>
              </a:ext>
            </a:extLst>
          </p:cNvPr>
          <p:cNvSpPr>
            <a:spLocks noGrp="1"/>
          </p:cNvSpPr>
          <p:nvPr>
            <p:ph type="title"/>
          </p:nvPr>
        </p:nvSpPr>
        <p:spPr/>
        <p:txBody>
          <a:bodyPr>
            <a:noAutofit/>
          </a:bodyPr>
          <a:lstStyle/>
          <a:p>
            <a:r>
              <a:rPr lang="es-AR" sz="3600" noProof="0" dirty="0"/>
              <a:t>Nociones base: VCR, diversidad y ubicuidad</a:t>
            </a:r>
          </a:p>
        </p:txBody>
      </p:sp>
      <p:sp>
        <p:nvSpPr>
          <p:cNvPr id="3" name="Content Placeholder 2">
            <a:extLst>
              <a:ext uri="{FF2B5EF4-FFF2-40B4-BE49-F238E27FC236}">
                <a16:creationId xmlns:a16="http://schemas.microsoft.com/office/drawing/2014/main" id="{2AF1E070-169E-ACC6-B1D4-B92FA8C4D6E0}"/>
              </a:ext>
            </a:extLst>
          </p:cNvPr>
          <p:cNvSpPr>
            <a:spLocks noGrp="1"/>
          </p:cNvSpPr>
          <p:nvPr>
            <p:ph idx="1"/>
          </p:nvPr>
        </p:nvSpPr>
        <p:spPr>
          <a:xfrm>
            <a:off x="457200" y="2049411"/>
            <a:ext cx="8229601" cy="3620051"/>
          </a:xfrm>
        </p:spPr>
        <p:txBody>
          <a:bodyPr>
            <a:normAutofit/>
          </a:bodyPr>
          <a:lstStyle/>
          <a:p>
            <a:pPr algn="just">
              <a:lnSpc>
                <a:spcPct val="150000"/>
              </a:lnSpc>
              <a:defRPr sz="1800"/>
            </a:pPr>
            <a:r>
              <a:rPr lang="es-ES" sz="2400" b="1" dirty="0"/>
              <a:t>Ubicuidad</a:t>
            </a:r>
            <a:r>
              <a:rPr lang="es-ES" sz="2400" dirty="0"/>
              <a:t>: cuantos países logran exportar un producto (con VCR&gt;1). Si muchos países lo exportan, es relativamente simple, no requiere muchas capacidades especificas.</a:t>
            </a:r>
          </a:p>
          <a:p>
            <a:pPr algn="just">
              <a:lnSpc>
                <a:spcPct val="150000"/>
              </a:lnSpc>
              <a:defRPr sz="1800"/>
            </a:pPr>
            <a:r>
              <a:rPr lang="es-ES" sz="2400" b="1" dirty="0"/>
              <a:t>Diversidad</a:t>
            </a:r>
            <a:r>
              <a:rPr lang="es-ES" sz="2400" dirty="0"/>
              <a:t>: cuantos productos logra exportar un país (con VCR&gt;1). Es mejor una canasta diversificada que una super concentrada en pocos bienes. </a:t>
            </a:r>
          </a:p>
        </p:txBody>
      </p:sp>
    </p:spTree>
    <p:extLst>
      <p:ext uri="{BB962C8B-B14F-4D97-AF65-F5344CB8AC3E}">
        <p14:creationId xmlns:p14="http://schemas.microsoft.com/office/powerpoint/2010/main" val="4262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Bibliografía</a:t>
            </a:r>
            <a:endParaRPr lang="es-AR" noProof="0" dirty="0"/>
          </a:p>
        </p:txBody>
      </p:sp>
      <p:sp>
        <p:nvSpPr>
          <p:cNvPr id="3" name="Content Placeholder 2"/>
          <p:cNvSpPr>
            <a:spLocks noGrp="1"/>
          </p:cNvSpPr>
          <p:nvPr>
            <p:ph idx="1"/>
          </p:nvPr>
        </p:nvSpPr>
        <p:spPr/>
        <p:txBody>
          <a:bodyPr>
            <a:normAutofit/>
          </a:bodyPr>
          <a:lstStyle/>
          <a:p>
            <a:pPr marL="114300" indent="0" algn="just">
              <a:buNone/>
              <a:defRPr sz="1800"/>
            </a:pPr>
            <a:r>
              <a:rPr lang="es-AR" sz="2400" b="1" noProof="0" dirty="0">
                <a:latin typeface="Calibri" panose="020F0502020204030204" pitchFamily="34" charset="0"/>
                <a:ea typeface="Calibri" panose="020F0502020204030204" pitchFamily="34" charset="0"/>
                <a:cs typeface="Calibri" panose="020F0502020204030204" pitchFamily="34" charset="0"/>
              </a:rPr>
              <a:t>Obligatoria</a:t>
            </a:r>
            <a:endParaRPr lang="es-AR" sz="2400" noProof="0" dirty="0">
              <a:latin typeface="Calibri" panose="020F0502020204030204" pitchFamily="34" charset="0"/>
              <a:ea typeface="Calibri" panose="020F0502020204030204" pitchFamily="34" charset="0"/>
              <a:cs typeface="Calibri" panose="020F0502020204030204" pitchFamily="34" charset="0"/>
            </a:endParaRPr>
          </a:p>
          <a:p>
            <a:pPr algn="just"/>
            <a:r>
              <a:rPr lang="es-AR" sz="2400" dirty="0">
                <a:latin typeface="Calibri" panose="020F0502020204030204" pitchFamily="34" charset="0"/>
                <a:ea typeface="Calibri" panose="020F0502020204030204" pitchFamily="34" charset="0"/>
                <a:cs typeface="Calibri" panose="020F0502020204030204" pitchFamily="34" charset="0"/>
              </a:rPr>
              <a:t>Fumeo y Terranova, L</a:t>
            </a:r>
            <a:r>
              <a:rPr lang="es-ES" sz="2400" i="0" u="none" strike="noStrike" baseline="0" dirty="0">
                <a:latin typeface="Calibri" panose="020F0502020204030204" pitchFamily="34" charset="0"/>
                <a:ea typeface="Calibri" panose="020F0502020204030204" pitchFamily="34" charset="0"/>
                <a:cs typeface="Calibri" panose="020F0502020204030204" pitchFamily="34" charset="0"/>
              </a:rPr>
              <a:t>. (2023). Complejidad económica de las exportaciones argentinas: situación actual y estrategias a futuro. </a:t>
            </a:r>
            <a:r>
              <a:rPr lang="es-ES" sz="2400" i="1" u="none" strike="noStrike" baseline="0" dirty="0">
                <a:latin typeface="Calibri" panose="020F0502020204030204" pitchFamily="34" charset="0"/>
                <a:ea typeface="Calibri" panose="020F0502020204030204" pitchFamily="34" charset="0"/>
                <a:cs typeface="Calibri" panose="020F0502020204030204" pitchFamily="34" charset="0"/>
              </a:rPr>
              <a:t>Documento de Trabajo N° 21, CEP-XXI</a:t>
            </a:r>
            <a:r>
              <a:rPr lang="es-ES" sz="2400" i="0" u="none" strike="noStrike" baseline="0" dirty="0">
                <a:latin typeface="Calibri" panose="020F0502020204030204" pitchFamily="34" charset="0"/>
                <a:ea typeface="Calibri" panose="020F0502020204030204" pitchFamily="34" charset="0"/>
                <a:cs typeface="Calibri" panose="020F0502020204030204" pitchFamily="34" charset="0"/>
              </a:rPr>
              <a:t>.</a:t>
            </a:r>
          </a:p>
          <a:p>
            <a:pPr marL="114300" indent="0" algn="just">
              <a:buNone/>
            </a:pPr>
            <a:endParaRPr lang="es-ES" sz="2400" noProof="0" dirty="0">
              <a:latin typeface="Calibri" panose="020F0502020204030204" pitchFamily="34" charset="0"/>
              <a:ea typeface="Calibri" panose="020F0502020204030204" pitchFamily="34" charset="0"/>
              <a:cs typeface="Calibri" panose="020F0502020204030204" pitchFamily="34" charset="0"/>
            </a:endParaRPr>
          </a:p>
          <a:p>
            <a:pPr algn="just">
              <a:defRPr sz="1800"/>
            </a:pPr>
            <a:r>
              <a:rPr lang="es-ES" sz="2400" noProof="0" dirty="0">
                <a:latin typeface="Calibri" panose="020F0502020204030204" pitchFamily="34" charset="0"/>
                <a:ea typeface="Calibri" panose="020F0502020204030204" pitchFamily="34" charset="0"/>
                <a:cs typeface="Calibri" panose="020F0502020204030204" pitchFamily="34" charset="0"/>
              </a:rPr>
              <a:t>F. García Díaz y V. Álvarez, “El desafío exportador de la Argentina: exploración del potencial a corto y mediano plazo”, Documentos de Proyectos (LC/TS.2023/21-LC/BUE/TS.2023/2), Santiago, Comisión Económica para América Latina y el Caribe (CEPAL), 2023.</a:t>
            </a:r>
            <a:endParaRPr lang="es-AR" sz="2400" noProof="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941C5-7B74-7580-56E2-5FEB2B873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589F4-01A5-6523-79EB-D5C08338A520}"/>
              </a:ext>
            </a:extLst>
          </p:cNvPr>
          <p:cNvSpPr>
            <a:spLocks noGrp="1"/>
          </p:cNvSpPr>
          <p:nvPr>
            <p:ph type="title"/>
          </p:nvPr>
        </p:nvSpPr>
        <p:spPr/>
        <p:txBody>
          <a:bodyPr>
            <a:noAutofit/>
          </a:bodyPr>
          <a:lstStyle/>
          <a:p>
            <a:r>
              <a:rPr lang="es-AR" sz="3600" noProof="0" dirty="0"/>
              <a:t>Combinando diversidad y ubicuidad</a:t>
            </a:r>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6E4A457C-66C6-4CA9-CB31-2388B5595479}"/>
                  </a:ext>
                </a:extLst>
              </p:cNvPr>
              <p:cNvSpPr txBox="1"/>
              <p:nvPr/>
            </p:nvSpPr>
            <p:spPr>
              <a:xfrm>
                <a:off x="111889" y="274638"/>
                <a:ext cx="3435576" cy="2881879"/>
              </a:xfrm>
              <a:prstGeom prst="rect">
                <a:avLst/>
              </a:prstGeom>
              <a:noFill/>
            </p:spPr>
            <p:txBody>
              <a:bodyPr wrap="square">
                <a:spAutoFit/>
              </a:bodyPr>
              <a:lstStyle/>
              <a:p>
                <a:pPr indent="450215" algn="just">
                  <a:lnSpc>
                    <a:spcPct val="150000"/>
                  </a:lnSpc>
                  <a:spcAft>
                    <a:spcPts val="800"/>
                  </a:spcAft>
                  <a:buNone/>
                </a:pPr>
                <a:endParaRPr lang="es-AR" sz="900" dirty="0">
                  <a:effectLst/>
                  <a:latin typeface="Times New Roman" panose="02020603050405020304" pitchFamily="18" charset="0"/>
                  <a:ea typeface="Times New Roman" panose="02020603050405020304" pitchFamily="18" charset="0"/>
                </a:endParaRPr>
              </a:p>
              <a:p>
                <a:pPr indent="450215" algn="ctr">
                  <a:lnSpc>
                    <a:spcPct val="150000"/>
                  </a:lnSpc>
                  <a:spcAft>
                    <a:spcPts val="800"/>
                  </a:spcAft>
                </a:pPr>
                <a14:m>
                  <m:oMathPara xmlns:m="http://schemas.openxmlformats.org/officeDocument/2006/math">
                    <m:oMathParaPr>
                      <m:jc m:val="centerGroup"/>
                    </m:oMathParaPr>
                    <m:oMath xmlns:m="http://schemas.openxmlformats.org/officeDocument/2006/math">
                      <m:sSub>
                        <m:sSub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s-AR" sz="2800" i="1">
                              <a:effectLst/>
                              <a:latin typeface="Cambria Math" panose="02040503050406030204" pitchFamily="18" charset="0"/>
                              <a:ea typeface="Cambria Math" panose="02040503050406030204" pitchFamily="18" charset="0"/>
                              <a:cs typeface="Cambria Math" panose="02040503050406030204" pitchFamily="18" charset="0"/>
                            </a:rPr>
                            <m:t>𝑉𝐶𝑅</m:t>
                          </m:r>
                        </m:e>
                        <m:sub>
                          <m:r>
                            <a:rPr lang="es-AR" sz="2800" i="1">
                              <a:effectLst/>
                              <a:latin typeface="Cambria Math" panose="02040503050406030204" pitchFamily="18" charset="0"/>
                              <a:ea typeface="Cambria Math" panose="02040503050406030204" pitchFamily="18" charset="0"/>
                              <a:cs typeface="Cambria Math" panose="02040503050406030204" pitchFamily="18" charset="0"/>
                            </a:rPr>
                            <m:t>𝑐</m:t>
                          </m:r>
                          <m:r>
                            <a:rPr lang="es-AR" sz="2800" i="1">
                              <a:effectLst/>
                              <a:latin typeface="Cambria Math" panose="02040503050406030204" pitchFamily="18" charset="0"/>
                              <a:ea typeface="Cambria Math" panose="02040503050406030204" pitchFamily="18" charset="0"/>
                              <a:cs typeface="Cambria Math" panose="02040503050406030204" pitchFamily="18" charset="0"/>
                            </a:rPr>
                            <m:t>,</m:t>
                          </m:r>
                          <m:r>
                            <a:rPr lang="es-AR" sz="2800" i="1">
                              <a:effectLst/>
                              <a:latin typeface="Cambria Math" panose="02040503050406030204" pitchFamily="18" charset="0"/>
                              <a:ea typeface="Cambria Math" panose="02040503050406030204" pitchFamily="18" charset="0"/>
                              <a:cs typeface="Cambria Math" panose="02040503050406030204" pitchFamily="18" charset="0"/>
                            </a:rPr>
                            <m:t>𝑖</m:t>
                          </m:r>
                        </m:sub>
                      </m:sSub>
                      <m:r>
                        <a:rPr lang="es-AR" sz="2800" i="1">
                          <a:effectLst/>
                          <a:latin typeface="Cambria Math" panose="02040503050406030204" pitchFamily="18" charset="0"/>
                          <a:ea typeface="Cambria Math" panose="02040503050406030204" pitchFamily="18" charset="0"/>
                          <a:cs typeface="Cambria Math" panose="02040503050406030204" pitchFamily="18" charset="0"/>
                        </a:rPr>
                        <m:t>= </m:t>
                      </m:r>
                      <m:f>
                        <m:f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fPr>
                        <m:num>
                          <m:f>
                            <m:f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fPr>
                            <m:num>
                              <m:sSub>
                                <m:sSub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s-AR" sz="2800" i="1">
                                      <a:effectLst/>
                                      <a:latin typeface="Cambria Math" panose="02040503050406030204" pitchFamily="18" charset="0"/>
                                      <a:ea typeface="Cambria Math" panose="02040503050406030204" pitchFamily="18" charset="0"/>
                                      <a:cs typeface="Cambria Math" panose="02040503050406030204" pitchFamily="18" charset="0"/>
                                    </a:rPr>
                                    <m:t>𝑋</m:t>
                                  </m:r>
                                </m:e>
                                <m:sub>
                                  <m:r>
                                    <a:rPr lang="es-AR" sz="2800" i="1">
                                      <a:effectLst/>
                                      <a:latin typeface="Cambria Math" panose="02040503050406030204" pitchFamily="18" charset="0"/>
                                      <a:ea typeface="Cambria Math" panose="02040503050406030204" pitchFamily="18" charset="0"/>
                                      <a:cs typeface="Cambria Math" panose="02040503050406030204" pitchFamily="18" charset="0"/>
                                    </a:rPr>
                                    <m:t>𝑐𝑖</m:t>
                                  </m:r>
                                </m:sub>
                              </m:sSub>
                            </m:num>
                            <m:den>
                              <m:r>
                                <a:rPr lang="es-AR" sz="2800" i="1">
                                  <a:effectLst/>
                                  <a:latin typeface="Cambria Math" panose="02040503050406030204" pitchFamily="18" charset="0"/>
                                  <a:ea typeface="Cambria Math" panose="02040503050406030204" pitchFamily="18" charset="0"/>
                                  <a:cs typeface="Cambria Math" panose="02040503050406030204" pitchFamily="18" charset="0"/>
                                </a:rPr>
                                <m:t>𝛴</m:t>
                              </m:r>
                              <m:r>
                                <a:rPr lang="es-AR" sz="2800" i="1">
                                  <a:effectLst/>
                                  <a:latin typeface="Cambria Math" panose="02040503050406030204" pitchFamily="18" charset="0"/>
                                  <a:ea typeface="Cambria Math" panose="02040503050406030204" pitchFamily="18" charset="0"/>
                                  <a:cs typeface="Cambria Math" panose="02040503050406030204" pitchFamily="18" charset="0"/>
                                </a:rPr>
                                <m:t>𝑐</m:t>
                              </m:r>
                              <m:sSub>
                                <m:sSub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s-AR" sz="2800" i="1">
                                      <a:effectLst/>
                                      <a:latin typeface="Cambria Math" panose="02040503050406030204" pitchFamily="18" charset="0"/>
                                      <a:ea typeface="Cambria Math" panose="02040503050406030204" pitchFamily="18" charset="0"/>
                                      <a:cs typeface="Cambria Math" panose="02040503050406030204" pitchFamily="18" charset="0"/>
                                    </a:rPr>
                                    <m:t>𝑋</m:t>
                                  </m:r>
                                </m:e>
                                <m:sub>
                                  <m:r>
                                    <a:rPr lang="es-AR" sz="2800" i="1">
                                      <a:effectLst/>
                                      <a:latin typeface="Cambria Math" panose="02040503050406030204" pitchFamily="18" charset="0"/>
                                      <a:ea typeface="Cambria Math" panose="02040503050406030204" pitchFamily="18" charset="0"/>
                                      <a:cs typeface="Cambria Math" panose="02040503050406030204" pitchFamily="18" charset="0"/>
                                    </a:rPr>
                                    <m:t>𝑐𝑖</m:t>
                                  </m:r>
                                </m:sub>
                              </m:sSub>
                            </m:den>
                          </m:f>
                        </m:num>
                        <m:den>
                          <m:f>
                            <m:f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fPr>
                            <m:num>
                              <m:r>
                                <a:rPr lang="es-AR" sz="2800" i="1">
                                  <a:effectLst/>
                                  <a:latin typeface="Cambria Math" panose="02040503050406030204" pitchFamily="18" charset="0"/>
                                  <a:ea typeface="Cambria Math" panose="02040503050406030204" pitchFamily="18" charset="0"/>
                                  <a:cs typeface="Cambria Math" panose="02040503050406030204" pitchFamily="18" charset="0"/>
                                </a:rPr>
                                <m:t>𝛴</m:t>
                              </m:r>
                              <m:r>
                                <a:rPr lang="es-AR" sz="2800" i="1">
                                  <a:effectLst/>
                                  <a:latin typeface="Cambria Math" panose="02040503050406030204" pitchFamily="18" charset="0"/>
                                  <a:ea typeface="Cambria Math" panose="02040503050406030204" pitchFamily="18" charset="0"/>
                                  <a:cs typeface="Cambria Math" panose="02040503050406030204" pitchFamily="18" charset="0"/>
                                </a:rPr>
                                <m:t>𝑖</m:t>
                              </m:r>
                              <m:sSub>
                                <m:sSub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s-AR" sz="2800" i="1">
                                      <a:effectLst/>
                                      <a:latin typeface="Cambria Math" panose="02040503050406030204" pitchFamily="18" charset="0"/>
                                      <a:ea typeface="Cambria Math" panose="02040503050406030204" pitchFamily="18" charset="0"/>
                                      <a:cs typeface="Cambria Math" panose="02040503050406030204" pitchFamily="18" charset="0"/>
                                    </a:rPr>
                                    <m:t>𝑋</m:t>
                                  </m:r>
                                </m:e>
                                <m:sub>
                                  <m:r>
                                    <a:rPr lang="es-AR" sz="2800" i="1">
                                      <a:effectLst/>
                                      <a:latin typeface="Cambria Math" panose="02040503050406030204" pitchFamily="18" charset="0"/>
                                      <a:ea typeface="Cambria Math" panose="02040503050406030204" pitchFamily="18" charset="0"/>
                                      <a:cs typeface="Cambria Math" panose="02040503050406030204" pitchFamily="18" charset="0"/>
                                    </a:rPr>
                                    <m:t>𝑐𝑖</m:t>
                                  </m:r>
                                </m:sub>
                              </m:sSub>
                            </m:num>
                            <m:den>
                              <m:r>
                                <a:rPr lang="es-AR" sz="2800" i="1">
                                  <a:effectLst/>
                                  <a:latin typeface="Cambria Math" panose="02040503050406030204" pitchFamily="18" charset="0"/>
                                  <a:ea typeface="Cambria Math" panose="02040503050406030204" pitchFamily="18" charset="0"/>
                                  <a:cs typeface="Cambria Math" panose="02040503050406030204" pitchFamily="18" charset="0"/>
                                </a:rPr>
                                <m:t>𝛴</m:t>
                              </m:r>
                              <m:r>
                                <a:rPr lang="es-AR" sz="2800" i="1">
                                  <a:effectLst/>
                                  <a:latin typeface="Cambria Math" panose="02040503050406030204" pitchFamily="18" charset="0"/>
                                  <a:ea typeface="Cambria Math" panose="02040503050406030204" pitchFamily="18" charset="0"/>
                                  <a:cs typeface="Cambria Math" panose="02040503050406030204" pitchFamily="18" charset="0"/>
                                </a:rPr>
                                <m:t>𝑐</m:t>
                              </m:r>
                              <m:r>
                                <a:rPr lang="es-AR" sz="2800" i="1">
                                  <a:effectLst/>
                                  <a:latin typeface="Cambria Math" panose="02040503050406030204" pitchFamily="18" charset="0"/>
                                  <a:ea typeface="Cambria Math" panose="02040503050406030204" pitchFamily="18" charset="0"/>
                                  <a:cs typeface="Cambria Math" panose="02040503050406030204" pitchFamily="18" charset="0"/>
                                </a:rPr>
                                <m:t>,</m:t>
                              </m:r>
                              <m:r>
                                <a:rPr lang="es-AR" sz="2800" i="1">
                                  <a:effectLst/>
                                  <a:latin typeface="Cambria Math" panose="02040503050406030204" pitchFamily="18" charset="0"/>
                                  <a:ea typeface="Cambria Math" panose="02040503050406030204" pitchFamily="18" charset="0"/>
                                  <a:cs typeface="Cambria Math" panose="02040503050406030204" pitchFamily="18" charset="0"/>
                                </a:rPr>
                                <m:t>𝑖</m:t>
                              </m:r>
                              <m:sSub>
                                <m:sSubPr>
                                  <m:ctrlPr>
                                    <a:rPr lang="es-AR" sz="2800" i="1">
                                      <a:effectLst/>
                                      <a:latin typeface="Cambria Math" panose="02040503050406030204" pitchFamily="18" charset="0"/>
                                      <a:ea typeface="Cambria Math" panose="02040503050406030204" pitchFamily="18" charset="0"/>
                                      <a:cs typeface="Cambria Math" panose="02040503050406030204" pitchFamily="18" charset="0"/>
                                    </a:rPr>
                                  </m:ctrlPr>
                                </m:sSubPr>
                                <m:e>
                                  <m:r>
                                    <a:rPr lang="es-AR" sz="2800" i="1">
                                      <a:effectLst/>
                                      <a:latin typeface="Cambria Math" panose="02040503050406030204" pitchFamily="18" charset="0"/>
                                      <a:ea typeface="Cambria Math" panose="02040503050406030204" pitchFamily="18" charset="0"/>
                                      <a:cs typeface="Cambria Math" panose="02040503050406030204" pitchFamily="18" charset="0"/>
                                    </a:rPr>
                                    <m:t>𝑋</m:t>
                                  </m:r>
                                </m:e>
                                <m:sub>
                                  <m:r>
                                    <a:rPr lang="es-AR" sz="2800" i="1">
                                      <a:effectLst/>
                                      <a:latin typeface="Cambria Math" panose="02040503050406030204" pitchFamily="18" charset="0"/>
                                      <a:ea typeface="Cambria Math" panose="02040503050406030204" pitchFamily="18" charset="0"/>
                                      <a:cs typeface="Cambria Math" panose="02040503050406030204" pitchFamily="18" charset="0"/>
                                    </a:rPr>
                                    <m:t>𝑐𝑖</m:t>
                                  </m:r>
                                </m:sub>
                              </m:sSub>
                            </m:den>
                          </m:f>
                        </m:den>
                      </m:f>
                    </m:oMath>
                  </m:oMathPara>
                </a14:m>
                <a:endParaRPr lang="es-AR" sz="900" dirty="0">
                  <a:effectLst/>
                  <a:latin typeface="Times New Roman" panose="02020603050405020304" pitchFamily="18" charset="0"/>
                  <a:ea typeface="Times New Roman" panose="02020603050405020304" pitchFamily="18" charset="0"/>
                </a:endParaRPr>
              </a:p>
            </p:txBody>
          </p:sp>
        </mc:Choice>
        <mc:Fallback xmlns="">
          <p:sp>
            <p:nvSpPr>
              <p:cNvPr id="6" name="CuadroTexto 5">
                <a:extLst>
                  <a:ext uri="{FF2B5EF4-FFF2-40B4-BE49-F238E27FC236}">
                    <a16:creationId xmlns:a16="http://schemas.microsoft.com/office/drawing/2014/main" id="{6E4A457C-66C6-4CA9-CB31-2388B5595479}"/>
                  </a:ext>
                </a:extLst>
              </p:cNvPr>
              <p:cNvSpPr txBox="1">
                <a:spLocks noRot="1" noChangeAspect="1" noMove="1" noResize="1" noEditPoints="1" noAdjustHandles="1" noChangeArrowheads="1" noChangeShapeType="1" noTextEdit="1"/>
              </p:cNvSpPr>
              <p:nvPr/>
            </p:nvSpPr>
            <p:spPr>
              <a:xfrm>
                <a:off x="111889" y="274638"/>
                <a:ext cx="3435576" cy="2881879"/>
              </a:xfrm>
              <a:prstGeom prst="rect">
                <a:avLst/>
              </a:prstGeom>
              <a:blipFill>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E6962A48-9294-D20C-4FDF-6EDBAC33AC91}"/>
                  </a:ext>
                </a:extLst>
              </p:cNvPr>
              <p:cNvSpPr txBox="1"/>
              <p:nvPr/>
            </p:nvSpPr>
            <p:spPr>
              <a:xfrm>
                <a:off x="3547465" y="1627883"/>
                <a:ext cx="5596536" cy="916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2400" i="1" smtClean="0">
                              <a:latin typeface="Cambria Math" panose="02040503050406030204" pitchFamily="18" charset="0"/>
                              <a:ea typeface="Cambria Math" panose="02040503050406030204" pitchFamily="18" charset="0"/>
                              <a:cs typeface="Cambria Math" panose="02040503050406030204" pitchFamily="18" charset="0"/>
                            </a:rPr>
                          </m:ctrlPr>
                        </m:sSubPr>
                        <m:e>
                          <m:r>
                            <a:rPr lang="es-ES" sz="2400" i="1">
                              <a:latin typeface="Cambria Math" panose="02040503050406030204" pitchFamily="18" charset="0"/>
                              <a:ea typeface="Cambria Math" panose="02040503050406030204" pitchFamily="18" charset="0"/>
                              <a:cs typeface="Cambria Math" panose="02040503050406030204" pitchFamily="18" charset="0"/>
                            </a:rPr>
                            <m:t>𝑀𝐴𝑇𝑅𝐼𝑍</m:t>
                          </m:r>
                        </m:e>
                        <m:sub>
                          <m:r>
                            <a:rPr lang="es-ES" sz="2400" i="1">
                              <a:latin typeface="Cambria Math" panose="02040503050406030204" pitchFamily="18" charset="0"/>
                              <a:ea typeface="Cambria Math" panose="02040503050406030204" pitchFamily="18" charset="0"/>
                              <a:cs typeface="Cambria Math" panose="02040503050406030204" pitchFamily="18" charset="0"/>
                            </a:rPr>
                            <m:t>𝑝𝑎𝑖𝑠</m:t>
                          </m:r>
                          <m:r>
                            <a:rPr lang="es-AR" sz="2400" i="1">
                              <a:latin typeface="Cambria Math" panose="02040503050406030204" pitchFamily="18" charset="0"/>
                              <a:ea typeface="Cambria Math" panose="02040503050406030204" pitchFamily="18" charset="0"/>
                              <a:cs typeface="Cambria Math" panose="02040503050406030204" pitchFamily="18" charset="0"/>
                            </a:rPr>
                            <m:t>,</m:t>
                          </m:r>
                          <m:r>
                            <a:rPr lang="es-ES" sz="2400" i="1">
                              <a:latin typeface="Cambria Math" panose="02040503050406030204" pitchFamily="18" charset="0"/>
                              <a:ea typeface="Cambria Math" panose="02040503050406030204" pitchFamily="18" charset="0"/>
                              <a:cs typeface="Cambria Math" panose="02040503050406030204" pitchFamily="18" charset="0"/>
                            </a:rPr>
                            <m:t>𝑝𝑟𝑜𝑑𝑢𝑐𝑡𝑜</m:t>
                          </m:r>
                        </m:sub>
                      </m:sSub>
                      <m:r>
                        <a:rPr lang="es-ES" sz="2400" i="1">
                          <a:latin typeface="Cambria Math" panose="02040503050406030204" pitchFamily="18" charset="0"/>
                          <a:ea typeface="Cambria Math" panose="02040503050406030204" pitchFamily="18" charset="0"/>
                          <a:cs typeface="Cambria Math" panose="02040503050406030204" pitchFamily="18" charset="0"/>
                        </a:rPr>
                        <m:t> </m:t>
                      </m:r>
                      <m:d>
                        <m:dPr>
                          <m:begChr m:val="{"/>
                          <m:endChr m:val=""/>
                          <m:ctrlPr>
                            <a:rPr lang="es-AR" sz="2400" i="1" smtClean="0">
                              <a:effectLst/>
                              <a:latin typeface="Cambria Math" panose="02040503050406030204" pitchFamily="18" charset="0"/>
                              <a:ea typeface="Cambria Math" panose="02040503050406030204" pitchFamily="18" charset="0"/>
                            </a:rPr>
                          </m:ctrlPr>
                        </m:dPr>
                        <m:e>
                          <m:eqArr>
                            <m:eqArrPr>
                              <m:ctrlPr>
                                <a:rPr lang="es-AR" sz="2400" i="1">
                                  <a:latin typeface="Cambria Math" panose="02040503050406030204" pitchFamily="18" charset="0"/>
                                  <a:ea typeface="Cambria Math" panose="02040503050406030204" pitchFamily="18" charset="0"/>
                                  <a:cs typeface="Cambria Math" panose="02040503050406030204" pitchFamily="18" charset="0"/>
                                </a:rPr>
                              </m:ctrlPr>
                            </m:eqArrPr>
                            <m:e>
                              <m:sSub>
                                <m:sSubPr>
                                  <m:ctrlPr>
                                    <a:rPr lang="es-AR" sz="2400" i="1">
                                      <a:latin typeface="Cambria Math" panose="02040503050406030204" pitchFamily="18" charset="0"/>
                                      <a:ea typeface="Cambria Math" panose="02040503050406030204" pitchFamily="18" charset="0"/>
                                      <a:cs typeface="Cambria Math" panose="02040503050406030204" pitchFamily="18" charset="0"/>
                                    </a:rPr>
                                  </m:ctrlPr>
                                </m:sSubPr>
                                <m:e>
                                  <m:r>
                                    <a:rPr lang="es-AR" sz="2400" i="1">
                                      <a:latin typeface="Cambria Math" panose="02040503050406030204" pitchFamily="18" charset="0"/>
                                      <a:ea typeface="Cambria Math" panose="02040503050406030204" pitchFamily="18" charset="0"/>
                                      <a:cs typeface="Cambria Math" panose="02040503050406030204" pitchFamily="18" charset="0"/>
                                    </a:rPr>
                                    <m:t>𝑉𝐶𝑅</m:t>
                                  </m:r>
                                </m:e>
                                <m:sub>
                                  <m:r>
                                    <a:rPr lang="es-AR" sz="2400" i="1">
                                      <a:latin typeface="Cambria Math" panose="02040503050406030204" pitchFamily="18" charset="0"/>
                                      <a:ea typeface="Cambria Math" panose="02040503050406030204" pitchFamily="18" charset="0"/>
                                      <a:cs typeface="Cambria Math" panose="02040503050406030204" pitchFamily="18" charset="0"/>
                                    </a:rPr>
                                    <m:t>𝑐</m:t>
                                  </m:r>
                                  <m:r>
                                    <a:rPr lang="es-AR" sz="2400" i="1">
                                      <a:latin typeface="Cambria Math" panose="02040503050406030204" pitchFamily="18" charset="0"/>
                                      <a:ea typeface="Cambria Math" panose="02040503050406030204" pitchFamily="18" charset="0"/>
                                      <a:cs typeface="Cambria Math" panose="02040503050406030204" pitchFamily="18" charset="0"/>
                                    </a:rPr>
                                    <m:t>,</m:t>
                                  </m:r>
                                  <m:r>
                                    <a:rPr lang="es-AR" sz="2400" i="1">
                                      <a:latin typeface="Cambria Math" panose="02040503050406030204" pitchFamily="18" charset="0"/>
                                      <a:ea typeface="Cambria Math" panose="02040503050406030204" pitchFamily="18" charset="0"/>
                                      <a:cs typeface="Cambria Math" panose="02040503050406030204" pitchFamily="18" charset="0"/>
                                    </a:rPr>
                                    <m:t>𝑖</m:t>
                                  </m:r>
                                </m:sub>
                              </m:sSub>
                              <m:r>
                                <a:rPr lang="es-ES" sz="2400">
                                  <a:latin typeface="Cambria Math" panose="02040503050406030204" pitchFamily="18" charset="0"/>
                                  <a:ea typeface="Cambria Math" panose="02040503050406030204" pitchFamily="18" charset="0"/>
                                  <a:cs typeface="Cambria Math" panose="02040503050406030204" pitchFamily="18" charset="0"/>
                                </a:rPr>
                                <m:t>≥1</m:t>
                              </m:r>
                              <m:r>
                                <a:rPr lang="es-ES" sz="2400" i="1">
                                  <a:latin typeface="Cambria Math" panose="02040503050406030204" pitchFamily="18" charset="0"/>
                                  <a:ea typeface="Cambria Math" panose="02040503050406030204" pitchFamily="18" charset="0"/>
                                  <a:cs typeface="Cambria Math" panose="02040503050406030204" pitchFamily="18" charset="0"/>
                                </a:rPr>
                                <m:t>→</m:t>
                              </m:r>
                              <m:r>
                                <a:rPr lang="es-ES" sz="2400" b="0" i="0" smtClean="0">
                                  <a:latin typeface="Cambria Math" panose="02040503050406030204" pitchFamily="18" charset="0"/>
                                  <a:ea typeface="Cambria Math" panose="02040503050406030204" pitchFamily="18" charset="0"/>
                                  <a:cs typeface="Cambria Math" panose="02040503050406030204" pitchFamily="18" charset="0"/>
                                </a:rPr>
                                <m:t>1</m:t>
                              </m:r>
                              <m:r>
                                <m:rPr>
                                  <m:nor/>
                                </m:rPr>
                                <a:rPr lang="es-ES" sz="2400">
                                  <a:latin typeface="Cambria Math" panose="02040503050406030204" pitchFamily="18" charset="0"/>
                                  <a:ea typeface="Cambria Math" panose="02040503050406030204" pitchFamily="18" charset="0"/>
                                  <a:cs typeface="Cambria Math" panose="02040503050406030204" pitchFamily="18" charset="0"/>
                                </a:rPr>
                                <m:t> </m:t>
                              </m:r>
                            </m:e>
                            <m:e>
                              <m:sSub>
                                <m:sSubPr>
                                  <m:ctrlPr>
                                    <a:rPr lang="es-AR" sz="2400" i="1">
                                      <a:latin typeface="Cambria Math" panose="02040503050406030204" pitchFamily="18" charset="0"/>
                                      <a:ea typeface="Cambria Math" panose="02040503050406030204" pitchFamily="18" charset="0"/>
                                      <a:cs typeface="Cambria Math" panose="02040503050406030204" pitchFamily="18" charset="0"/>
                                    </a:rPr>
                                  </m:ctrlPr>
                                </m:sSubPr>
                                <m:e>
                                  <m:r>
                                    <a:rPr lang="es-AR" sz="2400" i="1">
                                      <a:latin typeface="Cambria Math" panose="02040503050406030204" pitchFamily="18" charset="0"/>
                                      <a:ea typeface="Cambria Math" panose="02040503050406030204" pitchFamily="18" charset="0"/>
                                      <a:cs typeface="Cambria Math" panose="02040503050406030204" pitchFamily="18" charset="0"/>
                                    </a:rPr>
                                    <m:t>𝑉𝐶𝑅</m:t>
                                  </m:r>
                                </m:e>
                                <m:sub>
                                  <m:r>
                                    <a:rPr lang="es-AR" sz="2400" i="1">
                                      <a:latin typeface="Cambria Math" panose="02040503050406030204" pitchFamily="18" charset="0"/>
                                      <a:ea typeface="Cambria Math" panose="02040503050406030204" pitchFamily="18" charset="0"/>
                                      <a:cs typeface="Cambria Math" panose="02040503050406030204" pitchFamily="18" charset="0"/>
                                    </a:rPr>
                                    <m:t>𝑐</m:t>
                                  </m:r>
                                  <m:r>
                                    <a:rPr lang="es-AR" sz="2400" i="1">
                                      <a:latin typeface="Cambria Math" panose="02040503050406030204" pitchFamily="18" charset="0"/>
                                      <a:ea typeface="Cambria Math" panose="02040503050406030204" pitchFamily="18" charset="0"/>
                                      <a:cs typeface="Cambria Math" panose="02040503050406030204" pitchFamily="18" charset="0"/>
                                    </a:rPr>
                                    <m:t>,</m:t>
                                  </m:r>
                                  <m:r>
                                    <a:rPr lang="es-AR" sz="2400" i="1">
                                      <a:latin typeface="Cambria Math" panose="02040503050406030204" pitchFamily="18" charset="0"/>
                                      <a:ea typeface="Cambria Math" panose="02040503050406030204" pitchFamily="18" charset="0"/>
                                      <a:cs typeface="Cambria Math" panose="02040503050406030204" pitchFamily="18" charset="0"/>
                                    </a:rPr>
                                    <m:t>𝑖</m:t>
                                  </m:r>
                                </m:sub>
                              </m:sSub>
                              <m:r>
                                <a:rPr lang="es-ES" sz="2400">
                                  <a:latin typeface="Cambria Math" panose="02040503050406030204" pitchFamily="18" charset="0"/>
                                  <a:ea typeface="Cambria Math" panose="02040503050406030204" pitchFamily="18" charset="0"/>
                                  <a:cs typeface="Cambria Math" panose="02040503050406030204" pitchFamily="18" charset="0"/>
                                </a:rPr>
                                <m:t>&lt;1</m:t>
                              </m:r>
                              <m:r>
                                <a:rPr lang="es-ES" sz="2400" i="1">
                                  <a:latin typeface="Cambria Math" panose="02040503050406030204" pitchFamily="18" charset="0"/>
                                  <a:ea typeface="Cambria Math" panose="02040503050406030204" pitchFamily="18" charset="0"/>
                                  <a:cs typeface="Cambria Math" panose="02040503050406030204" pitchFamily="18" charset="0"/>
                                </a:rPr>
                                <m:t>→0</m:t>
                              </m:r>
                            </m:e>
                          </m:eqArr>
                        </m:e>
                      </m:d>
                    </m:oMath>
                  </m:oMathPara>
                </a14:m>
                <a:endParaRPr lang="es-AR" sz="2000" dirty="0"/>
              </a:p>
            </p:txBody>
          </p:sp>
        </mc:Choice>
        <mc:Fallback xmlns="">
          <p:sp>
            <p:nvSpPr>
              <p:cNvPr id="7" name="CuadroTexto 6">
                <a:extLst>
                  <a:ext uri="{FF2B5EF4-FFF2-40B4-BE49-F238E27FC236}">
                    <a16:creationId xmlns:a16="http://schemas.microsoft.com/office/drawing/2014/main" id="{E6962A48-9294-D20C-4FDF-6EDBAC33AC91}"/>
                  </a:ext>
                </a:extLst>
              </p:cNvPr>
              <p:cNvSpPr txBox="1">
                <a:spLocks noRot="1" noChangeAspect="1" noMove="1" noResize="1" noEditPoints="1" noAdjustHandles="1" noChangeArrowheads="1" noChangeShapeType="1" noTextEdit="1"/>
              </p:cNvSpPr>
              <p:nvPr/>
            </p:nvSpPr>
            <p:spPr>
              <a:xfrm>
                <a:off x="3547465" y="1627883"/>
                <a:ext cx="5596536" cy="916148"/>
              </a:xfrm>
              <a:prstGeom prst="rect">
                <a:avLst/>
              </a:prstGeom>
              <a:blipFill>
                <a:blip r:embed="rId4"/>
                <a:stretch>
                  <a:fillRect/>
                </a:stretch>
              </a:blipFill>
            </p:spPr>
            <p:txBody>
              <a:bodyPr/>
              <a:lstStyle/>
              <a:p>
                <a:r>
                  <a:rPr lang="es-AR">
                    <a:noFill/>
                  </a:rPr>
                  <a:t> </a:t>
                </a:r>
              </a:p>
            </p:txBody>
          </p:sp>
        </mc:Fallback>
      </mc:AlternateContent>
      <p:pic>
        <p:nvPicPr>
          <p:cNvPr id="8" name="Imagen 7">
            <a:extLst>
              <a:ext uri="{FF2B5EF4-FFF2-40B4-BE49-F238E27FC236}">
                <a16:creationId xmlns:a16="http://schemas.microsoft.com/office/drawing/2014/main" id="{EEA584F6-4947-2F27-085C-4B4947B94DBE}"/>
              </a:ext>
            </a:extLst>
          </p:cNvPr>
          <p:cNvPicPr>
            <a:picLocks noChangeAspect="1"/>
          </p:cNvPicPr>
          <p:nvPr/>
        </p:nvPicPr>
        <p:blipFill>
          <a:blip r:embed="rId5"/>
          <a:stretch>
            <a:fillRect/>
          </a:stretch>
        </p:blipFill>
        <p:spPr>
          <a:xfrm>
            <a:off x="284544" y="3156517"/>
            <a:ext cx="8574911" cy="3488867"/>
          </a:xfrm>
          <a:prstGeom prst="rect">
            <a:avLst/>
          </a:prstGeom>
        </p:spPr>
      </p:pic>
    </p:spTree>
    <p:extLst>
      <p:ext uri="{BB962C8B-B14F-4D97-AF65-F5344CB8AC3E}">
        <p14:creationId xmlns:p14="http://schemas.microsoft.com/office/powerpoint/2010/main" val="2699987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B1DE2-BD29-4C53-0959-DA32A95291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83913-CF1B-5101-52EF-6F90EDDCAF25}"/>
              </a:ext>
            </a:extLst>
          </p:cNvPr>
          <p:cNvSpPr>
            <a:spLocks noGrp="1"/>
          </p:cNvSpPr>
          <p:nvPr>
            <p:ph type="title"/>
          </p:nvPr>
        </p:nvSpPr>
        <p:spPr>
          <a:xfrm>
            <a:off x="457200" y="146953"/>
            <a:ext cx="8229600" cy="1143000"/>
          </a:xfrm>
        </p:spPr>
        <p:txBody>
          <a:bodyPr>
            <a:noAutofit/>
          </a:bodyPr>
          <a:lstStyle/>
          <a:p>
            <a:r>
              <a:rPr lang="es-AR" sz="3600" noProof="0" dirty="0"/>
              <a:t>Unificando en una dimensión</a:t>
            </a:r>
          </a:p>
        </p:txBody>
      </p:sp>
      <p:sp>
        <p:nvSpPr>
          <p:cNvPr id="4" name="CuadroTexto 3">
            <a:extLst>
              <a:ext uri="{FF2B5EF4-FFF2-40B4-BE49-F238E27FC236}">
                <a16:creationId xmlns:a16="http://schemas.microsoft.com/office/drawing/2014/main" id="{BB7C223E-F93A-F9F1-9443-CAA962BD69FF}"/>
              </a:ext>
            </a:extLst>
          </p:cNvPr>
          <p:cNvSpPr txBox="1"/>
          <p:nvPr/>
        </p:nvSpPr>
        <p:spPr>
          <a:xfrm>
            <a:off x="172843" y="1905506"/>
            <a:ext cx="8798313" cy="4524315"/>
          </a:xfrm>
          <a:prstGeom prst="rect">
            <a:avLst/>
          </a:prstGeom>
          <a:noFill/>
        </p:spPr>
        <p:txBody>
          <a:bodyPr wrap="square">
            <a:spAutoFit/>
          </a:bodyPr>
          <a:lstStyle/>
          <a:p>
            <a:pPr lvl="2" algn="just"/>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Para </a:t>
            </a:r>
            <a:r>
              <a:rPr lang="es-AR" sz="2400" u="sng" dirty="0">
                <a:solidFill>
                  <a:srgbClr val="000000"/>
                </a:solidFill>
                <a:latin typeface="Calibri" panose="020F0502020204030204" pitchFamily="34" charset="0"/>
                <a:ea typeface="Calibri" panose="020F0502020204030204" pitchFamily="34" charset="0"/>
                <a:cs typeface="Calibri" panose="020F0502020204030204" pitchFamily="34" charset="0"/>
              </a:rPr>
              <a:t>paíse</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s:</a:t>
            </a:r>
          </a:p>
          <a:p>
            <a:pPr lvl="2" algn="just"/>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Momento 0 (diversidad)</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 Ver si tu canasta está diversificada. Pero, ¿diversificada entre productos comunes o raros? No alcanza</a:t>
            </a:r>
          </a:p>
          <a:p>
            <a:pPr lvl="2" algn="just"/>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Iteración 1: </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Es necesario ver si está diversificada hacia productos que son, a su vez, productos “buenos” (poco ubicuos)</a:t>
            </a:r>
          </a:p>
          <a:p>
            <a:pPr lvl="2" algn="just"/>
            <a:endPar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2" algn="just"/>
            <a:r>
              <a:rPr lang="es-AR" sz="2400" dirty="0">
                <a:latin typeface="Calibri" panose="020F0502020204030204" pitchFamily="34" charset="0"/>
                <a:ea typeface="Calibri" panose="020F0502020204030204" pitchFamily="34" charset="0"/>
                <a:cs typeface="Calibri" panose="020F0502020204030204" pitchFamily="34" charset="0"/>
              </a:rPr>
              <a:t>Para </a:t>
            </a:r>
            <a:r>
              <a:rPr lang="es-AR" sz="2400" u="sng" dirty="0">
                <a:latin typeface="Calibri" panose="020F0502020204030204" pitchFamily="34" charset="0"/>
                <a:ea typeface="Calibri" panose="020F0502020204030204" pitchFamily="34" charset="0"/>
                <a:cs typeface="Calibri" panose="020F0502020204030204" pitchFamily="34" charset="0"/>
              </a:rPr>
              <a:t>productos</a:t>
            </a:r>
            <a:r>
              <a:rPr lang="es-AR" sz="2400" dirty="0">
                <a:latin typeface="Calibri" panose="020F0502020204030204" pitchFamily="34" charset="0"/>
                <a:ea typeface="Calibri" panose="020F0502020204030204" pitchFamily="34" charset="0"/>
                <a:cs typeface="Calibri" panose="020F0502020204030204" pitchFamily="34" charset="0"/>
              </a:rPr>
              <a:t>:</a:t>
            </a:r>
            <a:endPar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lvl="2" algn="just"/>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Momento 0 (ubicuidad)</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 Ver si te exportan pocos o muchos países. Pero, ¿son países que exportan </a:t>
            </a:r>
            <a:r>
              <a:rPr lang="es-AR" sz="2400" dirty="0">
                <a:latin typeface="Calibri" panose="020F0502020204030204" pitchFamily="34" charset="0"/>
                <a:ea typeface="Calibri" panose="020F0502020204030204" pitchFamily="34" charset="0"/>
                <a:cs typeface="Calibri" panose="020F0502020204030204" pitchFamily="34" charset="0"/>
              </a:rPr>
              <a:t>pocos o muchos productos? </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No alcanza</a:t>
            </a:r>
          </a:p>
          <a:p>
            <a:pPr lvl="2" algn="just"/>
            <a:r>
              <a:rPr lang="es-AR"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Iteración 1: </a:t>
            </a:r>
            <a:r>
              <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rPr>
              <a:t>Es necesario ver si quienes exportan dicho producto son, a su vez, países “buenos” (con canastas diversificadas)</a:t>
            </a:r>
          </a:p>
        </p:txBody>
      </p:sp>
    </p:spTree>
    <p:extLst>
      <p:ext uri="{BB962C8B-B14F-4D97-AF65-F5344CB8AC3E}">
        <p14:creationId xmlns:p14="http://schemas.microsoft.com/office/powerpoint/2010/main" val="4102628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BC6BE-0EC9-AC86-037A-3D185C859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DE7AC9-A6D3-3924-95EA-F9050A4015A9}"/>
              </a:ext>
            </a:extLst>
          </p:cNvPr>
          <p:cNvSpPr>
            <a:spLocks noGrp="1"/>
          </p:cNvSpPr>
          <p:nvPr>
            <p:ph type="title"/>
          </p:nvPr>
        </p:nvSpPr>
        <p:spPr>
          <a:xfrm>
            <a:off x="457200" y="146953"/>
            <a:ext cx="8229600" cy="1143000"/>
          </a:xfrm>
        </p:spPr>
        <p:txBody>
          <a:bodyPr>
            <a:noAutofit/>
          </a:bodyPr>
          <a:lstStyle/>
          <a:p>
            <a:r>
              <a:rPr lang="es-AR" sz="3600" noProof="0" dirty="0"/>
              <a:t>La iteración entre diversidad y ubicuidad</a:t>
            </a:r>
          </a:p>
        </p:txBody>
      </p:sp>
      <p:pic>
        <p:nvPicPr>
          <p:cNvPr id="5" name="image11.png">
            <a:extLst>
              <a:ext uri="{FF2B5EF4-FFF2-40B4-BE49-F238E27FC236}">
                <a16:creationId xmlns:a16="http://schemas.microsoft.com/office/drawing/2014/main" id="{0D4387AF-FFA1-2799-45A6-45B6D9DE8D45}"/>
              </a:ext>
            </a:extLst>
          </p:cNvPr>
          <p:cNvPicPr/>
          <p:nvPr/>
        </p:nvPicPr>
        <p:blipFill>
          <a:blip r:embed="rId3"/>
          <a:srcRect/>
          <a:stretch>
            <a:fillRect/>
          </a:stretch>
        </p:blipFill>
        <p:spPr>
          <a:xfrm>
            <a:off x="295978" y="2126295"/>
            <a:ext cx="8552044" cy="3716945"/>
          </a:xfrm>
          <a:prstGeom prst="rect">
            <a:avLst/>
          </a:prstGeom>
          <a:ln/>
        </p:spPr>
      </p:pic>
    </p:spTree>
    <p:extLst>
      <p:ext uri="{BB962C8B-B14F-4D97-AF65-F5344CB8AC3E}">
        <p14:creationId xmlns:p14="http://schemas.microsoft.com/office/powerpoint/2010/main" val="386881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8965-9D11-15D6-BA81-6BC8AFB6A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73D34-6B15-11D1-C671-CE710FD7C9A1}"/>
              </a:ext>
            </a:extLst>
          </p:cNvPr>
          <p:cNvSpPr>
            <a:spLocks noGrp="1"/>
          </p:cNvSpPr>
          <p:nvPr>
            <p:ph type="title"/>
          </p:nvPr>
        </p:nvSpPr>
        <p:spPr>
          <a:xfrm>
            <a:off x="457200" y="146953"/>
            <a:ext cx="8229600" cy="1143000"/>
          </a:xfrm>
        </p:spPr>
        <p:txBody>
          <a:bodyPr>
            <a:noAutofit/>
          </a:bodyPr>
          <a:lstStyle/>
          <a:p>
            <a:r>
              <a:rPr lang="es-AR" sz="3600" noProof="0" dirty="0"/>
              <a:t>Llegando a ICE e ICP</a:t>
            </a:r>
          </a:p>
        </p:txBody>
      </p:sp>
      <p:sp>
        <p:nvSpPr>
          <p:cNvPr id="4" name="CuadroTexto 3">
            <a:extLst>
              <a:ext uri="{FF2B5EF4-FFF2-40B4-BE49-F238E27FC236}">
                <a16:creationId xmlns:a16="http://schemas.microsoft.com/office/drawing/2014/main" id="{93D24BC5-6271-A787-17AD-D603094E68D9}"/>
              </a:ext>
            </a:extLst>
          </p:cNvPr>
          <p:cNvSpPr txBox="1"/>
          <p:nvPr/>
        </p:nvSpPr>
        <p:spPr>
          <a:xfrm>
            <a:off x="172843" y="1604423"/>
            <a:ext cx="8798313" cy="4893647"/>
          </a:xfrm>
          <a:prstGeom prst="rect">
            <a:avLst/>
          </a:prstGeom>
          <a:noFill/>
        </p:spPr>
        <p:txBody>
          <a:bodyPr wrap="square">
            <a:spAutoFit/>
          </a:bodyPr>
          <a:lstStyle/>
          <a:p>
            <a:pPr marL="342900" lvl="2" indent="-342900" algn="just">
              <a:buFont typeface="Arial" panose="020B0604020202020204" pitchFamily="34" charset="0"/>
              <a:buChar char="•"/>
            </a:pPr>
            <a:r>
              <a:rPr lang="es-ES" sz="2400" dirty="0">
                <a:solidFill>
                  <a:srgbClr val="000000"/>
                </a:solidFill>
                <a:latin typeface="Calibri" panose="020F0502020204030204" pitchFamily="34" charset="0"/>
                <a:ea typeface="Calibri" panose="020F0502020204030204" pitchFamily="34" charset="0"/>
                <a:cs typeface="Calibri" panose="020F0502020204030204" pitchFamily="34" charset="0"/>
              </a:rPr>
              <a:t>La aplicación iterativa de este procedimiento es tomada prestada de la física, y se denomina “método de las reflexiones”.</a:t>
            </a:r>
          </a:p>
          <a:p>
            <a:pPr lvl="2" algn="just"/>
            <a:endPar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lvl="2" indent="-342900" algn="just">
              <a:buFont typeface="Arial" panose="020B0604020202020204" pitchFamily="34" charset="0"/>
              <a:buChar char="•"/>
            </a:pPr>
            <a:r>
              <a:rPr lang="es-ES" sz="2400" dirty="0">
                <a:solidFill>
                  <a:srgbClr val="000000"/>
                </a:solidFill>
                <a:latin typeface="Calibri" panose="020F0502020204030204" pitchFamily="34" charset="0"/>
                <a:ea typeface="Calibri" panose="020F0502020204030204" pitchFamily="34" charset="0"/>
                <a:cs typeface="Calibri" panose="020F0502020204030204" pitchFamily="34" charset="0"/>
              </a:rPr>
              <a:t>Cuando los valores obtenidos en una iteración muestran cambios insignificantes -típicamente, entre las iteraciones 15 y 20- respecto a la anterior, se normalizan los resultados y se obtienen un ICE para cada país y un ICP para cada producto. </a:t>
            </a:r>
          </a:p>
          <a:p>
            <a:pPr marL="342900" lvl="2" indent="-342900" algn="just">
              <a:buFont typeface="Arial" panose="020B0604020202020204" pitchFamily="34" charset="0"/>
              <a:buChar char="•"/>
            </a:pPr>
            <a:endParaRPr lang="es-ES" sz="2400" dirty="0">
              <a:latin typeface="Calibri" panose="020F0502020204030204" pitchFamily="34" charset="0"/>
              <a:ea typeface="Calibri" panose="020F0502020204030204" pitchFamily="34" charset="0"/>
              <a:cs typeface="Calibri" panose="020F0502020204030204" pitchFamily="34" charset="0"/>
            </a:endParaRPr>
          </a:p>
          <a:p>
            <a:pPr marL="342900" lvl="2" indent="-342900" algn="just">
              <a:buFont typeface="Arial" panose="020B0604020202020204" pitchFamily="34" charset="0"/>
              <a:buChar char="•"/>
            </a:pPr>
            <a:r>
              <a:rPr lang="es-ES" sz="2400" dirty="0">
                <a:solidFill>
                  <a:srgbClr val="000000"/>
                </a:solidFill>
                <a:latin typeface="Calibri" panose="020F0502020204030204" pitchFamily="34" charset="0"/>
                <a:ea typeface="Calibri" panose="020F0502020204030204" pitchFamily="34" charset="0"/>
                <a:cs typeface="Calibri" panose="020F0502020204030204" pitchFamily="34" charset="0"/>
              </a:rPr>
              <a:t>Al normalizarse, un valor de 0 en estos índices indica que el país o el producto se encuentra en el promedio global de complejidad económica, mientras cada unidad por encima o por debajo de 0 índica la cantidad de desvíos estándares alejado de la media mundial.</a:t>
            </a:r>
            <a:endParaRPr lang="es-AR"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0757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8F13C-91E5-F80C-1106-B6AFECC2B32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FCBCA88-115D-80F8-5660-C7657FA1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C466E-2DD0-A205-D598-DD63C2AE303F}"/>
              </a:ext>
            </a:extLst>
          </p:cNvPr>
          <p:cNvSpPr>
            <a:spLocks noGrp="1"/>
          </p:cNvSpPr>
          <p:nvPr>
            <p:ph type="title"/>
          </p:nvPr>
        </p:nvSpPr>
        <p:spPr>
          <a:xfrm>
            <a:off x="417399" y="643467"/>
            <a:ext cx="8408193" cy="744836"/>
          </a:xfrm>
        </p:spPr>
        <p:txBody>
          <a:bodyPr vert="horz" lIns="91440" tIns="45720" rIns="91440" bIns="45720" rtlCol="0" anchor="ctr">
            <a:normAutofit fontScale="90000"/>
          </a:bodyPr>
          <a:lstStyle/>
          <a:p>
            <a:pPr>
              <a:lnSpc>
                <a:spcPct val="90000"/>
              </a:lnSpc>
              <a:spcBef>
                <a:spcPct val="0"/>
              </a:spcBef>
            </a:pPr>
            <a:r>
              <a:rPr lang="es-ES" sz="2200" kern="1200" noProof="0" dirty="0">
                <a:solidFill>
                  <a:schemeClr val="bg1"/>
                </a:solidFill>
                <a:latin typeface="+mj-lt"/>
                <a:ea typeface="+mj-ea"/>
                <a:cs typeface="+mj-cs"/>
              </a:rPr>
              <a:t>Evolución del Índice de Complejidad Económica (ICE) y cantidad de productos exportados con VCR (diversidad) en Argentina. 2000-2023</a:t>
            </a:r>
            <a:endParaRPr lang="en-US" sz="2200" kern="1200" noProof="0" dirty="0">
              <a:solidFill>
                <a:schemeClr val="bg1"/>
              </a:solidFill>
              <a:latin typeface="+mj-lt"/>
              <a:ea typeface="+mj-ea"/>
              <a:cs typeface="+mj-cs"/>
            </a:endParaRPr>
          </a:p>
        </p:txBody>
      </p:sp>
      <p:pic>
        <p:nvPicPr>
          <p:cNvPr id="3" name="image4.png">
            <a:extLst>
              <a:ext uri="{FF2B5EF4-FFF2-40B4-BE49-F238E27FC236}">
                <a16:creationId xmlns:a16="http://schemas.microsoft.com/office/drawing/2014/main" id="{530D0C7B-0C57-87C6-9C70-0C771647BFFA}"/>
              </a:ext>
            </a:extLst>
          </p:cNvPr>
          <p:cNvPicPr/>
          <p:nvPr/>
        </p:nvPicPr>
        <p:blipFill>
          <a:blip r:embed="rId3"/>
          <a:srcRect/>
          <a:stretch>
            <a:fillRect/>
          </a:stretch>
        </p:blipFill>
        <p:spPr>
          <a:xfrm>
            <a:off x="721655" y="1674850"/>
            <a:ext cx="7700689" cy="5035380"/>
          </a:xfrm>
          <a:prstGeom prst="rect">
            <a:avLst/>
          </a:prstGeom>
          <a:ln/>
        </p:spPr>
      </p:pic>
    </p:spTree>
    <p:extLst>
      <p:ext uri="{BB962C8B-B14F-4D97-AF65-F5344CB8AC3E}">
        <p14:creationId xmlns:p14="http://schemas.microsoft.com/office/powerpoint/2010/main" val="3575179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A0FF6D-C43F-9C15-5CB6-5777F18890A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E78B5EB-F397-EA75-2115-BDBAB548E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38119-E00A-3FD0-C739-E377353F4293}"/>
              </a:ext>
            </a:extLst>
          </p:cNvPr>
          <p:cNvSpPr>
            <a:spLocks noGrp="1"/>
          </p:cNvSpPr>
          <p:nvPr>
            <p:ph type="title"/>
          </p:nvPr>
        </p:nvSpPr>
        <p:spPr>
          <a:xfrm>
            <a:off x="417399" y="643467"/>
            <a:ext cx="8408193" cy="744836"/>
          </a:xfrm>
        </p:spPr>
        <p:txBody>
          <a:bodyPr vert="horz" lIns="91440" tIns="45720" rIns="91440" bIns="45720" rtlCol="0" anchor="ctr">
            <a:normAutofit fontScale="90000"/>
          </a:bodyPr>
          <a:lstStyle/>
          <a:p>
            <a:pPr>
              <a:lnSpc>
                <a:spcPct val="90000"/>
              </a:lnSpc>
              <a:spcBef>
                <a:spcPct val="0"/>
              </a:spcBef>
            </a:pPr>
            <a:r>
              <a:rPr lang="es-ES" sz="2200" kern="1200" noProof="0" dirty="0">
                <a:solidFill>
                  <a:schemeClr val="bg1"/>
                </a:solidFill>
                <a:latin typeface="+mj-lt"/>
                <a:ea typeface="+mj-ea"/>
                <a:cs typeface="+mj-cs"/>
              </a:rPr>
              <a:t>Evolución del Índice de Complejidad Económica (ICE) y cantidad de productos exportados con VCR (diversidad) en Argentina. 2000-2023</a:t>
            </a:r>
            <a:endParaRPr lang="en-US" sz="2200" kern="1200" noProof="0" dirty="0">
              <a:solidFill>
                <a:schemeClr val="bg1"/>
              </a:solidFill>
              <a:latin typeface="+mj-lt"/>
              <a:ea typeface="+mj-ea"/>
              <a:cs typeface="+mj-cs"/>
            </a:endParaRPr>
          </a:p>
        </p:txBody>
      </p:sp>
      <p:pic>
        <p:nvPicPr>
          <p:cNvPr id="4" name="image8.png">
            <a:extLst>
              <a:ext uri="{FF2B5EF4-FFF2-40B4-BE49-F238E27FC236}">
                <a16:creationId xmlns:a16="http://schemas.microsoft.com/office/drawing/2014/main" id="{07EE4F43-05A6-C543-F13E-D2987F4BAFD6}"/>
              </a:ext>
            </a:extLst>
          </p:cNvPr>
          <p:cNvPicPr/>
          <p:nvPr/>
        </p:nvPicPr>
        <p:blipFill>
          <a:blip r:embed="rId3"/>
          <a:srcRect/>
          <a:stretch>
            <a:fillRect/>
          </a:stretch>
        </p:blipFill>
        <p:spPr>
          <a:xfrm>
            <a:off x="805289" y="1619094"/>
            <a:ext cx="7533421" cy="4926005"/>
          </a:xfrm>
          <a:prstGeom prst="rect">
            <a:avLst/>
          </a:prstGeom>
          <a:ln/>
        </p:spPr>
      </p:pic>
    </p:spTree>
    <p:extLst>
      <p:ext uri="{BB962C8B-B14F-4D97-AF65-F5344CB8AC3E}">
        <p14:creationId xmlns:p14="http://schemas.microsoft.com/office/powerpoint/2010/main" val="2272862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D1449F-B393-E03C-EE17-1A8FE15E52C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1983C92-BD58-B288-606B-5D9A18E4F4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510027-347E-85BE-88C2-1A592D9C9D65}"/>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spcBef>
                <a:spcPct val="0"/>
              </a:spcBef>
            </a:pPr>
            <a:r>
              <a:rPr lang="es-ES" sz="2200" kern="1200" noProof="0" dirty="0">
                <a:solidFill>
                  <a:schemeClr val="bg1"/>
                </a:solidFill>
                <a:latin typeface="+mj-lt"/>
                <a:ea typeface="+mj-ea"/>
                <a:cs typeface="+mj-cs"/>
              </a:rPr>
              <a:t>Evolución de la diversidad (eje X) y la ubicuidad promedio de los productos exportados con VCR (eje Y) de Argentina. 2000-2023</a:t>
            </a:r>
            <a:endParaRPr lang="en-US" sz="2200" kern="1200" noProof="0" dirty="0">
              <a:solidFill>
                <a:schemeClr val="bg1"/>
              </a:solidFill>
              <a:latin typeface="+mj-lt"/>
              <a:ea typeface="+mj-ea"/>
              <a:cs typeface="+mj-cs"/>
            </a:endParaRPr>
          </a:p>
        </p:txBody>
      </p:sp>
      <p:pic>
        <p:nvPicPr>
          <p:cNvPr id="3" name="Imagen 2">
            <a:extLst>
              <a:ext uri="{FF2B5EF4-FFF2-40B4-BE49-F238E27FC236}">
                <a16:creationId xmlns:a16="http://schemas.microsoft.com/office/drawing/2014/main" id="{9E49E1F2-56E6-3A64-D8C1-76BE084E7CB6}"/>
              </a:ext>
            </a:extLst>
          </p:cNvPr>
          <p:cNvPicPr>
            <a:picLocks noChangeAspect="1"/>
          </p:cNvPicPr>
          <p:nvPr/>
        </p:nvPicPr>
        <p:blipFill>
          <a:blip r:embed="rId3"/>
          <a:stretch>
            <a:fillRect/>
          </a:stretch>
        </p:blipFill>
        <p:spPr>
          <a:xfrm>
            <a:off x="634032" y="1493891"/>
            <a:ext cx="7875935" cy="5147090"/>
          </a:xfrm>
          <a:prstGeom prst="rect">
            <a:avLst/>
          </a:prstGeom>
        </p:spPr>
      </p:pic>
    </p:spTree>
    <p:extLst>
      <p:ext uri="{BB962C8B-B14F-4D97-AF65-F5344CB8AC3E}">
        <p14:creationId xmlns:p14="http://schemas.microsoft.com/office/powerpoint/2010/main" val="413405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DBD682-7D1E-1BED-6BF3-88BD0D2E849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1C7687-C3B6-65FF-5807-566304B89486}"/>
              </a:ext>
            </a:extLst>
          </p:cNvPr>
          <p:cNvSpPr>
            <a:spLocks noGrp="1"/>
          </p:cNvSpPr>
          <p:nvPr>
            <p:ph type="title"/>
          </p:nvPr>
        </p:nvSpPr>
        <p:spPr>
          <a:xfrm>
            <a:off x="417399" y="643467"/>
            <a:ext cx="8408193" cy="744836"/>
          </a:xfrm>
        </p:spPr>
        <p:txBody>
          <a:bodyPr vert="horz" lIns="91440" tIns="45720" rIns="91440" bIns="45720" rtlCol="0" anchor="ctr">
            <a:normAutofit/>
          </a:bodyPr>
          <a:lstStyle/>
          <a:p>
            <a:pPr>
              <a:lnSpc>
                <a:spcPct val="90000"/>
              </a:lnSpc>
              <a:spcBef>
                <a:spcPct val="0"/>
              </a:spcBef>
            </a:pPr>
            <a:r>
              <a:rPr lang="es-ES" sz="2200" kern="1200" noProof="0" dirty="0">
                <a:solidFill>
                  <a:schemeClr val="bg1"/>
                </a:solidFill>
                <a:latin typeface="+mj-lt"/>
                <a:ea typeface="+mj-ea"/>
                <a:cs typeface="+mj-cs"/>
              </a:rPr>
              <a:t>Evolución del Índice de Complejidad Económica en la región. 2000-2023</a:t>
            </a:r>
            <a:endParaRPr lang="en-US" sz="2200" kern="1200" noProof="0" dirty="0">
              <a:solidFill>
                <a:schemeClr val="bg1"/>
              </a:solidFill>
              <a:latin typeface="+mj-lt"/>
              <a:ea typeface="+mj-ea"/>
              <a:cs typeface="+mj-cs"/>
            </a:endParaRPr>
          </a:p>
        </p:txBody>
      </p:sp>
      <p:pic>
        <p:nvPicPr>
          <p:cNvPr id="4" name="image5.png">
            <a:extLst>
              <a:ext uri="{FF2B5EF4-FFF2-40B4-BE49-F238E27FC236}">
                <a16:creationId xmlns:a16="http://schemas.microsoft.com/office/drawing/2014/main" id="{B83B6FFF-1721-6BFD-4A29-601D9C92B38A}"/>
              </a:ext>
            </a:extLst>
          </p:cNvPr>
          <p:cNvPicPr/>
          <p:nvPr/>
        </p:nvPicPr>
        <p:blipFill>
          <a:blip r:embed="rId3"/>
          <a:stretch>
            <a:fillRect/>
          </a:stretch>
        </p:blipFill>
        <p:spPr>
          <a:xfrm>
            <a:off x="768028" y="1675227"/>
            <a:ext cx="7607943" cy="4983202"/>
          </a:xfrm>
          <a:prstGeom prst="rect">
            <a:avLst/>
          </a:prstGeom>
        </p:spPr>
      </p:pic>
    </p:spTree>
    <p:extLst>
      <p:ext uri="{BB962C8B-B14F-4D97-AF65-F5344CB8AC3E}">
        <p14:creationId xmlns:p14="http://schemas.microsoft.com/office/powerpoint/2010/main" val="2394154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a:extLst>
            <a:ext uri="{FF2B5EF4-FFF2-40B4-BE49-F238E27FC236}">
              <a16:creationId xmlns:a16="http://schemas.microsoft.com/office/drawing/2014/main" id="{A34B3FCA-8220-5388-2866-0C78B393ADF7}"/>
            </a:ext>
          </a:extLst>
        </p:cNvPr>
        <p:cNvGrpSpPr/>
        <p:nvPr/>
      </p:nvGrpSpPr>
      <p:grpSpPr>
        <a:xfrm>
          <a:off x="0" y="0"/>
          <a:ext cx="0" cy="0"/>
          <a:chOff x="0" y="0"/>
          <a:chExt cx="0" cy="0"/>
        </a:xfrm>
      </p:grpSpPr>
      <p:sp>
        <p:nvSpPr>
          <p:cNvPr id="84" name="Google Shape;84;p13">
            <a:extLst>
              <a:ext uri="{FF2B5EF4-FFF2-40B4-BE49-F238E27FC236}">
                <a16:creationId xmlns:a16="http://schemas.microsoft.com/office/drawing/2014/main" id="{75C1F1A6-99A8-67D2-83A8-C753C4A28F7E}"/>
              </a:ext>
            </a:extLst>
          </p:cNvPr>
          <p:cNvSpPr/>
          <p:nvPr/>
        </p:nvSpPr>
        <p:spPr>
          <a:xfrm>
            <a:off x="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s-AR" sz="1800" b="0" i="0" u="none" strike="noStrike" cap="none" noProof="0" dirty="0">
              <a:solidFill>
                <a:schemeClr val="lt1"/>
              </a:solidFill>
              <a:latin typeface="Calibri"/>
              <a:ea typeface="Calibri"/>
              <a:cs typeface="Calibri"/>
              <a:sym typeface="Calibri"/>
            </a:endParaRPr>
          </a:p>
        </p:txBody>
      </p:sp>
      <p:sp>
        <p:nvSpPr>
          <p:cNvPr id="85" name="Google Shape;85;p13">
            <a:extLst>
              <a:ext uri="{FF2B5EF4-FFF2-40B4-BE49-F238E27FC236}">
                <a16:creationId xmlns:a16="http://schemas.microsoft.com/office/drawing/2014/main" id="{D4572180-121D-5A94-9891-151EDB4699E4}"/>
              </a:ext>
            </a:extLst>
          </p:cNvPr>
          <p:cNvSpPr txBox="1"/>
          <p:nvPr/>
        </p:nvSpPr>
        <p:spPr>
          <a:xfrm>
            <a:off x="0" y="1828800"/>
            <a:ext cx="91440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3400" b="1" dirty="0">
                <a:solidFill>
                  <a:srgbClr val="FFFFFF"/>
                </a:solidFill>
                <a:latin typeface="Garamond"/>
                <a:ea typeface="Calibri"/>
                <a:cs typeface="Calibri"/>
                <a:sym typeface="Garamond"/>
              </a:rPr>
              <a:t>¡</a:t>
            </a:r>
            <a:r>
              <a:rPr lang="es-AR" sz="3400" b="1" i="0" u="none" strike="noStrike" cap="none" noProof="0" dirty="0">
                <a:solidFill>
                  <a:srgbClr val="FFFFFF"/>
                </a:solidFill>
                <a:latin typeface="Garamond"/>
                <a:ea typeface="Calibri"/>
                <a:cs typeface="Calibri"/>
                <a:sym typeface="Garamond"/>
              </a:rPr>
              <a:t>Muchas gracias!</a:t>
            </a:r>
            <a:endParaRPr lang="es-AR" sz="3400" b="0" i="0" u="none" strike="noStrike" cap="none" noProof="0" dirty="0">
              <a:solidFill>
                <a:schemeClr val="dk1"/>
              </a:solidFill>
              <a:latin typeface="Calibri"/>
              <a:ea typeface="Calibri"/>
              <a:cs typeface="Calibri"/>
              <a:sym typeface="Calibri"/>
            </a:endParaRPr>
          </a:p>
        </p:txBody>
      </p:sp>
      <p:sp>
        <p:nvSpPr>
          <p:cNvPr id="86" name="Google Shape;86;p13">
            <a:extLst>
              <a:ext uri="{FF2B5EF4-FFF2-40B4-BE49-F238E27FC236}">
                <a16:creationId xmlns:a16="http://schemas.microsoft.com/office/drawing/2014/main" id="{85D6EFDF-C9DB-6B27-C3A9-BD58C76F7B99}"/>
              </a:ext>
            </a:extLst>
          </p:cNvPr>
          <p:cNvSpPr txBox="1"/>
          <p:nvPr/>
        </p:nvSpPr>
        <p:spPr>
          <a:xfrm>
            <a:off x="1060050" y="3429000"/>
            <a:ext cx="7023900" cy="12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600" b="0" i="0" u="none" strike="noStrike" cap="none" noProof="0" dirty="0">
                <a:solidFill>
                  <a:srgbClr val="FFFFFF"/>
                </a:solidFill>
                <a:latin typeface="Calibri"/>
                <a:ea typeface="Calibri"/>
                <a:cs typeface="Calibri"/>
                <a:sym typeface="Calibri"/>
              </a:rPr>
              <a:t>DIPLOMATURA EN PROBLEMÁTICAS ACTUALES DE LA ECONOMÍA, EL EMPLEO Y EL COMERCIO</a:t>
            </a:r>
          </a:p>
          <a:p>
            <a:pPr marL="0" marR="0" lvl="0" indent="0" algn="ctr" rtl="0">
              <a:spcBef>
                <a:spcPts val="0"/>
              </a:spcBef>
              <a:spcAft>
                <a:spcPts val="0"/>
              </a:spcAft>
              <a:buNone/>
            </a:pPr>
            <a:r>
              <a:rPr lang="es-AR" sz="2600" noProof="0" dirty="0">
                <a:solidFill>
                  <a:srgbClr val="FFFFFF"/>
                </a:solidFill>
                <a:latin typeface="Calibri"/>
                <a:ea typeface="Calibri"/>
                <a:cs typeface="Calibri"/>
                <a:sym typeface="Calibri"/>
              </a:rPr>
              <a:t>DESDE LA MEDICIÓN</a:t>
            </a:r>
          </a:p>
        </p:txBody>
      </p:sp>
    </p:spTree>
    <p:extLst>
      <p:ext uri="{BB962C8B-B14F-4D97-AF65-F5344CB8AC3E}">
        <p14:creationId xmlns:p14="http://schemas.microsoft.com/office/powerpoint/2010/main" val="3646999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2EC17-3CDC-850F-2915-6ABDC07CE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44E3E-7AC0-D6E6-373F-1280E03BC015}"/>
              </a:ext>
            </a:extLst>
          </p:cNvPr>
          <p:cNvSpPr>
            <a:spLocks noGrp="1"/>
          </p:cNvSpPr>
          <p:nvPr>
            <p:ph type="title"/>
          </p:nvPr>
        </p:nvSpPr>
        <p:spPr/>
        <p:txBody>
          <a:bodyPr/>
          <a:lstStyle/>
          <a:p>
            <a:r>
              <a:rPr lang="es-AR" noProof="0" dirty="0"/>
              <a:t>Organización de la clase</a:t>
            </a:r>
          </a:p>
        </p:txBody>
      </p:sp>
      <p:sp>
        <p:nvSpPr>
          <p:cNvPr id="3" name="Content Placeholder 2">
            <a:extLst>
              <a:ext uri="{FF2B5EF4-FFF2-40B4-BE49-F238E27FC236}">
                <a16:creationId xmlns:a16="http://schemas.microsoft.com/office/drawing/2014/main" id="{95FAF0F1-3CA5-9713-E52E-497FD3FD647D}"/>
              </a:ext>
            </a:extLst>
          </p:cNvPr>
          <p:cNvSpPr>
            <a:spLocks noGrp="1"/>
          </p:cNvSpPr>
          <p:nvPr>
            <p:ph idx="1"/>
          </p:nvPr>
        </p:nvSpPr>
        <p:spPr/>
        <p:txBody>
          <a:bodyPr>
            <a:normAutofit fontScale="92500" lnSpcReduction="10000"/>
          </a:bodyPr>
          <a:lstStyle/>
          <a:p>
            <a:pPr algn="just">
              <a:lnSpc>
                <a:spcPct val="150000"/>
              </a:lnSpc>
              <a:defRPr sz="1800"/>
            </a:pPr>
            <a:r>
              <a:rPr lang="es-AR" sz="3000" noProof="0" dirty="0"/>
              <a:t>Algunas discusiones teóricas y fundamentos detrás del concepto de ‘complejidad’.</a:t>
            </a:r>
          </a:p>
          <a:p>
            <a:pPr algn="just">
              <a:lnSpc>
                <a:spcPct val="150000"/>
              </a:lnSpc>
              <a:defRPr sz="1800"/>
            </a:pPr>
            <a:r>
              <a:rPr lang="es-AR" sz="3000" dirty="0"/>
              <a:t>Los primeros indicadores: </a:t>
            </a:r>
          </a:p>
          <a:p>
            <a:pPr lvl="1" algn="just">
              <a:lnSpc>
                <a:spcPct val="150000"/>
              </a:lnSpc>
              <a:defRPr sz="1800"/>
            </a:pPr>
            <a:r>
              <a:rPr lang="es-AR" sz="2600" dirty="0"/>
              <a:t>proximidad, densidad y centralidad.</a:t>
            </a:r>
          </a:p>
          <a:p>
            <a:pPr lvl="1" algn="just">
              <a:lnSpc>
                <a:spcPct val="150000"/>
              </a:lnSpc>
              <a:defRPr sz="1800"/>
            </a:pPr>
            <a:r>
              <a:rPr lang="es-AR" sz="2600" dirty="0"/>
              <a:t>distancia y Espacio de Productos.</a:t>
            </a:r>
          </a:p>
          <a:p>
            <a:pPr algn="just">
              <a:lnSpc>
                <a:spcPct val="150000"/>
              </a:lnSpc>
              <a:defRPr sz="1800"/>
            </a:pPr>
            <a:r>
              <a:rPr lang="es-AR" sz="3000" dirty="0"/>
              <a:t>El camino hacia la complejidad económica: ICE e ICP.</a:t>
            </a:r>
            <a:endParaRPr lang="es-AR" sz="3000" noProof="0" dirty="0"/>
          </a:p>
        </p:txBody>
      </p:sp>
    </p:spTree>
    <p:extLst>
      <p:ext uri="{BB962C8B-B14F-4D97-AF65-F5344CB8AC3E}">
        <p14:creationId xmlns:p14="http://schemas.microsoft.com/office/powerpoint/2010/main" val="370292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47CA931-CB9E-DA75-64D1-6BECACB868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CAE048-87C9-02D0-361E-5D2D6481457D}"/>
              </a:ext>
            </a:extLst>
          </p:cNvPr>
          <p:cNvSpPr>
            <a:spLocks noGrp="1"/>
          </p:cNvSpPr>
          <p:nvPr>
            <p:ph type="title"/>
          </p:nvPr>
        </p:nvSpPr>
        <p:spPr/>
        <p:txBody>
          <a:bodyPr/>
          <a:lstStyle/>
          <a:p>
            <a:r>
              <a:rPr lang="es-AR" noProof="0" dirty="0"/>
              <a:t>Guía espiritual de la complejidad</a:t>
            </a:r>
          </a:p>
        </p:txBody>
      </p:sp>
      <p:pic>
        <p:nvPicPr>
          <p:cNvPr id="7" name="Imagen 6" descr="Diagrama, Texto&#10;&#10;El contenido generado por IA puede ser incorrecto.">
            <a:extLst>
              <a:ext uri="{FF2B5EF4-FFF2-40B4-BE49-F238E27FC236}">
                <a16:creationId xmlns:a16="http://schemas.microsoft.com/office/drawing/2014/main" id="{2401B825-427E-E5E1-FC5C-0C67BBCA097D}"/>
              </a:ext>
            </a:extLst>
          </p:cNvPr>
          <p:cNvPicPr>
            <a:picLocks noChangeAspect="1"/>
          </p:cNvPicPr>
          <p:nvPr/>
        </p:nvPicPr>
        <p:blipFill>
          <a:blip r:embed="rId2"/>
          <a:stretch>
            <a:fillRect/>
          </a:stretch>
        </p:blipFill>
        <p:spPr>
          <a:xfrm>
            <a:off x="228600" y="1214381"/>
            <a:ext cx="8686800" cy="4429238"/>
          </a:xfrm>
          <a:prstGeom prst="rect">
            <a:avLst/>
          </a:prstGeom>
        </p:spPr>
      </p:pic>
    </p:spTree>
    <p:extLst>
      <p:ext uri="{BB962C8B-B14F-4D97-AF65-F5344CB8AC3E}">
        <p14:creationId xmlns:p14="http://schemas.microsoft.com/office/powerpoint/2010/main" val="46907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3">
          <a:extLst>
            <a:ext uri="{FF2B5EF4-FFF2-40B4-BE49-F238E27FC236}">
              <a16:creationId xmlns:a16="http://schemas.microsoft.com/office/drawing/2014/main" id="{2FDE935A-7535-A0A8-898B-550856B35D83}"/>
            </a:ext>
          </a:extLst>
        </p:cNvPr>
        <p:cNvGrpSpPr/>
        <p:nvPr/>
      </p:nvGrpSpPr>
      <p:grpSpPr>
        <a:xfrm>
          <a:off x="0" y="0"/>
          <a:ext cx="0" cy="0"/>
          <a:chOff x="0" y="0"/>
          <a:chExt cx="0" cy="0"/>
        </a:xfrm>
      </p:grpSpPr>
      <p:sp>
        <p:nvSpPr>
          <p:cNvPr id="84" name="Google Shape;84;p13">
            <a:extLst>
              <a:ext uri="{FF2B5EF4-FFF2-40B4-BE49-F238E27FC236}">
                <a16:creationId xmlns:a16="http://schemas.microsoft.com/office/drawing/2014/main" id="{C7BB3817-22E0-6D5D-6F99-E708AEF796AD}"/>
              </a:ext>
            </a:extLst>
          </p:cNvPr>
          <p:cNvSpPr/>
          <p:nvPr/>
        </p:nvSpPr>
        <p:spPr>
          <a:xfrm>
            <a:off x="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lang="es-AR" sz="1800" b="0" i="0" u="none" strike="noStrike" cap="none" noProof="0" dirty="0">
              <a:solidFill>
                <a:schemeClr val="lt1"/>
              </a:solidFill>
              <a:latin typeface="Calibri"/>
              <a:ea typeface="Calibri"/>
              <a:cs typeface="Calibri"/>
              <a:sym typeface="Calibri"/>
            </a:endParaRPr>
          </a:p>
        </p:txBody>
      </p:sp>
      <p:sp>
        <p:nvSpPr>
          <p:cNvPr id="85" name="Google Shape;85;p13">
            <a:extLst>
              <a:ext uri="{FF2B5EF4-FFF2-40B4-BE49-F238E27FC236}">
                <a16:creationId xmlns:a16="http://schemas.microsoft.com/office/drawing/2014/main" id="{ED2FFF2A-0A12-F43A-D3F0-781D32E9C816}"/>
              </a:ext>
            </a:extLst>
          </p:cNvPr>
          <p:cNvSpPr txBox="1"/>
          <p:nvPr/>
        </p:nvSpPr>
        <p:spPr>
          <a:xfrm>
            <a:off x="0" y="1679364"/>
            <a:ext cx="9144000"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800" b="1" i="0" u="none" strike="noStrike" cap="none" noProof="0" dirty="0">
                <a:solidFill>
                  <a:srgbClr val="FFFFFF"/>
                </a:solidFill>
                <a:latin typeface="Garamond"/>
                <a:ea typeface="Calibri"/>
                <a:cs typeface="Calibri"/>
                <a:sym typeface="Garamond"/>
              </a:rPr>
              <a:t>Discusiones teóricas y fundamentos de la complejidad económica</a:t>
            </a:r>
            <a:endParaRPr lang="es-AR" sz="2800" b="0" i="0" u="none" strike="noStrike" cap="none" noProof="0" dirty="0">
              <a:solidFill>
                <a:schemeClr val="dk1"/>
              </a:solidFill>
              <a:latin typeface="Calibri"/>
              <a:ea typeface="Calibri"/>
              <a:cs typeface="Calibri"/>
              <a:sym typeface="Calibri"/>
            </a:endParaRPr>
          </a:p>
        </p:txBody>
      </p:sp>
      <p:sp>
        <p:nvSpPr>
          <p:cNvPr id="86" name="Google Shape;86;p13">
            <a:extLst>
              <a:ext uri="{FF2B5EF4-FFF2-40B4-BE49-F238E27FC236}">
                <a16:creationId xmlns:a16="http://schemas.microsoft.com/office/drawing/2014/main" id="{9B553397-BBD5-12D4-F2E4-A82EEDA9AEFE}"/>
              </a:ext>
            </a:extLst>
          </p:cNvPr>
          <p:cNvSpPr txBox="1"/>
          <p:nvPr/>
        </p:nvSpPr>
        <p:spPr>
          <a:xfrm>
            <a:off x="1060050" y="3429000"/>
            <a:ext cx="7023900" cy="1293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AR" sz="2600" b="0" i="0" u="none" strike="noStrike" cap="none" noProof="0" dirty="0">
                <a:solidFill>
                  <a:srgbClr val="FFFFFF"/>
                </a:solidFill>
                <a:latin typeface="Calibri"/>
                <a:ea typeface="Calibri"/>
                <a:cs typeface="Calibri"/>
                <a:sym typeface="Calibri"/>
              </a:rPr>
              <a:t>DIPLOMATURA EN PROBLEMÁTICAS ACTUALES DE LA ECONOMÍA, EL EMPLEO Y EL COMERCIO</a:t>
            </a:r>
          </a:p>
          <a:p>
            <a:pPr marL="0" marR="0" lvl="0" indent="0" algn="ctr" rtl="0">
              <a:spcBef>
                <a:spcPts val="0"/>
              </a:spcBef>
              <a:spcAft>
                <a:spcPts val="0"/>
              </a:spcAft>
              <a:buNone/>
            </a:pPr>
            <a:r>
              <a:rPr lang="es-AR" sz="2600" noProof="0" dirty="0">
                <a:solidFill>
                  <a:srgbClr val="FFFFFF"/>
                </a:solidFill>
                <a:latin typeface="Calibri"/>
                <a:ea typeface="Calibri"/>
                <a:cs typeface="Calibri"/>
                <a:sym typeface="Calibri"/>
              </a:rPr>
              <a:t>DESDE LA MEDICIÓN</a:t>
            </a:r>
          </a:p>
        </p:txBody>
      </p:sp>
    </p:spTree>
    <p:extLst>
      <p:ext uri="{BB962C8B-B14F-4D97-AF65-F5344CB8AC3E}">
        <p14:creationId xmlns:p14="http://schemas.microsoft.com/office/powerpoint/2010/main" val="262344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B4122-87F6-F749-79AF-E8C8BB0C8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751A59-A943-74CF-B3AF-0FB257DF3EED}"/>
              </a:ext>
            </a:extLst>
          </p:cNvPr>
          <p:cNvSpPr>
            <a:spLocks noGrp="1"/>
          </p:cNvSpPr>
          <p:nvPr>
            <p:ph type="title"/>
          </p:nvPr>
        </p:nvSpPr>
        <p:spPr/>
        <p:txBody>
          <a:bodyPr>
            <a:normAutofit fontScale="90000"/>
          </a:bodyPr>
          <a:lstStyle/>
          <a:p>
            <a:r>
              <a:rPr lang="es-AR" noProof="0" dirty="0"/>
              <a:t>Aportes sobre la relevancia del sector externo</a:t>
            </a:r>
          </a:p>
        </p:txBody>
      </p:sp>
      <p:sp>
        <p:nvSpPr>
          <p:cNvPr id="3" name="Content Placeholder 2">
            <a:extLst>
              <a:ext uri="{FF2B5EF4-FFF2-40B4-BE49-F238E27FC236}">
                <a16:creationId xmlns:a16="http://schemas.microsoft.com/office/drawing/2014/main" id="{16261422-ED01-E628-C616-0BA3A887AAAF}"/>
              </a:ext>
            </a:extLst>
          </p:cNvPr>
          <p:cNvSpPr>
            <a:spLocks noGrp="1"/>
          </p:cNvSpPr>
          <p:nvPr>
            <p:ph idx="1"/>
          </p:nvPr>
        </p:nvSpPr>
        <p:spPr/>
        <p:txBody>
          <a:bodyPr>
            <a:normAutofit fontScale="92500"/>
          </a:bodyPr>
          <a:lstStyle/>
          <a:p>
            <a:pPr algn="just">
              <a:lnSpc>
                <a:spcPct val="150000"/>
              </a:lnSpc>
              <a:defRPr sz="1800"/>
            </a:pPr>
            <a:r>
              <a:rPr lang="es-ES" sz="3000" noProof="0" dirty="0"/>
              <a:t>Adam Smith y la ‘teoría de las ventajas absolutas’.</a:t>
            </a:r>
          </a:p>
          <a:p>
            <a:pPr algn="just">
              <a:lnSpc>
                <a:spcPct val="150000"/>
              </a:lnSpc>
              <a:defRPr sz="1800"/>
            </a:pPr>
            <a:r>
              <a:rPr lang="es-ES" sz="3000" dirty="0"/>
              <a:t>David Ricardo y la ‘teoría de las ventajas relativas’.</a:t>
            </a:r>
          </a:p>
          <a:p>
            <a:pPr algn="just">
              <a:lnSpc>
                <a:spcPct val="150000"/>
              </a:lnSpc>
              <a:defRPr sz="1800"/>
            </a:pPr>
            <a:r>
              <a:rPr lang="es-ES" sz="3000" noProof="0" dirty="0"/>
              <a:t>“Ley de Thirlwall” (1979) de relación entre crecimiento y sector externo. </a:t>
            </a:r>
          </a:p>
          <a:p>
            <a:pPr algn="just">
              <a:lnSpc>
                <a:spcPct val="150000"/>
              </a:lnSpc>
              <a:defRPr sz="1800"/>
            </a:pPr>
            <a:r>
              <a:rPr lang="es-ES" sz="3000" dirty="0"/>
              <a:t>Estructuralismo latinoamericano, dinámicas de </a:t>
            </a:r>
            <a:r>
              <a:rPr lang="es-ES" sz="3000" i="1" dirty="0"/>
              <a:t>stop and go</a:t>
            </a:r>
            <a:r>
              <a:rPr lang="es-ES" sz="3000" dirty="0"/>
              <a:t> y heterogeneidad estructural.</a:t>
            </a:r>
            <a:endParaRPr lang="es-ES" sz="3000" noProof="0" dirty="0"/>
          </a:p>
          <a:p>
            <a:pPr algn="just">
              <a:lnSpc>
                <a:spcPct val="150000"/>
              </a:lnSpc>
              <a:defRPr sz="1800"/>
            </a:pPr>
            <a:endParaRPr lang="es-ES" sz="3000" noProof="0" dirty="0">
              <a:highlight>
                <a:srgbClr val="FFFF00"/>
              </a:highlight>
            </a:endParaRPr>
          </a:p>
        </p:txBody>
      </p:sp>
    </p:spTree>
    <p:extLst>
      <p:ext uri="{BB962C8B-B14F-4D97-AF65-F5344CB8AC3E}">
        <p14:creationId xmlns:p14="http://schemas.microsoft.com/office/powerpoint/2010/main" val="4255449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209CA-B398-3129-EDBF-0FB1D0A1E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6652C-F4DA-6CF1-3873-C45B84FB5B15}"/>
              </a:ext>
            </a:extLst>
          </p:cNvPr>
          <p:cNvSpPr>
            <a:spLocks noGrp="1"/>
          </p:cNvSpPr>
          <p:nvPr>
            <p:ph type="title"/>
          </p:nvPr>
        </p:nvSpPr>
        <p:spPr/>
        <p:txBody>
          <a:bodyPr>
            <a:normAutofit/>
          </a:bodyPr>
          <a:lstStyle/>
          <a:p>
            <a:r>
              <a:rPr lang="es-AR" noProof="0" dirty="0"/>
              <a:t>Multiverso complejidad económica</a:t>
            </a:r>
          </a:p>
        </p:txBody>
      </p:sp>
      <p:sp>
        <p:nvSpPr>
          <p:cNvPr id="3" name="Content Placeholder 2">
            <a:extLst>
              <a:ext uri="{FF2B5EF4-FFF2-40B4-BE49-F238E27FC236}">
                <a16:creationId xmlns:a16="http://schemas.microsoft.com/office/drawing/2014/main" id="{13224223-D959-99AA-C366-10DFCB34EE4D}"/>
              </a:ext>
            </a:extLst>
          </p:cNvPr>
          <p:cNvSpPr>
            <a:spLocks noGrp="1"/>
          </p:cNvSpPr>
          <p:nvPr>
            <p:ph idx="1"/>
          </p:nvPr>
        </p:nvSpPr>
        <p:spPr/>
        <p:txBody>
          <a:bodyPr>
            <a:normAutofit fontScale="77500" lnSpcReduction="20000"/>
          </a:bodyPr>
          <a:lstStyle/>
          <a:p>
            <a:pPr algn="just">
              <a:lnSpc>
                <a:spcPct val="150000"/>
              </a:lnSpc>
              <a:defRPr sz="1800"/>
            </a:pPr>
            <a:r>
              <a:rPr lang="es-ES" sz="3000" noProof="0" dirty="0"/>
              <a:t>Capacidades de las economías como motor del crecimiento y desarrollo.</a:t>
            </a:r>
          </a:p>
          <a:p>
            <a:pPr algn="just">
              <a:lnSpc>
                <a:spcPct val="150000"/>
              </a:lnSpc>
              <a:defRPr sz="1800"/>
            </a:pPr>
            <a:r>
              <a:rPr lang="es-ES" sz="3000" noProof="0" dirty="0"/>
              <a:t>Hidalgo et al. (2007) usan redes para mostrar cómo la estructura del Espacio de Productos (EP) condiciona el cambio en la especialización exportadora.</a:t>
            </a:r>
          </a:p>
          <a:p>
            <a:pPr algn="just">
              <a:lnSpc>
                <a:spcPct val="150000"/>
              </a:lnSpc>
              <a:defRPr sz="1800"/>
            </a:pPr>
            <a:r>
              <a:rPr lang="es-ES" sz="3000" noProof="0" dirty="0"/>
              <a:t>Los países tienden a diversificarse hacia productos cercanos a los que ya exportan. Dicha cercanía refleja que los productos comparten requerimientos (tecnología, instituciones, infraestructura, etc.).</a:t>
            </a:r>
          </a:p>
        </p:txBody>
      </p:sp>
    </p:spTree>
    <p:extLst>
      <p:ext uri="{BB962C8B-B14F-4D97-AF65-F5344CB8AC3E}">
        <p14:creationId xmlns:p14="http://schemas.microsoft.com/office/powerpoint/2010/main" val="518613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65771-F3DF-005B-CAE9-96F3D1C48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688CA-E96B-E941-954D-4D2C10952D0B}"/>
              </a:ext>
            </a:extLst>
          </p:cNvPr>
          <p:cNvSpPr>
            <a:spLocks noGrp="1"/>
          </p:cNvSpPr>
          <p:nvPr>
            <p:ph type="title"/>
          </p:nvPr>
        </p:nvSpPr>
        <p:spPr/>
        <p:txBody>
          <a:bodyPr>
            <a:normAutofit/>
          </a:bodyPr>
          <a:lstStyle/>
          <a:p>
            <a:r>
              <a:rPr lang="es-AR" noProof="0" dirty="0"/>
              <a:t>Multiverso complejidad económica</a:t>
            </a:r>
          </a:p>
        </p:txBody>
      </p:sp>
      <p:sp>
        <p:nvSpPr>
          <p:cNvPr id="3" name="Content Placeholder 2">
            <a:extLst>
              <a:ext uri="{FF2B5EF4-FFF2-40B4-BE49-F238E27FC236}">
                <a16:creationId xmlns:a16="http://schemas.microsoft.com/office/drawing/2014/main" id="{5B352714-0F0A-A951-B9AC-FDF0673D4C2B}"/>
              </a:ext>
            </a:extLst>
          </p:cNvPr>
          <p:cNvSpPr>
            <a:spLocks noGrp="1"/>
          </p:cNvSpPr>
          <p:nvPr>
            <p:ph idx="1"/>
          </p:nvPr>
        </p:nvSpPr>
        <p:spPr/>
        <p:txBody>
          <a:bodyPr>
            <a:normAutofit fontScale="70000" lnSpcReduction="20000"/>
          </a:bodyPr>
          <a:lstStyle/>
          <a:p>
            <a:pPr algn="just">
              <a:lnSpc>
                <a:spcPct val="150000"/>
              </a:lnSpc>
              <a:defRPr sz="1800"/>
            </a:pPr>
            <a:r>
              <a:rPr lang="es-ES" sz="3000" noProof="0" dirty="0"/>
              <a:t>Hausmann e Hidalgo (2009) desarrollan la teoría de la complejidad económica, vinculando el desarrollo/crecimiento con el conocimiento colectivo de una sociedad.</a:t>
            </a:r>
          </a:p>
          <a:p>
            <a:pPr algn="just">
              <a:lnSpc>
                <a:spcPct val="150000"/>
              </a:lnSpc>
              <a:defRPr sz="1800"/>
            </a:pPr>
            <a:r>
              <a:rPr lang="es-ES" sz="3000" noProof="0" dirty="0"/>
              <a:t>El patrón de especialización de un país refleja sus capacidades productivas acumuladas, que incluyen conocimiento tácito, difícil de transmitir.</a:t>
            </a:r>
          </a:p>
          <a:p>
            <a:pPr algn="just">
              <a:lnSpc>
                <a:spcPct val="150000"/>
              </a:lnSpc>
              <a:defRPr sz="1800"/>
            </a:pPr>
            <a:r>
              <a:rPr lang="es-ES" sz="3000" noProof="0" dirty="0"/>
              <a:t>Cuanto más complejo es un producto, más conocimiento especializado y redes de colaboración requiere para producirlo. A mayor complejidad, mayor diversificación y sofisticación exportadora, gracias a una red de capacidades más amplia.</a:t>
            </a:r>
          </a:p>
        </p:txBody>
      </p:sp>
    </p:spTree>
    <p:extLst>
      <p:ext uri="{BB962C8B-B14F-4D97-AF65-F5344CB8AC3E}">
        <p14:creationId xmlns:p14="http://schemas.microsoft.com/office/powerpoint/2010/main" val="2177969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7D26F-A9E3-6264-7A34-94D87B4793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464B5-8000-FB04-6BBF-E60B04EDA7D0}"/>
              </a:ext>
            </a:extLst>
          </p:cNvPr>
          <p:cNvSpPr>
            <a:spLocks noGrp="1"/>
          </p:cNvSpPr>
          <p:nvPr>
            <p:ph type="title"/>
          </p:nvPr>
        </p:nvSpPr>
        <p:spPr/>
        <p:txBody>
          <a:bodyPr/>
          <a:lstStyle/>
          <a:p>
            <a:r>
              <a:rPr lang="es-AR" noProof="0" dirty="0"/>
              <a:t>Primeras intuiciones</a:t>
            </a:r>
          </a:p>
        </p:txBody>
      </p:sp>
      <p:sp>
        <p:nvSpPr>
          <p:cNvPr id="3" name="Content Placeholder 2">
            <a:extLst>
              <a:ext uri="{FF2B5EF4-FFF2-40B4-BE49-F238E27FC236}">
                <a16:creationId xmlns:a16="http://schemas.microsoft.com/office/drawing/2014/main" id="{2062FC2E-1330-B845-22DC-F593E709F1FB}"/>
              </a:ext>
            </a:extLst>
          </p:cNvPr>
          <p:cNvSpPr>
            <a:spLocks noGrp="1"/>
          </p:cNvSpPr>
          <p:nvPr>
            <p:ph idx="1"/>
          </p:nvPr>
        </p:nvSpPr>
        <p:spPr/>
        <p:txBody>
          <a:bodyPr>
            <a:normAutofit/>
          </a:bodyPr>
          <a:lstStyle/>
          <a:p>
            <a:pPr algn="just">
              <a:lnSpc>
                <a:spcPct val="150000"/>
              </a:lnSpc>
              <a:defRPr sz="1800"/>
            </a:pPr>
            <a:r>
              <a:rPr lang="es-ES" sz="1500" noProof="0" dirty="0"/>
              <a:t>Noción de “complejidad”: hay producciones que requieren mayores esfuerzos innovativos, mano de obra más calificada, tienen mercados más dinámicos, etc. No es </a:t>
            </a:r>
            <a:r>
              <a:rPr lang="es-ES" sz="1500" i="1" noProof="0" dirty="0"/>
              <a:t>neutral</a:t>
            </a:r>
            <a:r>
              <a:rPr lang="es-ES" sz="1500" noProof="0" dirty="0"/>
              <a:t> el tipo de mercancías producen los países en términos de sus posibilidades de desarrollo económico futuro.</a:t>
            </a:r>
          </a:p>
          <a:p>
            <a:pPr algn="just">
              <a:lnSpc>
                <a:spcPct val="150000"/>
              </a:lnSpc>
              <a:defRPr sz="1800"/>
            </a:pPr>
            <a:endParaRPr lang="es-ES" sz="1500" noProof="0" dirty="0"/>
          </a:p>
          <a:p>
            <a:pPr algn="just">
              <a:lnSpc>
                <a:spcPct val="150000"/>
              </a:lnSpc>
              <a:defRPr sz="1800"/>
            </a:pPr>
            <a:r>
              <a:rPr lang="es-ES" sz="1500" u="sng" noProof="0" dirty="0"/>
              <a:t>Motivación</a:t>
            </a:r>
            <a:r>
              <a:rPr lang="es-ES" sz="1500" noProof="0" dirty="0"/>
              <a:t>: encontrar forma de sintetizar matemáticamente qué tan complejos o simples son los productos a los fines de testear dicha noción (¿qué tanto explica la especialización de un país en su performance en términos de PBIpc, GINI u otras?), pronosticar desempeños futuros (vía regresiones) y/o hacer recomendaciones de política económica (avance hacia producciones más complejas).</a:t>
            </a:r>
          </a:p>
          <a:p>
            <a:pPr algn="just">
              <a:lnSpc>
                <a:spcPct val="150000"/>
              </a:lnSpc>
              <a:defRPr sz="1800"/>
            </a:pPr>
            <a:endParaRPr lang="es-ES" sz="1500" noProof="0" dirty="0"/>
          </a:p>
          <a:p>
            <a:pPr algn="just">
              <a:lnSpc>
                <a:spcPct val="150000"/>
              </a:lnSpc>
              <a:defRPr sz="1800"/>
            </a:pPr>
            <a:r>
              <a:rPr lang="es-ES" sz="1500" u="sng" noProof="0" dirty="0"/>
              <a:t>Abordaje</a:t>
            </a:r>
            <a:r>
              <a:rPr lang="es-ES" sz="1500" noProof="0" dirty="0"/>
              <a:t>:  datos del comercio internacional, sin partir de clasificaciones </a:t>
            </a:r>
            <a:r>
              <a:rPr lang="es-ES" sz="1500" i="1" noProof="0" dirty="0"/>
              <a:t>ad hoc </a:t>
            </a:r>
            <a:r>
              <a:rPr lang="es-ES" sz="1500" noProof="0" dirty="0"/>
              <a:t>sobre la sofisticación de los productos o de supuestos sobre los factores necesarios para su producción.</a:t>
            </a:r>
          </a:p>
        </p:txBody>
      </p:sp>
    </p:spTree>
    <p:extLst>
      <p:ext uri="{BB962C8B-B14F-4D97-AF65-F5344CB8AC3E}">
        <p14:creationId xmlns:p14="http://schemas.microsoft.com/office/powerpoint/2010/main" val="27962303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8012B7978306E74CBD574D876E1FD2B9" ma:contentTypeVersion="7" ma:contentTypeDescription="Crear nuevo documento." ma:contentTypeScope="" ma:versionID="7b1a18675cde8746c6df6e4a6909ab99">
  <xsd:schema xmlns:xsd="http://www.w3.org/2001/XMLSchema" xmlns:xs="http://www.w3.org/2001/XMLSchema" xmlns:p="http://schemas.microsoft.com/office/2006/metadata/properties" xmlns:ns2="6e8d534b-33df-4b44-9bc3-29e2dd1a81c6" targetNamespace="http://schemas.microsoft.com/office/2006/metadata/properties" ma:root="true" ma:fieldsID="ee020865892c92be3310f65b980f8dde" ns2:_="">
    <xsd:import namespace="6e8d534b-33df-4b44-9bc3-29e2dd1a81c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8d534b-33df-4b44-9bc3-29e2dd1a81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4F76F4-EE10-424A-BA03-EF382FF74113}">
  <ds:schemaRefs>
    <ds:schemaRef ds:uri="http://schemas.microsoft.com/sharepoint/v3/contenttype/forms"/>
  </ds:schemaRefs>
</ds:datastoreItem>
</file>

<file path=customXml/itemProps2.xml><?xml version="1.0" encoding="utf-8"?>
<ds:datastoreItem xmlns:ds="http://schemas.openxmlformats.org/officeDocument/2006/customXml" ds:itemID="{07EEB74B-51DE-4C01-8C9B-6F00E093602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8585859-2678-466A-ABE1-0A64623915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8d534b-33df-4b44-9bc3-29e2dd1a81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2668</TotalTime>
  <Words>2243</Words>
  <Application>Microsoft Office PowerPoint</Application>
  <PresentationFormat>Presentación en pantalla (4:3)</PresentationFormat>
  <Paragraphs>116</Paragraphs>
  <Slides>28</Slides>
  <Notes>25</Notes>
  <HiddenSlides>1</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28</vt:i4>
      </vt:variant>
    </vt:vector>
  </HeadingPairs>
  <TitlesOfParts>
    <vt:vector size="36" baseType="lpstr">
      <vt:lpstr>Cambria Math</vt:lpstr>
      <vt:lpstr>Times New Roman</vt:lpstr>
      <vt:lpstr>Arial</vt:lpstr>
      <vt:lpstr>Garamond</vt:lpstr>
      <vt:lpstr>IBM Plex Serif</vt:lpstr>
      <vt:lpstr>Calibri</vt:lpstr>
      <vt:lpstr>Roboto</vt:lpstr>
      <vt:lpstr>Office Theme</vt:lpstr>
      <vt:lpstr>Presentación de PowerPoint</vt:lpstr>
      <vt:lpstr>Bibliografía</vt:lpstr>
      <vt:lpstr>Organización de la clase</vt:lpstr>
      <vt:lpstr>Guía espiritual de la complejidad</vt:lpstr>
      <vt:lpstr>Presentación de PowerPoint</vt:lpstr>
      <vt:lpstr>Aportes sobre la relevancia del sector externo</vt:lpstr>
      <vt:lpstr>Multiverso complejidad económica</vt:lpstr>
      <vt:lpstr>Multiverso complejidad económica</vt:lpstr>
      <vt:lpstr>Primeras intuiciones</vt:lpstr>
      <vt:lpstr>Presentación de PowerPoint</vt:lpstr>
      <vt:lpstr>Probabilidades conjuntas</vt:lpstr>
      <vt:lpstr>Probabilidades conjuntas</vt:lpstr>
      <vt:lpstr>El Espacio de Productos</vt:lpstr>
      <vt:lpstr>El Espacio de Productos  para Argentina (2021)</vt:lpstr>
      <vt:lpstr>Centralidad de los productos</vt:lpstr>
      <vt:lpstr>Densidad y distancia entre productos</vt:lpstr>
      <vt:lpstr>Resumen del enfoque del EP</vt:lpstr>
      <vt:lpstr>Presentación de PowerPoint</vt:lpstr>
      <vt:lpstr>Nociones base: VCR, diversidad y ubicuidad</vt:lpstr>
      <vt:lpstr>Combinando diversidad y ubicuidad</vt:lpstr>
      <vt:lpstr>Unificando en una dimensión</vt:lpstr>
      <vt:lpstr>La iteración entre diversidad y ubicuidad</vt:lpstr>
      <vt:lpstr>Llegando a ICE e ICP</vt:lpstr>
      <vt:lpstr>Evolución del Índice de Complejidad Económica (ICE) y cantidad de productos exportados con VCR (diversidad) en Argentina. 2000-2023</vt:lpstr>
      <vt:lpstr>Evolución del Índice de Complejidad Económica (ICE) y cantidad de productos exportados con VCR (diversidad) en Argentina. 2000-2023</vt:lpstr>
      <vt:lpstr>Evolución de la diversidad (eje X) y la ubicuidad promedio de los productos exportados con VCR (eje Y) de Argentina. 2000-2023</vt:lpstr>
      <vt:lpstr>Evolución del Índice de Complejidad Económica en la región. 2000-2023</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iiece</dc:creator>
  <cp:lastModifiedBy>Lucas Terranova</cp:lastModifiedBy>
  <cp:revision>199</cp:revision>
  <dcterms:modified xsi:type="dcterms:W3CDTF">2025-05-19T19:30:11Z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0x0101008012B7978306E74CBD574D876E1FD2B9</vt:lpwstr>
  </property>
</Properties>
</file>