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34" r:id="rId4"/>
    <p:sldId id="374" r:id="rId5"/>
    <p:sldId id="326" r:id="rId6"/>
    <p:sldId id="335" r:id="rId7"/>
    <p:sldId id="462" r:id="rId8"/>
    <p:sldId id="333" r:id="rId9"/>
    <p:sldId id="325" r:id="rId10"/>
    <p:sldId id="366" r:id="rId11"/>
    <p:sldId id="464" r:id="rId12"/>
    <p:sldId id="329" r:id="rId13"/>
    <p:sldId id="345" r:id="rId14"/>
    <p:sldId id="461" r:id="rId15"/>
    <p:sldId id="280" r:id="rId16"/>
    <p:sldId id="346" r:id="rId17"/>
    <p:sldId id="353" r:id="rId18"/>
    <p:sldId id="281" r:id="rId19"/>
    <p:sldId id="3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c.gob.ar/ftp/cuadros/menusuperior/clasificadores/CNO_2017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hyperlink" Target="https://www.indec.gob.ar/ftp/cuadros/menusuperior/eph/caes_mercosur_1.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1" y="1828800"/>
            <a:ext cx="79936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lang="es-MX" sz="2800" b="1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Clase 1 - Censos y Encuestas. Indicadores del mercado laboral</a:t>
            </a:r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0" y="3200400"/>
            <a:ext cx="9144000" cy="731520"/>
          </a:xfrm>
          <a:prstGeom prst="roundRect">
            <a:avLst/>
          </a:prstGeom>
          <a:solidFill>
            <a:srgbClr val="85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330556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lang="es-AR" dirty="0"/>
              <a:t>Modulo 5 – Indicadores Socioeconómicos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5486400"/>
            <a:ext cx="8391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es-MX" dirty="0"/>
              <a:t>DIPLOMATURA EN PROBLEMÁTICAS ACTUALES DE LA ECONOMÍA, EL EMPLEO Y EL COMERCIO DESDE LA PERSPECTIVA DE LA MEDICIÓN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8F2-DE81-95DE-D463-986C85D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Otras dimensiones de la ocupación	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43973-44C3-2E3F-9A30-D7AC5A6E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s-AR" dirty="0"/>
          </a:p>
          <a:p>
            <a:r>
              <a:rPr lang="es-AR" b="1" dirty="0"/>
              <a:t>Tipo de establecimiento </a:t>
            </a:r>
            <a:r>
              <a:rPr lang="es-AR" dirty="0"/>
              <a:t>(público o privado)</a:t>
            </a:r>
          </a:p>
          <a:p>
            <a:r>
              <a:rPr lang="es-AR" b="1" dirty="0"/>
              <a:t>Tamaño del establecimiento</a:t>
            </a:r>
          </a:p>
          <a:p>
            <a:pPr algn="just"/>
            <a:r>
              <a:rPr lang="es-AR" b="1" dirty="0"/>
              <a:t>Condición de registro </a:t>
            </a:r>
            <a:r>
              <a:rPr lang="es-AR" dirty="0"/>
              <a:t>(realización de descuentos jubilatorios para asalariados)</a:t>
            </a:r>
          </a:p>
          <a:p>
            <a:r>
              <a:rPr lang="es-AR" b="1" dirty="0"/>
              <a:t>Duración del empleo </a:t>
            </a:r>
            <a:r>
              <a:rPr lang="es-AR" dirty="0"/>
              <a:t>(¿tiene tiempo de finalización predeterminado?)</a:t>
            </a:r>
          </a:p>
          <a:p>
            <a:r>
              <a:rPr lang="es-AR" b="1" dirty="0"/>
              <a:t>Antigüedad</a:t>
            </a:r>
          </a:p>
          <a:p>
            <a:r>
              <a:rPr lang="es-AR" b="1" dirty="0"/>
              <a:t>Ingresos percibidos en la ocupación </a:t>
            </a:r>
            <a:r>
              <a:rPr lang="es-AR" dirty="0"/>
              <a:t>(distintas desagregaciones)</a:t>
            </a:r>
          </a:p>
          <a:p>
            <a:r>
              <a:rPr lang="es-AR" b="1" dirty="0"/>
              <a:t>¿Segundas ocupaciones?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17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3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A7FF54-3342-D5AD-B5B9-DD8AE8E7E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5AD91F-DF1D-CDAB-A0CA-88F92EDB32F0}"/>
              </a:ext>
            </a:extLst>
          </p:cNvPr>
          <p:cNvSpPr/>
          <p:nvPr/>
        </p:nvSpPr>
        <p:spPr>
          <a:xfrm>
            <a:off x="0" y="3200400"/>
            <a:ext cx="9144000" cy="731520"/>
          </a:xfrm>
          <a:prstGeom prst="roundRect">
            <a:avLst/>
          </a:prstGeom>
          <a:solidFill>
            <a:srgbClr val="85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EB68A-445F-D852-D70C-F3F8659E0978}"/>
              </a:ext>
            </a:extLst>
          </p:cNvPr>
          <p:cNvSpPr txBox="1"/>
          <p:nvPr/>
        </p:nvSpPr>
        <p:spPr>
          <a:xfrm>
            <a:off x="0" y="330556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FFFFFF"/>
                </a:solidFill>
              </a:defRPr>
            </a:pPr>
            <a:r>
              <a:rPr lang="es-MX" sz="2800" b="1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Anexo (información complementaria)</a:t>
            </a:r>
            <a:endParaRPr kumimoji="0" lang="es-AR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9C711-DFE0-F978-D490-5464F8B08031}"/>
              </a:ext>
            </a:extLst>
          </p:cNvPr>
          <p:cNvSpPr txBox="1"/>
          <p:nvPr/>
        </p:nvSpPr>
        <p:spPr>
          <a:xfrm>
            <a:off x="457201" y="5486400"/>
            <a:ext cx="8391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DIPLOMATURA EN PROBLEMÁTICAS ACTUALES DE LA ECONOMÍA, EL EMPLEO Y EL COMERCIO DESDE LA PERSPECTIVA DE LA MEDICIÓN</a:t>
            </a:r>
          </a:p>
        </p:txBody>
      </p:sp>
    </p:spTree>
    <p:extLst>
      <p:ext uri="{BB962C8B-B14F-4D97-AF65-F5344CB8AC3E}">
        <p14:creationId xmlns:p14="http://schemas.microsoft.com/office/powerpoint/2010/main" val="214221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CE0698-A016-9FCD-E3B7-B067CC36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s-AR" dirty="0"/>
              <a:t>Criterios de la condición de 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EBBC3-2901-1584-4CE9-4F64DEC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u="sng" dirty="0"/>
              <a:t>Ocupados</a:t>
            </a:r>
            <a:r>
              <a:rPr lang="es-ES" dirty="0"/>
              <a:t>: aquellos que </a:t>
            </a:r>
            <a:r>
              <a:rPr lang="es-ES" b="1" dirty="0"/>
              <a:t>trabajaron al menos una hora </a:t>
            </a:r>
            <a:r>
              <a:rPr lang="es-ES" dirty="0"/>
              <a:t>en el periodo de referencia (P.R. -7 días) ; o no han trabajado, pero </a:t>
            </a:r>
            <a:r>
              <a:rPr lang="es-ES" b="1" dirty="0"/>
              <a:t>tienen un trabajo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u="sng" dirty="0"/>
              <a:t>Desocupados</a:t>
            </a:r>
            <a:r>
              <a:rPr lang="es-ES" dirty="0"/>
              <a:t>: aquellos que no trabajaron en la semana de referencia, están disponibles para trabajar y además buscaron trabajo durante el periodo de referencia (P.R. – 30 días)</a:t>
            </a:r>
          </a:p>
          <a:p>
            <a:pPr marL="385763" indent="-385763">
              <a:buAutoNum type="arabicParenBoth"/>
            </a:pPr>
            <a:r>
              <a:rPr lang="es-ES" dirty="0"/>
              <a:t>No ocupado en el período de referencia		              </a:t>
            </a:r>
          </a:p>
          <a:p>
            <a:pPr marL="385763" indent="-385763">
              <a:buAutoNum type="arabicParenBoth"/>
            </a:pPr>
            <a:r>
              <a:rPr lang="es-ES" dirty="0"/>
              <a:t>Estar disponible para trabajar</a:t>
            </a:r>
          </a:p>
          <a:p>
            <a:pPr marL="385763" indent="-385763">
              <a:buAutoNum type="arabicParenBoth"/>
            </a:pPr>
            <a:r>
              <a:rPr lang="es-ES" dirty="0"/>
              <a:t>Haber buscado trabajo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u="sng" dirty="0"/>
              <a:t>Población económicamente activa:</a:t>
            </a:r>
            <a:r>
              <a:rPr lang="es-ES" dirty="0"/>
              <a:t> Noción de fuerza de trabajo disponible en la sociedad (Ocupados + Desocupados)</a:t>
            </a:r>
          </a:p>
          <a:p>
            <a:pPr marL="0" indent="0">
              <a:buNone/>
            </a:pPr>
            <a:r>
              <a:rPr lang="es-ES" u="sng" dirty="0"/>
              <a:t>Población económicamente inactiva</a:t>
            </a:r>
            <a:r>
              <a:rPr lang="es-ES" dirty="0"/>
              <a:t>: Personas </a:t>
            </a:r>
            <a:r>
              <a:rPr lang="es-MX" dirty="0"/>
              <a:t>que </a:t>
            </a:r>
            <a:r>
              <a:rPr lang="es-MX" b="1" dirty="0"/>
              <a:t>en el período de referencia no estaban ocupadas ni desocupadas</a:t>
            </a:r>
            <a:endParaRPr lang="es-ES" dirty="0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1CCFE152-4374-71B2-D476-E6C905C5CBFE}"/>
              </a:ext>
            </a:extLst>
          </p:cNvPr>
          <p:cNvSpPr/>
          <p:nvPr/>
        </p:nvSpPr>
        <p:spPr>
          <a:xfrm>
            <a:off x="4572000" y="3082751"/>
            <a:ext cx="239087" cy="848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FF3D85-A37A-06D0-E041-745A688A56AD}"/>
              </a:ext>
            </a:extLst>
          </p:cNvPr>
          <p:cNvSpPr txBox="1"/>
          <p:nvPr/>
        </p:nvSpPr>
        <p:spPr>
          <a:xfrm>
            <a:off x="4859324" y="3082752"/>
            <a:ext cx="2145899" cy="715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350" dirty="0"/>
              <a:t>Subutilización de fuerza de trabajo disponible en la sociedad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2266706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CE0698-A016-9FCD-E3B7-B067CC36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71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s-AR" dirty="0"/>
              <a:t>Criterios de la intensidad en la ocupación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EBBC3-2901-1584-4CE9-4F64DEC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u="sng" dirty="0"/>
              <a:t>Sobreocupados</a:t>
            </a:r>
            <a:r>
              <a:rPr lang="es-ES" dirty="0"/>
              <a:t>: aquellos que trabajaron más de 45 horas en la semana (PR). </a:t>
            </a:r>
          </a:p>
          <a:p>
            <a:r>
              <a:rPr lang="es-AR" u="sng" dirty="0" err="1"/>
              <a:t>Subocupados</a:t>
            </a:r>
            <a:r>
              <a:rPr lang="es-AR" u="sng" dirty="0"/>
              <a:t> (definición tradicional)</a:t>
            </a:r>
            <a:r>
              <a:rPr lang="es-AR" dirty="0"/>
              <a:t>: </a:t>
            </a:r>
          </a:p>
          <a:p>
            <a:pPr lvl="1"/>
            <a:r>
              <a:rPr lang="es-AR" dirty="0"/>
              <a:t>Quienes trabajaron menos de 35 horas en la semana de referencia</a:t>
            </a:r>
          </a:p>
          <a:p>
            <a:pPr lvl="1"/>
            <a:r>
              <a:rPr lang="es-AR" dirty="0"/>
              <a:t>Manifiestan deseo de trabajar más horas</a:t>
            </a:r>
          </a:p>
          <a:p>
            <a:pPr lvl="1"/>
            <a:r>
              <a:rPr lang="es-AR" dirty="0"/>
              <a:t>Se encuentran disponibles para trabajar más horas</a:t>
            </a:r>
          </a:p>
          <a:p>
            <a:pPr marL="150876" lvl="1" indent="0">
              <a:buNone/>
            </a:pPr>
            <a:endParaRPr lang="es-AR" u="sng" dirty="0"/>
          </a:p>
          <a:p>
            <a:pPr marL="150876" lvl="1" indent="0">
              <a:buNone/>
            </a:pPr>
            <a:r>
              <a:rPr lang="es-AR" u="sng" dirty="0"/>
              <a:t>Ocupados plenos</a:t>
            </a:r>
            <a:r>
              <a:rPr lang="es-AR" dirty="0"/>
              <a:t>: aquellos que trabajan más de 35 horas y menos de 45, o aquellos que trabajando menos de 35 horas no cumplen las condiciones (2 y 3) de subocupación.</a:t>
            </a:r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FF20DC97-82CB-CFBA-9876-8CCA13B12449}"/>
              </a:ext>
            </a:extLst>
          </p:cNvPr>
          <p:cNvSpPr/>
          <p:nvPr/>
        </p:nvSpPr>
        <p:spPr>
          <a:xfrm>
            <a:off x="5887817" y="2736503"/>
            <a:ext cx="239087" cy="848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064110-E17F-7130-2869-7B6CF3962901}"/>
              </a:ext>
            </a:extLst>
          </p:cNvPr>
          <p:cNvSpPr txBox="1"/>
          <p:nvPr/>
        </p:nvSpPr>
        <p:spPr>
          <a:xfrm>
            <a:off x="6175141" y="2814367"/>
            <a:ext cx="2145899" cy="715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350" dirty="0"/>
              <a:t>Subutilización de fuerza de trabajo disponible en la sociedad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9417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39DC-C7FC-47B4-1CAF-964A17C5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Clasificación ampliada de la población</a:t>
            </a:r>
            <a:endParaRPr lang="es-AR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05DCC16-4257-AA64-B2BD-D86BE807A7B8}"/>
              </a:ext>
            </a:extLst>
          </p:cNvPr>
          <p:cNvSpPr txBox="1"/>
          <p:nvPr/>
        </p:nvSpPr>
        <p:spPr>
          <a:xfrm>
            <a:off x="448678" y="3595530"/>
            <a:ext cx="987804" cy="5078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350" dirty="0"/>
              <a:t>Población total</a:t>
            </a:r>
            <a:endParaRPr lang="es-AR" sz="135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F10F086-764F-0B9D-E177-7FF4C470EDEA}"/>
              </a:ext>
            </a:extLst>
          </p:cNvPr>
          <p:cNvSpPr txBox="1"/>
          <p:nvPr/>
        </p:nvSpPr>
        <p:spPr>
          <a:xfrm>
            <a:off x="1613699" y="2904487"/>
            <a:ext cx="1395718" cy="5770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Población </a:t>
            </a:r>
          </a:p>
          <a:p>
            <a:pPr algn="ctr"/>
            <a:r>
              <a:rPr lang="es-ES" sz="1050" dirty="0"/>
              <a:t>Económicamente Activa</a:t>
            </a:r>
            <a:endParaRPr lang="es-AR" sz="105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62E9116-BB80-9AB6-9BDC-8F5E9250725C}"/>
              </a:ext>
            </a:extLst>
          </p:cNvPr>
          <p:cNvSpPr txBox="1"/>
          <p:nvPr/>
        </p:nvSpPr>
        <p:spPr>
          <a:xfrm>
            <a:off x="1611669" y="4368339"/>
            <a:ext cx="1395718" cy="5770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Población </a:t>
            </a:r>
          </a:p>
          <a:p>
            <a:pPr algn="ctr"/>
            <a:r>
              <a:rPr lang="es-ES" sz="1050" dirty="0"/>
              <a:t>Económicamente Inactiva</a:t>
            </a:r>
            <a:endParaRPr lang="es-AR" sz="105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B0D53C4-69C8-2879-AF9A-8AA1B837B8BD}"/>
              </a:ext>
            </a:extLst>
          </p:cNvPr>
          <p:cNvSpPr txBox="1"/>
          <p:nvPr/>
        </p:nvSpPr>
        <p:spPr>
          <a:xfrm>
            <a:off x="3411303" y="2812969"/>
            <a:ext cx="1395718" cy="253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Ocupados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FB75A18-EDA0-A50F-43F8-38ADBE3F4DF8}"/>
              </a:ext>
            </a:extLst>
          </p:cNvPr>
          <p:cNvSpPr txBox="1"/>
          <p:nvPr/>
        </p:nvSpPr>
        <p:spPr>
          <a:xfrm>
            <a:off x="3411301" y="3480113"/>
            <a:ext cx="1395718" cy="253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Desocupados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2C853B5-9747-F67F-1D9C-10CB027DB403}"/>
              </a:ext>
            </a:extLst>
          </p:cNvPr>
          <p:cNvSpPr txBox="1"/>
          <p:nvPr/>
        </p:nvSpPr>
        <p:spPr>
          <a:xfrm>
            <a:off x="6773099" y="4414505"/>
            <a:ext cx="1395718" cy="415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“Inactivos marginales”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B8F01A4-2B28-C48F-E41C-4E4AAFE71B02}"/>
              </a:ext>
            </a:extLst>
          </p:cNvPr>
          <p:cNvSpPr/>
          <p:nvPr/>
        </p:nvSpPr>
        <p:spPr>
          <a:xfrm>
            <a:off x="5902766" y="2822946"/>
            <a:ext cx="1027350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50" dirty="0"/>
              <a:t>Ocupados pleno</a:t>
            </a:r>
            <a:endParaRPr lang="es-AR" sz="75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A3B147E-781B-C7E1-026E-49FC36CFB396}"/>
              </a:ext>
            </a:extLst>
          </p:cNvPr>
          <p:cNvSpPr txBox="1"/>
          <p:nvPr/>
        </p:nvSpPr>
        <p:spPr>
          <a:xfrm>
            <a:off x="6773099" y="4751591"/>
            <a:ext cx="1395718" cy="253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“Inactivos típicos”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2CBC45A-2294-2066-FFFC-05F68C0F8FD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410444" y="4474281"/>
            <a:ext cx="2362655" cy="14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C2C3E6D-AC2F-5745-AFE4-2BC983F0B02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440397" y="4854902"/>
            <a:ext cx="2332702" cy="2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FB0B3F6-E789-262D-3CC2-6F0F7F53D224}"/>
              </a:ext>
            </a:extLst>
          </p:cNvPr>
          <p:cNvCxnSpPr>
            <a:cxnSpLocks/>
          </p:cNvCxnSpPr>
          <p:nvPr/>
        </p:nvCxnSpPr>
        <p:spPr>
          <a:xfrm flipV="1">
            <a:off x="3009416" y="2974872"/>
            <a:ext cx="401885" cy="15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94671CD-E5C6-0D96-92CF-BFCE81EE84E7}"/>
              </a:ext>
            </a:extLst>
          </p:cNvPr>
          <p:cNvCxnSpPr>
            <a:cxnSpLocks/>
          </p:cNvCxnSpPr>
          <p:nvPr/>
        </p:nvCxnSpPr>
        <p:spPr>
          <a:xfrm>
            <a:off x="3011382" y="3204940"/>
            <a:ext cx="399919" cy="31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FA1A775-3B1D-1FF3-C19D-1F86D70AD8DC}"/>
              </a:ext>
            </a:extLst>
          </p:cNvPr>
          <p:cNvSpPr txBox="1"/>
          <p:nvPr/>
        </p:nvSpPr>
        <p:spPr>
          <a:xfrm>
            <a:off x="6759193" y="3902685"/>
            <a:ext cx="1409624" cy="415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“Desocupados desalentados”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BCC46469-9A84-19A1-AC5B-D9A8C5F436A5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490323" y="4110434"/>
            <a:ext cx="2268870" cy="35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716516D-CBCE-6202-FCB5-3A41DD35C491}"/>
              </a:ext>
            </a:extLst>
          </p:cNvPr>
          <p:cNvSpPr/>
          <p:nvPr/>
        </p:nvSpPr>
        <p:spPr>
          <a:xfrm>
            <a:off x="5896746" y="2375079"/>
            <a:ext cx="1005532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50" dirty="0"/>
              <a:t>Sobreocupados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578965B-B36F-3FF5-59FC-8A43C9C65173}"/>
              </a:ext>
            </a:extLst>
          </p:cNvPr>
          <p:cNvSpPr/>
          <p:nvPr/>
        </p:nvSpPr>
        <p:spPr>
          <a:xfrm>
            <a:off x="5902766" y="3270813"/>
            <a:ext cx="999512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50" dirty="0" err="1"/>
              <a:t>Subocupad</a:t>
            </a:r>
            <a:r>
              <a:rPr lang="es-AR" sz="750" dirty="0"/>
              <a:t>os</a:t>
            </a:r>
            <a:endParaRPr lang="es-ES" sz="750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A9B5766-BAA9-80F2-1163-6133C175F442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1117960" y="3193028"/>
            <a:ext cx="495739" cy="39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423C73B-64F3-FD6B-EC44-D3E3127488B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17960" y="4090315"/>
            <a:ext cx="493709" cy="56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9F5E4E1-567A-752A-8B25-6CC6BC5FF501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4837248" y="2571287"/>
            <a:ext cx="1059498" cy="35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6D26F7B-0760-E9AF-D2ED-D53905B5EFAA}"/>
              </a:ext>
            </a:extLst>
          </p:cNvPr>
          <p:cNvCxnSpPr>
            <a:cxnSpLocks/>
          </p:cNvCxnSpPr>
          <p:nvPr/>
        </p:nvCxnSpPr>
        <p:spPr>
          <a:xfrm>
            <a:off x="4875416" y="2928385"/>
            <a:ext cx="1027350" cy="1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C23426A-EBBD-58DA-8732-D0F6134F599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875416" y="2974872"/>
            <a:ext cx="1027350" cy="49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D0F0CE-AA43-4DC4-C0A8-2372317220AF}"/>
              </a:ext>
            </a:extLst>
          </p:cNvPr>
          <p:cNvSpPr txBox="1"/>
          <p:nvPr/>
        </p:nvSpPr>
        <p:spPr>
          <a:xfrm>
            <a:off x="7069905" y="2544617"/>
            <a:ext cx="1397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900" dirty="0"/>
              <a:t>¿Demandan más horas de trabajo?</a:t>
            </a:r>
          </a:p>
          <a:p>
            <a:endParaRPr lang="es-AR" sz="900" dirty="0"/>
          </a:p>
          <a:p>
            <a:r>
              <a:rPr lang="es-AR" sz="900" dirty="0"/>
              <a:t>¿Se encuentran disponibles para trabajar más horas?</a:t>
            </a:r>
            <a:endParaRPr lang="en-GB" sz="9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CAF4A89-D3F5-65FE-5F02-8EF2A2F720DB}"/>
              </a:ext>
            </a:extLst>
          </p:cNvPr>
          <p:cNvSpPr txBox="1"/>
          <p:nvPr/>
        </p:nvSpPr>
        <p:spPr>
          <a:xfrm>
            <a:off x="2998711" y="4541147"/>
            <a:ext cx="1491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900" dirty="0"/>
              <a:t>¿Disponible para trabajar?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AB5B88-C36E-3314-40EB-6C49D9DBDD5B}"/>
              </a:ext>
            </a:extLst>
          </p:cNvPr>
          <p:cNvSpPr txBox="1"/>
          <p:nvPr/>
        </p:nvSpPr>
        <p:spPr>
          <a:xfrm>
            <a:off x="4272006" y="4374305"/>
            <a:ext cx="6034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900" dirty="0"/>
              <a:t>Si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CA998DC-09D0-642C-6605-CA85C43E6EFA}"/>
              </a:ext>
            </a:extLst>
          </p:cNvPr>
          <p:cNvSpPr txBox="1"/>
          <p:nvPr/>
        </p:nvSpPr>
        <p:spPr>
          <a:xfrm>
            <a:off x="4272006" y="4756223"/>
            <a:ext cx="3413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900" dirty="0"/>
              <a:t>No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F6B5C3D-7EB9-3315-329C-F12B49458120}"/>
              </a:ext>
            </a:extLst>
          </p:cNvPr>
          <p:cNvSpPr txBox="1"/>
          <p:nvPr/>
        </p:nvSpPr>
        <p:spPr>
          <a:xfrm>
            <a:off x="4658647" y="4143513"/>
            <a:ext cx="5538287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25" dirty="0"/>
              <a:t>No </a:t>
            </a:r>
            <a:r>
              <a:rPr lang="en-GB" sz="825" dirty="0" err="1"/>
              <a:t>busca</a:t>
            </a:r>
            <a:r>
              <a:rPr lang="en-GB" sz="825" dirty="0"/>
              <a:t> </a:t>
            </a:r>
            <a:r>
              <a:rPr lang="en-GB" sz="825" dirty="0" err="1"/>
              <a:t>porque</a:t>
            </a:r>
            <a:r>
              <a:rPr lang="en-GB" sz="825" dirty="0"/>
              <a:t> se </a:t>
            </a:r>
            <a:r>
              <a:rPr lang="en-GB" sz="825" dirty="0" err="1"/>
              <a:t>cansó</a:t>
            </a:r>
            <a:r>
              <a:rPr lang="en-GB" sz="825" dirty="0"/>
              <a:t> de </a:t>
            </a:r>
            <a:r>
              <a:rPr lang="en-GB" sz="825" dirty="0" err="1"/>
              <a:t>buscar</a:t>
            </a:r>
            <a:r>
              <a:rPr lang="en-GB" sz="825" dirty="0"/>
              <a:t> </a:t>
            </a:r>
            <a:r>
              <a:rPr lang="en-GB" sz="825" dirty="0" err="1"/>
              <a:t>trabajo</a:t>
            </a:r>
            <a:endParaRPr lang="en-GB" sz="825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CF8D046-3424-E71C-118E-9849BF5A935B}"/>
              </a:ext>
            </a:extLst>
          </p:cNvPr>
          <p:cNvSpPr txBox="1"/>
          <p:nvPr/>
        </p:nvSpPr>
        <p:spPr>
          <a:xfrm>
            <a:off x="4648785" y="4419028"/>
            <a:ext cx="2081459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25"/>
              <a:t>No busca porque hay poco trabajo en esta </a:t>
            </a:r>
          </a:p>
          <a:p>
            <a:r>
              <a:rPr lang="es-MX" sz="825"/>
              <a:t>época del año u otras razones</a:t>
            </a:r>
            <a:endParaRPr lang="en-GB" sz="825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34F8FAE-9085-DDDE-2F98-8C64DC3A9ED6}"/>
              </a:ext>
            </a:extLst>
          </p:cNvPr>
          <p:cNvSpPr txBox="1"/>
          <p:nvPr/>
        </p:nvSpPr>
        <p:spPr>
          <a:xfrm>
            <a:off x="4653679" y="4860097"/>
            <a:ext cx="1987753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25" dirty="0"/>
              <a:t>No desean, no quieren, no pueden trabajar y no buscan trabajo</a:t>
            </a:r>
            <a:endParaRPr lang="es-ES" sz="825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E96D38A-961A-3E0F-45E3-F2A04260523C}"/>
              </a:ext>
            </a:extLst>
          </p:cNvPr>
          <p:cNvSpPr/>
          <p:nvPr/>
        </p:nvSpPr>
        <p:spPr>
          <a:xfrm>
            <a:off x="4320962" y="4365563"/>
            <a:ext cx="213348" cy="2579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939375A-EA6F-EAFC-197D-37E52B6BB67C}"/>
              </a:ext>
            </a:extLst>
          </p:cNvPr>
          <p:cNvSpPr/>
          <p:nvPr/>
        </p:nvSpPr>
        <p:spPr>
          <a:xfrm>
            <a:off x="4303770" y="4735842"/>
            <a:ext cx="213348" cy="2579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233254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92CEBA-504E-ADFD-5DCE-D59B0CA33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19" y="1224346"/>
            <a:ext cx="8913597" cy="50584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F5D63F-3286-6C0D-5176-A1392DD1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Clasificación ampliada de la población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589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A3EA-8A32-A45A-12FF-22EB6A5D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Tasas básicas del Mercado de Trabajo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F88B6122-3BE7-8820-DC69-ABC32F7DCA76}"/>
                  </a:ext>
                </a:extLst>
              </p:cNvPr>
              <p:cNvSpPr txBox="1"/>
              <p:nvPr/>
            </p:nvSpPr>
            <p:spPr bwMode="auto">
              <a:xfrm>
                <a:off x="822960" y="2320956"/>
                <a:ext cx="2862263" cy="53935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𝑎𝑐𝑡𝑖𝑣𝑖𝑑𝑎𝑑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num>
                        <m:den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sz="1350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F88B6122-3BE7-8820-DC69-ABC32F7D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" y="2320956"/>
                <a:ext cx="2862263" cy="539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0DE0DD53-F969-519B-1611-462AD41E478F}"/>
                  </a:ext>
                </a:extLst>
              </p:cNvPr>
              <p:cNvSpPr txBox="1"/>
              <p:nvPr/>
            </p:nvSpPr>
            <p:spPr bwMode="auto">
              <a:xfrm>
                <a:off x="822960" y="2940652"/>
                <a:ext cx="2700338" cy="53935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𝐸𝑚𝑝𝑙𝑒𝑜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𝑂𝑐𝑢𝑝𝑎𝑑𝑜𝑠</m:t>
                          </m:r>
                        </m:num>
                        <m:den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sz="1350" dirty="0"/>
              </a:p>
            </p:txBody>
          </p:sp>
        </mc:Choice>
        <mc:Fallback xmlns="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0DE0DD53-F969-519B-1611-462AD41E4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" y="2940652"/>
                <a:ext cx="2700338" cy="539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">
                <a:extLst>
                  <a:ext uri="{FF2B5EF4-FFF2-40B4-BE49-F238E27FC236}">
                    <a16:creationId xmlns:a16="http://schemas.microsoft.com/office/drawing/2014/main" id="{3925E564-C13C-609D-C94D-8A74A3E41DE3}"/>
                  </a:ext>
                </a:extLst>
              </p:cNvPr>
              <p:cNvSpPr txBox="1"/>
              <p:nvPr/>
            </p:nvSpPr>
            <p:spPr bwMode="auto">
              <a:xfrm>
                <a:off x="822961" y="4158377"/>
                <a:ext cx="4079081" cy="5405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𝐷𝑒𝑠𝑜𝑐𝑢𝑝𝑎𝑐𝑖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𝐴𝑏𝑖𝑒𝑟𝑡𝑎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𝐷𝑒𝑠𝑜𝑐𝑢𝑝𝑎𝑑𝑜𝑠</m:t>
                          </m:r>
                        </m:num>
                        <m:den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den>
                      </m:f>
                    </m:oMath>
                  </m:oMathPara>
                </a14:m>
                <a:endParaRPr lang="es-AR" sz="1350" dirty="0"/>
              </a:p>
            </p:txBody>
          </p:sp>
        </mc:Choice>
        <mc:Fallback xmlns="">
          <p:sp>
            <p:nvSpPr>
              <p:cNvPr id="10" name="Object 1">
                <a:extLst>
                  <a:ext uri="{FF2B5EF4-FFF2-40B4-BE49-F238E27FC236}">
                    <a16:creationId xmlns:a16="http://schemas.microsoft.com/office/drawing/2014/main" id="{3925E564-C13C-609D-C94D-8A74A3E4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1" y="4158377"/>
                <a:ext cx="4079081" cy="540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A32CFD1-FEE7-43B5-0A60-CCCB1E0DEAA8}"/>
                  </a:ext>
                </a:extLst>
              </p:cNvPr>
              <p:cNvSpPr txBox="1"/>
              <p:nvPr/>
            </p:nvSpPr>
            <p:spPr bwMode="auto">
              <a:xfrm>
                <a:off x="822960" y="4684273"/>
                <a:ext cx="3476625" cy="5405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𝑆𝑢𝑏𝑜𝑐𝑢𝑝𝑎𝑐𝑖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𝑆𝑢𝑏𝑜𝑐𝑢𝑝𝑎𝑑𝑜𝑠</m:t>
                          </m:r>
                        </m:num>
                        <m:den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den>
                      </m:f>
                    </m:oMath>
                  </m:oMathPara>
                </a14:m>
                <a:endParaRPr lang="es-AR" sz="1350" dirty="0"/>
              </a:p>
            </p:txBody>
          </p:sp>
        </mc:Choice>
        <mc:Fallback xmlns="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A32CFD1-FEE7-43B5-0A60-CCCB1E0D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" y="4684273"/>
                <a:ext cx="3476625" cy="540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">
                <a:extLst>
                  <a:ext uri="{FF2B5EF4-FFF2-40B4-BE49-F238E27FC236}">
                    <a16:creationId xmlns:a16="http://schemas.microsoft.com/office/drawing/2014/main" id="{DDE40A09-25D9-1E6E-3C1B-D58F116BD3C0}"/>
                  </a:ext>
                </a:extLst>
              </p:cNvPr>
              <p:cNvSpPr txBox="1"/>
              <p:nvPr/>
            </p:nvSpPr>
            <p:spPr bwMode="auto">
              <a:xfrm>
                <a:off x="822960" y="3528424"/>
                <a:ext cx="4632907" cy="61313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𝐸𝑚𝑝𝑙𝑒𝑜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𝑃𝑙𝑒𝑛𝑜</m:t>
                      </m:r>
                      <m:r>
                        <a:rPr lang="es-AR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𝑂𝑐𝑢𝑝𝑎𝑑𝑜𝑠</m:t>
                          </m:r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𝑝𝑙𝑒𝑛𝑜𝑠</m:t>
                          </m:r>
                        </m:num>
                        <m:den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sz="1350" dirty="0"/>
              </a:p>
            </p:txBody>
          </p:sp>
        </mc:Choice>
        <mc:Fallback xmlns="">
          <p:sp>
            <p:nvSpPr>
              <p:cNvPr id="3" name="Object 1">
                <a:extLst>
                  <a:ext uri="{FF2B5EF4-FFF2-40B4-BE49-F238E27FC236}">
                    <a16:creationId xmlns:a16="http://schemas.microsoft.com/office/drawing/2014/main" id="{DDE40A09-25D9-1E6E-3C1B-D58F116B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" y="3528424"/>
                <a:ext cx="4632907" cy="6131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02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81038-6BCC-E055-1B65-71A3FD6C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8806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Tasas básicas del Mercado de Trabajo (II)</a:t>
            </a:r>
            <a:endParaRPr lang="es-AR" dirty="0"/>
          </a:p>
        </p:txBody>
      </p:sp>
      <p:sp>
        <p:nvSpPr>
          <p:cNvPr id="5" name="7 Rectángulo redondeado">
            <a:extLst>
              <a:ext uri="{FF2B5EF4-FFF2-40B4-BE49-F238E27FC236}">
                <a16:creationId xmlns:a16="http://schemas.microsoft.com/office/drawing/2014/main" id="{770748F1-0FB9-F2A3-12BE-3AA679EE3D7D}"/>
              </a:ext>
            </a:extLst>
          </p:cNvPr>
          <p:cNvSpPr/>
          <p:nvPr/>
        </p:nvSpPr>
        <p:spPr>
          <a:xfrm>
            <a:off x="2148332" y="1458459"/>
            <a:ext cx="1512168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>
                <a:solidFill>
                  <a:schemeClr val="tx1"/>
                </a:solidFill>
                <a:latin typeface="Book Antiqua" pitchFamily="18" charset="0"/>
              </a:rPr>
              <a:t>Tasas </a:t>
            </a:r>
          </a:p>
          <a:p>
            <a:pPr algn="ctr"/>
            <a:r>
              <a:rPr lang="es-AR" i="1" dirty="0">
                <a:solidFill>
                  <a:schemeClr val="tx1"/>
                </a:solidFill>
                <a:latin typeface="Book Antiqua" pitchFamily="18" charset="0"/>
              </a:rPr>
              <a:t>brutas</a:t>
            </a:r>
          </a:p>
        </p:txBody>
      </p:sp>
      <p:sp>
        <p:nvSpPr>
          <p:cNvPr id="6" name="8 Rectángulo redondeado">
            <a:extLst>
              <a:ext uri="{FF2B5EF4-FFF2-40B4-BE49-F238E27FC236}">
                <a16:creationId xmlns:a16="http://schemas.microsoft.com/office/drawing/2014/main" id="{09781C9A-C1C8-CD31-B44D-83BDCC218CAB}"/>
              </a:ext>
            </a:extLst>
          </p:cNvPr>
          <p:cNvSpPr/>
          <p:nvPr/>
        </p:nvSpPr>
        <p:spPr>
          <a:xfrm>
            <a:off x="3714505" y="1458459"/>
            <a:ext cx="792905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i="1" dirty="0">
                <a:solidFill>
                  <a:schemeClr val="tx1"/>
                </a:solidFill>
                <a:latin typeface="Book Antiqua" pitchFamily="18" charset="0"/>
              </a:rPr>
              <a:t>Versus</a:t>
            </a:r>
          </a:p>
        </p:txBody>
      </p:sp>
      <p:sp>
        <p:nvSpPr>
          <p:cNvPr id="7" name="9 Rectángulo redondeado">
            <a:extLst>
              <a:ext uri="{FF2B5EF4-FFF2-40B4-BE49-F238E27FC236}">
                <a16:creationId xmlns:a16="http://schemas.microsoft.com/office/drawing/2014/main" id="{29F50268-5A61-ABCD-9117-194807540C9D}"/>
              </a:ext>
            </a:extLst>
          </p:cNvPr>
          <p:cNvSpPr/>
          <p:nvPr/>
        </p:nvSpPr>
        <p:spPr>
          <a:xfrm>
            <a:off x="4507411" y="1444912"/>
            <a:ext cx="1512168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>
                <a:solidFill>
                  <a:schemeClr val="tx1"/>
                </a:solidFill>
                <a:latin typeface="Book Antiqua" pitchFamily="18" charset="0"/>
              </a:rPr>
              <a:t>Tasas específicas</a:t>
            </a:r>
          </a:p>
        </p:txBody>
      </p:sp>
      <p:cxnSp>
        <p:nvCxnSpPr>
          <p:cNvPr id="8" name="16 Conector recto de flecha">
            <a:extLst>
              <a:ext uri="{FF2B5EF4-FFF2-40B4-BE49-F238E27FC236}">
                <a16:creationId xmlns:a16="http://schemas.microsoft.com/office/drawing/2014/main" id="{9EDB4C9B-372D-D6BD-10A3-82011FCBE326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5298453" y="2058026"/>
            <a:ext cx="200114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11 Rectángulo redondeado">
            <a:extLst>
              <a:ext uri="{FF2B5EF4-FFF2-40B4-BE49-F238E27FC236}">
                <a16:creationId xmlns:a16="http://schemas.microsoft.com/office/drawing/2014/main" id="{42F9A1A7-B39F-111C-1769-B4CD65FC1854}"/>
              </a:ext>
            </a:extLst>
          </p:cNvPr>
          <p:cNvSpPr/>
          <p:nvPr/>
        </p:nvSpPr>
        <p:spPr>
          <a:xfrm>
            <a:off x="5533525" y="2159006"/>
            <a:ext cx="1242138" cy="268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i="1" dirty="0">
                <a:solidFill>
                  <a:schemeClr val="tx1"/>
                </a:solidFill>
                <a:latin typeface="Book Antiqua" pitchFamily="18" charset="0"/>
              </a:rPr>
              <a:t>Edad</a:t>
            </a:r>
          </a:p>
        </p:txBody>
      </p:sp>
      <p:sp>
        <p:nvSpPr>
          <p:cNvPr id="10" name="12 Rectángulo redondeado">
            <a:extLst>
              <a:ext uri="{FF2B5EF4-FFF2-40B4-BE49-F238E27FC236}">
                <a16:creationId xmlns:a16="http://schemas.microsoft.com/office/drawing/2014/main" id="{0ECCAF9D-7748-B732-B102-8084AEFEA661}"/>
              </a:ext>
            </a:extLst>
          </p:cNvPr>
          <p:cNvSpPr/>
          <p:nvPr/>
        </p:nvSpPr>
        <p:spPr>
          <a:xfrm>
            <a:off x="5540270" y="2475224"/>
            <a:ext cx="1242138" cy="2316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i="1" dirty="0">
                <a:solidFill>
                  <a:schemeClr val="tx1"/>
                </a:solidFill>
                <a:latin typeface="Book Antiqua" pitchFamily="18" charset="0"/>
              </a:rPr>
              <a:t>Género</a:t>
            </a:r>
          </a:p>
        </p:txBody>
      </p:sp>
      <p:sp>
        <p:nvSpPr>
          <p:cNvPr id="11" name="13 Rectángulo redondeado">
            <a:extLst>
              <a:ext uri="{FF2B5EF4-FFF2-40B4-BE49-F238E27FC236}">
                <a16:creationId xmlns:a16="http://schemas.microsoft.com/office/drawing/2014/main" id="{FC83D2F1-065C-23FE-0B55-43EB108942D0}"/>
              </a:ext>
            </a:extLst>
          </p:cNvPr>
          <p:cNvSpPr/>
          <p:nvPr/>
        </p:nvSpPr>
        <p:spPr>
          <a:xfrm>
            <a:off x="5533525" y="2752863"/>
            <a:ext cx="1242138" cy="2316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i="1" dirty="0">
                <a:solidFill>
                  <a:schemeClr val="tx1"/>
                </a:solidFill>
                <a:latin typeface="Book Antiqua" pitchFamily="18" charset="0"/>
              </a:rPr>
              <a:t>Educación</a:t>
            </a:r>
          </a:p>
        </p:txBody>
      </p:sp>
      <p:cxnSp>
        <p:nvCxnSpPr>
          <p:cNvPr id="12" name="23 Conector recto de flecha">
            <a:extLst>
              <a:ext uri="{FF2B5EF4-FFF2-40B4-BE49-F238E27FC236}">
                <a16:creationId xmlns:a16="http://schemas.microsoft.com/office/drawing/2014/main" id="{3FAC30FB-B3F6-A839-E7A8-1B5637D5F720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5152838" y="2203640"/>
            <a:ext cx="498089" cy="27677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25 Conector recto de flecha">
            <a:extLst>
              <a:ext uri="{FF2B5EF4-FFF2-40B4-BE49-F238E27FC236}">
                <a16:creationId xmlns:a16="http://schemas.microsoft.com/office/drawing/2014/main" id="{BE0D6CC6-DDA5-9DD6-2FC8-A17F7AE8B991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5010646" y="2345833"/>
            <a:ext cx="775728" cy="27003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25 Conector recto de flecha">
            <a:extLst>
              <a:ext uri="{FF2B5EF4-FFF2-40B4-BE49-F238E27FC236}">
                <a16:creationId xmlns:a16="http://schemas.microsoft.com/office/drawing/2014/main" id="{30ED8C33-45A0-83FC-F94A-82416EBD3A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52640" y="2879568"/>
            <a:ext cx="284997" cy="2632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13 Rectángulo redondeado">
            <a:extLst>
              <a:ext uri="{FF2B5EF4-FFF2-40B4-BE49-F238E27FC236}">
                <a16:creationId xmlns:a16="http://schemas.microsoft.com/office/drawing/2014/main" id="{8D02367B-3972-1E89-95DB-EBA5334812DE}"/>
              </a:ext>
            </a:extLst>
          </p:cNvPr>
          <p:cNvSpPr/>
          <p:nvPr/>
        </p:nvSpPr>
        <p:spPr>
          <a:xfrm>
            <a:off x="5564086" y="3079076"/>
            <a:ext cx="1242138" cy="2316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i="1" dirty="0">
                <a:solidFill>
                  <a:schemeClr val="tx1"/>
                </a:solidFill>
                <a:latin typeface="Book Antiqua" pitchFamily="18" charset="0"/>
              </a:rPr>
              <a:t>Geografía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FE27486-7D24-2A99-287A-28F6BF4C249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04416" y="2106530"/>
            <a:ext cx="0" cy="3686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7 Rectángulo redondeado">
            <a:extLst>
              <a:ext uri="{FF2B5EF4-FFF2-40B4-BE49-F238E27FC236}">
                <a16:creationId xmlns:a16="http://schemas.microsoft.com/office/drawing/2014/main" id="{24776369-4AD9-196D-D75F-26A3DB4BEC71}"/>
              </a:ext>
            </a:extLst>
          </p:cNvPr>
          <p:cNvSpPr/>
          <p:nvPr/>
        </p:nvSpPr>
        <p:spPr>
          <a:xfrm>
            <a:off x="2148332" y="2505637"/>
            <a:ext cx="1512168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i="1" dirty="0">
                <a:solidFill>
                  <a:schemeClr val="tx1"/>
                </a:solidFill>
                <a:latin typeface="Book Antiqua" pitchFamily="18" charset="0"/>
              </a:rPr>
              <a:t>Respecto de la población total</a:t>
            </a:r>
          </a:p>
        </p:txBody>
      </p:sp>
    </p:spTree>
    <p:extLst>
      <p:ext uri="{BB962C8B-B14F-4D97-AF65-F5344CB8AC3E}">
        <p14:creationId xmlns:p14="http://schemas.microsoft.com/office/powerpoint/2010/main" val="222099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039639-CA99-11CA-E3E2-2E78970E4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756" y="1348139"/>
            <a:ext cx="8404489" cy="357190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4BFB817-9E06-2E17-A39E-BCE97436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8806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Tasas básicas del Mercado de Trabajo (III)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5406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s-AR" dirty="0"/>
              <a:t>Categoría ocupacional	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/>
          <a:srcRect b="3248"/>
          <a:stretch/>
        </p:blipFill>
        <p:spPr>
          <a:xfrm>
            <a:off x="79457" y="1417638"/>
            <a:ext cx="8872814" cy="50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42820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F203B"/>
                </a:solidFill>
              </a:defRPr>
            </a:pPr>
            <a:r>
              <a:rPr lang="es-ES" dirty="0"/>
              <a:t>Índice de la presentación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544373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0F203B"/>
                </a:solidFill>
              </a:defRPr>
            </a:pPr>
            <a:r>
              <a:rPr lang="es-MX" sz="2400" dirty="0"/>
              <a:t>Fuentes de información laboral en Argentina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>
                <a:solidFill>
                  <a:srgbClr val="0F203B"/>
                </a:solidFill>
              </a:defRPr>
            </a:pPr>
            <a:r>
              <a:rPr lang="es-MX" sz="2400" dirty="0"/>
              <a:t>Sistemas de registro, encuestas y censos.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>
                <a:solidFill>
                  <a:srgbClr val="0F203B"/>
                </a:solidFill>
              </a:defRPr>
            </a:pPr>
            <a:endParaRPr lang="es-MX" sz="2400" dirty="0"/>
          </a:p>
          <a:p>
            <a:pPr marL="800100" lvl="1" indent="-342900">
              <a:buFont typeface="Arial" panose="020B0604020202020204" pitchFamily="34" charset="0"/>
              <a:buChar char="•"/>
              <a:defRPr sz="2000">
                <a:solidFill>
                  <a:srgbClr val="0F203B"/>
                </a:solidFill>
              </a:defRPr>
            </a:pP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0F203B"/>
                </a:solidFill>
              </a:defRPr>
            </a:pPr>
            <a:r>
              <a:rPr lang="es-MX" sz="2400" dirty="0"/>
              <a:t>Encuesta Permanente de Hogares (EPH):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>
                <a:solidFill>
                  <a:srgbClr val="0F203B"/>
                </a:solidFill>
              </a:defRPr>
            </a:pPr>
            <a:r>
              <a:rPr lang="es-MX" sz="2400" dirty="0"/>
              <a:t> Diseño de la encuesta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>
                <a:solidFill>
                  <a:srgbClr val="0F203B"/>
                </a:solidFill>
              </a:defRPr>
            </a:pPr>
            <a:r>
              <a:rPr lang="es-MX" sz="2400" dirty="0"/>
              <a:t> Marco analítico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>
                <a:solidFill>
                  <a:srgbClr val="0F203B"/>
                </a:solidFill>
              </a:defRPr>
            </a:pPr>
            <a:r>
              <a:rPr lang="es-MX" sz="2400" dirty="0"/>
              <a:t> Dimensiones principales de la inserción ocupacional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54C44-53D3-FE00-2B90-75A95C0C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65" y="7567"/>
            <a:ext cx="7543800" cy="1088068"/>
          </a:xfrm>
        </p:spPr>
        <p:txBody>
          <a:bodyPr>
            <a:normAutofit/>
          </a:bodyPr>
          <a:lstStyle/>
          <a:p>
            <a:r>
              <a:rPr lang="es-ES" sz="3200" b="1" dirty="0"/>
              <a:t>Fuentes de Información</a:t>
            </a:r>
            <a:endParaRPr lang="es-AR" sz="3200" b="1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6153A5-7069-0C49-8467-D9194CD8CD4B}"/>
              </a:ext>
            </a:extLst>
          </p:cNvPr>
          <p:cNvSpPr/>
          <p:nvPr/>
        </p:nvSpPr>
        <p:spPr>
          <a:xfrm>
            <a:off x="4053081" y="5431304"/>
            <a:ext cx="10378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14/10/2024</a:t>
            </a:r>
            <a:endParaRPr 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06EC8341-CD1C-5B21-B7E6-25DF75FA6BE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8" y="1365481"/>
            <a:ext cx="8058426" cy="5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C8A7-1698-DF2F-2285-A900A96C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sz="3200" b="1" dirty="0"/>
              <a:t>Encuesta Permanente de Hogares</a:t>
            </a:r>
            <a:endParaRPr lang="es-AR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3D014-4C7A-95CC-4059-FFCF2C3E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5065"/>
            <a:ext cx="5016438" cy="3564053"/>
          </a:xfr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s-AR" sz="2400" dirty="0">
                <a:solidFill>
                  <a:srgbClr val="0F203B"/>
                </a:solidFill>
              </a:rPr>
              <a:t>Marco conceptual</a:t>
            </a:r>
          </a:p>
          <a:p>
            <a:pPr>
              <a:buFont typeface="Arial" panose="020B0604020202020204" pitchFamily="34" charset="0"/>
            </a:pPr>
            <a:endParaRPr lang="es-ES" sz="2400" dirty="0">
              <a:solidFill>
                <a:srgbClr val="0F203B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es-ES" sz="2400" dirty="0">
                <a:solidFill>
                  <a:srgbClr val="0F203B"/>
                </a:solidFill>
              </a:rPr>
              <a:t>Diseño de la encuesta</a:t>
            </a:r>
            <a:endParaRPr lang="es-AR" sz="2400" dirty="0">
              <a:solidFill>
                <a:srgbClr val="0F203B"/>
              </a:solidFill>
            </a:endParaRPr>
          </a:p>
          <a:p>
            <a:pPr>
              <a:buFont typeface="Arial" panose="020B0604020202020204" pitchFamily="34" charset="0"/>
            </a:pPr>
            <a:endParaRPr lang="es-AR" sz="2400" dirty="0">
              <a:solidFill>
                <a:srgbClr val="0F203B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es-AR" sz="2400" dirty="0">
                <a:solidFill>
                  <a:srgbClr val="0F203B"/>
                </a:solidFill>
              </a:rPr>
              <a:t>Instrumentos de recolección</a:t>
            </a:r>
          </a:p>
          <a:p>
            <a:pPr>
              <a:buFont typeface="Arial" panose="020B0604020202020204" pitchFamily="34" charset="0"/>
            </a:pPr>
            <a:endParaRPr lang="es-AR" sz="2400" dirty="0">
              <a:solidFill>
                <a:srgbClr val="0F203B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es-AR" sz="2400" dirty="0">
                <a:solidFill>
                  <a:srgbClr val="0F203B"/>
                </a:solidFill>
              </a:rPr>
              <a:t>Dimensiones y variables disponibles</a:t>
            </a:r>
          </a:p>
          <a:p>
            <a:pPr>
              <a:buFont typeface="Arial" panose="020B0604020202020204" pitchFamily="34" charset="0"/>
            </a:pPr>
            <a:endParaRPr lang="es-AR" sz="2400" dirty="0">
              <a:solidFill>
                <a:srgbClr val="0F2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2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BE5C1-24BC-ECF5-668D-373D9DE8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EPH: Marco Conceptual</a:t>
            </a:r>
            <a:br>
              <a:rPr lang="es-ES" dirty="0"/>
            </a:b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CB87D59-FA66-F1B9-6AAD-7BFD6E9240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2387"/>
            <a:ext cx="8229600" cy="54513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56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AEFA9-74AF-FA63-94AB-DEC103DE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EPH: Diseño de la encuesta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D6D183-6B3B-6314-A093-FB7BA374B1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5595" y="1417638"/>
            <a:ext cx="8649192" cy="485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AR" sz="1800" u="sng" dirty="0">
              <a:latin typeface="Calibri (Cuerpo)"/>
            </a:endParaRPr>
          </a:p>
          <a:p>
            <a:pPr lvl="1" algn="just"/>
            <a:r>
              <a:rPr lang="es-AR" sz="1800" b="1" u="sng" dirty="0">
                <a:latin typeface="Calibri (Cuerpo)"/>
              </a:rPr>
              <a:t>Concepto de aglomerado: </a:t>
            </a:r>
            <a:r>
              <a:rPr lang="es-MX" sz="1800" dirty="0">
                <a:latin typeface="Calibri (Cuerpo)"/>
              </a:rPr>
              <a:t>En las encuestas de fuerza de trabajo dos localidades distintas, pero próximas y que conforman en realidad un único mercado de trabajo, son tomadas como un único aglomerado</a:t>
            </a:r>
            <a:endParaRPr lang="es-AR" sz="1800" dirty="0">
              <a:latin typeface="Calibri (Cuerpo)"/>
            </a:endParaRPr>
          </a:p>
          <a:p>
            <a:pPr lvl="1" algn="just"/>
            <a:r>
              <a:rPr lang="es-AR" sz="1800" b="1" u="sng" dirty="0">
                <a:latin typeface="Calibri (Cuerpo)"/>
              </a:rPr>
              <a:t>Cobertura geográfica</a:t>
            </a:r>
            <a:r>
              <a:rPr lang="es-AR" sz="1800" dirty="0">
                <a:latin typeface="Calibri (Cuerpo)"/>
              </a:rPr>
              <a:t>: 31 aglomerados urbanos (capitales de provincias y </a:t>
            </a:r>
            <a:r>
              <a:rPr lang="es-AR" sz="1800" dirty="0" err="1">
                <a:latin typeface="Calibri (Cuerpo)"/>
              </a:rPr>
              <a:t>aglom</a:t>
            </a:r>
            <a:r>
              <a:rPr lang="es-AR" sz="1800" dirty="0">
                <a:latin typeface="Calibri (Cuerpo)"/>
              </a:rPr>
              <a:t>. con más de 100.000 habitantes)</a:t>
            </a:r>
          </a:p>
          <a:p>
            <a:pPr lvl="2" algn="just"/>
            <a:r>
              <a:rPr lang="es-AR" sz="1600" dirty="0">
                <a:latin typeface="Calibri (Cuerpo)"/>
              </a:rPr>
              <a:t>Muestra de aproximadamente 18.000 hogares y 58.000 personas que representan a 28 millones de habitantes urbanos</a:t>
            </a:r>
          </a:p>
          <a:p>
            <a:pPr lvl="1" algn="just"/>
            <a:r>
              <a:rPr lang="es-AR" sz="1800" b="1" u="sng" dirty="0">
                <a:latin typeface="Calibri (Cuerpo)"/>
              </a:rPr>
              <a:t>Periodicidad</a:t>
            </a:r>
            <a:r>
              <a:rPr lang="es-AR" sz="1800" dirty="0">
                <a:latin typeface="Calibri (Cuerpo)"/>
              </a:rPr>
              <a:t>: Relevamiento continuo (publicación de datos trimestral).</a:t>
            </a:r>
          </a:p>
          <a:p>
            <a:pPr lvl="1" algn="just"/>
            <a:r>
              <a:rPr lang="es-AR" sz="1800" b="1" u="sng" dirty="0">
                <a:latin typeface="Calibri (Cuerpo)"/>
              </a:rPr>
              <a:t>Diseño muestral </a:t>
            </a:r>
            <a:r>
              <a:rPr lang="es-AR" sz="1800" b="1" u="sng" dirty="0" err="1">
                <a:latin typeface="Calibri (Cuerpo)"/>
              </a:rPr>
              <a:t>bietápico</a:t>
            </a:r>
            <a:r>
              <a:rPr lang="es-AR" sz="1800" b="1" u="sng" dirty="0">
                <a:latin typeface="Calibri (Cuerpo)"/>
              </a:rPr>
              <a:t> estratificado: </a:t>
            </a:r>
          </a:p>
          <a:p>
            <a:pPr lvl="2" algn="just"/>
            <a:r>
              <a:rPr lang="es-AR" sz="1600" dirty="0">
                <a:latin typeface="Calibri (Cuerpo)"/>
              </a:rPr>
              <a:t>1) Selección de radios censales o subdivisiones de estos en cada aglomerado.</a:t>
            </a:r>
          </a:p>
          <a:p>
            <a:pPr lvl="2" algn="just"/>
            <a:r>
              <a:rPr lang="es-AR" sz="1600" dirty="0">
                <a:latin typeface="Calibri (Cuerpo)"/>
              </a:rPr>
              <a:t>2) Listado de todas las viviendas de las áreas seleccionadas y, luego, selección aleatoria de viviendas para definir los hogares a encuestar. </a:t>
            </a:r>
            <a:endParaRPr lang="es-AR" sz="1600" b="1" u="sng" dirty="0">
              <a:latin typeface="Calibri (Cuerpo)"/>
            </a:endParaRPr>
          </a:p>
          <a:p>
            <a:pPr lvl="1" algn="just"/>
            <a:r>
              <a:rPr lang="es-AR" sz="1800" b="1" u="sng" dirty="0">
                <a:latin typeface="Calibri (Cuerpo)"/>
              </a:rPr>
              <a:t>Esquema de Rotación</a:t>
            </a:r>
            <a:r>
              <a:rPr lang="es-AR" sz="1800" dirty="0">
                <a:latin typeface="Calibri (Cuerpo)"/>
              </a:rPr>
              <a:t>: 2-2-2. Los hogares participan dos trimestres de la muestra, descansan dos, y vuelven a ingresar dos participa. </a:t>
            </a:r>
          </a:p>
          <a:p>
            <a:pPr lvl="1" algn="just"/>
            <a:endParaRPr lang="es-AR" sz="1800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663109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B9E7E-80F7-8DA6-F1BF-2A821948D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44F8-6A9A-F6A8-6B6F-7C130599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s-ES" sz="2700" dirty="0"/>
              <a:t>Unidades de análisis: viviendas / hogares/personas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7E417F-5B61-F823-0D40-D618F803F8DE}"/>
              </a:ext>
            </a:extLst>
          </p:cNvPr>
          <p:cNvSpPr txBox="1"/>
          <p:nvPr/>
        </p:nvSpPr>
        <p:spPr>
          <a:xfrm>
            <a:off x="619027" y="2544792"/>
            <a:ext cx="75895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i="1" u="sng" dirty="0">
                <a:solidFill>
                  <a:srgbClr val="000000"/>
                </a:solidFill>
                <a:latin typeface="Calibri (Cuerpo)"/>
              </a:rPr>
              <a:t>Viviendas</a:t>
            </a:r>
            <a:r>
              <a:rPr lang="es-MX" sz="2000" i="1" dirty="0">
                <a:solidFill>
                  <a:srgbClr val="000000"/>
                </a:solidFill>
                <a:latin typeface="Calibri (Cuerpo)"/>
              </a:rPr>
              <a:t>: “cualquier recinto fijo o móvil que ha sido construido o adaptado para alojar personas. Las viviendas pueden ser particulares o colectivas. La EPH sólo encuesta las particulares“</a:t>
            </a:r>
          </a:p>
          <a:p>
            <a:pPr algn="just"/>
            <a:endParaRPr lang="es-MX" sz="2000" i="1" dirty="0">
              <a:solidFill>
                <a:srgbClr val="000000"/>
              </a:solidFill>
              <a:latin typeface="Calibri (Cuerpo)"/>
            </a:endParaRPr>
          </a:p>
          <a:p>
            <a:pPr algn="just"/>
            <a:r>
              <a:rPr lang="es-MX" sz="2000" b="1" i="1" u="sng" dirty="0">
                <a:solidFill>
                  <a:srgbClr val="000000"/>
                </a:solidFill>
                <a:latin typeface="Calibri (Cuerpo)"/>
              </a:rPr>
              <a:t>Hogares: </a:t>
            </a:r>
            <a:r>
              <a:rPr lang="es-MX" sz="2000" b="1" i="1" dirty="0">
                <a:solidFill>
                  <a:srgbClr val="000000"/>
                </a:solidFill>
                <a:latin typeface="Calibri (Cuerpo)"/>
              </a:rPr>
              <a:t>“</a:t>
            </a:r>
            <a:r>
              <a:rPr lang="es-MX" sz="2000" i="1" dirty="0">
                <a:solidFill>
                  <a:srgbClr val="000000"/>
                </a:solidFill>
                <a:latin typeface="Calibri (Cuerpo)"/>
              </a:rPr>
              <a:t>Persona o grupo de personas parientes o no, que viven bajo un mismo techo y comparten los gastos de alimentación”. </a:t>
            </a:r>
          </a:p>
          <a:p>
            <a:pPr algn="just"/>
            <a:endParaRPr lang="es-MX" sz="2000" i="1" dirty="0">
              <a:solidFill>
                <a:srgbClr val="000000"/>
              </a:solidFill>
              <a:latin typeface="Calibri (Cuerpo)"/>
            </a:endParaRPr>
          </a:p>
          <a:p>
            <a:pPr algn="just"/>
            <a:r>
              <a:rPr lang="es-MX" sz="2000" b="1" i="1" u="sng" dirty="0">
                <a:solidFill>
                  <a:srgbClr val="000000"/>
                </a:solidFill>
                <a:latin typeface="Calibri (Cuerpo)"/>
              </a:rPr>
              <a:t>Individuos:</a:t>
            </a:r>
            <a:r>
              <a:rPr lang="es-MX" sz="2000" i="1" dirty="0">
                <a:solidFill>
                  <a:srgbClr val="000000"/>
                </a:solidFill>
                <a:latin typeface="Calibri (Cuerpo)"/>
              </a:rPr>
              <a:t> Se releva información sobre todos los individuos de un hogar (responden mayores de 10 años)</a:t>
            </a:r>
            <a:endParaRPr lang="es-AR" sz="2000" b="1" i="1" u="sng" dirty="0">
              <a:solidFill>
                <a:srgbClr val="000000"/>
              </a:solidFill>
              <a:latin typeface="Calibri (Cuerpo)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A49170-1CBD-3F46-6524-720179507883}"/>
              </a:ext>
            </a:extLst>
          </p:cNvPr>
          <p:cNvSpPr txBox="1"/>
          <p:nvPr/>
        </p:nvSpPr>
        <p:spPr>
          <a:xfrm>
            <a:off x="687006" y="1450886"/>
            <a:ext cx="7453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dirty="0">
                <a:latin typeface="Calibri (Cuerpo)"/>
              </a:rPr>
              <a:t>Cada una de ella tiene un cuestionario propio y es posible distinguirlas en las bases de microdatos publicadas</a:t>
            </a:r>
            <a:endParaRPr lang="en-GB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94589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08E52-9389-3F14-9199-562C46C1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7813"/>
            <a:ext cx="8229600" cy="1143000"/>
          </a:xfrm>
        </p:spPr>
        <p:txBody>
          <a:bodyPr/>
          <a:lstStyle/>
          <a:p>
            <a:r>
              <a:rPr lang="es-ES" dirty="0"/>
              <a:t>Instrumentos de relevamiento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0D18F7-69BE-77F8-9363-574AA4485A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358645"/>
            <a:ext cx="7993626" cy="642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200" b="1" dirty="0"/>
              <a:t>Cuestionario de vivienda</a:t>
            </a:r>
          </a:p>
          <a:p>
            <a:pPr lvl="1" algn="just"/>
            <a:r>
              <a:rPr lang="es-AR" sz="2200" dirty="0"/>
              <a:t>Evalúa características estructurales de la vivienda</a:t>
            </a:r>
          </a:p>
          <a:p>
            <a:pPr lvl="1" algn="just"/>
            <a:r>
              <a:rPr lang="es-AR" sz="2200" dirty="0"/>
              <a:t>Determina la cantidad de hogares que habitan en la vivienda</a:t>
            </a:r>
          </a:p>
          <a:p>
            <a:pPr algn="just"/>
            <a:r>
              <a:rPr lang="es-AR" sz="2200" b="1" dirty="0"/>
              <a:t>Cuestionario de hogar</a:t>
            </a:r>
          </a:p>
          <a:p>
            <a:pPr lvl="1" algn="just"/>
            <a:r>
              <a:rPr lang="es-AR" sz="2200" dirty="0"/>
              <a:t>Evalúa residencia, información demográfica, determina el jefe del hogar y organiza relaciones de parentesco.</a:t>
            </a:r>
          </a:p>
          <a:p>
            <a:pPr lvl="1" algn="just"/>
            <a:r>
              <a:rPr lang="es-AR" sz="2200" dirty="0"/>
              <a:t>Evalúa estrategias del hogar</a:t>
            </a:r>
          </a:p>
          <a:p>
            <a:pPr algn="just"/>
            <a:r>
              <a:rPr lang="es-AR" sz="2200" b="1" dirty="0"/>
              <a:t>Cuestionario individual</a:t>
            </a:r>
          </a:p>
          <a:p>
            <a:pPr lvl="1" algn="just"/>
            <a:r>
              <a:rPr lang="es-AR" sz="2200" dirty="0"/>
              <a:t>Caracterización individual centrada en la inserción ocupacional de la persona</a:t>
            </a:r>
          </a:p>
          <a:p>
            <a:pPr algn="just"/>
            <a:r>
              <a:rPr lang="es-AR" sz="2200" b="1" dirty="0"/>
              <a:t>Módulos especiales</a:t>
            </a:r>
          </a:p>
          <a:p>
            <a:pPr lvl="1" algn="just"/>
            <a:endParaRPr lang="es-AR" dirty="0"/>
          </a:p>
          <a:p>
            <a:pPr lvl="1" algn="just"/>
            <a:endParaRPr lang="es-AR" dirty="0"/>
          </a:p>
          <a:p>
            <a:pPr lvl="1" algn="just"/>
            <a:endParaRPr lang="es-AR" dirty="0"/>
          </a:p>
          <a:p>
            <a:pPr lvl="1"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138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475E6-24D4-CEE3-4E8D-613097D5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Variables principales de la actividad económica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D1D91-DD80-A4E1-6D32-E3132BE8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02" y="2354144"/>
            <a:ext cx="7543800" cy="3017520"/>
          </a:xfrm>
        </p:spPr>
        <p:txBody>
          <a:bodyPr>
            <a:normAutofit fontScale="55000" lnSpcReduction="20000"/>
          </a:bodyPr>
          <a:lstStyle/>
          <a:p>
            <a:endParaRPr lang="es-ES" b="1" dirty="0"/>
          </a:p>
          <a:p>
            <a:r>
              <a:rPr lang="es-ES" b="1" dirty="0"/>
              <a:t>Condición de Actividad </a:t>
            </a:r>
            <a:r>
              <a:rPr lang="es-ES" dirty="0"/>
              <a:t>(Ocupado, Desocupado, Inactivos, Menores)</a:t>
            </a:r>
          </a:p>
          <a:p>
            <a:endParaRPr lang="es-ES" b="1" dirty="0"/>
          </a:p>
          <a:p>
            <a:r>
              <a:rPr lang="es-ES" b="1" dirty="0"/>
              <a:t>Categoría Ocupacional </a:t>
            </a:r>
            <a:r>
              <a:rPr lang="es-ES" dirty="0"/>
              <a:t>(Patrón, Cuentapropista, Asalariado, Trabajador </a:t>
            </a:r>
            <a:r>
              <a:rPr lang="es-ES" dirty="0" err="1"/>
              <a:t>fliar</a:t>
            </a:r>
            <a:r>
              <a:rPr lang="es-ES" dirty="0"/>
              <a:t> sin remuneración)</a:t>
            </a:r>
          </a:p>
          <a:p>
            <a:endParaRPr lang="es-ES" b="1" dirty="0"/>
          </a:p>
          <a:p>
            <a:r>
              <a:rPr lang="es-AR" b="1" dirty="0"/>
              <a:t>Clasificador Nacional de Ocupaciones</a:t>
            </a:r>
            <a:r>
              <a:rPr lang="es-AR" dirty="0"/>
              <a:t>: Carácter, Jerarquía, Tecnología y Calificación: </a:t>
            </a:r>
            <a:r>
              <a:rPr lang="es-AR" dirty="0">
                <a:hlinkClick r:id="rId3"/>
              </a:rPr>
              <a:t>CNO</a:t>
            </a:r>
            <a:endParaRPr lang="es-AR" dirty="0"/>
          </a:p>
          <a:p>
            <a:endParaRPr lang="es-AR" b="1" dirty="0"/>
          </a:p>
          <a:p>
            <a:r>
              <a:rPr lang="es-AR" b="1" dirty="0"/>
              <a:t>Clasificador de rama de actividad</a:t>
            </a:r>
            <a:r>
              <a:rPr lang="es-AR" dirty="0"/>
              <a:t>: </a:t>
            </a:r>
            <a:r>
              <a:rPr lang="es-AR" dirty="0">
                <a:hlinkClick r:id="rId4"/>
              </a:rPr>
              <a:t>CAES</a:t>
            </a:r>
            <a:endParaRPr lang="es-AR" dirty="0"/>
          </a:p>
          <a:p>
            <a:endParaRPr lang="es-ES" b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1479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945</Words>
  <Application>Microsoft Office PowerPoint</Application>
  <PresentationFormat>Presentación en pantalla (4:3)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Calibri (Cuerpo)</vt:lpstr>
      <vt:lpstr>Arial</vt:lpstr>
      <vt:lpstr>Book Antiqua</vt:lpstr>
      <vt:lpstr>Calibri</vt:lpstr>
      <vt:lpstr>Cambria Math</vt:lpstr>
      <vt:lpstr>Garamond</vt:lpstr>
      <vt:lpstr>Office Theme</vt:lpstr>
      <vt:lpstr>Presentación de PowerPoint</vt:lpstr>
      <vt:lpstr>Presentación de PowerPoint</vt:lpstr>
      <vt:lpstr>Fuentes de Información</vt:lpstr>
      <vt:lpstr>Encuesta Permanente de Hogares</vt:lpstr>
      <vt:lpstr>EPH: Marco Conceptual </vt:lpstr>
      <vt:lpstr>EPH: Diseño de la encuesta</vt:lpstr>
      <vt:lpstr>Unidades de análisis: viviendas / hogares/personas</vt:lpstr>
      <vt:lpstr>Instrumentos de relevamiento</vt:lpstr>
      <vt:lpstr>Variables principales de la actividad económica</vt:lpstr>
      <vt:lpstr>Otras dimensiones de la ocupación </vt:lpstr>
      <vt:lpstr>Presentación de PowerPoint</vt:lpstr>
      <vt:lpstr>Criterios de la condición de actividad</vt:lpstr>
      <vt:lpstr>Criterios de la intensidad en la ocupación</vt:lpstr>
      <vt:lpstr>Clasificación ampliada de la población</vt:lpstr>
      <vt:lpstr>Clasificación ampliada de la población</vt:lpstr>
      <vt:lpstr>Tasas básicas del Mercado de Trabajo</vt:lpstr>
      <vt:lpstr>Tasas básicas del Mercado de Trabajo (II)</vt:lpstr>
      <vt:lpstr>Tasas básicas del Mercado de Trabajo (III)</vt:lpstr>
      <vt:lpstr>Categoría ocupacional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Guido Ezequiel Weksler</cp:lastModifiedBy>
  <cp:revision>3</cp:revision>
  <dcterms:created xsi:type="dcterms:W3CDTF">2013-01-27T09:14:16Z</dcterms:created>
  <dcterms:modified xsi:type="dcterms:W3CDTF">2024-12-10T12:42:05Z</dcterms:modified>
  <cp:category/>
</cp:coreProperties>
</file>