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Garamon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aramond-bold.fntdata"/><Relationship Id="rId25" Type="http://schemas.openxmlformats.org/officeDocument/2006/relationships/font" Target="fonts/Garamond-regular.fntdata"/><Relationship Id="rId28" Type="http://schemas.openxmlformats.org/officeDocument/2006/relationships/font" Target="fonts/Garamond-boldItalic.fntdata"/><Relationship Id="rId27" Type="http://schemas.openxmlformats.org/officeDocument/2006/relationships/font" Target="fonts/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17c8b57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417c8b57c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441a58a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38" name="Google Shape;138;g34441a58a8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441a58a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44" name="Google Shape;144;g34441a58a8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441a58a8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50" name="Google Shape;150;g34441a58a89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441a58a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56" name="Google Shape;156;g34441a58a8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441a58a8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62" name="Google Shape;162;g34441a58a89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441a58a8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4441a58a89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441a58a8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75" name="Google Shape;175;g34441a58a89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441a58a8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81" name="Google Shape;181;g34441a58a89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441a58a8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87" name="Google Shape;187;g34441a58a89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441a58a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93" name="Google Shape;193;g34441a58a89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cb1cefc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89" name="Google Shape;89;g33cb1cefc8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d95723a3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3d95723a3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d95723a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3d95723a3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d95723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3d95723a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3ceab9c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e3ceab9cf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3ceab9c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e3ceab9cfb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3ceab9c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e3ceab9cfb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17c8b57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2" name="Google Shape;132;g3417c8b57c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tat.unido.org/data/introduction-unido-databases" TargetMode="External"/><Relationship Id="rId4" Type="http://schemas.openxmlformats.org/officeDocument/2006/relationships/hyperlink" Target="https://www-cepii-fr.translate.goog/CEPII/en/bdd_modele/bdd_modele_item.asp?id=37&amp;_x_tr_sl=en&amp;_x_tr_tl=es&amp;_x_tr_hl=es&amp;_x_tr_pto=tc" TargetMode="External"/><Relationship Id="rId5" Type="http://schemas.openxmlformats.org/officeDocument/2006/relationships/hyperlink" Target="https://www.indec.gob.a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770900"/>
            <a:ext cx="9144000" cy="731400"/>
          </a:xfrm>
          <a:prstGeom prst="roundRect">
            <a:avLst>
              <a:gd fmla="val 16667" name="adj"/>
            </a:avLst>
          </a:prstGeom>
          <a:solidFill>
            <a:srgbClr val="8599F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0" y="18288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Introducción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060050" y="3429000"/>
            <a:ext cx="702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DIPLOMATURA EN PROBLEMÁTICAS ACTUALES DE LA ECONOMÍA, EL EMPLEO Y EL COMERCIO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DESDE LA MEDICIÓN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448650" y="1197225"/>
            <a:ext cx="8206200" cy="5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 u="sng">
                <a:latin typeface="Calibri"/>
                <a:ea typeface="Calibri"/>
                <a:cs typeface="Calibri"/>
                <a:sym typeface="Calibri"/>
              </a:rPr>
              <a:t>Asignación eficiente de recursos escasos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Perspectiva desde el consumo.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Corrientes d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istribucionista. Flujo circular de la renta.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mercado es quien distribuye de manera “imparcial”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precios definen dinámica de consumo. Señales  de coordinación.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producción es accesoria al consumo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ciencia “natural”. No construye, observa.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mundo es un lugar estático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El/la economista repara fallas de mercado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457200" y="457200"/>
            <a:ext cx="78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Problema fundamental de la economía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452100" y="1603200"/>
            <a:ext cx="8239800" cy="4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 u="sng">
                <a:latin typeface="Calibri"/>
                <a:ea typeface="Calibri"/>
                <a:cs typeface="Calibri"/>
                <a:sym typeface="Calibri"/>
              </a:rPr>
              <a:t>Asignación eficiente de recursos escasos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Smith - &gt; el </a:t>
            </a:r>
            <a:r>
              <a:rPr b="1"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b="1"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humana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egoísmo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Mejorar el intercambio.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 productiva - &gt; División del trabajo.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mercado es el lugar en donde se transforma la búsqueda de una necesidad individual en el bien común.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Marginalismo -&gt; Modeliza la dinámica de mercado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pistas de las razones del </a:t>
            </a:r>
            <a:r>
              <a:rPr b="1"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precio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 del </a:t>
            </a:r>
            <a:r>
              <a:rPr b="1"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457200" y="457200"/>
            <a:ext cx="78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Problema fundamental de la economía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452100" y="1603200"/>
            <a:ext cx="8239800" cy="4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 u="sng">
                <a:latin typeface="Calibri"/>
                <a:ea typeface="Calibri"/>
                <a:cs typeface="Calibri"/>
                <a:sym typeface="Calibri"/>
              </a:rPr>
              <a:t>Asignación eficiente de recursos escasos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Marginalistas toman los desarrollos de Smith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objeto del enfoque teórico marginalista es la dinámica de los </a:t>
            </a:r>
            <a:r>
              <a:rPr b="1"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precios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Estudian la reacción de los precios ante cambios en la producción, en patrones de consumo, en la tecnología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 vez, estudia la reacción de los actores sociales en relación a los precios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modelo tiene dos actores: productores y consumidores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57200" y="457200"/>
            <a:ext cx="78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Problema fundamental de la economía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452100" y="2060400"/>
            <a:ext cx="82398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 u="sng">
                <a:latin typeface="Calibri"/>
                <a:ea typeface="Calibri"/>
                <a:cs typeface="Calibri"/>
                <a:sym typeface="Calibri"/>
              </a:rPr>
              <a:t>Asignación eficiente de recursos escasos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precio es una señal, no tiene materialidad.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precio es igual al valor de las cosas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 del instante en que se intercambia pero sería un fenómeno propio de la subjetividad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Pues Sí y No -&gt; momento de verdad del marginalismo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457200" y="457200"/>
            <a:ext cx="78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Problema fundamental de la economía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/>
        </p:nvSpPr>
        <p:spPr>
          <a:xfrm>
            <a:off x="452100" y="2060400"/>
            <a:ext cx="82398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 u="sng">
                <a:latin typeface="Calibri"/>
                <a:ea typeface="Calibri"/>
                <a:cs typeface="Calibri"/>
                <a:sym typeface="Calibri"/>
              </a:rPr>
              <a:t>Asignación eficiente de recursos escasos - Lecturas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Smith (1776) La riqueza de las naciones. Cap 1 y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Walras (1874) Lección 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57200" y="457200"/>
            <a:ext cx="78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Problema fundamental de la economía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/>
          <p:nvPr/>
        </p:nvSpPr>
        <p:spPr>
          <a:xfrm>
            <a:off x="0" y="1770900"/>
            <a:ext cx="9144000" cy="731400"/>
          </a:xfrm>
          <a:prstGeom prst="roundRect">
            <a:avLst>
              <a:gd fmla="val 16667" name="adj"/>
            </a:avLst>
          </a:prstGeom>
          <a:solidFill>
            <a:srgbClr val="8599F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0" y="18288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Fundamentos de Economía Política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1060050" y="3429000"/>
            <a:ext cx="702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DIPLOMATURA EN PROBLEMÁTICAS ACTUALES DE LA ECONOMÍA, EL EMPLEO Y EL COMERCIO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DESDE LA MEDICIÓN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258450" y="2255650"/>
            <a:ext cx="86271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 u="sng">
                <a:latin typeface="Calibri"/>
                <a:ea typeface="Calibri"/>
                <a:cs typeface="Calibri"/>
                <a:sym typeface="Calibri"/>
              </a:rPr>
              <a:t>Relaciones de producción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proceso de producción simple: cosas —&gt; Riqueza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del proceso de producción: tiempo trabajo —&gt; “valor”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primero que ve este proceso es Ricardo (1817). Principios de Economía Política y Tributación. Cap 20. Riqueza y valor.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457200" y="457200"/>
            <a:ext cx="78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Problema fundamental de la economía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/>
        </p:nvSpPr>
        <p:spPr>
          <a:xfrm>
            <a:off x="278375" y="1197225"/>
            <a:ext cx="8627100" cy="5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 u="sng">
                <a:latin typeface="Calibri"/>
                <a:ea typeface="Calibri"/>
                <a:cs typeface="Calibri"/>
                <a:sym typeface="Calibri"/>
              </a:rPr>
              <a:t>Relaciones de producción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economía produce dinero, pero ¿consumimos dinero?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dinero es la evidencia de existencia de una fuerza de producción: el valor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“poder adquisitivo” es evidencia de esa fuerza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la 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mercancía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era dineraria ese poder necesitaba representación concreta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Hoy la representación es total, abstracta: billete, moneda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Entonces hay una diferencia entre el precio y valor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457200" y="457200"/>
            <a:ext cx="78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Problema fundamental de la economía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/>
        </p:nvSpPr>
        <p:spPr>
          <a:xfrm>
            <a:off x="278375" y="1197225"/>
            <a:ext cx="8627100" cy="4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 u="sng">
                <a:latin typeface="Calibri"/>
                <a:ea typeface="Calibri"/>
                <a:cs typeface="Calibri"/>
                <a:sym typeface="Calibri"/>
              </a:rPr>
              <a:t>Relaciones de producción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la ganancia, se busca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dinámica de la economía se centra en la producción de valor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Renta y ganancia son categorías relevantes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clave está en la acumulación, se busca la ganancia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consumo es una parte del proceso, no el todo. El “bienestar” no es el objetivo.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5400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estudia la coordinación, si no el proceso de trabajo y la forma de acumular ganancia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457200" y="457200"/>
            <a:ext cx="78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Problema fundamental de la economía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452100" y="2060400"/>
            <a:ext cx="82398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 u="sng">
                <a:latin typeface="Calibri"/>
                <a:ea typeface="Calibri"/>
                <a:cs typeface="Calibri"/>
                <a:sym typeface="Calibri"/>
              </a:rPr>
              <a:t>Relación de producción - Lecturas</a:t>
            </a:r>
            <a:endParaRPr b="1" sz="2400" u="sng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Ricardo (1817) Principio de Economía Política y Tributación. Cap. 20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Marx (1876) El Capital. Cap 1. Sección 1 y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457200" y="457200"/>
            <a:ext cx="78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Problema fundamental de la economía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452100" y="1603200"/>
            <a:ext cx="8239800" cy="1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latin typeface="Calibri"/>
                <a:ea typeface="Calibri"/>
                <a:cs typeface="Calibri"/>
                <a:sym typeface="Calibri"/>
              </a:rPr>
              <a:t>¿Por qué </a:t>
            </a:r>
            <a:r>
              <a:rPr b="1" lang="es-AR" sz="2400">
                <a:latin typeface="Calibri"/>
                <a:ea typeface="Calibri"/>
                <a:cs typeface="Calibri"/>
                <a:sym typeface="Calibri"/>
              </a:rPr>
              <a:t>problemáticas</a:t>
            </a:r>
            <a:r>
              <a:rPr b="1" lang="es-AR" sz="2400">
                <a:latin typeface="Calibri"/>
                <a:ea typeface="Calibri"/>
                <a:cs typeface="Calibri"/>
                <a:sym typeface="Calibri"/>
              </a:rPr>
              <a:t> actuales?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por problemas y estructura por áreas del conocimiento.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Calibri"/>
              <a:buChar char="○"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Cercanía a un proceso de investigación académico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57200" y="457200"/>
            <a:ext cx="78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Presentación y fundamentos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584700" y="1148125"/>
            <a:ext cx="7974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400"/>
              <a:buFont typeface="Calibri"/>
              <a:buChar char="●"/>
            </a:pPr>
            <a:r>
              <a:rPr b="1"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Clases:</a:t>
            </a:r>
            <a:endParaRPr b="1"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Virtual martes 18hs - 21:30hs </a:t>
            </a: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3 horas, 15+15 receso)</a:t>
            </a:r>
            <a:endParaRPr b="1"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Actividades asincrónicas: 1,5 horas a la semana</a:t>
            </a:r>
            <a:endParaRPr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Ejercicios de programación</a:t>
            </a:r>
            <a:endParaRPr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400"/>
              <a:buFont typeface="Calibri"/>
              <a:buChar char="●"/>
            </a:pPr>
            <a:r>
              <a:rPr b="1"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probación</a:t>
            </a:r>
            <a:endParaRPr b="1"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Entrega de ejercicio parcial por módulo</a:t>
            </a:r>
            <a:endParaRPr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Entrega de escrito final</a:t>
            </a:r>
            <a:endParaRPr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Asistencia 75% de las clases</a:t>
            </a:r>
            <a:endParaRPr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400"/>
              <a:buFont typeface="Calibri"/>
              <a:buChar char="●"/>
            </a:pPr>
            <a:r>
              <a:rPr b="1"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endParaRPr b="1"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Grupo de WhatsApp</a:t>
            </a:r>
            <a:endParaRPr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Teams</a:t>
            </a:r>
            <a:endParaRPr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57200" y="457200"/>
            <a:ext cx="78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Dinámica general de trabajo</a:t>
            </a:r>
            <a:endParaRPr b="1" sz="32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457200" y="457200"/>
            <a:ext cx="78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Programa analítico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75" y="1166100"/>
            <a:ext cx="8114476" cy="51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381000" y="1141350"/>
            <a:ext cx="8319900" cy="55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lang="es-AR" sz="2400">
                <a:latin typeface="Calibri"/>
                <a:ea typeface="Calibri"/>
                <a:cs typeface="Calibri"/>
                <a:sym typeface="Calibri"/>
              </a:rPr>
              <a:t>Multiplicación de la información disponible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Ba</a:t>
            </a: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ses de datos cada vez más grandes y nuevos tipos de información requieren softwares de programación</a:t>
            </a:r>
            <a:endParaRPr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Habilidad transversal a distintas profesiones y sectores de actividad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Crecimiento en Cs. Sociales y Económicas. Demandada en el sector público, sector privado, la academia, ONG</a:t>
            </a:r>
            <a:r>
              <a:rPr b="1" lang="es-A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Descenso de las “barreras de entrada” a la programación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Software libre (gratuito) y de código abierto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Grupos de Usuarios, Foros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Modelos de Lenguaje (Ej: ChatGPT) simplifican mucho las tareas de programación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57200" y="457200"/>
            <a:ext cx="78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La importancia de Programar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373875" y="1628150"/>
            <a:ext cx="79746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400"/>
              <a:buChar char="•"/>
            </a:pPr>
            <a:r>
              <a:rPr b="1"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b="1"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Deterioro de largo plazo del sector industrial en Argentina”</a:t>
            </a:r>
            <a:endParaRPr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400"/>
              <a:buChar char="•"/>
            </a:pPr>
            <a:r>
              <a:rPr b="1"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Discusiones teóricas</a:t>
            </a:r>
            <a:r>
              <a:rPr b="1"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¿De qué hablamos cuando hablamos de ‘desindustrialización’? ¿Por qué se dice que algunas son ‘naturales’ y otras ‘prematuras’?</a:t>
            </a:r>
            <a:endParaRPr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¿Es perjudicial que las exportaciones de un país se encuentren concentradas en pocos productos?, ¿Es indistinto exportar producto</a:t>
            </a: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AR" sz="24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 primarios, manufacturas o servicios?</a:t>
            </a:r>
            <a:endParaRPr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57200" y="457200"/>
            <a:ext cx="848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La tríada</a:t>
            </a: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 Problema-</a:t>
            </a:r>
            <a:r>
              <a:rPr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Indicadores-Programación</a:t>
            </a:r>
            <a:endParaRPr sz="32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390300" y="1266325"/>
            <a:ext cx="8601300" cy="58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342900" rtl="0" algn="just"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300"/>
              <a:buChar char="•"/>
            </a:pPr>
            <a:r>
              <a:rPr b="1"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Indicadores</a:t>
            </a:r>
            <a:r>
              <a:rPr b="1"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300"/>
              <a:buChar char="•"/>
            </a:pPr>
            <a:r>
              <a:rPr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Valor agregado Industrial / Valor agregado total</a:t>
            </a:r>
            <a:endParaRPr sz="23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300"/>
              <a:buChar char="•"/>
            </a:pPr>
            <a:r>
              <a:rPr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Empleo </a:t>
            </a:r>
            <a:r>
              <a:rPr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Industrial / Empleo total</a:t>
            </a:r>
            <a:endParaRPr sz="23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300"/>
              <a:buFont typeface="Calibri"/>
              <a:buChar char="•"/>
            </a:pPr>
            <a:r>
              <a:rPr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Expo Industriales / Expo Totales</a:t>
            </a:r>
            <a:endParaRPr sz="23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300"/>
              <a:buFont typeface="Calibri"/>
              <a:buChar char="•"/>
            </a:pPr>
            <a:r>
              <a:rPr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Ventajas Comparativas Reveladas</a:t>
            </a:r>
            <a:endParaRPr sz="23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¿Qué ventajas y límites tiene cada indicador?</a:t>
            </a:r>
            <a:endParaRPr sz="23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rtl="0" algn="just"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300"/>
              <a:buChar char="•"/>
            </a:pPr>
            <a:r>
              <a:rPr b="1"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Fuentes de Información globales</a:t>
            </a:r>
            <a:r>
              <a:rPr b="1"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300"/>
              <a:buFont typeface="Calibri"/>
              <a:buChar char="•"/>
            </a:pPr>
            <a:r>
              <a:rPr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Sobre empleo y valor agregado: </a:t>
            </a:r>
            <a:r>
              <a:rPr lang="es-AR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UNIDO</a:t>
            </a:r>
            <a:endParaRPr sz="23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300"/>
              <a:buFont typeface="Calibri"/>
              <a:buChar char="•"/>
            </a:pPr>
            <a:r>
              <a:rPr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Sobre comercio: </a:t>
            </a:r>
            <a:r>
              <a:rPr lang="es-AR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CEPII-BACI</a:t>
            </a:r>
            <a:endParaRPr sz="23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300"/>
              <a:buChar char="•"/>
            </a:pPr>
            <a:r>
              <a:rPr b="1"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Fuentes de Información nacionales:</a:t>
            </a:r>
            <a:r>
              <a:rPr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just">
              <a:spcBef>
                <a:spcPts val="0"/>
              </a:spcBef>
              <a:spcAft>
                <a:spcPts val="0"/>
              </a:spcAft>
              <a:buClr>
                <a:srgbClr val="0F203B"/>
              </a:buClr>
              <a:buSzPts val="2300"/>
              <a:buFont typeface="Calibri"/>
              <a:buChar char="•"/>
            </a:pPr>
            <a:r>
              <a:rPr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Cuentas Nacionales y Comercio Exterior: </a:t>
            </a:r>
            <a:r>
              <a:rPr lang="es-AR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INDEC</a:t>
            </a:r>
            <a:endParaRPr sz="23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¿De dónde provienen </a:t>
            </a:r>
            <a:r>
              <a:rPr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originalmente</a:t>
            </a:r>
            <a:r>
              <a:rPr lang="es-AR" sz="23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 los datos? ¿Qué cobertura tiene cada fuente? (países, sectores, ¿incluye bienes y servicios?, etc.)</a:t>
            </a:r>
            <a:endParaRPr sz="23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57200" y="457200"/>
            <a:ext cx="848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La tríada</a:t>
            </a: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Indicadores</a:t>
            </a:r>
            <a:r>
              <a:rPr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-Programación</a:t>
            </a:r>
            <a:endParaRPr sz="3200">
              <a:solidFill>
                <a:srgbClr val="0F203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0" y="1770900"/>
            <a:ext cx="9144000" cy="731400"/>
          </a:xfrm>
          <a:prstGeom prst="roundRect">
            <a:avLst>
              <a:gd fmla="val 16667" name="adj"/>
            </a:avLst>
          </a:prstGeom>
          <a:solidFill>
            <a:srgbClr val="8599F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0" y="18288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Fundamentos de Economía Política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060050" y="3429000"/>
            <a:ext cx="702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DIPLOMATURA EN PROBLEMÁTICAS ACTUALES DE LA ECONOMÍA, EL EMPLEO Y EL COMERCIO</a:t>
            </a:r>
            <a:endParaRPr b="0" i="0" sz="2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DESDE LA MEDICIÓN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452100" y="1780250"/>
            <a:ext cx="8239800" cy="3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latin typeface="Calibri"/>
                <a:ea typeface="Calibri"/>
                <a:cs typeface="Calibri"/>
                <a:sym typeface="Calibri"/>
              </a:rPr>
              <a:t>Su objeto está fragmentado: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La economía estudia ¿la asignación eficiente de recursos escasos?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La economía estudia ¿las relaciones de producción?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57200" y="457200"/>
            <a:ext cx="786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rgbClr val="0F203B"/>
                </a:solidFill>
                <a:latin typeface="Calibri"/>
                <a:ea typeface="Calibri"/>
                <a:cs typeface="Calibri"/>
                <a:sym typeface="Calibri"/>
              </a:rPr>
              <a:t>Problema fundamental de la economía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