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275" r:id="rId6"/>
    <p:sldId id="276" r:id="rId7"/>
    <p:sldId id="277" r:id="rId8"/>
    <p:sldId id="293" r:id="rId9"/>
    <p:sldId id="278" r:id="rId10"/>
    <p:sldId id="279" r:id="rId11"/>
    <p:sldId id="280" r:id="rId12"/>
    <p:sldId id="281" r:id="rId13"/>
    <p:sldId id="291" r:id="rId14"/>
    <p:sldId id="294" r:id="rId15"/>
    <p:sldId id="282" r:id="rId16"/>
    <p:sldId id="284" r:id="rId17"/>
    <p:sldId id="287" r:id="rId18"/>
    <p:sldId id="289" r:id="rId19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g3417c8b57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E847F8B-0588-46D7-7D1A-6A9D48A6F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>
            <a:extLst>
              <a:ext uri="{FF2B5EF4-FFF2-40B4-BE49-F238E27FC236}">
                <a16:creationId xmlns:a16="http://schemas.microsoft.com/office/drawing/2014/main" id="{2FE700FD-8147-278C-1DAE-815DE6060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g3417c8b57c0_0_0:notes">
            <a:extLst>
              <a:ext uri="{FF2B5EF4-FFF2-40B4-BE49-F238E27FC236}">
                <a16:creationId xmlns:a16="http://schemas.microsoft.com/office/drawing/2014/main" id="{FBC2C6C2-3302-E95C-8A4F-BD8B36131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40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EE838EAD-76C8-23BF-4BD9-26DB8965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>
            <a:extLst>
              <a:ext uri="{FF2B5EF4-FFF2-40B4-BE49-F238E27FC236}">
                <a16:creationId xmlns:a16="http://schemas.microsoft.com/office/drawing/2014/main" id="{AED9C2F7-6826-35A6-176C-A89C64580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g3417c8b57c0_0_0:notes">
            <a:extLst>
              <a:ext uri="{FF2B5EF4-FFF2-40B4-BE49-F238E27FC236}">
                <a16:creationId xmlns:a16="http://schemas.microsoft.com/office/drawing/2014/main" id="{54DD78F7-1D01-3FE6-C431-BCAD076F3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9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name="adj" fmla="val 16667"/>
            </a:avLst>
          </a:prstGeom>
          <a:solidFill>
            <a:srgbClr val="8599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b="1" i="0" u="none" strike="noStrike" cap="none" noProof="0" dirty="0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Del trabajo manufacturero a la IA</a:t>
            </a:r>
            <a:endParaRPr lang="es-AR" sz="34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A5D4A20E-86AD-ADE1-2B76-A125BC7A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extLst>
              <a:ext uri="{FF2B5EF4-FFF2-40B4-BE49-F238E27FC236}">
                <a16:creationId xmlns:a16="http://schemas.microsoft.com/office/drawing/2014/main" id="{870CB300-3BFC-0A1A-BE30-056263FDD53B}"/>
              </a:ext>
            </a:extLst>
          </p:cNvPr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name="adj" fmla="val 16667"/>
            </a:avLst>
          </a:prstGeom>
          <a:solidFill>
            <a:srgbClr val="8599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>
            <a:extLst>
              <a:ext uri="{FF2B5EF4-FFF2-40B4-BE49-F238E27FC236}">
                <a16:creationId xmlns:a16="http://schemas.microsoft.com/office/drawing/2014/main" id="{4E9C0EED-F262-D47D-53B5-CDD738BA3A75}"/>
              </a:ext>
            </a:extLst>
          </p:cNvPr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b="1" i="0" u="none" strike="noStrike" cap="none" noProof="0" dirty="0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Del trabajo manufacturero a la IA</a:t>
            </a:r>
            <a:endParaRPr lang="es-AR" sz="34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97E2B6F8-614C-18E7-9724-32DFD56399BF}"/>
              </a:ext>
            </a:extLst>
          </p:cNvPr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</a:p>
        </p:txBody>
      </p:sp>
    </p:spTree>
    <p:extLst>
      <p:ext uri="{BB962C8B-B14F-4D97-AF65-F5344CB8AC3E}">
        <p14:creationId xmlns:p14="http://schemas.microsoft.com/office/powerpoint/2010/main" val="19140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9D0C9-1DAB-E307-06DA-BDD7EB968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B329-A366-71E3-AF5F-528E0BC3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Tipos de automatización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8EB0-2096-6C11-7FB1-09C448F3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8126"/>
            <a:ext cx="8229600" cy="269649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Automatización mecánica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Automatización electrónica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Automatización computarizada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Autonomización </a:t>
            </a:r>
          </a:p>
        </p:txBody>
      </p:sp>
    </p:spTree>
    <p:extLst>
      <p:ext uri="{BB962C8B-B14F-4D97-AF65-F5344CB8AC3E}">
        <p14:creationId xmlns:p14="http://schemas.microsoft.com/office/powerpoint/2010/main" val="78358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Automatización flexible y CNC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CNC: reprogramación rápida de tareas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Ruptura con la rigidez de Detroit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Trabajo técnico y nuevos perfiles laborales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Segmentación del empleo industrial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Sindicatos frente a la calificación técnica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Desigualdad interna y fragmentación organizativa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Toyotismo: just-in-time, participación técnica del trabajador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Nueva división del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endParaRPr lang="es-AR" sz="2400" dirty="0"/>
          </a:p>
          <a:p>
            <a:pPr>
              <a:lnSpc>
                <a:spcPct val="150000"/>
              </a:lnSpc>
            </a:pPr>
            <a:r>
              <a:rPr lang="es-AR" sz="2400" dirty="0"/>
              <a:t>Diseño y control técnico en el Norte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Producción manual deslocalizada al Sur global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Emergencia de China como nuevo polo técnico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Estancamiento y caída de los países industrializados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Conclusiones generales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endParaRPr lang="es-AR" sz="2400" dirty="0"/>
          </a:p>
          <a:p>
            <a:pPr>
              <a:lnSpc>
                <a:spcPct val="150000"/>
              </a:lnSpc>
            </a:pPr>
            <a:r>
              <a:rPr lang="es-AR" sz="2400" dirty="0"/>
              <a:t>Técnica estructura el trabajo y la organización global.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Inglaterra (taller), EE.UU. (fábrica), China (IA).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Forma técnica general como núcleo histórico.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Micro y Macro como tecnología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Microeconomía: decisión individual, utilidad, eficiencia.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Viene a dar respuesta a los problemas de coordinación de producción y consumo de la producción en masa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Macroeconomía: crisis de 1929 y enfoque keynesiano.</a:t>
            </a:r>
          </a:p>
          <a:p>
            <a:pPr lvl="1">
              <a:lnSpc>
                <a:spcPct val="150000"/>
              </a:lnSpc>
            </a:pPr>
            <a:r>
              <a:rPr lang="es-AR" sz="2100" dirty="0"/>
              <a:t>Viene a dar respuesta a la gestión de la economía nacional: política monetaria, fiscal y cambiaria.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Las teorías económicas dan respuestas a problemas que surgen del desarrollo de las sociedades, en el marco del cambio técnico.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s-AR" sz="2400" b="1" noProof="0" dirty="0"/>
              <a:t>Doble carácter del trabajo</a:t>
            </a:r>
            <a:r>
              <a:rPr lang="es-AR" sz="2400" noProof="0" dirty="0"/>
              <a:t>: el eje es la producción</a:t>
            </a:r>
          </a:p>
          <a:p>
            <a:pPr>
              <a:lnSpc>
                <a:spcPct val="150000"/>
              </a:lnSpc>
              <a:defRPr sz="1800"/>
            </a:pPr>
            <a:r>
              <a:rPr lang="es-AR" sz="2400" noProof="0" dirty="0"/>
              <a:t>Recorrido histórico del </a:t>
            </a:r>
            <a:r>
              <a:rPr lang="es-AR" sz="2400" b="1" noProof="0" dirty="0"/>
              <a:t>desarrollo técnico</a:t>
            </a:r>
            <a:r>
              <a:rPr lang="es-AR" sz="2400" noProof="0" dirty="0"/>
              <a:t> y su impacto en el proceso de trabajo.</a:t>
            </a:r>
          </a:p>
          <a:p>
            <a:pPr>
              <a:lnSpc>
                <a:spcPct val="150000"/>
              </a:lnSpc>
              <a:defRPr sz="1800"/>
            </a:pPr>
            <a:r>
              <a:rPr lang="es-AR" sz="2400" noProof="0" dirty="0"/>
              <a:t>Perspectiva crítica y situada: </a:t>
            </a:r>
            <a:r>
              <a:rPr lang="es-AR" sz="2400" b="1" noProof="0" dirty="0"/>
              <a:t>técnica, conflicto social y formas de organización global</a:t>
            </a:r>
            <a:r>
              <a:rPr lang="es-AR" sz="2400" noProof="0" dirty="0"/>
              <a:t>. ¿En dónde empieza?</a:t>
            </a:r>
          </a:p>
          <a:p>
            <a:pPr>
              <a:lnSpc>
                <a:spcPct val="150000"/>
              </a:lnSpc>
              <a:defRPr sz="1800"/>
            </a:pPr>
            <a:r>
              <a:rPr lang="es-AR" sz="2400" noProof="0" dirty="0"/>
              <a:t>Textos clave: Berg, Hounshell, </a:t>
            </a:r>
            <a:r>
              <a:rPr lang="es-AR" sz="2400" b="1" noProof="0" dirty="0"/>
              <a:t>Fröbel</a:t>
            </a:r>
            <a:r>
              <a:rPr lang="es-AR" sz="2400" noProof="0" dirty="0"/>
              <a:t>, Boustan, Pasquinelli.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noProof="0" dirty="0"/>
              <a:t>Manufactura y máquina-herramienta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/>
              <a:t>Gran Bretaña</a:t>
            </a:r>
            <a:r>
              <a:rPr lang="es-AR" sz="2400" dirty="0"/>
              <a:t>: producción artesanal y habilidades manuales.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Cooperación simple comienzo del trabajo manufacturero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Se consolida la máquina en su primera forma: </a:t>
            </a:r>
            <a:r>
              <a:rPr lang="es-AR" sz="2400" b="1" dirty="0"/>
              <a:t>máquina herramienta.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El </a:t>
            </a:r>
            <a:r>
              <a:rPr lang="es-AR" sz="2400" b="1" dirty="0"/>
              <a:t>trabajador se parcializa </a:t>
            </a:r>
            <a:r>
              <a:rPr lang="es-AR" sz="2400" b="1" dirty="0">
                <a:sym typeface="Wingdings" panose="05000000000000000000" pitchFamily="2" charset="2"/>
              </a:rPr>
              <a:t></a:t>
            </a:r>
            <a:r>
              <a:rPr lang="es-AR" sz="2400" dirty="0"/>
              <a:t> </a:t>
            </a:r>
            <a:r>
              <a:rPr lang="es-AR" sz="2400" b="1" dirty="0"/>
              <a:t>Trabajador colectivo </a:t>
            </a:r>
            <a:r>
              <a:rPr lang="es-AR" sz="2400" dirty="0"/>
              <a:t>conserva el control</a:t>
            </a:r>
          </a:p>
          <a:p>
            <a:pPr>
              <a:lnSpc>
                <a:spcPct val="150000"/>
              </a:lnSpc>
            </a:pPr>
            <a:r>
              <a:rPr lang="es-AR" sz="2400" b="1" dirty="0"/>
              <a:t>Primeras tensiones</a:t>
            </a:r>
            <a:r>
              <a:rPr lang="es-AR" sz="2400" dirty="0"/>
              <a:t>: ludismo, pérdida de autonomía laboral.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Economía política y maquinaria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/>
              <a:t>Smith y Ricardo </a:t>
            </a:r>
            <a:r>
              <a:rPr lang="es-AR" sz="2400" dirty="0"/>
              <a:t>como respuesta al conflicto técnico-social </a:t>
            </a:r>
            <a:r>
              <a:rPr lang="es-AR" sz="2400" dirty="0">
                <a:sym typeface="Wingdings" panose="05000000000000000000" pitchFamily="2" charset="2"/>
              </a:rPr>
              <a:t> la </a:t>
            </a:r>
            <a:r>
              <a:rPr lang="es-AR" sz="2400" b="1" dirty="0">
                <a:sym typeface="Wingdings" panose="05000000000000000000" pitchFamily="2" charset="2"/>
              </a:rPr>
              <a:t>teoría económica viene a dar respuesta</a:t>
            </a: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/>
              <a:t>División</a:t>
            </a:r>
            <a:r>
              <a:rPr lang="es-AR" sz="2400" dirty="0"/>
              <a:t> del trabajo, </a:t>
            </a:r>
            <a:r>
              <a:rPr lang="es-AR" sz="2400" b="1" dirty="0"/>
              <a:t>distribución</a:t>
            </a:r>
            <a:r>
              <a:rPr lang="es-AR" sz="2400" dirty="0"/>
              <a:t> del ingreso y </a:t>
            </a:r>
            <a:r>
              <a:rPr lang="es-AR" sz="2400" b="1" dirty="0"/>
              <a:t>degradación</a:t>
            </a:r>
            <a:r>
              <a:rPr lang="es-AR" sz="2400" dirty="0"/>
              <a:t> de habilidades.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La técnica como problema económico y político </a:t>
            </a:r>
            <a:r>
              <a:rPr lang="es-AR" sz="2400" dirty="0">
                <a:sym typeface="Wingdings" panose="05000000000000000000" pitchFamily="2" charset="2"/>
              </a:rPr>
              <a:t> </a:t>
            </a:r>
            <a:r>
              <a:rPr lang="es-AR" sz="2400" b="1" dirty="0">
                <a:sym typeface="Wingdings" panose="05000000000000000000" pitchFamily="2" charset="2"/>
              </a:rPr>
              <a:t>la técnica como relación social</a:t>
            </a:r>
            <a:endParaRPr lang="es-AR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3828E071-ECAA-C66C-3B2C-0DF296A1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extLst>
              <a:ext uri="{FF2B5EF4-FFF2-40B4-BE49-F238E27FC236}">
                <a16:creationId xmlns:a16="http://schemas.microsoft.com/office/drawing/2014/main" id="{61A34E92-6CFB-C838-E95F-96BA6A7DB474}"/>
              </a:ext>
            </a:extLst>
          </p:cNvPr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name="adj" fmla="val 16667"/>
            </a:avLst>
          </a:prstGeom>
          <a:solidFill>
            <a:srgbClr val="8599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>
            <a:extLst>
              <a:ext uri="{FF2B5EF4-FFF2-40B4-BE49-F238E27FC236}">
                <a16:creationId xmlns:a16="http://schemas.microsoft.com/office/drawing/2014/main" id="{F68A75DA-F85C-7A41-57CA-9EE10B9D0813}"/>
              </a:ext>
            </a:extLst>
          </p:cNvPr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b="1" i="0" u="none" strike="noStrike" cap="none" noProof="0" dirty="0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Del trabajo manufacturero a la IA</a:t>
            </a:r>
            <a:endParaRPr lang="es-AR" sz="34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2D910D54-BF14-9878-15EB-BA54447DE842}"/>
              </a:ext>
            </a:extLst>
          </p:cNvPr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</a:p>
        </p:txBody>
      </p:sp>
    </p:spTree>
    <p:extLst>
      <p:ext uri="{BB962C8B-B14F-4D97-AF65-F5344CB8AC3E}">
        <p14:creationId xmlns:p14="http://schemas.microsoft.com/office/powerpoint/2010/main" val="33220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noProof="0" dirty="0"/>
              <a:t>Sistema Americano de la Manufactura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La revolución de las </a:t>
            </a:r>
            <a:r>
              <a:rPr lang="es-AR" sz="2400" b="1" dirty="0"/>
              <a:t>piezas intercambiables</a:t>
            </a:r>
            <a:r>
              <a:rPr lang="es-A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Nuevos bienes: armas pequeñas, relojes, instrumentos, bicicletas, maquinas de coser.</a:t>
            </a:r>
          </a:p>
          <a:p>
            <a:pPr>
              <a:lnSpc>
                <a:spcPct val="150000"/>
              </a:lnSpc>
            </a:pPr>
            <a:r>
              <a:rPr lang="es-AR" sz="2400" b="1" dirty="0"/>
              <a:t>Control mecánico del proceso</a:t>
            </a:r>
            <a:r>
              <a:rPr lang="es-AR" sz="2400" dirty="0"/>
              <a:t>: ruptura con la lógica artesanal.</a:t>
            </a:r>
          </a:p>
          <a:p>
            <a:pPr>
              <a:lnSpc>
                <a:spcPct val="150000"/>
              </a:lnSpc>
            </a:pPr>
            <a:r>
              <a:rPr lang="es-AR" sz="2400" b="1" dirty="0"/>
              <a:t>Taylorismo</a:t>
            </a:r>
            <a:r>
              <a:rPr lang="es-AR" sz="2400" dirty="0"/>
              <a:t>: organización científica del trabajo.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Primer Fordismo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Línea de montaje: flujo continuo y reducción de tiempos.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El sistema de maquinarias (Marx): reemplazo del obrero por la máquina.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Consolidación del trabajador parcial-colectivo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Conflicto obrero y 'fordismo completo’: la consolidación del trabajo industrial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Entra en crisis en la Segunda Guerra</a:t>
            </a:r>
          </a:p>
          <a:p>
            <a:pPr>
              <a:lnSpc>
                <a:spcPct val="150000"/>
              </a:lnSpc>
            </a:pPr>
            <a:endParaRPr lang="es-A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Segundo Fordismo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Máquina de transferencia (automatización tipo Detroit)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Operaciones encadenadas sin intervención humana.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Máximo control técnico, mínima flexibilidad.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Segunda década del siglo XIX, auge en la Segunda Guerra, entra en crisis en la década del 70.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Límites del modelo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endParaRPr lang="es-AR" sz="2400" dirty="0"/>
          </a:p>
          <a:p>
            <a:pPr>
              <a:lnSpc>
                <a:spcPct val="150000"/>
              </a:lnSpc>
            </a:pPr>
            <a:r>
              <a:rPr lang="es-AR" sz="2400" dirty="0"/>
              <a:t>Inflexibilidad ante cambios de diseño.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Costos elevados de mantenimiento y tiempo improductivo.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Crisis técnica estructural hacia la década del 70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Automatización mecánicas </a:t>
            </a:r>
            <a:r>
              <a:rPr lang="es-AR" sz="2400" dirty="0">
                <a:sym typeface="Wingdings" panose="05000000000000000000" pitchFamily="2" charset="2"/>
              </a:rPr>
              <a:t> automatización electrónica</a:t>
            </a:r>
            <a:endParaRPr lang="es-A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12B7978306E74CBD574D876E1FD2B9" ma:contentTypeVersion="7" ma:contentTypeDescription="Crear nuevo documento." ma:contentTypeScope="" ma:versionID="7b1a18675cde8746c6df6e4a6909ab99">
  <xsd:schema xmlns:xsd="http://www.w3.org/2001/XMLSchema" xmlns:xs="http://www.w3.org/2001/XMLSchema" xmlns:p="http://schemas.microsoft.com/office/2006/metadata/properties" xmlns:ns2="6e8d534b-33df-4b44-9bc3-29e2dd1a81c6" targetNamespace="http://schemas.microsoft.com/office/2006/metadata/properties" ma:root="true" ma:fieldsID="ee020865892c92be3310f65b980f8dde" ns2:_="">
    <xsd:import namespace="6e8d534b-33df-4b44-9bc3-29e2dd1a81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d534b-33df-4b44-9bc3-29e2dd1a8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585859-2678-466A-ABE1-0A6462391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d534b-33df-4b44-9bc3-29e2dd1a8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EEB74B-51DE-4C01-8C9B-6F00E09360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4F76F4-EE10-424A-BA03-EF382FF74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590</Words>
  <Application>Microsoft Office PowerPoint</Application>
  <PresentationFormat>Presentación en pantalla (4:3)</PresentationFormat>
  <Paragraphs>76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Garamond</vt:lpstr>
      <vt:lpstr>Calibri</vt:lpstr>
      <vt:lpstr>Wingdings</vt:lpstr>
      <vt:lpstr>Office Theme</vt:lpstr>
      <vt:lpstr>Presentación de PowerPoint</vt:lpstr>
      <vt:lpstr>Introducción</vt:lpstr>
      <vt:lpstr>Manufactura y máquina-herramienta</vt:lpstr>
      <vt:lpstr>Economía política y maquinaria</vt:lpstr>
      <vt:lpstr>Presentación de PowerPoint</vt:lpstr>
      <vt:lpstr>Sistema Americano de la Manufactura</vt:lpstr>
      <vt:lpstr>Primer Fordismo</vt:lpstr>
      <vt:lpstr>Segundo Fordismo</vt:lpstr>
      <vt:lpstr>Límites del modelo rígido</vt:lpstr>
      <vt:lpstr>Presentación de PowerPoint</vt:lpstr>
      <vt:lpstr>Tipos de automatización</vt:lpstr>
      <vt:lpstr>Automatización flexible y CNC</vt:lpstr>
      <vt:lpstr>Nueva división del trabajo</vt:lpstr>
      <vt:lpstr>Conclusiones generales</vt:lpstr>
      <vt:lpstr>Micro y Macro como tecnología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iiece</dc:creator>
  <cp:lastModifiedBy>Anibal Ezequiel Monteforte Bracamonte</cp:lastModifiedBy>
  <cp:revision>2</cp:revision>
  <dcterms:modified xsi:type="dcterms:W3CDTF">2025-03-26T15:16:44Z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0x0101008012B7978306E74CBD574D876E1FD2B9</vt:lpwstr>
  </property>
</Properties>
</file>