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3"/>
  </p:notesMasterIdLst>
  <p:sldIdLst>
    <p:sldId id="287" r:id="rId2"/>
    <p:sldId id="257" r:id="rId3"/>
    <p:sldId id="258" r:id="rId4"/>
    <p:sldId id="260" r:id="rId5"/>
    <p:sldId id="261" r:id="rId6"/>
    <p:sldId id="262" r:id="rId7"/>
    <p:sldId id="263" r:id="rId8"/>
    <p:sldId id="264" r:id="rId9"/>
    <p:sldId id="268" r:id="rId10"/>
    <p:sldId id="269" r:id="rId11"/>
    <p:sldId id="270" r:id="rId12"/>
    <p:sldId id="271" r:id="rId13"/>
    <p:sldId id="272" r:id="rId14"/>
    <p:sldId id="273" r:id="rId15"/>
    <p:sldId id="288"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65" r:id="rId30"/>
    <p:sldId id="266" r:id="rId31"/>
    <p:sldId id="267" r:id="rId3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7" roundtripDataSignature="AMtx7mhpcX8SbINBEakghXYjzHlKS+SAa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B59B92C-22F6-4953-A070-97F3CA3935F0}">
  <a:tblStyle styleId="{9B59B92C-22F6-4953-A070-97F3CA3935F0}"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b="off" i="off"/>
      <a:tcStyle>
        <a:tcBdr/>
        <a:fill>
          <a:solidFill>
            <a:srgbClr val="CDD4EA"/>
          </a:solidFill>
        </a:fill>
      </a:tcStyle>
    </a:band1H>
    <a:band2H>
      <a:tcTxStyle b="off" i="off"/>
      <a:tcStyle>
        <a:tcBdr/>
      </a:tcStyle>
    </a:band2H>
    <a:band1V>
      <a:tcTxStyle b="off" i="off"/>
      <a:tcStyle>
        <a:tcBdr/>
        <a:fill>
          <a:solidFill>
            <a:srgbClr val="CDD4EA"/>
          </a:solidFill>
        </a:fill>
      </a:tcStyle>
    </a:band1V>
    <a:band2V>
      <a:tcTxStyle b="off" i="off"/>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customschemas.google.com/relationships/presentationmetadata" Target="meta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3417c8b57c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82" name="Google Shape;82;g3417c8b57c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1" name="Google Shape;161;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7" name="Google Shape;16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3" name="Google Shape;173;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f4a74b3b75_1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9" name="Google Shape;179;g1f4a74b3b75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5" name="Google Shape;185;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a:extLst>
            <a:ext uri="{FF2B5EF4-FFF2-40B4-BE49-F238E27FC236}">
              <a16:creationId xmlns:a16="http://schemas.microsoft.com/office/drawing/2014/main" id="{F95C18ED-6010-B135-B544-CB12F7E5B8A0}"/>
            </a:ext>
          </a:extLst>
        </p:cNvPr>
        <p:cNvGrpSpPr/>
        <p:nvPr/>
      </p:nvGrpSpPr>
      <p:grpSpPr>
        <a:xfrm>
          <a:off x="0" y="0"/>
          <a:ext cx="0" cy="0"/>
          <a:chOff x="0" y="0"/>
          <a:chExt cx="0" cy="0"/>
        </a:xfrm>
      </p:grpSpPr>
      <p:sp>
        <p:nvSpPr>
          <p:cNvPr id="184" name="Google Shape;184;p12:notes">
            <a:extLst>
              <a:ext uri="{FF2B5EF4-FFF2-40B4-BE49-F238E27FC236}">
                <a16:creationId xmlns:a16="http://schemas.microsoft.com/office/drawing/2014/main" id="{7431780F-EBA6-05EE-0550-87E8795F6157}"/>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5" name="Google Shape;185;p12:notes">
            <a:extLst>
              <a:ext uri="{FF2B5EF4-FFF2-40B4-BE49-F238E27FC236}">
                <a16:creationId xmlns:a16="http://schemas.microsoft.com/office/drawing/2014/main" id="{38B202AC-54E1-A110-FB93-905299CB9F9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043846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f4a74b3b75_1_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1" name="Google Shape;191;g1f4a74b3b75_1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1f4ad0a62d8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7" name="Google Shape;197;g1f4ad0a62d8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1f4ad0a62d8_1_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4" name="Google Shape;204;g1f4ad0a62d8_1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1" name="Google Shape;211;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8" name="Google Shape;88;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7" name="Google Shape;217;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3" name="Google Shape;223;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9" name="Google Shape;229;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5" name="Google Shape;235;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41" name="Google Shape;241;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47" name="Google Shape;247;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53" name="Google Shape;253;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60" name="Google Shape;260;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67" name="Google Shape;267;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6" name="Google Shape;13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3" name="Google Shape;9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9" name="Google Shape;14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5" name="Google Shape;10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2" name="Google Shape;112;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8" name="Google Shape;11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1f4ad0a62d8_1_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4" name="Google Shape;124;g1f4ad0a62d8_1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1f4ad0a62d8_1_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0" name="Google Shape;130;g1f4ad0a62d8_1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5" name="Google Shape;155;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1"/>
        <p:cNvGrpSpPr/>
        <p:nvPr/>
      </p:nvGrpSpPr>
      <p:grpSpPr>
        <a:xfrm>
          <a:off x="0" y="0"/>
          <a:ext cx="0" cy="0"/>
          <a:chOff x="0" y="0"/>
          <a:chExt cx="0" cy="0"/>
        </a:xfrm>
      </p:grpSpPr>
      <p:sp>
        <p:nvSpPr>
          <p:cNvPr id="12" name="Google Shape;12;p24"/>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24"/>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68"/>
        <p:cNvGrpSpPr/>
        <p:nvPr/>
      </p:nvGrpSpPr>
      <p:grpSpPr>
        <a:xfrm>
          <a:off x="0" y="0"/>
          <a:ext cx="0" cy="0"/>
          <a:chOff x="0" y="0"/>
          <a:chExt cx="0" cy="0"/>
        </a:xfrm>
      </p:grpSpPr>
      <p:sp>
        <p:nvSpPr>
          <p:cNvPr id="69" name="Google Shape;69;p3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33"/>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74"/>
        <p:cNvGrpSpPr/>
        <p:nvPr/>
      </p:nvGrpSpPr>
      <p:grpSpPr>
        <a:xfrm>
          <a:off x="0" y="0"/>
          <a:ext cx="0" cy="0"/>
          <a:chOff x="0" y="0"/>
          <a:chExt cx="0" cy="0"/>
        </a:xfrm>
      </p:grpSpPr>
      <p:sp>
        <p:nvSpPr>
          <p:cNvPr id="75" name="Google Shape;75;p34"/>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34"/>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17"/>
        <p:cNvGrpSpPr/>
        <p:nvPr/>
      </p:nvGrpSpPr>
      <p:grpSpPr>
        <a:xfrm>
          <a:off x="0" y="0"/>
          <a:ext cx="0" cy="0"/>
          <a:chOff x="0" y="0"/>
          <a:chExt cx="0" cy="0"/>
        </a:xfrm>
      </p:grpSpPr>
      <p:sp>
        <p:nvSpPr>
          <p:cNvPr id="18" name="Google Shape;18;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23"/>
        <p:cNvGrpSpPr/>
        <p:nvPr/>
      </p:nvGrpSpPr>
      <p:grpSpPr>
        <a:xfrm>
          <a:off x="0" y="0"/>
          <a:ext cx="0" cy="0"/>
          <a:chOff x="0" y="0"/>
          <a:chExt cx="0" cy="0"/>
        </a:xfrm>
      </p:grpSpPr>
      <p:sp>
        <p:nvSpPr>
          <p:cNvPr id="24" name="Google Shape;24;p26"/>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26"/>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29"/>
        <p:cNvGrpSpPr/>
        <p:nvPr/>
      </p:nvGrpSpPr>
      <p:grpSpPr>
        <a:xfrm>
          <a:off x="0" y="0"/>
          <a:ext cx="0" cy="0"/>
          <a:chOff x="0" y="0"/>
          <a:chExt cx="0" cy="0"/>
        </a:xfrm>
      </p:grpSpPr>
      <p:sp>
        <p:nvSpPr>
          <p:cNvPr id="30" name="Google Shape;30;p2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27"/>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27"/>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36"/>
        <p:cNvGrpSpPr/>
        <p:nvPr/>
      </p:nvGrpSpPr>
      <p:grpSpPr>
        <a:xfrm>
          <a:off x="0" y="0"/>
          <a:ext cx="0" cy="0"/>
          <a:chOff x="0" y="0"/>
          <a:chExt cx="0" cy="0"/>
        </a:xfrm>
      </p:grpSpPr>
      <p:sp>
        <p:nvSpPr>
          <p:cNvPr id="37" name="Google Shape;37;p28"/>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28"/>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28"/>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28"/>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28"/>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45"/>
        <p:cNvGrpSpPr/>
        <p:nvPr/>
      </p:nvGrpSpPr>
      <p:grpSpPr>
        <a:xfrm>
          <a:off x="0" y="0"/>
          <a:ext cx="0" cy="0"/>
          <a:chOff x="0" y="0"/>
          <a:chExt cx="0" cy="0"/>
        </a:xfrm>
      </p:grpSpPr>
      <p:sp>
        <p:nvSpPr>
          <p:cNvPr id="46" name="Google Shape;46;p2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50"/>
        <p:cNvGrpSpPr/>
        <p:nvPr/>
      </p:nvGrpSpPr>
      <p:grpSpPr>
        <a:xfrm>
          <a:off x="0" y="0"/>
          <a:ext cx="0" cy="0"/>
          <a:chOff x="0" y="0"/>
          <a:chExt cx="0" cy="0"/>
        </a:xfrm>
      </p:grpSpPr>
      <p:sp>
        <p:nvSpPr>
          <p:cNvPr id="51" name="Google Shape;51;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54"/>
        <p:cNvGrpSpPr/>
        <p:nvPr/>
      </p:nvGrpSpPr>
      <p:grpSpPr>
        <a:xfrm>
          <a:off x="0" y="0"/>
          <a:ext cx="0" cy="0"/>
          <a:chOff x="0" y="0"/>
          <a:chExt cx="0" cy="0"/>
        </a:xfrm>
      </p:grpSpPr>
      <p:sp>
        <p:nvSpPr>
          <p:cNvPr id="55" name="Google Shape;55;p3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31"/>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31"/>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61"/>
        <p:cNvGrpSpPr/>
        <p:nvPr/>
      </p:nvGrpSpPr>
      <p:grpSpPr>
        <a:xfrm>
          <a:off x="0" y="0"/>
          <a:ext cx="0" cy="0"/>
          <a:chOff x="0" y="0"/>
          <a:chExt cx="0" cy="0"/>
        </a:xfrm>
      </p:grpSpPr>
      <p:sp>
        <p:nvSpPr>
          <p:cNvPr id="62" name="Google Shape;62;p3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32"/>
          <p:cNvSpPr>
            <a:spLocks noGrp="1"/>
          </p:cNvSpPr>
          <p:nvPr>
            <p:ph type="pic" idx="2"/>
          </p:nvPr>
        </p:nvSpPr>
        <p:spPr>
          <a:xfrm>
            <a:off x="5183188" y="987425"/>
            <a:ext cx="6172200" cy="4873625"/>
          </a:xfrm>
          <a:prstGeom prst="rect">
            <a:avLst/>
          </a:prstGeom>
          <a:noFill/>
          <a:ln>
            <a:noFill/>
          </a:ln>
        </p:spPr>
      </p:sp>
      <p:sp>
        <p:nvSpPr>
          <p:cNvPr id="64" name="Google Shape;64;p32"/>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Shape 5"/>
        <p:cNvGrpSpPr/>
        <p:nvPr/>
      </p:nvGrpSpPr>
      <p:grpSpPr>
        <a:xfrm>
          <a:off x="0" y="0"/>
          <a:ext cx="0" cy="0"/>
          <a:chOff x="0" y="0"/>
          <a:chExt cx="0" cy="0"/>
        </a:xfrm>
      </p:grpSpPr>
      <p:sp>
        <p:nvSpPr>
          <p:cNvPr id="6" name="Google Shape;6;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2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AR"/>
              <a:t>‹Nº›</a:t>
            </a:fld>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3"/>
          <p:cNvSpPr/>
          <p:nvPr/>
        </p:nvSpPr>
        <p:spPr>
          <a:xfrm>
            <a:off x="1524000" y="1770900"/>
            <a:ext cx="9144000" cy="731400"/>
          </a:xfrm>
          <a:prstGeom prst="roundRect">
            <a:avLst>
              <a:gd name="adj" fmla="val 16667"/>
            </a:avLst>
          </a:prstGeom>
          <a:solidFill>
            <a:srgbClr val="8599FF"/>
          </a:solidFill>
          <a:ln w="9525" cap="flat" cmpd="sng">
            <a:solidFill>
              <a:srgbClr val="4A7DBA"/>
            </a:solidFill>
            <a:prstDash val="solid"/>
            <a:round/>
            <a:headEnd type="none" w="sm" len="sm"/>
            <a:tailEnd type="none" w="sm" len="sm"/>
          </a:ln>
          <a:effectLst>
            <a:outerShdw blurRad="40000" dist="23000" dir="5400000" rotWithShape="0">
              <a:srgbClr val="000000">
                <a:alpha val="34900"/>
              </a:srgbClr>
            </a:outerShdw>
          </a:effectLst>
        </p:spPr>
        <p:txBody>
          <a:bodyPr spcFirstLastPara="1" wrap="square" lIns="91425" tIns="45700" rIns="91425" bIns="45700" anchor="ctr" anchorCtr="0">
            <a:noAutofit/>
          </a:bodyPr>
          <a:lstStyle/>
          <a:p>
            <a:pPr algn="ctr"/>
            <a:endParaRPr lang="es-AR" sz="1800" dirty="0">
              <a:solidFill>
                <a:schemeClr val="lt1"/>
              </a:solidFill>
              <a:latin typeface="Calibri"/>
              <a:ea typeface="Calibri"/>
              <a:cs typeface="Calibri"/>
              <a:sym typeface="Calibri"/>
            </a:endParaRPr>
          </a:p>
        </p:txBody>
      </p:sp>
      <p:sp>
        <p:nvSpPr>
          <p:cNvPr id="85" name="Google Shape;85;p13"/>
          <p:cNvSpPr txBox="1"/>
          <p:nvPr/>
        </p:nvSpPr>
        <p:spPr>
          <a:xfrm>
            <a:off x="1524000" y="1828800"/>
            <a:ext cx="9144000" cy="1138733"/>
          </a:xfrm>
          <a:prstGeom prst="rect">
            <a:avLst/>
          </a:prstGeom>
          <a:noFill/>
          <a:ln>
            <a:noFill/>
          </a:ln>
        </p:spPr>
        <p:txBody>
          <a:bodyPr spcFirstLastPara="1" wrap="square" lIns="91425" tIns="45700" rIns="91425" bIns="45700" anchor="t" anchorCtr="0">
            <a:spAutoFit/>
          </a:bodyPr>
          <a:lstStyle/>
          <a:p>
            <a:pPr algn="ctr"/>
            <a:r>
              <a:rPr lang="es-AR" sz="3400" b="1" dirty="0">
                <a:solidFill>
                  <a:srgbClr val="FFFFFF"/>
                </a:solidFill>
                <a:latin typeface="Garamond"/>
                <a:ea typeface="Calibri"/>
                <a:cs typeface="Calibri"/>
                <a:sym typeface="Garamond"/>
              </a:rPr>
              <a:t>Contabilidad Nacional</a:t>
            </a:r>
          </a:p>
          <a:p>
            <a:pPr algn="ctr"/>
            <a:endParaRPr lang="es-AR" sz="3400" dirty="0">
              <a:solidFill>
                <a:schemeClr val="dk1"/>
              </a:solidFill>
              <a:latin typeface="Calibri"/>
              <a:ea typeface="Calibri"/>
              <a:cs typeface="Calibri"/>
              <a:sym typeface="Calibri"/>
            </a:endParaRPr>
          </a:p>
        </p:txBody>
      </p:sp>
      <p:sp>
        <p:nvSpPr>
          <p:cNvPr id="86" name="Google Shape;86;p13"/>
          <p:cNvSpPr txBox="1"/>
          <p:nvPr/>
        </p:nvSpPr>
        <p:spPr>
          <a:xfrm>
            <a:off x="2584050" y="3429000"/>
            <a:ext cx="7023900" cy="1293000"/>
          </a:xfrm>
          <a:prstGeom prst="rect">
            <a:avLst/>
          </a:prstGeom>
          <a:noFill/>
          <a:ln>
            <a:noFill/>
          </a:ln>
        </p:spPr>
        <p:txBody>
          <a:bodyPr spcFirstLastPara="1" wrap="square" lIns="91425" tIns="45700" rIns="91425" bIns="45700" anchor="t" anchorCtr="0">
            <a:spAutoFit/>
          </a:bodyPr>
          <a:lstStyle/>
          <a:p>
            <a:pPr algn="ctr"/>
            <a:r>
              <a:rPr lang="es-AR" sz="2600" dirty="0">
                <a:solidFill>
                  <a:srgbClr val="FFFFFF"/>
                </a:solidFill>
                <a:latin typeface="Calibri"/>
                <a:ea typeface="Calibri"/>
                <a:cs typeface="Calibri"/>
                <a:sym typeface="Calibri"/>
              </a:rPr>
              <a:t>DIPLOMATURA EN PROBLEMÁTICAS ACTUALES DE LA ECONOMÍA, EL EMPLEO Y EL COMERCIO</a:t>
            </a:r>
          </a:p>
          <a:p>
            <a:pPr algn="ctr"/>
            <a:r>
              <a:rPr lang="es-AR" sz="2600" dirty="0">
                <a:solidFill>
                  <a:srgbClr val="FFFFFF"/>
                </a:solidFill>
                <a:latin typeface="Calibri"/>
                <a:ea typeface="Calibri"/>
                <a:cs typeface="Calibri"/>
                <a:sym typeface="Calibri"/>
              </a:rPr>
              <a:t>DESDE LA MEDICIÓN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200"/>
              <a:buFont typeface="Arial"/>
              <a:buNone/>
            </a:pPr>
            <a:r>
              <a:rPr lang="es-AR" sz="3200">
                <a:solidFill>
                  <a:schemeClr val="lt1"/>
                </a:solidFill>
                <a:latin typeface="Arial"/>
                <a:ea typeface="Arial"/>
                <a:cs typeface="Arial"/>
                <a:sym typeface="Arial"/>
              </a:rPr>
              <a:t>Método de la demanda final</a:t>
            </a:r>
            <a:endParaRPr sz="3200">
              <a:solidFill>
                <a:schemeClr val="lt1"/>
              </a:solidFill>
              <a:latin typeface="Arial"/>
              <a:ea typeface="Arial"/>
              <a:cs typeface="Arial"/>
              <a:sym typeface="Arial"/>
            </a:endParaRPr>
          </a:p>
        </p:txBody>
      </p:sp>
      <p:sp>
        <p:nvSpPr>
          <p:cNvPr id="164" name="Google Shape;164;p9"/>
          <p:cNvSpPr txBox="1">
            <a:spLocks noGrp="1"/>
          </p:cNvSpPr>
          <p:nvPr>
            <p:ph type="body" idx="1"/>
          </p:nvPr>
        </p:nvSpPr>
        <p:spPr>
          <a:xfrm>
            <a:off x="838200" y="1325201"/>
            <a:ext cx="10515600" cy="4851900"/>
          </a:xfrm>
          <a:prstGeom prst="rect">
            <a:avLst/>
          </a:prstGeom>
          <a:noFill/>
          <a:ln>
            <a:noFill/>
          </a:ln>
        </p:spPr>
        <p:txBody>
          <a:bodyPr spcFirstLastPara="1" wrap="square" lIns="91425" tIns="45700" rIns="91425" bIns="45700" anchor="t" anchorCtr="0">
            <a:normAutofit fontScale="92500" lnSpcReduction="20000"/>
          </a:bodyPr>
          <a:lstStyle/>
          <a:p>
            <a:pPr marL="228600" lvl="0" indent="-228600" algn="l" rtl="0">
              <a:lnSpc>
                <a:spcPct val="90000"/>
              </a:lnSpc>
              <a:spcBef>
                <a:spcPts val="0"/>
              </a:spcBef>
              <a:spcAft>
                <a:spcPts val="0"/>
              </a:spcAft>
              <a:buClr>
                <a:schemeClr val="lt1"/>
              </a:buClr>
              <a:buSzPct val="100000"/>
              <a:buChar char="•"/>
            </a:pPr>
            <a:r>
              <a:rPr lang="es-AR">
                <a:solidFill>
                  <a:schemeClr val="lt1"/>
                </a:solidFill>
              </a:rPr>
              <a:t>Producto = C + G + I + X – M</a:t>
            </a:r>
            <a:endParaRPr/>
          </a:p>
          <a:p>
            <a:pPr marL="228600" lvl="0" indent="-228600" algn="l" rtl="0">
              <a:lnSpc>
                <a:spcPct val="90000"/>
              </a:lnSpc>
              <a:spcBef>
                <a:spcPts val="1000"/>
              </a:spcBef>
              <a:spcAft>
                <a:spcPts val="0"/>
              </a:spcAft>
              <a:buClr>
                <a:schemeClr val="lt1"/>
              </a:buClr>
              <a:buSzPct val="100000"/>
              <a:buChar char="•"/>
            </a:pPr>
            <a:r>
              <a:rPr lang="es-AR">
                <a:solidFill>
                  <a:schemeClr val="lt1"/>
                </a:solidFill>
              </a:rPr>
              <a:t>C = Consumo privado y de ISFL</a:t>
            </a:r>
            <a:endParaRPr/>
          </a:p>
          <a:p>
            <a:pPr marL="228600" lvl="0" indent="-228600" algn="l" rtl="0">
              <a:lnSpc>
                <a:spcPct val="90000"/>
              </a:lnSpc>
              <a:spcBef>
                <a:spcPts val="1000"/>
              </a:spcBef>
              <a:spcAft>
                <a:spcPts val="0"/>
              </a:spcAft>
              <a:buClr>
                <a:schemeClr val="lt1"/>
              </a:buClr>
              <a:buSzPct val="100000"/>
              <a:buChar char="•"/>
            </a:pPr>
            <a:r>
              <a:rPr lang="es-AR">
                <a:solidFill>
                  <a:schemeClr val="lt1"/>
                </a:solidFill>
              </a:rPr>
              <a:t>G = Consumo Público</a:t>
            </a:r>
            <a:endParaRPr/>
          </a:p>
          <a:p>
            <a:pPr marL="228600" lvl="0" indent="-228600" algn="l" rtl="0">
              <a:lnSpc>
                <a:spcPct val="90000"/>
              </a:lnSpc>
              <a:spcBef>
                <a:spcPts val="1000"/>
              </a:spcBef>
              <a:spcAft>
                <a:spcPts val="0"/>
              </a:spcAft>
              <a:buClr>
                <a:schemeClr val="lt1"/>
              </a:buClr>
              <a:buSzPct val="100000"/>
              <a:buChar char="•"/>
            </a:pPr>
            <a:r>
              <a:rPr lang="es-AR">
                <a:solidFill>
                  <a:schemeClr val="lt1"/>
                </a:solidFill>
              </a:rPr>
              <a:t>IBI = Inversión Bruta Interna fija + Variación de existencias</a:t>
            </a:r>
            <a:endParaRPr/>
          </a:p>
          <a:p>
            <a:pPr marL="685800" lvl="1" indent="-228600" algn="l" rtl="0">
              <a:lnSpc>
                <a:spcPct val="90000"/>
              </a:lnSpc>
              <a:spcBef>
                <a:spcPts val="500"/>
              </a:spcBef>
              <a:spcAft>
                <a:spcPts val="0"/>
              </a:spcAft>
              <a:buClr>
                <a:schemeClr val="lt1"/>
              </a:buClr>
              <a:buSzPct val="100000"/>
              <a:buChar char="•"/>
            </a:pPr>
            <a:r>
              <a:rPr lang="es-AR">
                <a:solidFill>
                  <a:schemeClr val="lt1"/>
                </a:solidFill>
              </a:rPr>
              <a:t>IBI Fija (IBIF) o Formación bruta de capital fijo</a:t>
            </a:r>
            <a:endParaRPr>
              <a:solidFill>
                <a:schemeClr val="lt1"/>
              </a:solidFill>
            </a:endParaRPr>
          </a:p>
          <a:p>
            <a:pPr marL="1143000" lvl="2" indent="-243839" algn="l" rtl="0">
              <a:lnSpc>
                <a:spcPct val="90000"/>
              </a:lnSpc>
              <a:spcBef>
                <a:spcPts val="500"/>
              </a:spcBef>
              <a:spcAft>
                <a:spcPts val="0"/>
              </a:spcAft>
              <a:buClr>
                <a:schemeClr val="lt1"/>
              </a:buClr>
              <a:buSzPct val="120000"/>
              <a:buChar char="•"/>
            </a:pPr>
            <a:r>
              <a:rPr lang="es-AR">
                <a:solidFill>
                  <a:schemeClr val="lt1"/>
                </a:solidFill>
              </a:rPr>
              <a:t>Equipo durable de producción</a:t>
            </a:r>
            <a:endParaRPr/>
          </a:p>
          <a:p>
            <a:pPr marL="1600200" lvl="3" indent="-222250" algn="l" rtl="0">
              <a:lnSpc>
                <a:spcPct val="90000"/>
              </a:lnSpc>
              <a:spcBef>
                <a:spcPts val="500"/>
              </a:spcBef>
              <a:spcAft>
                <a:spcPts val="0"/>
              </a:spcAft>
              <a:buClr>
                <a:schemeClr val="lt1"/>
              </a:buClr>
              <a:buSzPct val="111111"/>
              <a:buChar char="•"/>
            </a:pPr>
            <a:r>
              <a:rPr lang="es-AR">
                <a:solidFill>
                  <a:schemeClr val="lt1"/>
                </a:solidFill>
              </a:rPr>
              <a:t>Maquinaria y equipos</a:t>
            </a:r>
            <a:endParaRPr/>
          </a:p>
          <a:p>
            <a:pPr marL="1600200" lvl="3" indent="-222250" algn="l" rtl="0">
              <a:lnSpc>
                <a:spcPct val="90000"/>
              </a:lnSpc>
              <a:spcBef>
                <a:spcPts val="500"/>
              </a:spcBef>
              <a:spcAft>
                <a:spcPts val="0"/>
              </a:spcAft>
              <a:buClr>
                <a:schemeClr val="lt1"/>
              </a:buClr>
              <a:buSzPct val="111111"/>
              <a:buChar char="•"/>
            </a:pPr>
            <a:r>
              <a:rPr lang="es-AR">
                <a:solidFill>
                  <a:schemeClr val="lt1"/>
                </a:solidFill>
              </a:rPr>
              <a:t>Material de transporte</a:t>
            </a:r>
            <a:endParaRPr/>
          </a:p>
          <a:p>
            <a:pPr marL="1143000" lvl="2" indent="-243839" algn="l" rtl="0">
              <a:lnSpc>
                <a:spcPct val="90000"/>
              </a:lnSpc>
              <a:spcBef>
                <a:spcPts val="500"/>
              </a:spcBef>
              <a:spcAft>
                <a:spcPts val="0"/>
              </a:spcAft>
              <a:buClr>
                <a:schemeClr val="lt1"/>
              </a:buClr>
              <a:buSzPct val="120000"/>
              <a:buChar char="•"/>
            </a:pPr>
            <a:r>
              <a:rPr lang="es-AR">
                <a:solidFill>
                  <a:schemeClr val="lt1"/>
                </a:solidFill>
              </a:rPr>
              <a:t>Construcciones</a:t>
            </a:r>
            <a:endParaRPr/>
          </a:p>
          <a:p>
            <a:pPr marL="1143000" lvl="2" indent="-243839" algn="l" rtl="0">
              <a:lnSpc>
                <a:spcPct val="90000"/>
              </a:lnSpc>
              <a:spcBef>
                <a:spcPts val="500"/>
              </a:spcBef>
              <a:spcAft>
                <a:spcPts val="0"/>
              </a:spcAft>
              <a:buClr>
                <a:schemeClr val="lt1"/>
              </a:buClr>
              <a:buSzPct val="120000"/>
              <a:buChar char="•"/>
            </a:pPr>
            <a:r>
              <a:rPr lang="es-AR">
                <a:solidFill>
                  <a:schemeClr val="lt1"/>
                </a:solidFill>
              </a:rPr>
              <a:t>Otros Activos</a:t>
            </a:r>
            <a:endParaRPr/>
          </a:p>
          <a:p>
            <a:pPr marL="1143000" lvl="2" indent="-243839" algn="l" rtl="0">
              <a:lnSpc>
                <a:spcPct val="90000"/>
              </a:lnSpc>
              <a:spcBef>
                <a:spcPts val="500"/>
              </a:spcBef>
              <a:spcAft>
                <a:spcPts val="0"/>
              </a:spcAft>
              <a:buClr>
                <a:schemeClr val="lt1"/>
              </a:buClr>
              <a:buSzPct val="120000"/>
              <a:buChar char="•"/>
            </a:pPr>
            <a:r>
              <a:rPr lang="es-AR">
                <a:solidFill>
                  <a:schemeClr val="lt1"/>
                </a:solidFill>
              </a:rPr>
              <a:t>Investigación y desarrollo</a:t>
            </a:r>
            <a:endParaRPr/>
          </a:p>
          <a:p>
            <a:pPr marL="1600200" lvl="3" indent="-233044" algn="l" rtl="0">
              <a:lnSpc>
                <a:spcPct val="90000"/>
              </a:lnSpc>
              <a:spcBef>
                <a:spcPts val="500"/>
              </a:spcBef>
              <a:spcAft>
                <a:spcPts val="0"/>
              </a:spcAft>
              <a:buClr>
                <a:schemeClr val="lt1"/>
              </a:buClr>
              <a:buSzPct val="100000"/>
              <a:buChar char="•"/>
            </a:pPr>
            <a:r>
              <a:rPr lang="es-AR" sz="2200">
                <a:solidFill>
                  <a:schemeClr val="lt1"/>
                </a:solidFill>
              </a:rPr>
              <a:t>Recursos biológicos</a:t>
            </a:r>
            <a:endParaRPr/>
          </a:p>
          <a:p>
            <a:pPr marL="1600200" lvl="3" indent="-233044" algn="l" rtl="0">
              <a:lnSpc>
                <a:spcPct val="90000"/>
              </a:lnSpc>
              <a:spcBef>
                <a:spcPts val="500"/>
              </a:spcBef>
              <a:spcAft>
                <a:spcPts val="0"/>
              </a:spcAft>
              <a:buClr>
                <a:schemeClr val="lt1"/>
              </a:buClr>
              <a:buSzPct val="100000"/>
              <a:buChar char="•"/>
            </a:pPr>
            <a:r>
              <a:rPr lang="es-AR" sz="2200">
                <a:solidFill>
                  <a:schemeClr val="lt1"/>
                </a:solidFill>
              </a:rPr>
              <a:t>Exploración minera</a:t>
            </a:r>
            <a:endParaRPr/>
          </a:p>
          <a:p>
            <a:pPr marL="1600200" lvl="3" indent="-233044" algn="l" rtl="0">
              <a:lnSpc>
                <a:spcPct val="90000"/>
              </a:lnSpc>
              <a:spcBef>
                <a:spcPts val="500"/>
              </a:spcBef>
              <a:spcAft>
                <a:spcPts val="0"/>
              </a:spcAft>
              <a:buClr>
                <a:schemeClr val="lt1"/>
              </a:buClr>
              <a:buSzPct val="100000"/>
              <a:buChar char="•"/>
            </a:pPr>
            <a:r>
              <a:rPr lang="es-AR" sz="2200">
                <a:solidFill>
                  <a:schemeClr val="lt1"/>
                </a:solidFill>
              </a:rPr>
              <a:t>Objetos valiosos</a:t>
            </a:r>
            <a:endParaRPr sz="2200">
              <a:solidFill>
                <a:schemeClr val="lt1"/>
              </a:solidFill>
            </a:endParaRPr>
          </a:p>
          <a:p>
            <a:pPr marL="685800" lvl="1" indent="-233044" algn="l" rtl="0">
              <a:lnSpc>
                <a:spcPct val="90000"/>
              </a:lnSpc>
              <a:spcBef>
                <a:spcPts val="500"/>
              </a:spcBef>
              <a:spcAft>
                <a:spcPts val="0"/>
              </a:spcAft>
              <a:buClr>
                <a:schemeClr val="lt1"/>
              </a:buClr>
              <a:buSzPct val="100000"/>
              <a:buChar char="•"/>
            </a:pPr>
            <a:r>
              <a:rPr lang="es-AR" sz="2200">
                <a:solidFill>
                  <a:schemeClr val="lt1"/>
                </a:solidFill>
              </a:rPr>
              <a:t>Variación de existencias</a:t>
            </a:r>
            <a:endParaRPr/>
          </a:p>
          <a:p>
            <a:pPr marL="228600" lvl="0" indent="-77470" algn="l" rtl="0">
              <a:lnSpc>
                <a:spcPct val="90000"/>
              </a:lnSpc>
              <a:spcBef>
                <a:spcPts val="1000"/>
              </a:spcBef>
              <a:spcAft>
                <a:spcPts val="0"/>
              </a:spcAft>
              <a:buClr>
                <a:schemeClr val="dk1"/>
              </a:buClr>
              <a:buSzPct val="100000"/>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200"/>
              <a:buFont typeface="Arial"/>
              <a:buNone/>
            </a:pPr>
            <a:r>
              <a:rPr lang="es-AR" sz="3200">
                <a:solidFill>
                  <a:schemeClr val="lt1"/>
                </a:solidFill>
                <a:latin typeface="Arial"/>
                <a:ea typeface="Arial"/>
                <a:cs typeface="Arial"/>
                <a:sym typeface="Arial"/>
              </a:rPr>
              <a:t>Método de la demanda final</a:t>
            </a:r>
            <a:endParaRPr sz="3200">
              <a:solidFill>
                <a:schemeClr val="lt1"/>
              </a:solidFill>
              <a:latin typeface="Arial"/>
              <a:ea typeface="Arial"/>
              <a:cs typeface="Arial"/>
              <a:sym typeface="Arial"/>
            </a:endParaRPr>
          </a:p>
        </p:txBody>
      </p:sp>
      <p:sp>
        <p:nvSpPr>
          <p:cNvPr id="170" name="Google Shape;170;p10"/>
          <p:cNvSpPr txBox="1">
            <a:spLocks noGrp="1"/>
          </p:cNvSpPr>
          <p:nvPr>
            <p:ph type="body" idx="1"/>
          </p:nvPr>
        </p:nvSpPr>
        <p:spPr>
          <a:xfrm>
            <a:off x="838200" y="1580275"/>
            <a:ext cx="10515600" cy="4743600"/>
          </a:xfrm>
          <a:prstGeom prst="rect">
            <a:avLst/>
          </a:prstGeom>
          <a:noFill/>
          <a:ln>
            <a:noFill/>
          </a:ln>
        </p:spPr>
        <p:txBody>
          <a:bodyPr spcFirstLastPara="1" wrap="square" lIns="91425" tIns="45700" rIns="91425" bIns="45700" anchor="t" anchorCtr="0">
            <a:normAutofit lnSpcReduction="10000"/>
          </a:bodyPr>
          <a:lstStyle/>
          <a:p>
            <a:pPr marL="0" lvl="0" indent="0" algn="just" rtl="0">
              <a:lnSpc>
                <a:spcPct val="90000"/>
              </a:lnSpc>
              <a:spcBef>
                <a:spcPts val="0"/>
              </a:spcBef>
              <a:spcAft>
                <a:spcPts val="0"/>
              </a:spcAft>
              <a:buClr>
                <a:schemeClr val="lt1"/>
              </a:buClr>
              <a:buSzPts val="2800"/>
              <a:buNone/>
            </a:pPr>
            <a:r>
              <a:rPr lang="es-AR">
                <a:solidFill>
                  <a:schemeClr val="lt1"/>
                </a:solidFill>
              </a:rPr>
              <a:t>Consumo privado:</a:t>
            </a:r>
            <a:endParaRPr/>
          </a:p>
          <a:p>
            <a:pPr marL="228600" lvl="0" indent="-228600" algn="just" rtl="0">
              <a:lnSpc>
                <a:spcPct val="90000"/>
              </a:lnSpc>
              <a:spcBef>
                <a:spcPts val="1000"/>
              </a:spcBef>
              <a:spcAft>
                <a:spcPts val="0"/>
              </a:spcAft>
              <a:buClr>
                <a:schemeClr val="lt1"/>
              </a:buClr>
              <a:buSzPts val="2800"/>
              <a:buChar char="•"/>
            </a:pPr>
            <a:r>
              <a:rPr lang="es-AR">
                <a:solidFill>
                  <a:schemeClr val="lt1"/>
                </a:solidFill>
              </a:rPr>
              <a:t>Consumo de bienes y servicios finales provenientes del mercado interno y externo por parte de los hogares residentes y el gasto de consumo de las ISFL.</a:t>
            </a:r>
            <a:endParaRPr/>
          </a:p>
          <a:p>
            <a:pPr marL="228600" lvl="0" indent="-228600" algn="just" rtl="0">
              <a:lnSpc>
                <a:spcPct val="90000"/>
              </a:lnSpc>
              <a:spcBef>
                <a:spcPts val="1000"/>
              </a:spcBef>
              <a:spcAft>
                <a:spcPts val="0"/>
              </a:spcAft>
              <a:buClr>
                <a:schemeClr val="lt1"/>
              </a:buClr>
              <a:buSzPts val="2800"/>
              <a:buChar char="•"/>
            </a:pPr>
            <a:r>
              <a:rPr lang="es-AR">
                <a:solidFill>
                  <a:schemeClr val="lt1"/>
                </a:solidFill>
              </a:rPr>
              <a:t>Se estima por corriente de bienes. Método basado en el análisis de los flujos comerciales, o lo que es equivalente, los bienes efectivamente ofrecidos en el mercado interno. Este enfoque consiste en la siguiente secuencia aplicada a bienes de producción nacional e importada, a valores corrientes y constantes:</a:t>
            </a:r>
            <a:endParaRPr/>
          </a:p>
          <a:p>
            <a:pPr marL="685800" lvl="1" indent="-240030" algn="just" rtl="0">
              <a:lnSpc>
                <a:spcPct val="90000"/>
              </a:lnSpc>
              <a:spcBef>
                <a:spcPts val="500"/>
              </a:spcBef>
              <a:spcAft>
                <a:spcPts val="0"/>
              </a:spcAft>
              <a:buClr>
                <a:schemeClr val="lt1"/>
              </a:buClr>
              <a:buSzPts val="2400"/>
              <a:buChar char="•"/>
            </a:pPr>
            <a:r>
              <a:rPr lang="es-AR">
                <a:solidFill>
                  <a:schemeClr val="lt1"/>
                </a:solidFill>
              </a:rPr>
              <a:t>Se estiman las ventas al mercado interno, restando de los valores de producción a precios básicos las exportaciones netas de retenciones, y se suman las importaciones. A las ventas al mercado interno se le aplican canales y márgenes comerciales.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200"/>
              <a:buFont typeface="Arial"/>
              <a:buNone/>
            </a:pPr>
            <a:r>
              <a:rPr lang="es-AR" sz="3200">
                <a:solidFill>
                  <a:schemeClr val="lt1"/>
                </a:solidFill>
                <a:latin typeface="Arial"/>
                <a:ea typeface="Arial"/>
                <a:cs typeface="Arial"/>
                <a:sym typeface="Arial"/>
              </a:rPr>
              <a:t>Método de la demanda final</a:t>
            </a:r>
            <a:endParaRPr sz="3200">
              <a:solidFill>
                <a:schemeClr val="lt1"/>
              </a:solidFill>
              <a:latin typeface="Arial"/>
              <a:ea typeface="Arial"/>
              <a:cs typeface="Arial"/>
              <a:sym typeface="Arial"/>
            </a:endParaRPr>
          </a:p>
        </p:txBody>
      </p:sp>
      <p:sp>
        <p:nvSpPr>
          <p:cNvPr id="176" name="Google Shape;176;p11"/>
          <p:cNvSpPr txBox="1">
            <a:spLocks noGrp="1"/>
          </p:cNvSpPr>
          <p:nvPr>
            <p:ph type="body" idx="1"/>
          </p:nvPr>
        </p:nvSpPr>
        <p:spPr>
          <a:xfrm>
            <a:off x="838200" y="1926650"/>
            <a:ext cx="10515600" cy="3704700"/>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Clr>
                <a:schemeClr val="lt1"/>
              </a:buClr>
              <a:buSzPts val="2800"/>
              <a:buNone/>
            </a:pPr>
            <a:r>
              <a:rPr lang="es-AR">
                <a:solidFill>
                  <a:schemeClr val="lt1"/>
                </a:solidFill>
              </a:rPr>
              <a:t>Consumo público:</a:t>
            </a:r>
            <a:endParaRPr/>
          </a:p>
          <a:p>
            <a:pPr marL="228600" lvl="0" indent="-228600" algn="just" rtl="0">
              <a:lnSpc>
                <a:spcPct val="90000"/>
              </a:lnSpc>
              <a:spcBef>
                <a:spcPts val="1000"/>
              </a:spcBef>
              <a:spcAft>
                <a:spcPts val="0"/>
              </a:spcAft>
              <a:buClr>
                <a:schemeClr val="lt1"/>
              </a:buClr>
              <a:buSzPts val="2800"/>
              <a:buChar char="•"/>
            </a:pPr>
            <a:r>
              <a:rPr lang="es-AR">
                <a:solidFill>
                  <a:schemeClr val="lt1"/>
                </a:solidFill>
              </a:rPr>
              <a:t>Representa el consumo de bienes y servicios que se consumen de manera pública o colectiva. </a:t>
            </a:r>
            <a:endParaRPr>
              <a:solidFill>
                <a:schemeClr val="lt1"/>
              </a:solidFill>
            </a:endParaRPr>
          </a:p>
          <a:p>
            <a:pPr marL="228600" lvl="0" indent="-228600" algn="just" rtl="0">
              <a:lnSpc>
                <a:spcPct val="90000"/>
              </a:lnSpc>
              <a:spcBef>
                <a:spcPts val="1000"/>
              </a:spcBef>
              <a:spcAft>
                <a:spcPts val="0"/>
              </a:spcAft>
              <a:buClr>
                <a:schemeClr val="lt1"/>
              </a:buClr>
              <a:buSzPts val="2800"/>
              <a:buChar char="•"/>
            </a:pPr>
            <a:r>
              <a:rPr lang="es-AR">
                <a:solidFill>
                  <a:schemeClr val="lt1"/>
                </a:solidFill>
              </a:rPr>
              <a:t>¿Como no puedo saber cómo se consume de manera pública un determinado bien o servicio? Lo aproximo por el “Gasto de consumo final del sector público para la provisión de bienes y servicios públicos”</a:t>
            </a:r>
            <a:endParaRPr/>
          </a:p>
          <a:p>
            <a:pPr marL="228600" lvl="0" indent="-228600" algn="just" rtl="0">
              <a:lnSpc>
                <a:spcPct val="90000"/>
              </a:lnSpc>
              <a:spcBef>
                <a:spcPts val="1000"/>
              </a:spcBef>
              <a:spcAft>
                <a:spcPts val="0"/>
              </a:spcAft>
              <a:buClr>
                <a:schemeClr val="lt1"/>
              </a:buClr>
              <a:buSzPts val="2800"/>
              <a:buChar char="•"/>
            </a:pPr>
            <a:r>
              <a:rPr lang="es-AR">
                <a:solidFill>
                  <a:schemeClr val="lt1"/>
                </a:solidFill>
              </a:rPr>
              <a:t>¿Es el “gasto público”?</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g1f4a74b3b75_1_5"/>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200"/>
              <a:buFont typeface="Arial"/>
              <a:buNone/>
            </a:pPr>
            <a:r>
              <a:rPr lang="es-AR" sz="3200">
                <a:solidFill>
                  <a:schemeClr val="lt1"/>
                </a:solidFill>
                <a:latin typeface="Arial"/>
                <a:ea typeface="Arial"/>
                <a:cs typeface="Arial"/>
                <a:sym typeface="Arial"/>
              </a:rPr>
              <a:t>Método de la demanda final</a:t>
            </a:r>
            <a:endParaRPr sz="3200">
              <a:solidFill>
                <a:schemeClr val="lt1"/>
              </a:solidFill>
              <a:latin typeface="Arial"/>
              <a:ea typeface="Arial"/>
              <a:cs typeface="Arial"/>
              <a:sym typeface="Arial"/>
            </a:endParaRPr>
          </a:p>
        </p:txBody>
      </p:sp>
      <p:pic>
        <p:nvPicPr>
          <p:cNvPr id="182" name="Google Shape;182;g1f4a74b3b75_1_5"/>
          <p:cNvPicPr preferRelativeResize="0"/>
          <p:nvPr/>
        </p:nvPicPr>
        <p:blipFill rotWithShape="1">
          <a:blip r:embed="rId3">
            <a:alphaModFix/>
          </a:blip>
          <a:srcRect/>
          <a:stretch/>
        </p:blipFill>
        <p:spPr>
          <a:xfrm>
            <a:off x="838188" y="1517675"/>
            <a:ext cx="8155725" cy="50482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200"/>
              <a:buFont typeface="Arial"/>
              <a:buNone/>
            </a:pPr>
            <a:r>
              <a:rPr lang="es-AR" sz="3200">
                <a:solidFill>
                  <a:schemeClr val="lt1"/>
                </a:solidFill>
                <a:latin typeface="Arial"/>
                <a:ea typeface="Arial"/>
                <a:cs typeface="Arial"/>
                <a:sym typeface="Arial"/>
              </a:rPr>
              <a:t>Método de la demanda final</a:t>
            </a:r>
            <a:endParaRPr sz="3200">
              <a:solidFill>
                <a:schemeClr val="lt1"/>
              </a:solidFill>
              <a:latin typeface="Arial"/>
              <a:ea typeface="Arial"/>
              <a:cs typeface="Arial"/>
              <a:sym typeface="Arial"/>
            </a:endParaRPr>
          </a:p>
        </p:txBody>
      </p:sp>
      <p:sp>
        <p:nvSpPr>
          <p:cNvPr id="188" name="Google Shape;188;p12"/>
          <p:cNvSpPr txBox="1">
            <a:spLocks noGrp="1"/>
          </p:cNvSpPr>
          <p:nvPr>
            <p:ph type="body" idx="1"/>
          </p:nvPr>
        </p:nvSpPr>
        <p:spPr>
          <a:xfrm>
            <a:off x="738809" y="2131776"/>
            <a:ext cx="10515600" cy="2360711"/>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Clr>
                <a:schemeClr val="lt1"/>
              </a:buClr>
              <a:buSzPct val="100000"/>
              <a:buNone/>
            </a:pPr>
            <a:r>
              <a:rPr lang="es-AR" dirty="0">
                <a:solidFill>
                  <a:schemeClr val="lt1"/>
                </a:solidFill>
              </a:rPr>
              <a:t>Inversión</a:t>
            </a:r>
            <a:endParaRPr dirty="0"/>
          </a:p>
          <a:p>
            <a:pPr marL="228600" lvl="0" indent="-228600" algn="just" rtl="0">
              <a:lnSpc>
                <a:spcPct val="90000"/>
              </a:lnSpc>
              <a:spcBef>
                <a:spcPts val="1000"/>
              </a:spcBef>
              <a:spcAft>
                <a:spcPts val="0"/>
              </a:spcAft>
              <a:buClr>
                <a:schemeClr val="lt1"/>
              </a:buClr>
              <a:buSzPct val="100000"/>
              <a:buChar char="•"/>
            </a:pPr>
            <a:r>
              <a:rPr lang="es-AR" dirty="0">
                <a:solidFill>
                  <a:schemeClr val="lt1"/>
                </a:solidFill>
              </a:rPr>
              <a:t>Bien o servicio que no se utiliza totalmente en el período contable</a:t>
            </a:r>
            <a:endParaRPr dirty="0">
              <a:solidFill>
                <a:schemeClr val="lt1"/>
              </a:solidFill>
            </a:endParaRPr>
          </a:p>
          <a:p>
            <a:pPr marL="228600" lvl="0" indent="-228600" algn="just" rtl="0">
              <a:lnSpc>
                <a:spcPct val="90000"/>
              </a:lnSpc>
              <a:spcBef>
                <a:spcPts val="1000"/>
              </a:spcBef>
              <a:spcAft>
                <a:spcPts val="0"/>
              </a:spcAft>
              <a:buClr>
                <a:schemeClr val="lt1"/>
              </a:buClr>
              <a:buSzPct val="100000"/>
              <a:buChar char="•"/>
            </a:pPr>
            <a:r>
              <a:rPr lang="es-ES" dirty="0">
                <a:solidFill>
                  <a:schemeClr val="lt1"/>
                </a:solidFill>
              </a:rPr>
              <a:t>Bien o servicio que su despliegue implica la posibilidad de un flujo económico futuro</a:t>
            </a: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6">
          <a:extLst>
            <a:ext uri="{FF2B5EF4-FFF2-40B4-BE49-F238E27FC236}">
              <a16:creationId xmlns:a16="http://schemas.microsoft.com/office/drawing/2014/main" id="{496B4D93-5907-7B95-B2AF-890251AC4A44}"/>
            </a:ext>
          </a:extLst>
        </p:cNvPr>
        <p:cNvGrpSpPr/>
        <p:nvPr/>
      </p:nvGrpSpPr>
      <p:grpSpPr>
        <a:xfrm>
          <a:off x="0" y="0"/>
          <a:ext cx="0" cy="0"/>
          <a:chOff x="0" y="0"/>
          <a:chExt cx="0" cy="0"/>
        </a:xfrm>
      </p:grpSpPr>
      <p:sp>
        <p:nvSpPr>
          <p:cNvPr id="187" name="Google Shape;187;p12">
            <a:extLst>
              <a:ext uri="{FF2B5EF4-FFF2-40B4-BE49-F238E27FC236}">
                <a16:creationId xmlns:a16="http://schemas.microsoft.com/office/drawing/2014/main" id="{E8135AED-018D-6F70-F021-76068713E23A}"/>
              </a:ext>
            </a:extLst>
          </p:cNvPr>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200"/>
              <a:buFont typeface="Arial"/>
              <a:buNone/>
            </a:pPr>
            <a:r>
              <a:rPr lang="es-AR" sz="3200">
                <a:solidFill>
                  <a:schemeClr val="lt1"/>
                </a:solidFill>
                <a:latin typeface="Arial"/>
                <a:ea typeface="Arial"/>
                <a:cs typeface="Arial"/>
                <a:sym typeface="Arial"/>
              </a:rPr>
              <a:t>Método de la demanda final</a:t>
            </a:r>
            <a:endParaRPr sz="3200">
              <a:solidFill>
                <a:schemeClr val="lt1"/>
              </a:solidFill>
              <a:latin typeface="Arial"/>
              <a:ea typeface="Arial"/>
              <a:cs typeface="Arial"/>
              <a:sym typeface="Arial"/>
            </a:endParaRPr>
          </a:p>
        </p:txBody>
      </p:sp>
      <p:sp>
        <p:nvSpPr>
          <p:cNvPr id="188" name="Google Shape;188;p12">
            <a:extLst>
              <a:ext uri="{FF2B5EF4-FFF2-40B4-BE49-F238E27FC236}">
                <a16:creationId xmlns:a16="http://schemas.microsoft.com/office/drawing/2014/main" id="{0A1D07F4-0D6D-BD73-0B9B-378E953DCF83}"/>
              </a:ext>
            </a:extLst>
          </p:cNvPr>
          <p:cNvSpPr txBox="1">
            <a:spLocks noGrp="1"/>
          </p:cNvSpPr>
          <p:nvPr>
            <p:ph type="body" idx="1"/>
          </p:nvPr>
        </p:nvSpPr>
        <p:spPr>
          <a:xfrm>
            <a:off x="838200" y="1515550"/>
            <a:ext cx="10515600" cy="4351200"/>
          </a:xfrm>
          <a:prstGeom prst="rect">
            <a:avLst/>
          </a:prstGeom>
          <a:noFill/>
          <a:ln>
            <a:noFill/>
          </a:ln>
        </p:spPr>
        <p:txBody>
          <a:bodyPr spcFirstLastPara="1" wrap="square" lIns="91425" tIns="45700" rIns="91425" bIns="45700" anchor="t" anchorCtr="0">
            <a:normAutofit fontScale="92500" lnSpcReduction="20000"/>
          </a:bodyPr>
          <a:lstStyle/>
          <a:p>
            <a:pPr marL="0" lvl="0" indent="0" algn="just" rtl="0">
              <a:lnSpc>
                <a:spcPct val="90000"/>
              </a:lnSpc>
              <a:spcBef>
                <a:spcPts val="0"/>
              </a:spcBef>
              <a:spcAft>
                <a:spcPts val="0"/>
              </a:spcAft>
              <a:buClr>
                <a:schemeClr val="lt1"/>
              </a:buClr>
              <a:buSzPct val="100000"/>
              <a:buNone/>
            </a:pPr>
            <a:r>
              <a:rPr lang="es-AR" dirty="0">
                <a:solidFill>
                  <a:schemeClr val="lt1"/>
                </a:solidFill>
              </a:rPr>
              <a:t>Inversión</a:t>
            </a:r>
            <a:endParaRPr dirty="0"/>
          </a:p>
          <a:p>
            <a:pPr marL="228600" lvl="0" indent="-228600" algn="just" rtl="0">
              <a:lnSpc>
                <a:spcPct val="90000"/>
              </a:lnSpc>
              <a:spcBef>
                <a:spcPts val="1000"/>
              </a:spcBef>
              <a:spcAft>
                <a:spcPts val="0"/>
              </a:spcAft>
              <a:buClr>
                <a:schemeClr val="lt1"/>
              </a:buClr>
              <a:buSzPct val="100000"/>
              <a:buChar char="•"/>
            </a:pPr>
            <a:r>
              <a:rPr lang="es-AR" dirty="0">
                <a:solidFill>
                  <a:schemeClr val="lt1"/>
                </a:solidFill>
              </a:rPr>
              <a:t>Toda construcción va a Inversión. </a:t>
            </a:r>
            <a:endParaRPr dirty="0"/>
          </a:p>
          <a:p>
            <a:pPr marL="228600" lvl="0" indent="-228600" algn="just" rtl="0">
              <a:lnSpc>
                <a:spcPct val="90000"/>
              </a:lnSpc>
              <a:spcBef>
                <a:spcPts val="1000"/>
              </a:spcBef>
              <a:spcAft>
                <a:spcPts val="0"/>
              </a:spcAft>
              <a:buClr>
                <a:schemeClr val="lt1"/>
              </a:buClr>
              <a:buSzPct val="100000"/>
              <a:buChar char="•"/>
            </a:pPr>
            <a:r>
              <a:rPr lang="es-AR" dirty="0">
                <a:solidFill>
                  <a:schemeClr val="lt1"/>
                </a:solidFill>
              </a:rPr>
              <a:t>En ese sentido, ¿cómo se trata la diferencia entre hogares propietarios y no propietarios? Entendiendo que si se registra como inversión, es un activo que prestará servicios a la producción.</a:t>
            </a:r>
            <a:endParaRPr dirty="0"/>
          </a:p>
          <a:p>
            <a:pPr marL="228600" lvl="0" indent="-228600" algn="just" rtl="0">
              <a:lnSpc>
                <a:spcPct val="90000"/>
              </a:lnSpc>
              <a:spcBef>
                <a:spcPts val="1000"/>
              </a:spcBef>
              <a:spcAft>
                <a:spcPts val="0"/>
              </a:spcAft>
              <a:buClr>
                <a:schemeClr val="lt1"/>
              </a:buClr>
              <a:buSzPct val="100000"/>
              <a:buChar char="•"/>
            </a:pPr>
            <a:r>
              <a:rPr lang="es-AR" dirty="0">
                <a:solidFill>
                  <a:schemeClr val="lt1"/>
                </a:solidFill>
              </a:rPr>
              <a:t>Pues, la vivienda tomada como inversión debe prestar servicios a los hogares que son dueños y este se debe computar como parte del consumo. En el consumo, los hogares propietarios aparecen como propietarios de empresas no conformadas como sociedades dedicadas a la producción de servicios de alojamiento para su propio consumo.</a:t>
            </a:r>
            <a:endParaRPr dirty="0"/>
          </a:p>
          <a:p>
            <a:pPr marL="228600" lvl="0" indent="-228600" algn="just" rtl="0">
              <a:lnSpc>
                <a:spcPct val="90000"/>
              </a:lnSpc>
              <a:spcBef>
                <a:spcPts val="1000"/>
              </a:spcBef>
              <a:spcAft>
                <a:spcPts val="0"/>
              </a:spcAft>
              <a:buClr>
                <a:schemeClr val="lt1"/>
              </a:buClr>
              <a:buSzPct val="100000"/>
              <a:buChar char="•"/>
            </a:pPr>
            <a:r>
              <a:rPr lang="es-AR" dirty="0">
                <a:solidFill>
                  <a:schemeClr val="lt1"/>
                </a:solidFill>
              </a:rPr>
              <a:t>Este mecanismo no se evidencia en otros activos durables como los automóviles, por ejemplo.</a:t>
            </a:r>
            <a:endParaRPr dirty="0"/>
          </a:p>
        </p:txBody>
      </p:sp>
    </p:spTree>
    <p:extLst>
      <p:ext uri="{BB962C8B-B14F-4D97-AF65-F5344CB8AC3E}">
        <p14:creationId xmlns:p14="http://schemas.microsoft.com/office/powerpoint/2010/main" val="8103797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g1f4a74b3b75_1_11"/>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200"/>
              <a:buFont typeface="Arial"/>
              <a:buNone/>
            </a:pPr>
            <a:r>
              <a:rPr lang="es-AR" sz="3200">
                <a:solidFill>
                  <a:schemeClr val="lt1"/>
                </a:solidFill>
                <a:latin typeface="Arial"/>
                <a:ea typeface="Arial"/>
                <a:cs typeface="Arial"/>
                <a:sym typeface="Arial"/>
              </a:rPr>
              <a:t>Método de la demanda final</a:t>
            </a:r>
            <a:endParaRPr sz="3200">
              <a:solidFill>
                <a:schemeClr val="lt1"/>
              </a:solidFill>
              <a:latin typeface="Arial"/>
              <a:ea typeface="Arial"/>
              <a:cs typeface="Arial"/>
              <a:sym typeface="Arial"/>
            </a:endParaRPr>
          </a:p>
        </p:txBody>
      </p:sp>
      <p:sp>
        <p:nvSpPr>
          <p:cNvPr id="194" name="Google Shape;194;g1f4a74b3b75_1_11"/>
          <p:cNvSpPr txBox="1">
            <a:spLocks noGrp="1"/>
          </p:cNvSpPr>
          <p:nvPr>
            <p:ph type="body" idx="1"/>
          </p:nvPr>
        </p:nvSpPr>
        <p:spPr>
          <a:xfrm>
            <a:off x="838200" y="1325201"/>
            <a:ext cx="10515600" cy="4851900"/>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1000"/>
              </a:spcBef>
              <a:spcAft>
                <a:spcPts val="0"/>
              </a:spcAft>
              <a:buClr>
                <a:schemeClr val="lt1"/>
              </a:buClr>
              <a:buSzPts val="2800"/>
              <a:buChar char="•"/>
            </a:pPr>
            <a:r>
              <a:rPr lang="es-AR">
                <a:solidFill>
                  <a:schemeClr val="lt1"/>
                </a:solidFill>
              </a:rPr>
              <a:t>IBI = Inversión Bruta Interna fija + Variación de existencias</a:t>
            </a:r>
            <a:endParaRPr/>
          </a:p>
          <a:p>
            <a:pPr marL="685800" lvl="1" indent="-251459" algn="l" rtl="0">
              <a:lnSpc>
                <a:spcPct val="90000"/>
              </a:lnSpc>
              <a:spcBef>
                <a:spcPts val="500"/>
              </a:spcBef>
              <a:spcAft>
                <a:spcPts val="0"/>
              </a:spcAft>
              <a:buClr>
                <a:schemeClr val="lt1"/>
              </a:buClr>
              <a:buSzPts val="2400"/>
              <a:buChar char="•"/>
            </a:pPr>
            <a:r>
              <a:rPr lang="es-AR">
                <a:solidFill>
                  <a:schemeClr val="lt1"/>
                </a:solidFill>
              </a:rPr>
              <a:t>IBI Fija (IBIF) o Formación bruta de capital fijo</a:t>
            </a:r>
            <a:endParaRPr>
              <a:solidFill>
                <a:schemeClr val="lt1"/>
              </a:solidFill>
            </a:endParaRPr>
          </a:p>
          <a:p>
            <a:pPr marL="1143000" lvl="2" indent="-266700" algn="l" rtl="0">
              <a:lnSpc>
                <a:spcPct val="90000"/>
              </a:lnSpc>
              <a:spcBef>
                <a:spcPts val="500"/>
              </a:spcBef>
              <a:spcAft>
                <a:spcPts val="0"/>
              </a:spcAft>
              <a:buClr>
                <a:schemeClr val="lt1"/>
              </a:buClr>
              <a:buSzPts val="2400"/>
              <a:buChar char="•"/>
            </a:pPr>
            <a:r>
              <a:rPr lang="es-AR">
                <a:solidFill>
                  <a:schemeClr val="lt1"/>
                </a:solidFill>
              </a:rPr>
              <a:t>Equipo durable de producción</a:t>
            </a:r>
            <a:endParaRPr/>
          </a:p>
          <a:p>
            <a:pPr marL="1600200" lvl="3" indent="-241300" algn="l" rtl="0">
              <a:lnSpc>
                <a:spcPct val="90000"/>
              </a:lnSpc>
              <a:spcBef>
                <a:spcPts val="500"/>
              </a:spcBef>
              <a:spcAft>
                <a:spcPts val="0"/>
              </a:spcAft>
              <a:buClr>
                <a:schemeClr val="lt1"/>
              </a:buClr>
              <a:buSzPts val="2000"/>
              <a:buChar char="•"/>
            </a:pPr>
            <a:r>
              <a:rPr lang="es-AR">
                <a:solidFill>
                  <a:schemeClr val="lt1"/>
                </a:solidFill>
              </a:rPr>
              <a:t>Maquinaria y equipos</a:t>
            </a:r>
            <a:endParaRPr/>
          </a:p>
          <a:p>
            <a:pPr marL="1600200" lvl="3" indent="-241300" algn="l" rtl="0">
              <a:lnSpc>
                <a:spcPct val="90000"/>
              </a:lnSpc>
              <a:spcBef>
                <a:spcPts val="500"/>
              </a:spcBef>
              <a:spcAft>
                <a:spcPts val="0"/>
              </a:spcAft>
              <a:buClr>
                <a:schemeClr val="lt1"/>
              </a:buClr>
              <a:buSzPts val="2000"/>
              <a:buChar char="•"/>
            </a:pPr>
            <a:r>
              <a:rPr lang="es-AR">
                <a:solidFill>
                  <a:schemeClr val="lt1"/>
                </a:solidFill>
              </a:rPr>
              <a:t>Material de transporte</a:t>
            </a:r>
            <a:endParaRPr/>
          </a:p>
          <a:p>
            <a:pPr marL="1143000" lvl="2" indent="-266700" algn="l" rtl="0">
              <a:lnSpc>
                <a:spcPct val="90000"/>
              </a:lnSpc>
              <a:spcBef>
                <a:spcPts val="500"/>
              </a:spcBef>
              <a:spcAft>
                <a:spcPts val="0"/>
              </a:spcAft>
              <a:buClr>
                <a:schemeClr val="lt1"/>
              </a:buClr>
              <a:buSzPts val="2400"/>
              <a:buChar char="•"/>
            </a:pPr>
            <a:r>
              <a:rPr lang="es-AR">
                <a:solidFill>
                  <a:schemeClr val="lt1"/>
                </a:solidFill>
              </a:rPr>
              <a:t>Construcciones</a:t>
            </a:r>
            <a:endParaRPr/>
          </a:p>
          <a:p>
            <a:pPr marL="1143000" lvl="2" indent="-266700" algn="l" rtl="0">
              <a:lnSpc>
                <a:spcPct val="90000"/>
              </a:lnSpc>
              <a:spcBef>
                <a:spcPts val="500"/>
              </a:spcBef>
              <a:spcAft>
                <a:spcPts val="0"/>
              </a:spcAft>
              <a:buClr>
                <a:schemeClr val="lt1"/>
              </a:buClr>
              <a:buSzPts val="2400"/>
              <a:buChar char="•"/>
            </a:pPr>
            <a:r>
              <a:rPr lang="es-AR">
                <a:solidFill>
                  <a:schemeClr val="lt1"/>
                </a:solidFill>
              </a:rPr>
              <a:t>Investigación y desarrollo</a:t>
            </a:r>
            <a:endParaRPr/>
          </a:p>
          <a:p>
            <a:pPr marL="1600200" lvl="3" indent="-241300" algn="l" rtl="0">
              <a:lnSpc>
                <a:spcPct val="90000"/>
              </a:lnSpc>
              <a:spcBef>
                <a:spcPts val="500"/>
              </a:spcBef>
              <a:spcAft>
                <a:spcPts val="0"/>
              </a:spcAft>
              <a:buClr>
                <a:schemeClr val="lt1"/>
              </a:buClr>
              <a:buSzPts val="2000"/>
              <a:buChar char="•"/>
            </a:pPr>
            <a:r>
              <a:rPr lang="es-AR" sz="2000">
                <a:solidFill>
                  <a:schemeClr val="lt1"/>
                </a:solidFill>
              </a:rPr>
              <a:t>Recursos biológicos</a:t>
            </a:r>
            <a:endParaRPr sz="1600"/>
          </a:p>
          <a:p>
            <a:pPr marL="1600200" lvl="3" indent="-241300" algn="l" rtl="0">
              <a:lnSpc>
                <a:spcPct val="90000"/>
              </a:lnSpc>
              <a:spcBef>
                <a:spcPts val="500"/>
              </a:spcBef>
              <a:spcAft>
                <a:spcPts val="0"/>
              </a:spcAft>
              <a:buClr>
                <a:schemeClr val="lt1"/>
              </a:buClr>
              <a:buSzPts val="2000"/>
              <a:buChar char="•"/>
            </a:pPr>
            <a:r>
              <a:rPr lang="es-AR" sz="2000">
                <a:solidFill>
                  <a:schemeClr val="lt1"/>
                </a:solidFill>
              </a:rPr>
              <a:t>Exploración minera</a:t>
            </a:r>
            <a:endParaRPr sz="1600"/>
          </a:p>
          <a:p>
            <a:pPr marL="1600200" lvl="3" indent="-241300" algn="l" rtl="0">
              <a:lnSpc>
                <a:spcPct val="90000"/>
              </a:lnSpc>
              <a:spcBef>
                <a:spcPts val="500"/>
              </a:spcBef>
              <a:spcAft>
                <a:spcPts val="0"/>
              </a:spcAft>
              <a:buClr>
                <a:schemeClr val="lt1"/>
              </a:buClr>
              <a:buSzPts val="2000"/>
              <a:buChar char="•"/>
            </a:pPr>
            <a:r>
              <a:rPr lang="es-AR" sz="2000">
                <a:solidFill>
                  <a:schemeClr val="lt1"/>
                </a:solidFill>
              </a:rPr>
              <a:t>Objetos valiosos</a:t>
            </a:r>
            <a:endParaRPr sz="2000">
              <a:solidFill>
                <a:schemeClr val="lt1"/>
              </a:solidFill>
            </a:endParaRPr>
          </a:p>
          <a:p>
            <a:pPr marL="685800" lvl="1" indent="-254000" algn="l" rtl="0">
              <a:lnSpc>
                <a:spcPct val="90000"/>
              </a:lnSpc>
              <a:spcBef>
                <a:spcPts val="500"/>
              </a:spcBef>
              <a:spcAft>
                <a:spcPts val="0"/>
              </a:spcAft>
              <a:buClr>
                <a:schemeClr val="lt1"/>
              </a:buClr>
              <a:buSzPts val="2200"/>
              <a:buChar char="•"/>
            </a:pPr>
            <a:r>
              <a:rPr lang="es-AR" sz="2200">
                <a:solidFill>
                  <a:schemeClr val="lt1"/>
                </a:solidFill>
              </a:rPr>
              <a:t>Variación de existencias. Contabilizo y comparo la cantidad de bienes finales que tengo en stock. Los bienes intermedios en stock son tomados como partes componentes del bien final en producción. Conceptualmente no son costos intermedios sino partes proporcionales de la producción del bien final.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g1f4ad0a62d8_1_0"/>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200"/>
              <a:buFont typeface="Arial"/>
              <a:buNone/>
            </a:pPr>
            <a:r>
              <a:rPr lang="es-AR" sz="3200">
                <a:solidFill>
                  <a:schemeClr val="lt1"/>
                </a:solidFill>
                <a:latin typeface="Arial"/>
                <a:ea typeface="Arial"/>
                <a:cs typeface="Arial"/>
                <a:sym typeface="Arial"/>
              </a:rPr>
              <a:t>Método de la demanda final</a:t>
            </a:r>
            <a:endParaRPr sz="3200">
              <a:solidFill>
                <a:schemeClr val="lt1"/>
              </a:solidFill>
              <a:latin typeface="Arial"/>
              <a:ea typeface="Arial"/>
              <a:cs typeface="Arial"/>
              <a:sym typeface="Arial"/>
            </a:endParaRPr>
          </a:p>
        </p:txBody>
      </p:sp>
      <p:sp>
        <p:nvSpPr>
          <p:cNvPr id="200" name="Google Shape;200;g1f4ad0a62d8_1_0"/>
          <p:cNvSpPr txBox="1">
            <a:spLocks noGrp="1"/>
          </p:cNvSpPr>
          <p:nvPr>
            <p:ph type="body" idx="1"/>
          </p:nvPr>
        </p:nvSpPr>
        <p:spPr>
          <a:xfrm>
            <a:off x="838200" y="1325200"/>
            <a:ext cx="10068900" cy="53868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500"/>
              </a:spcBef>
              <a:spcAft>
                <a:spcPts val="0"/>
              </a:spcAft>
              <a:buSzPts val="1800"/>
              <a:buNone/>
            </a:pPr>
            <a:r>
              <a:rPr lang="es-AR" sz="2500" b="1">
                <a:solidFill>
                  <a:schemeClr val="lt1"/>
                </a:solidFill>
              </a:rPr>
              <a:t>Variación de existencias</a:t>
            </a:r>
            <a:endParaRPr sz="2500" b="1">
              <a:solidFill>
                <a:schemeClr val="lt1"/>
              </a:solidFill>
            </a:endParaRPr>
          </a:p>
          <a:p>
            <a:pPr marL="0" lvl="0" indent="0" algn="l" rtl="0">
              <a:lnSpc>
                <a:spcPct val="90000"/>
              </a:lnSpc>
              <a:spcBef>
                <a:spcPts val="500"/>
              </a:spcBef>
              <a:spcAft>
                <a:spcPts val="0"/>
              </a:spcAft>
              <a:buSzPts val="1800"/>
              <a:buNone/>
            </a:pPr>
            <a:r>
              <a:rPr lang="es-AR" sz="2500">
                <a:solidFill>
                  <a:schemeClr val="lt1"/>
                </a:solidFill>
              </a:rPr>
              <a:t>Imagine una economía A que solo produce bienes de consumo. La misma es cerrada y sin inversión. Comienza a producir en el Año 0 (cero), por lo que no tiene stocks acumulados.</a:t>
            </a:r>
            <a:endParaRPr sz="2500">
              <a:solidFill>
                <a:schemeClr val="lt1"/>
              </a:solidFill>
            </a:endParaRPr>
          </a:p>
          <a:p>
            <a:pPr marL="0" lvl="0" indent="0" algn="l" rtl="0">
              <a:lnSpc>
                <a:spcPct val="90000"/>
              </a:lnSpc>
              <a:spcBef>
                <a:spcPts val="500"/>
              </a:spcBef>
              <a:spcAft>
                <a:spcPts val="0"/>
              </a:spcAft>
              <a:buSzPts val="1800"/>
              <a:buNone/>
            </a:pPr>
            <a:endParaRPr sz="2500">
              <a:solidFill>
                <a:schemeClr val="lt1"/>
              </a:solidFill>
            </a:endParaRPr>
          </a:p>
          <a:p>
            <a:pPr marL="0" lvl="0" indent="0" algn="l" rtl="0">
              <a:lnSpc>
                <a:spcPct val="90000"/>
              </a:lnSpc>
              <a:spcBef>
                <a:spcPts val="500"/>
              </a:spcBef>
              <a:spcAft>
                <a:spcPts val="0"/>
              </a:spcAft>
              <a:buSzPts val="1800"/>
              <a:buNone/>
            </a:pPr>
            <a:endParaRPr sz="2500">
              <a:solidFill>
                <a:schemeClr val="lt1"/>
              </a:solidFill>
            </a:endParaRPr>
          </a:p>
          <a:p>
            <a:pPr marL="0" lvl="0" indent="0" algn="l" rtl="0">
              <a:lnSpc>
                <a:spcPct val="90000"/>
              </a:lnSpc>
              <a:spcBef>
                <a:spcPts val="500"/>
              </a:spcBef>
              <a:spcAft>
                <a:spcPts val="0"/>
              </a:spcAft>
              <a:buSzPts val="1800"/>
              <a:buNone/>
            </a:pPr>
            <a:endParaRPr sz="2500">
              <a:solidFill>
                <a:schemeClr val="lt1"/>
              </a:solidFill>
            </a:endParaRPr>
          </a:p>
          <a:p>
            <a:pPr marL="0" lvl="0" indent="0" algn="l" rtl="0">
              <a:lnSpc>
                <a:spcPct val="90000"/>
              </a:lnSpc>
              <a:spcBef>
                <a:spcPts val="500"/>
              </a:spcBef>
              <a:spcAft>
                <a:spcPts val="0"/>
              </a:spcAft>
              <a:buSzPts val="1800"/>
              <a:buNone/>
            </a:pPr>
            <a:endParaRPr sz="2500">
              <a:solidFill>
                <a:schemeClr val="lt1"/>
              </a:solidFill>
            </a:endParaRPr>
          </a:p>
          <a:p>
            <a:pPr marL="0" lvl="0" indent="0" algn="l" rtl="0">
              <a:lnSpc>
                <a:spcPct val="90000"/>
              </a:lnSpc>
              <a:spcBef>
                <a:spcPts val="500"/>
              </a:spcBef>
              <a:spcAft>
                <a:spcPts val="0"/>
              </a:spcAft>
              <a:buSzPts val="1800"/>
              <a:buNone/>
            </a:pPr>
            <a:endParaRPr sz="2500">
              <a:solidFill>
                <a:schemeClr val="lt1"/>
              </a:solidFill>
            </a:endParaRPr>
          </a:p>
          <a:p>
            <a:pPr marL="0" lvl="0" indent="0" algn="l" rtl="0">
              <a:lnSpc>
                <a:spcPct val="90000"/>
              </a:lnSpc>
              <a:spcBef>
                <a:spcPts val="500"/>
              </a:spcBef>
              <a:spcAft>
                <a:spcPts val="0"/>
              </a:spcAft>
              <a:buSzPts val="1800"/>
              <a:buNone/>
            </a:pPr>
            <a:endParaRPr sz="2500">
              <a:solidFill>
                <a:schemeClr val="lt1"/>
              </a:solidFill>
            </a:endParaRPr>
          </a:p>
          <a:p>
            <a:pPr marL="0" lvl="0" indent="0" algn="l" rtl="0">
              <a:lnSpc>
                <a:spcPct val="90000"/>
              </a:lnSpc>
              <a:spcBef>
                <a:spcPts val="500"/>
              </a:spcBef>
              <a:spcAft>
                <a:spcPts val="0"/>
              </a:spcAft>
              <a:buSzPts val="1800"/>
              <a:buNone/>
            </a:pPr>
            <a:endParaRPr sz="2500">
              <a:solidFill>
                <a:schemeClr val="lt1"/>
              </a:solidFill>
            </a:endParaRPr>
          </a:p>
          <a:p>
            <a:pPr marL="0" lvl="0" indent="0" algn="ctr" rtl="0">
              <a:lnSpc>
                <a:spcPct val="90000"/>
              </a:lnSpc>
              <a:spcBef>
                <a:spcPts val="500"/>
              </a:spcBef>
              <a:spcAft>
                <a:spcPts val="0"/>
              </a:spcAft>
              <a:buSzPts val="1800"/>
              <a:buNone/>
            </a:pPr>
            <a:endParaRPr sz="2500">
              <a:solidFill>
                <a:schemeClr val="lt1"/>
              </a:solidFill>
            </a:endParaRPr>
          </a:p>
          <a:p>
            <a:pPr marL="0" lvl="0" indent="0" algn="ctr" rtl="0">
              <a:lnSpc>
                <a:spcPct val="90000"/>
              </a:lnSpc>
              <a:spcBef>
                <a:spcPts val="500"/>
              </a:spcBef>
              <a:spcAft>
                <a:spcPts val="0"/>
              </a:spcAft>
              <a:buSzPts val="1800"/>
              <a:buNone/>
            </a:pPr>
            <a:r>
              <a:rPr lang="es-AR" sz="2500" b="1">
                <a:solidFill>
                  <a:schemeClr val="lt1"/>
                </a:solidFill>
              </a:rPr>
              <a:t>Producto A = Consumo + Variación de las existencias (stocks)</a:t>
            </a:r>
            <a:endParaRPr sz="2500" b="1">
              <a:solidFill>
                <a:schemeClr val="lt1"/>
              </a:solidFill>
            </a:endParaRPr>
          </a:p>
        </p:txBody>
      </p:sp>
      <p:pic>
        <p:nvPicPr>
          <p:cNvPr id="201" name="Google Shape;201;g1f4ad0a62d8_1_0"/>
          <p:cNvPicPr preferRelativeResize="0"/>
          <p:nvPr/>
        </p:nvPicPr>
        <p:blipFill rotWithShape="1">
          <a:blip r:embed="rId3">
            <a:alphaModFix/>
          </a:blip>
          <a:srcRect/>
          <a:stretch/>
        </p:blipFill>
        <p:spPr>
          <a:xfrm>
            <a:off x="1644750" y="3119950"/>
            <a:ext cx="8902500" cy="27348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g1f4ad0a62d8_1_16"/>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200"/>
              <a:buFont typeface="Arial"/>
              <a:buNone/>
            </a:pPr>
            <a:r>
              <a:rPr lang="es-AR" sz="3200">
                <a:solidFill>
                  <a:schemeClr val="lt1"/>
                </a:solidFill>
                <a:latin typeface="Arial"/>
                <a:ea typeface="Arial"/>
                <a:cs typeface="Arial"/>
                <a:sym typeface="Arial"/>
              </a:rPr>
              <a:t>Método de la demanda final</a:t>
            </a:r>
            <a:endParaRPr sz="3200">
              <a:solidFill>
                <a:schemeClr val="lt1"/>
              </a:solidFill>
              <a:latin typeface="Arial"/>
              <a:ea typeface="Arial"/>
              <a:cs typeface="Arial"/>
              <a:sym typeface="Arial"/>
            </a:endParaRPr>
          </a:p>
        </p:txBody>
      </p:sp>
      <p:sp>
        <p:nvSpPr>
          <p:cNvPr id="207" name="Google Shape;207;g1f4ad0a62d8_1_16"/>
          <p:cNvSpPr txBox="1">
            <a:spLocks noGrp="1"/>
          </p:cNvSpPr>
          <p:nvPr>
            <p:ph type="body" idx="1"/>
          </p:nvPr>
        </p:nvSpPr>
        <p:spPr>
          <a:xfrm>
            <a:off x="838200" y="1325200"/>
            <a:ext cx="10068900" cy="5386800"/>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90000"/>
              </a:lnSpc>
              <a:spcBef>
                <a:spcPts val="500"/>
              </a:spcBef>
              <a:spcAft>
                <a:spcPts val="0"/>
              </a:spcAft>
              <a:buSzPts val="1800"/>
              <a:buNone/>
            </a:pPr>
            <a:r>
              <a:rPr lang="es-AR" sz="2500" b="1">
                <a:solidFill>
                  <a:schemeClr val="lt1"/>
                </a:solidFill>
              </a:rPr>
              <a:t>Variación de existencias</a:t>
            </a:r>
            <a:endParaRPr sz="2500" b="1">
              <a:solidFill>
                <a:schemeClr val="lt1"/>
              </a:solidFill>
            </a:endParaRPr>
          </a:p>
          <a:p>
            <a:pPr marL="0" lvl="0" indent="0" algn="l" rtl="0">
              <a:lnSpc>
                <a:spcPct val="90000"/>
              </a:lnSpc>
              <a:spcBef>
                <a:spcPts val="500"/>
              </a:spcBef>
              <a:spcAft>
                <a:spcPts val="0"/>
              </a:spcAft>
              <a:buSzPts val="1800"/>
              <a:buNone/>
            </a:pPr>
            <a:endParaRPr sz="2500">
              <a:solidFill>
                <a:schemeClr val="lt1"/>
              </a:solidFill>
            </a:endParaRPr>
          </a:p>
          <a:p>
            <a:pPr marL="0" lvl="0" indent="0" algn="l" rtl="0">
              <a:lnSpc>
                <a:spcPct val="90000"/>
              </a:lnSpc>
              <a:spcBef>
                <a:spcPts val="500"/>
              </a:spcBef>
              <a:spcAft>
                <a:spcPts val="0"/>
              </a:spcAft>
              <a:buSzPts val="1800"/>
              <a:buNone/>
            </a:pPr>
            <a:endParaRPr sz="2500">
              <a:solidFill>
                <a:schemeClr val="lt1"/>
              </a:solidFill>
            </a:endParaRPr>
          </a:p>
          <a:p>
            <a:pPr marL="0" lvl="0" indent="0" algn="l" rtl="0">
              <a:lnSpc>
                <a:spcPct val="90000"/>
              </a:lnSpc>
              <a:spcBef>
                <a:spcPts val="500"/>
              </a:spcBef>
              <a:spcAft>
                <a:spcPts val="0"/>
              </a:spcAft>
              <a:buSzPts val="1800"/>
              <a:buNone/>
            </a:pPr>
            <a:endParaRPr sz="2500">
              <a:solidFill>
                <a:schemeClr val="lt1"/>
              </a:solidFill>
            </a:endParaRPr>
          </a:p>
          <a:p>
            <a:pPr marL="0" lvl="0" indent="0" algn="l" rtl="0">
              <a:lnSpc>
                <a:spcPct val="90000"/>
              </a:lnSpc>
              <a:spcBef>
                <a:spcPts val="500"/>
              </a:spcBef>
              <a:spcAft>
                <a:spcPts val="0"/>
              </a:spcAft>
              <a:buSzPts val="1800"/>
              <a:buNone/>
            </a:pPr>
            <a:endParaRPr sz="2500">
              <a:solidFill>
                <a:schemeClr val="lt1"/>
              </a:solidFill>
            </a:endParaRPr>
          </a:p>
          <a:p>
            <a:pPr marL="0" lvl="0" indent="0" algn="l" rtl="0">
              <a:lnSpc>
                <a:spcPct val="90000"/>
              </a:lnSpc>
              <a:spcBef>
                <a:spcPts val="500"/>
              </a:spcBef>
              <a:spcAft>
                <a:spcPts val="0"/>
              </a:spcAft>
              <a:buSzPts val="1800"/>
              <a:buNone/>
            </a:pPr>
            <a:endParaRPr sz="2500">
              <a:solidFill>
                <a:schemeClr val="lt1"/>
              </a:solidFill>
            </a:endParaRPr>
          </a:p>
          <a:p>
            <a:pPr marL="0" lvl="0" indent="0" algn="l" rtl="0">
              <a:lnSpc>
                <a:spcPct val="90000"/>
              </a:lnSpc>
              <a:spcBef>
                <a:spcPts val="500"/>
              </a:spcBef>
              <a:spcAft>
                <a:spcPts val="0"/>
              </a:spcAft>
              <a:buSzPts val="1800"/>
              <a:buNone/>
            </a:pPr>
            <a:endParaRPr sz="2500">
              <a:solidFill>
                <a:schemeClr val="lt1"/>
              </a:solidFill>
            </a:endParaRPr>
          </a:p>
          <a:p>
            <a:pPr marL="0" lvl="0" indent="0" algn="l" rtl="0">
              <a:lnSpc>
                <a:spcPct val="90000"/>
              </a:lnSpc>
              <a:spcBef>
                <a:spcPts val="500"/>
              </a:spcBef>
              <a:spcAft>
                <a:spcPts val="0"/>
              </a:spcAft>
              <a:buSzPts val="1800"/>
              <a:buNone/>
            </a:pPr>
            <a:endParaRPr sz="2500">
              <a:solidFill>
                <a:schemeClr val="lt1"/>
              </a:solidFill>
            </a:endParaRPr>
          </a:p>
          <a:p>
            <a:pPr marL="0" lvl="0" indent="0" algn="ctr" rtl="0">
              <a:lnSpc>
                <a:spcPct val="90000"/>
              </a:lnSpc>
              <a:spcBef>
                <a:spcPts val="500"/>
              </a:spcBef>
              <a:spcAft>
                <a:spcPts val="0"/>
              </a:spcAft>
              <a:buSzPts val="1800"/>
              <a:buNone/>
            </a:pPr>
            <a:endParaRPr sz="2500">
              <a:solidFill>
                <a:schemeClr val="lt1"/>
              </a:solidFill>
            </a:endParaRPr>
          </a:p>
          <a:p>
            <a:pPr marL="0" lvl="0" indent="0" algn="just" rtl="0">
              <a:lnSpc>
                <a:spcPct val="90000"/>
              </a:lnSpc>
              <a:spcBef>
                <a:spcPts val="500"/>
              </a:spcBef>
              <a:spcAft>
                <a:spcPts val="0"/>
              </a:spcAft>
              <a:buSzPts val="1800"/>
              <a:buNone/>
            </a:pPr>
            <a:r>
              <a:rPr lang="es-AR" sz="2500">
                <a:solidFill>
                  <a:schemeClr val="lt1"/>
                </a:solidFill>
              </a:rPr>
              <a:t>En el Año 0, produje 11, consumiendo 10 y quedando 1 en stock. En el Año 2 también produje 11, consumiendo 10 y quedando 1 más en stock; mi stock acumulado es 2. En el Año 3 produje 9, se consumieron 10 por lo que tuve que tomar una unidad de mi stock.</a:t>
            </a:r>
            <a:r>
              <a:rPr lang="es-AR" sz="2500" b="1" i="1">
                <a:solidFill>
                  <a:schemeClr val="lt1"/>
                </a:solidFill>
              </a:rPr>
              <a:t> Contabilizo la producción en el momento en que se produce.</a:t>
            </a:r>
            <a:endParaRPr sz="2500" b="1" i="1">
              <a:solidFill>
                <a:schemeClr val="lt1"/>
              </a:solidFill>
            </a:endParaRPr>
          </a:p>
        </p:txBody>
      </p:sp>
      <p:pic>
        <p:nvPicPr>
          <p:cNvPr id="208" name="Google Shape;208;g1f4ad0a62d8_1_16"/>
          <p:cNvPicPr preferRelativeResize="0"/>
          <p:nvPr/>
        </p:nvPicPr>
        <p:blipFill rotWithShape="1">
          <a:blip r:embed="rId3">
            <a:alphaModFix/>
          </a:blip>
          <a:srcRect/>
          <a:stretch/>
        </p:blipFill>
        <p:spPr>
          <a:xfrm>
            <a:off x="1421400" y="1912925"/>
            <a:ext cx="8902500" cy="27348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200"/>
              <a:buFont typeface="Arial"/>
              <a:buNone/>
            </a:pPr>
            <a:r>
              <a:rPr lang="es-AR" sz="3200">
                <a:solidFill>
                  <a:schemeClr val="lt1"/>
                </a:solidFill>
                <a:latin typeface="Arial"/>
                <a:ea typeface="Arial"/>
                <a:cs typeface="Arial"/>
                <a:sym typeface="Arial"/>
              </a:rPr>
              <a:t>Oferta Global</a:t>
            </a:r>
            <a:endParaRPr sz="3200">
              <a:solidFill>
                <a:schemeClr val="lt1"/>
              </a:solidFill>
              <a:latin typeface="Arial"/>
              <a:ea typeface="Arial"/>
              <a:cs typeface="Arial"/>
              <a:sym typeface="Arial"/>
            </a:endParaRPr>
          </a:p>
        </p:txBody>
      </p:sp>
      <p:sp>
        <p:nvSpPr>
          <p:cNvPr id="214" name="Google Shape;214;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800"/>
              <a:buNone/>
            </a:pPr>
            <a:endParaRPr>
              <a:solidFill>
                <a:schemeClr val="lt1"/>
              </a:solidFill>
            </a:endParaRPr>
          </a:p>
          <a:p>
            <a:pPr marL="0" lvl="0" indent="0" algn="ctr" rtl="0">
              <a:lnSpc>
                <a:spcPct val="90000"/>
              </a:lnSpc>
              <a:spcBef>
                <a:spcPts val="1000"/>
              </a:spcBef>
              <a:spcAft>
                <a:spcPts val="0"/>
              </a:spcAft>
              <a:buClr>
                <a:schemeClr val="lt1"/>
              </a:buClr>
              <a:buSzPts val="2800"/>
              <a:buNone/>
            </a:pPr>
            <a:r>
              <a:rPr lang="es-AR">
                <a:solidFill>
                  <a:schemeClr val="lt1"/>
                </a:solidFill>
              </a:rPr>
              <a:t>OFERTA GLOBAL</a:t>
            </a:r>
            <a:endParaRPr/>
          </a:p>
          <a:p>
            <a:pPr marL="0" lvl="0" indent="0" algn="ctr" rtl="0">
              <a:lnSpc>
                <a:spcPct val="90000"/>
              </a:lnSpc>
              <a:spcBef>
                <a:spcPts val="1000"/>
              </a:spcBef>
              <a:spcAft>
                <a:spcPts val="0"/>
              </a:spcAft>
              <a:buClr>
                <a:schemeClr val="lt1"/>
              </a:buClr>
              <a:buSzPts val="2800"/>
              <a:buNone/>
            </a:pPr>
            <a:r>
              <a:rPr lang="es-AR">
                <a:solidFill>
                  <a:schemeClr val="lt1"/>
                </a:solidFill>
              </a:rPr>
              <a:t>=</a:t>
            </a:r>
            <a:endParaRPr/>
          </a:p>
          <a:p>
            <a:pPr marL="0" lvl="0" indent="0" algn="ctr" rtl="0">
              <a:lnSpc>
                <a:spcPct val="90000"/>
              </a:lnSpc>
              <a:spcBef>
                <a:spcPts val="1000"/>
              </a:spcBef>
              <a:spcAft>
                <a:spcPts val="0"/>
              </a:spcAft>
              <a:buClr>
                <a:schemeClr val="lt1"/>
              </a:buClr>
              <a:buSzPts val="2800"/>
              <a:buNone/>
            </a:pPr>
            <a:r>
              <a:rPr lang="es-AR">
                <a:solidFill>
                  <a:schemeClr val="lt1"/>
                </a:solidFill>
              </a:rPr>
              <a:t>Producto + M = C + G + IIF + Var Ex + X</a:t>
            </a:r>
            <a:endParaRPr/>
          </a:p>
          <a:p>
            <a:pPr marL="0" lvl="0" indent="0" algn="ctr" rtl="0">
              <a:lnSpc>
                <a:spcPct val="90000"/>
              </a:lnSpc>
              <a:spcBef>
                <a:spcPts val="1000"/>
              </a:spcBef>
              <a:spcAft>
                <a:spcPts val="0"/>
              </a:spcAft>
              <a:buClr>
                <a:schemeClr val="lt1"/>
              </a:buClr>
              <a:buSzPts val="2800"/>
              <a:buNone/>
            </a:pPr>
            <a:r>
              <a:rPr lang="es-AR">
                <a:solidFill>
                  <a:schemeClr val="lt1"/>
                </a:solidFill>
              </a:rPr>
              <a:t>=</a:t>
            </a:r>
            <a:endParaRPr/>
          </a:p>
          <a:p>
            <a:pPr marL="0" lvl="0" indent="0" algn="ctr" rtl="0">
              <a:lnSpc>
                <a:spcPct val="90000"/>
              </a:lnSpc>
              <a:spcBef>
                <a:spcPts val="1000"/>
              </a:spcBef>
              <a:spcAft>
                <a:spcPts val="0"/>
              </a:spcAft>
              <a:buClr>
                <a:schemeClr val="lt1"/>
              </a:buClr>
              <a:buSzPts val="2800"/>
              <a:buNone/>
            </a:pPr>
            <a:r>
              <a:rPr lang="es-AR">
                <a:solidFill>
                  <a:schemeClr val="lt1"/>
                </a:solidFill>
              </a:rPr>
              <a:t>DEMANDA GLOBAL</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35"/>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lt1"/>
              </a:buClr>
              <a:buSzPts val="4800"/>
              <a:buFont typeface="Arial"/>
              <a:buNone/>
            </a:pPr>
            <a:r>
              <a:rPr lang="es-AR" sz="4800" b="1">
                <a:solidFill>
                  <a:schemeClr val="lt1"/>
                </a:solidFill>
                <a:latin typeface="Arial"/>
                <a:ea typeface="Arial"/>
                <a:cs typeface="Arial"/>
                <a:sym typeface="Arial"/>
              </a:rPr>
              <a:t>El producto</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200"/>
              <a:buFont typeface="Arial"/>
              <a:buNone/>
            </a:pPr>
            <a:r>
              <a:rPr lang="es-AR" sz="3200">
                <a:solidFill>
                  <a:schemeClr val="lt1"/>
                </a:solidFill>
                <a:latin typeface="Arial"/>
                <a:ea typeface="Arial"/>
                <a:cs typeface="Arial"/>
                <a:sym typeface="Arial"/>
              </a:rPr>
              <a:t>Método del ingreso</a:t>
            </a:r>
            <a:endParaRPr sz="3200">
              <a:solidFill>
                <a:schemeClr val="lt1"/>
              </a:solidFill>
              <a:latin typeface="Arial"/>
              <a:ea typeface="Arial"/>
              <a:cs typeface="Arial"/>
              <a:sym typeface="Arial"/>
            </a:endParaRPr>
          </a:p>
        </p:txBody>
      </p:sp>
      <p:sp>
        <p:nvSpPr>
          <p:cNvPr id="220" name="Google Shape;220;p17"/>
          <p:cNvSpPr txBox="1">
            <a:spLocks noGrp="1"/>
          </p:cNvSpPr>
          <p:nvPr>
            <p:ph type="body" idx="1"/>
          </p:nvPr>
        </p:nvSpPr>
        <p:spPr>
          <a:xfrm>
            <a:off x="838200" y="1690688"/>
            <a:ext cx="10515600" cy="4351338"/>
          </a:xfrm>
          <a:prstGeom prst="rect">
            <a:avLst/>
          </a:prstGeom>
          <a:noFill/>
          <a:ln>
            <a:noFill/>
          </a:ln>
        </p:spPr>
        <p:txBody>
          <a:bodyPr spcFirstLastPara="1" wrap="square" lIns="91425" tIns="45700" rIns="91425" bIns="45700" anchor="t" anchorCtr="0">
            <a:normAutofit fontScale="85000" lnSpcReduction="20000"/>
          </a:bodyPr>
          <a:lstStyle/>
          <a:p>
            <a:pPr marL="0" lvl="0" indent="0" algn="ctr" rtl="0">
              <a:lnSpc>
                <a:spcPct val="90000"/>
              </a:lnSpc>
              <a:spcBef>
                <a:spcPts val="0"/>
              </a:spcBef>
              <a:spcAft>
                <a:spcPts val="0"/>
              </a:spcAft>
              <a:buClr>
                <a:schemeClr val="lt1"/>
              </a:buClr>
              <a:buSzPct val="100000"/>
              <a:buNone/>
            </a:pPr>
            <a:r>
              <a:rPr lang="es-AR">
                <a:solidFill>
                  <a:schemeClr val="lt1"/>
                </a:solidFill>
              </a:rPr>
              <a:t>Ingreso</a:t>
            </a:r>
            <a:endParaRPr/>
          </a:p>
          <a:p>
            <a:pPr marL="0" lvl="0" indent="0" algn="ctr" rtl="0">
              <a:lnSpc>
                <a:spcPct val="90000"/>
              </a:lnSpc>
              <a:spcBef>
                <a:spcPts val="1000"/>
              </a:spcBef>
              <a:spcAft>
                <a:spcPts val="0"/>
              </a:spcAft>
              <a:buClr>
                <a:schemeClr val="lt1"/>
              </a:buClr>
              <a:buSzPct val="100000"/>
              <a:buNone/>
            </a:pPr>
            <a:r>
              <a:rPr lang="es-AR">
                <a:solidFill>
                  <a:schemeClr val="lt1"/>
                </a:solidFill>
              </a:rPr>
              <a:t>=</a:t>
            </a:r>
            <a:endParaRPr/>
          </a:p>
          <a:p>
            <a:pPr marL="0" lvl="0" indent="0" algn="ctr" rtl="0">
              <a:lnSpc>
                <a:spcPct val="90000"/>
              </a:lnSpc>
              <a:spcBef>
                <a:spcPts val="1000"/>
              </a:spcBef>
              <a:spcAft>
                <a:spcPts val="0"/>
              </a:spcAft>
              <a:buClr>
                <a:schemeClr val="lt1"/>
              </a:buClr>
              <a:buSzPct val="100000"/>
              <a:buNone/>
            </a:pPr>
            <a:r>
              <a:rPr lang="es-AR">
                <a:solidFill>
                  <a:schemeClr val="lt1"/>
                </a:solidFill>
              </a:rPr>
              <a:t>Remuneración al trabajo asalariado</a:t>
            </a:r>
            <a:endParaRPr/>
          </a:p>
          <a:p>
            <a:pPr marL="0" lvl="0" indent="0" algn="ctr" rtl="0">
              <a:lnSpc>
                <a:spcPct val="90000"/>
              </a:lnSpc>
              <a:spcBef>
                <a:spcPts val="1000"/>
              </a:spcBef>
              <a:spcAft>
                <a:spcPts val="0"/>
              </a:spcAft>
              <a:buClr>
                <a:schemeClr val="lt1"/>
              </a:buClr>
              <a:buSzPct val="100000"/>
              <a:buNone/>
            </a:pPr>
            <a:r>
              <a:rPr lang="es-AR">
                <a:solidFill>
                  <a:schemeClr val="lt1"/>
                </a:solidFill>
              </a:rPr>
              <a:t>+</a:t>
            </a:r>
            <a:endParaRPr/>
          </a:p>
          <a:p>
            <a:pPr marL="0" lvl="0" indent="0" algn="ctr" rtl="0">
              <a:lnSpc>
                <a:spcPct val="90000"/>
              </a:lnSpc>
              <a:spcBef>
                <a:spcPts val="1000"/>
              </a:spcBef>
              <a:spcAft>
                <a:spcPts val="0"/>
              </a:spcAft>
              <a:buClr>
                <a:schemeClr val="lt1"/>
              </a:buClr>
              <a:buSzPct val="100000"/>
              <a:buNone/>
            </a:pPr>
            <a:r>
              <a:rPr lang="es-AR">
                <a:solidFill>
                  <a:schemeClr val="lt1"/>
                </a:solidFill>
              </a:rPr>
              <a:t>Ingreso mixto</a:t>
            </a:r>
            <a:endParaRPr/>
          </a:p>
          <a:p>
            <a:pPr marL="0" lvl="0" indent="0" algn="ctr" rtl="0">
              <a:lnSpc>
                <a:spcPct val="90000"/>
              </a:lnSpc>
              <a:spcBef>
                <a:spcPts val="1000"/>
              </a:spcBef>
              <a:spcAft>
                <a:spcPts val="0"/>
              </a:spcAft>
              <a:buClr>
                <a:schemeClr val="lt1"/>
              </a:buClr>
              <a:buSzPct val="100000"/>
              <a:buNone/>
            </a:pPr>
            <a:r>
              <a:rPr lang="es-AR">
                <a:solidFill>
                  <a:schemeClr val="lt1"/>
                </a:solidFill>
              </a:rPr>
              <a:t>+</a:t>
            </a:r>
            <a:endParaRPr/>
          </a:p>
          <a:p>
            <a:pPr marL="0" lvl="0" indent="0" algn="ctr" rtl="0">
              <a:lnSpc>
                <a:spcPct val="90000"/>
              </a:lnSpc>
              <a:spcBef>
                <a:spcPts val="1000"/>
              </a:spcBef>
              <a:spcAft>
                <a:spcPts val="0"/>
              </a:spcAft>
              <a:buClr>
                <a:schemeClr val="lt1"/>
              </a:buClr>
              <a:buSzPct val="100000"/>
              <a:buNone/>
            </a:pPr>
            <a:r>
              <a:rPr lang="es-AR">
                <a:solidFill>
                  <a:schemeClr val="lt1"/>
                </a:solidFill>
              </a:rPr>
              <a:t>Excedente de explotación</a:t>
            </a:r>
            <a:endParaRPr/>
          </a:p>
          <a:p>
            <a:pPr marL="0" lvl="0" indent="0" algn="ctr" rtl="0">
              <a:lnSpc>
                <a:spcPct val="90000"/>
              </a:lnSpc>
              <a:spcBef>
                <a:spcPts val="1000"/>
              </a:spcBef>
              <a:spcAft>
                <a:spcPts val="0"/>
              </a:spcAft>
              <a:buClr>
                <a:schemeClr val="dk1"/>
              </a:buClr>
              <a:buSzPct val="100000"/>
              <a:buNone/>
            </a:pPr>
            <a:endParaRPr>
              <a:solidFill>
                <a:schemeClr val="lt1"/>
              </a:solidFill>
            </a:endParaRPr>
          </a:p>
          <a:p>
            <a:pPr marL="0" lvl="0" indent="0" algn="ctr" rtl="0">
              <a:lnSpc>
                <a:spcPct val="90000"/>
              </a:lnSpc>
              <a:spcBef>
                <a:spcPts val="1000"/>
              </a:spcBef>
              <a:spcAft>
                <a:spcPts val="0"/>
              </a:spcAft>
              <a:buClr>
                <a:schemeClr val="lt1"/>
              </a:buClr>
              <a:buSzPct val="100000"/>
              <a:buNone/>
            </a:pPr>
            <a:r>
              <a:rPr lang="es-AR" sz="2200">
                <a:solidFill>
                  <a:schemeClr val="lt1"/>
                </a:solidFill>
              </a:rPr>
              <a:t>“Cómo se distribuye lo que se produjo entre quienes participan en el proceso de producción, previo al accionar del Estado como redistribuidor del ingreso. Análisis de la distribución “primaria” o “funcional”. Solo serán parte de la distribución quienes son dueños de los “factores de la producción”, tierra, trabajo y capital. Se deja de lado a quienes perciben transferencias de la seguridad social, entre otras personas”.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200"/>
              <a:buFont typeface="Arial"/>
              <a:buNone/>
            </a:pPr>
            <a:r>
              <a:rPr lang="es-AR" sz="3200">
                <a:solidFill>
                  <a:schemeClr val="lt1"/>
                </a:solidFill>
                <a:latin typeface="Arial"/>
                <a:ea typeface="Arial"/>
                <a:cs typeface="Arial"/>
                <a:sym typeface="Arial"/>
              </a:rPr>
              <a:t>Método del ingreso</a:t>
            </a:r>
            <a:endParaRPr sz="3200">
              <a:solidFill>
                <a:schemeClr val="lt1"/>
              </a:solidFill>
              <a:latin typeface="Arial"/>
              <a:ea typeface="Arial"/>
              <a:cs typeface="Arial"/>
              <a:sym typeface="Arial"/>
            </a:endParaRPr>
          </a:p>
        </p:txBody>
      </p:sp>
      <p:sp>
        <p:nvSpPr>
          <p:cNvPr id="226" name="Google Shape;226;p18"/>
          <p:cNvSpPr txBox="1">
            <a:spLocks noGrp="1"/>
          </p:cNvSpPr>
          <p:nvPr>
            <p:ph type="body" idx="1"/>
          </p:nvPr>
        </p:nvSpPr>
        <p:spPr>
          <a:xfrm>
            <a:off x="838200" y="1690688"/>
            <a:ext cx="10515600" cy="4351338"/>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90000"/>
              </a:lnSpc>
              <a:spcBef>
                <a:spcPts val="0"/>
              </a:spcBef>
              <a:spcAft>
                <a:spcPts val="0"/>
              </a:spcAft>
              <a:buClr>
                <a:schemeClr val="lt1"/>
              </a:buClr>
              <a:buSzPts val="2800"/>
              <a:buNone/>
            </a:pPr>
            <a:r>
              <a:rPr lang="es-AR">
                <a:solidFill>
                  <a:schemeClr val="lt1"/>
                </a:solidFill>
              </a:rPr>
              <a:t>Remuneración al trabajo asalariado (RTA)</a:t>
            </a:r>
            <a:endParaRPr/>
          </a:p>
          <a:p>
            <a:pPr marL="228600" lvl="0" indent="-228600" algn="l" rtl="0">
              <a:lnSpc>
                <a:spcPct val="90000"/>
              </a:lnSpc>
              <a:spcBef>
                <a:spcPts val="1000"/>
              </a:spcBef>
              <a:spcAft>
                <a:spcPts val="0"/>
              </a:spcAft>
              <a:buClr>
                <a:schemeClr val="lt1"/>
              </a:buClr>
              <a:buSzPts val="2800"/>
              <a:buChar char="•"/>
            </a:pPr>
            <a:r>
              <a:rPr lang="es-AR">
                <a:solidFill>
                  <a:schemeClr val="lt1"/>
                </a:solidFill>
              </a:rPr>
              <a:t>Se intenta registrar el ingreso total que el trabajador recibe por su actividad laboral, en dinero o en especie. </a:t>
            </a:r>
            <a:endParaRPr/>
          </a:p>
          <a:p>
            <a:pPr marL="228600" lvl="0" indent="-228600" algn="l" rtl="0">
              <a:lnSpc>
                <a:spcPct val="90000"/>
              </a:lnSpc>
              <a:spcBef>
                <a:spcPts val="1000"/>
              </a:spcBef>
              <a:spcAft>
                <a:spcPts val="0"/>
              </a:spcAft>
              <a:buClr>
                <a:schemeClr val="lt1"/>
              </a:buClr>
              <a:buSzPts val="2800"/>
              <a:buChar char="•"/>
            </a:pPr>
            <a:r>
              <a:rPr lang="es-AR">
                <a:solidFill>
                  <a:schemeClr val="lt1"/>
                </a:solidFill>
              </a:rPr>
              <a:t>Salario doble bruto</a:t>
            </a:r>
            <a:endParaRPr/>
          </a:p>
          <a:p>
            <a:pPr marL="685800" lvl="1" indent="-228600" algn="l" rtl="0">
              <a:lnSpc>
                <a:spcPct val="90000"/>
              </a:lnSpc>
              <a:spcBef>
                <a:spcPts val="500"/>
              </a:spcBef>
              <a:spcAft>
                <a:spcPts val="0"/>
              </a:spcAft>
              <a:buClr>
                <a:schemeClr val="lt1"/>
              </a:buClr>
              <a:buSzPts val="2400"/>
              <a:buChar char="•"/>
            </a:pPr>
            <a:r>
              <a:rPr lang="es-AR">
                <a:solidFill>
                  <a:schemeClr val="lt1"/>
                </a:solidFill>
              </a:rPr>
              <a:t>Masa salarial neta: salario habitual, aguinaldo, bonos, adicionales, etc.</a:t>
            </a:r>
            <a:endParaRPr/>
          </a:p>
          <a:p>
            <a:pPr marL="685800" lvl="1" indent="-228600" algn="l" rtl="0">
              <a:lnSpc>
                <a:spcPct val="90000"/>
              </a:lnSpc>
              <a:spcBef>
                <a:spcPts val="500"/>
              </a:spcBef>
              <a:spcAft>
                <a:spcPts val="0"/>
              </a:spcAft>
              <a:buClr>
                <a:schemeClr val="lt1"/>
              </a:buClr>
              <a:buSzPts val="2400"/>
              <a:buChar char="•"/>
            </a:pPr>
            <a:r>
              <a:rPr lang="es-AR">
                <a:solidFill>
                  <a:schemeClr val="lt1"/>
                </a:solidFill>
              </a:rPr>
              <a:t>Contribuciones patronales</a:t>
            </a:r>
            <a:endParaRPr/>
          </a:p>
          <a:p>
            <a:pPr marL="685800" lvl="1" indent="-228600" algn="l" rtl="0">
              <a:lnSpc>
                <a:spcPct val="90000"/>
              </a:lnSpc>
              <a:spcBef>
                <a:spcPts val="500"/>
              </a:spcBef>
              <a:spcAft>
                <a:spcPts val="0"/>
              </a:spcAft>
              <a:buClr>
                <a:schemeClr val="lt1"/>
              </a:buClr>
              <a:buSzPts val="2400"/>
              <a:buChar char="•"/>
            </a:pPr>
            <a:r>
              <a:rPr lang="es-AR">
                <a:solidFill>
                  <a:schemeClr val="lt1"/>
                </a:solidFill>
              </a:rPr>
              <a:t>Aportes personales</a:t>
            </a:r>
            <a:endParaRPr/>
          </a:p>
          <a:p>
            <a:pPr marL="228600" lvl="0" indent="-228600" algn="l" rtl="0">
              <a:lnSpc>
                <a:spcPct val="90000"/>
              </a:lnSpc>
              <a:spcBef>
                <a:spcPts val="1000"/>
              </a:spcBef>
              <a:spcAft>
                <a:spcPts val="0"/>
              </a:spcAft>
              <a:buClr>
                <a:schemeClr val="lt1"/>
              </a:buClr>
              <a:buSzPts val="2800"/>
              <a:buChar char="•"/>
            </a:pPr>
            <a:r>
              <a:rPr lang="es-AR">
                <a:solidFill>
                  <a:schemeClr val="lt1"/>
                </a:solidFill>
              </a:rPr>
              <a:t>Fuentes de información:</a:t>
            </a:r>
            <a:endParaRPr/>
          </a:p>
          <a:p>
            <a:pPr marL="685800" lvl="1" indent="-228600" algn="l" rtl="0">
              <a:lnSpc>
                <a:spcPct val="90000"/>
              </a:lnSpc>
              <a:spcBef>
                <a:spcPts val="500"/>
              </a:spcBef>
              <a:spcAft>
                <a:spcPts val="0"/>
              </a:spcAft>
              <a:buClr>
                <a:schemeClr val="lt1"/>
              </a:buClr>
              <a:buSzPts val="2400"/>
              <a:buChar char="•"/>
            </a:pPr>
            <a:r>
              <a:rPr lang="es-AR">
                <a:solidFill>
                  <a:schemeClr val="lt1"/>
                </a:solidFill>
              </a:rPr>
              <a:t>Trabajadores registrados: Sistema Integrado Previsional Argentino (SIPA)</a:t>
            </a:r>
            <a:endParaRPr/>
          </a:p>
          <a:p>
            <a:pPr marL="685800" lvl="1" indent="-228600" algn="l" rtl="0">
              <a:lnSpc>
                <a:spcPct val="90000"/>
              </a:lnSpc>
              <a:spcBef>
                <a:spcPts val="500"/>
              </a:spcBef>
              <a:spcAft>
                <a:spcPts val="0"/>
              </a:spcAft>
              <a:buClr>
                <a:schemeClr val="lt1"/>
              </a:buClr>
              <a:buSzPts val="2400"/>
              <a:buChar char="•"/>
            </a:pPr>
            <a:r>
              <a:rPr lang="es-AR">
                <a:solidFill>
                  <a:schemeClr val="lt1"/>
                </a:solidFill>
              </a:rPr>
              <a:t>Trabajadores informales: Encuesta Permanente de Hogares (EPH)</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200"/>
              <a:buFont typeface="Arial"/>
              <a:buNone/>
            </a:pPr>
            <a:r>
              <a:rPr lang="es-AR" sz="3200">
                <a:solidFill>
                  <a:schemeClr val="lt1"/>
                </a:solidFill>
                <a:latin typeface="Arial"/>
                <a:ea typeface="Arial"/>
                <a:cs typeface="Arial"/>
                <a:sym typeface="Arial"/>
              </a:rPr>
              <a:t>Método del ingreso</a:t>
            </a:r>
            <a:endParaRPr sz="3200">
              <a:solidFill>
                <a:schemeClr val="lt1"/>
              </a:solidFill>
              <a:latin typeface="Arial"/>
              <a:ea typeface="Arial"/>
              <a:cs typeface="Arial"/>
              <a:sym typeface="Arial"/>
            </a:endParaRPr>
          </a:p>
        </p:txBody>
      </p:sp>
      <p:sp>
        <p:nvSpPr>
          <p:cNvPr id="232" name="Google Shape;232;p19"/>
          <p:cNvSpPr txBox="1">
            <a:spLocks noGrp="1"/>
          </p:cNvSpPr>
          <p:nvPr>
            <p:ph type="body" idx="1"/>
          </p:nvPr>
        </p:nvSpPr>
        <p:spPr>
          <a:xfrm>
            <a:off x="838200" y="1690688"/>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lt1"/>
              </a:buClr>
              <a:buSzPts val="2800"/>
              <a:buNone/>
            </a:pPr>
            <a:r>
              <a:rPr lang="es-AR">
                <a:solidFill>
                  <a:schemeClr val="lt1"/>
                </a:solidFill>
              </a:rPr>
              <a:t>Ingreso Mixto:</a:t>
            </a:r>
            <a:endParaRPr/>
          </a:p>
          <a:p>
            <a:pPr marL="228600" lvl="0" indent="-228600" algn="l" rtl="0">
              <a:lnSpc>
                <a:spcPct val="90000"/>
              </a:lnSpc>
              <a:spcBef>
                <a:spcPts val="1000"/>
              </a:spcBef>
              <a:spcAft>
                <a:spcPts val="0"/>
              </a:spcAft>
              <a:buClr>
                <a:schemeClr val="lt1"/>
              </a:buClr>
              <a:buSzPts val="2800"/>
              <a:buChar char="•"/>
            </a:pPr>
            <a:r>
              <a:rPr lang="es-AR">
                <a:solidFill>
                  <a:schemeClr val="lt1"/>
                </a:solidFill>
              </a:rPr>
              <a:t>Corresponde al excedente de explotación de las empresas no constituidas en sociedades, propiedad de los hogares en las cuales el propietario o los miembros del mismo hogar aportan mano de obra no remunerada de una clase similar a la que podrían aportar trabajadores remunerados.</a:t>
            </a:r>
            <a:endParaRPr/>
          </a:p>
          <a:p>
            <a:pPr marL="228600" lvl="0" indent="-228600" algn="l" rtl="0">
              <a:lnSpc>
                <a:spcPct val="90000"/>
              </a:lnSpc>
              <a:spcBef>
                <a:spcPts val="1000"/>
              </a:spcBef>
              <a:spcAft>
                <a:spcPts val="0"/>
              </a:spcAft>
              <a:buClr>
                <a:schemeClr val="lt1"/>
              </a:buClr>
              <a:buSzPts val="2800"/>
              <a:buChar char="•"/>
            </a:pPr>
            <a:r>
              <a:rPr lang="es-AR">
                <a:solidFill>
                  <a:schemeClr val="lt1"/>
                </a:solidFill>
              </a:rPr>
              <a:t>Cuando el despliegue de trabajo se mezcla con la “remuneración” al capital. En Argentina es la remuneración percibida por los cuentapropistas que no cuentan con personal asalariado.</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200"/>
              <a:buFont typeface="Arial"/>
              <a:buNone/>
            </a:pPr>
            <a:r>
              <a:rPr lang="es-AR" sz="3200">
                <a:solidFill>
                  <a:schemeClr val="lt1"/>
                </a:solidFill>
                <a:latin typeface="Arial"/>
                <a:ea typeface="Arial"/>
                <a:cs typeface="Arial"/>
                <a:sym typeface="Arial"/>
              </a:rPr>
              <a:t>Método del ingreso</a:t>
            </a:r>
            <a:endParaRPr sz="3200">
              <a:solidFill>
                <a:schemeClr val="lt1"/>
              </a:solidFill>
              <a:latin typeface="Arial"/>
              <a:ea typeface="Arial"/>
              <a:cs typeface="Arial"/>
              <a:sym typeface="Arial"/>
            </a:endParaRPr>
          </a:p>
        </p:txBody>
      </p:sp>
      <p:sp>
        <p:nvSpPr>
          <p:cNvPr id="238" name="Google Shape;238;p20"/>
          <p:cNvSpPr txBox="1">
            <a:spLocks noGrp="1"/>
          </p:cNvSpPr>
          <p:nvPr>
            <p:ph type="body" idx="1"/>
          </p:nvPr>
        </p:nvSpPr>
        <p:spPr>
          <a:xfrm>
            <a:off x="838200" y="1690688"/>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lt1"/>
              </a:buClr>
              <a:buSzPts val="2800"/>
              <a:buNone/>
            </a:pPr>
            <a:r>
              <a:rPr lang="es-AR">
                <a:solidFill>
                  <a:schemeClr val="lt1"/>
                </a:solidFill>
              </a:rPr>
              <a:t>Excedente de explotación</a:t>
            </a:r>
            <a:endParaRPr/>
          </a:p>
          <a:p>
            <a:pPr marL="228600" lvl="0" indent="-228600" algn="l" rtl="0">
              <a:lnSpc>
                <a:spcPct val="90000"/>
              </a:lnSpc>
              <a:spcBef>
                <a:spcPts val="1000"/>
              </a:spcBef>
              <a:spcAft>
                <a:spcPts val="0"/>
              </a:spcAft>
              <a:buClr>
                <a:schemeClr val="lt1"/>
              </a:buClr>
              <a:buSzPts val="2800"/>
              <a:buChar char="•"/>
            </a:pPr>
            <a:r>
              <a:rPr lang="es-AR">
                <a:solidFill>
                  <a:schemeClr val="lt1"/>
                </a:solidFill>
              </a:rPr>
              <a:t>Ingreso de las sociedades financieras o no financieras, privadas o estatales</a:t>
            </a:r>
            <a:endParaRPr/>
          </a:p>
          <a:p>
            <a:pPr marL="228600" lvl="0" indent="-228600" algn="l" rtl="0">
              <a:lnSpc>
                <a:spcPct val="90000"/>
              </a:lnSpc>
              <a:spcBef>
                <a:spcPts val="1000"/>
              </a:spcBef>
              <a:spcAft>
                <a:spcPts val="0"/>
              </a:spcAft>
              <a:buClr>
                <a:schemeClr val="lt1"/>
              </a:buClr>
              <a:buSzPts val="2800"/>
              <a:buChar char="•"/>
            </a:pPr>
            <a:r>
              <a:rPr lang="es-AR">
                <a:solidFill>
                  <a:schemeClr val="lt1"/>
                </a:solidFill>
              </a:rPr>
              <a:t>Intereses</a:t>
            </a:r>
            <a:endParaRPr/>
          </a:p>
          <a:p>
            <a:pPr marL="228600" lvl="0" indent="-228600" algn="l" rtl="0">
              <a:lnSpc>
                <a:spcPct val="90000"/>
              </a:lnSpc>
              <a:spcBef>
                <a:spcPts val="1000"/>
              </a:spcBef>
              <a:spcAft>
                <a:spcPts val="0"/>
              </a:spcAft>
              <a:buClr>
                <a:schemeClr val="lt1"/>
              </a:buClr>
              <a:buSzPts val="2800"/>
              <a:buChar char="•"/>
            </a:pPr>
            <a:r>
              <a:rPr lang="es-AR">
                <a:solidFill>
                  <a:schemeClr val="lt1"/>
                </a:solidFill>
              </a:rPr>
              <a:t>Alquileres</a:t>
            </a:r>
            <a:endParaRPr/>
          </a:p>
          <a:p>
            <a:pPr marL="228600" lvl="0" indent="-228600" algn="l" rtl="0">
              <a:lnSpc>
                <a:spcPct val="90000"/>
              </a:lnSpc>
              <a:spcBef>
                <a:spcPts val="1000"/>
              </a:spcBef>
              <a:spcAft>
                <a:spcPts val="0"/>
              </a:spcAft>
              <a:buClr>
                <a:schemeClr val="lt1"/>
              </a:buClr>
              <a:buSzPts val="2800"/>
              <a:buChar char="•"/>
            </a:pPr>
            <a:r>
              <a:rPr lang="es-AR">
                <a:solidFill>
                  <a:schemeClr val="lt1"/>
                </a:solidFill>
              </a:rPr>
              <a:t>Rentas, etc.</a:t>
            </a:r>
            <a:endParaRPr/>
          </a:p>
          <a:p>
            <a:pPr marL="228600" lvl="0" indent="-228600" algn="l" rtl="0">
              <a:lnSpc>
                <a:spcPct val="90000"/>
              </a:lnSpc>
              <a:spcBef>
                <a:spcPts val="1000"/>
              </a:spcBef>
              <a:spcAft>
                <a:spcPts val="0"/>
              </a:spcAft>
              <a:buClr>
                <a:schemeClr val="lt1"/>
              </a:buClr>
              <a:buSzPts val="2800"/>
              <a:buChar char="•"/>
            </a:pPr>
            <a:r>
              <a:rPr lang="es-AR">
                <a:solidFill>
                  <a:schemeClr val="lt1"/>
                </a:solidFill>
              </a:rPr>
              <a:t>Se estima por residuo una vez determinada la RTA y el IM.</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200"/>
              <a:buFont typeface="Arial"/>
              <a:buNone/>
            </a:pPr>
            <a:r>
              <a:rPr lang="es-AR" sz="3200">
                <a:solidFill>
                  <a:schemeClr val="lt1"/>
                </a:solidFill>
                <a:latin typeface="Arial"/>
                <a:ea typeface="Arial"/>
                <a:cs typeface="Arial"/>
                <a:sym typeface="Arial"/>
              </a:rPr>
              <a:t>Método del valor agregado</a:t>
            </a:r>
            <a:endParaRPr sz="3200">
              <a:solidFill>
                <a:schemeClr val="lt1"/>
              </a:solidFill>
              <a:latin typeface="Arial"/>
              <a:ea typeface="Arial"/>
              <a:cs typeface="Arial"/>
              <a:sym typeface="Arial"/>
            </a:endParaRPr>
          </a:p>
        </p:txBody>
      </p:sp>
      <p:sp>
        <p:nvSpPr>
          <p:cNvPr id="244" name="Google Shape;244;p1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800"/>
              <a:buChar char="•"/>
            </a:pPr>
            <a:r>
              <a:rPr lang="es-AR">
                <a:solidFill>
                  <a:schemeClr val="lt1"/>
                </a:solidFill>
              </a:rPr>
              <a:t>Valor Agregado = Valor de la producción – Consumo intermedio</a:t>
            </a:r>
            <a:endParaRPr/>
          </a:p>
          <a:p>
            <a:pPr marL="228600" lvl="0" indent="-228600" algn="l" rtl="0">
              <a:lnSpc>
                <a:spcPct val="90000"/>
              </a:lnSpc>
              <a:spcBef>
                <a:spcPts val="1000"/>
              </a:spcBef>
              <a:spcAft>
                <a:spcPts val="0"/>
              </a:spcAft>
              <a:buClr>
                <a:schemeClr val="lt1"/>
              </a:buClr>
              <a:buSzPts val="2800"/>
              <a:buChar char="•"/>
            </a:pPr>
            <a:r>
              <a:rPr lang="es-AR">
                <a:solidFill>
                  <a:schemeClr val="lt1"/>
                </a:solidFill>
              </a:rPr>
              <a:t>VA = VP – CI</a:t>
            </a:r>
            <a:endParaRPr/>
          </a:p>
          <a:p>
            <a:pPr marL="228600" lvl="0" indent="-228600" algn="l" rtl="0">
              <a:lnSpc>
                <a:spcPct val="90000"/>
              </a:lnSpc>
              <a:spcBef>
                <a:spcPts val="1000"/>
              </a:spcBef>
              <a:spcAft>
                <a:spcPts val="0"/>
              </a:spcAft>
              <a:buClr>
                <a:schemeClr val="lt1"/>
              </a:buClr>
              <a:buSzPts val="2800"/>
              <a:buChar char="•"/>
            </a:pPr>
            <a:r>
              <a:rPr lang="es-AR">
                <a:solidFill>
                  <a:schemeClr val="lt1"/>
                </a:solidFill>
              </a:rPr>
              <a:t>El valor agregado no tiene materialidad como lo que contábamos en el método de la demanda final. Es un saldo contable.</a:t>
            </a:r>
            <a:endParaRPr/>
          </a:p>
          <a:p>
            <a:pPr marL="228600" lvl="0" indent="-50800" algn="l" rtl="0">
              <a:lnSpc>
                <a:spcPct val="90000"/>
              </a:lnSpc>
              <a:spcBef>
                <a:spcPts val="1000"/>
              </a:spcBef>
              <a:spcAft>
                <a:spcPts val="0"/>
              </a:spcAft>
              <a:buClr>
                <a:schemeClr val="dk1"/>
              </a:buClr>
              <a:buSzPts val="2800"/>
              <a:buNone/>
            </a:pPr>
            <a:endParaRPr>
              <a:solidFill>
                <a:schemeClr val="lt1"/>
              </a:solidFill>
            </a:endParaRPr>
          </a:p>
          <a:p>
            <a:pPr marL="228600" lvl="0" indent="-228600" algn="l" rtl="0">
              <a:lnSpc>
                <a:spcPct val="90000"/>
              </a:lnSpc>
              <a:spcBef>
                <a:spcPts val="1000"/>
              </a:spcBef>
              <a:spcAft>
                <a:spcPts val="0"/>
              </a:spcAft>
              <a:buClr>
                <a:schemeClr val="lt1"/>
              </a:buClr>
              <a:buSzPts val="2800"/>
              <a:buChar char="•"/>
            </a:pPr>
            <a:r>
              <a:rPr lang="es-AR">
                <a:solidFill>
                  <a:schemeClr val="lt1"/>
                </a:solidFill>
              </a:rPr>
              <a:t>VAap = Vpap – Ciap</a:t>
            </a:r>
            <a:endParaRPr/>
          </a:p>
          <a:p>
            <a:pPr marL="228600" lvl="0" indent="-228600" algn="l" rtl="0">
              <a:lnSpc>
                <a:spcPct val="90000"/>
              </a:lnSpc>
              <a:spcBef>
                <a:spcPts val="1000"/>
              </a:spcBef>
              <a:spcAft>
                <a:spcPts val="0"/>
              </a:spcAft>
              <a:buClr>
                <a:schemeClr val="lt1"/>
              </a:buClr>
              <a:buSzPts val="2800"/>
              <a:buChar char="•"/>
            </a:pPr>
            <a:r>
              <a:rPr lang="es-AR">
                <a:solidFill>
                  <a:schemeClr val="lt1"/>
                </a:solidFill>
              </a:rPr>
              <a:t>VA ap = (RTAap + Ciap) – Ciap = RTAap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200"/>
              <a:buFont typeface="Arial"/>
              <a:buNone/>
            </a:pPr>
            <a:r>
              <a:rPr lang="es-AR" sz="3200">
                <a:solidFill>
                  <a:schemeClr val="lt1"/>
                </a:solidFill>
                <a:latin typeface="Arial"/>
                <a:ea typeface="Arial"/>
                <a:cs typeface="Arial"/>
                <a:sym typeface="Arial"/>
              </a:rPr>
              <a:t>Método del valor agregado</a:t>
            </a:r>
            <a:endParaRPr sz="3200">
              <a:solidFill>
                <a:schemeClr val="lt1"/>
              </a:solidFill>
              <a:latin typeface="Arial"/>
              <a:ea typeface="Arial"/>
              <a:cs typeface="Arial"/>
              <a:sym typeface="Arial"/>
            </a:endParaRPr>
          </a:p>
        </p:txBody>
      </p:sp>
      <p:sp>
        <p:nvSpPr>
          <p:cNvPr id="250" name="Google Shape;250;p1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800"/>
              <a:buChar char="•"/>
            </a:pPr>
            <a:r>
              <a:rPr lang="es-AR">
                <a:solidFill>
                  <a:schemeClr val="lt1"/>
                </a:solidFill>
              </a:rPr>
              <a:t>Clasificadores de actividades.</a:t>
            </a:r>
            <a:endParaRPr/>
          </a:p>
          <a:p>
            <a:pPr marL="228600" lvl="0" indent="-228600" algn="l" rtl="0">
              <a:lnSpc>
                <a:spcPct val="90000"/>
              </a:lnSpc>
              <a:spcBef>
                <a:spcPts val="1000"/>
              </a:spcBef>
              <a:spcAft>
                <a:spcPts val="0"/>
              </a:spcAft>
              <a:buClr>
                <a:schemeClr val="lt1"/>
              </a:buClr>
              <a:buSzPts val="2800"/>
              <a:buChar char="•"/>
            </a:pPr>
            <a:r>
              <a:rPr lang="es-AR">
                <a:solidFill>
                  <a:schemeClr val="lt1"/>
                </a:solidFill>
              </a:rPr>
              <a:t>Por actividad del establecimiento o por tipo de producto.</a:t>
            </a:r>
            <a:endParaRPr/>
          </a:p>
          <a:p>
            <a:pPr marL="228600" lvl="0" indent="-228600" algn="l" rtl="0">
              <a:lnSpc>
                <a:spcPct val="90000"/>
              </a:lnSpc>
              <a:spcBef>
                <a:spcPts val="1000"/>
              </a:spcBef>
              <a:spcAft>
                <a:spcPts val="0"/>
              </a:spcAft>
              <a:buClr>
                <a:schemeClr val="lt1"/>
              </a:buClr>
              <a:buSzPts val="2800"/>
              <a:buChar char="•"/>
            </a:pPr>
            <a:r>
              <a:rPr lang="es-AR">
                <a:solidFill>
                  <a:schemeClr val="lt1"/>
                </a:solidFill>
              </a:rPr>
              <a:t>Por producto: Clasificador Central de Productos</a:t>
            </a:r>
            <a:endParaRPr/>
          </a:p>
          <a:p>
            <a:pPr marL="228600" lvl="0" indent="-228600" algn="l" rtl="0">
              <a:lnSpc>
                <a:spcPct val="90000"/>
              </a:lnSpc>
              <a:spcBef>
                <a:spcPts val="1000"/>
              </a:spcBef>
              <a:spcAft>
                <a:spcPts val="0"/>
              </a:spcAft>
              <a:buClr>
                <a:schemeClr val="lt1"/>
              </a:buClr>
              <a:buSzPts val="2800"/>
              <a:buChar char="•"/>
            </a:pPr>
            <a:r>
              <a:rPr lang="es-AR">
                <a:solidFill>
                  <a:schemeClr val="lt1"/>
                </a:solidFill>
              </a:rPr>
              <a:t>Por actividad:</a:t>
            </a:r>
            <a:endParaRPr/>
          </a:p>
          <a:p>
            <a:pPr marL="685800" lvl="1" indent="-228600" algn="l" rtl="0">
              <a:lnSpc>
                <a:spcPct val="90000"/>
              </a:lnSpc>
              <a:spcBef>
                <a:spcPts val="500"/>
              </a:spcBef>
              <a:spcAft>
                <a:spcPts val="0"/>
              </a:spcAft>
              <a:buClr>
                <a:schemeClr val="lt1"/>
              </a:buClr>
              <a:buSzPts val="2400"/>
              <a:buChar char="•"/>
            </a:pPr>
            <a:r>
              <a:rPr lang="es-AR">
                <a:solidFill>
                  <a:schemeClr val="lt1"/>
                </a:solidFill>
              </a:rPr>
              <a:t>Clasificador Industrial Internacional Uniforme (CIIU)</a:t>
            </a:r>
            <a:endParaRPr/>
          </a:p>
          <a:p>
            <a:pPr marL="685800" lvl="1" indent="-228600" algn="l" rtl="0">
              <a:lnSpc>
                <a:spcPct val="90000"/>
              </a:lnSpc>
              <a:spcBef>
                <a:spcPts val="500"/>
              </a:spcBef>
              <a:spcAft>
                <a:spcPts val="0"/>
              </a:spcAft>
              <a:buClr>
                <a:schemeClr val="lt1"/>
              </a:buClr>
              <a:buSzPts val="2400"/>
              <a:buChar char="•"/>
            </a:pPr>
            <a:r>
              <a:rPr lang="es-AR">
                <a:solidFill>
                  <a:schemeClr val="lt1"/>
                </a:solidFill>
              </a:rPr>
              <a:t>Clasificador Nacional de Actividades (ClaNAE)</a:t>
            </a:r>
            <a:endParaRPr/>
          </a:p>
          <a:p>
            <a:pPr marL="685800" lvl="1" indent="-228600" algn="l" rtl="0">
              <a:lnSpc>
                <a:spcPct val="90000"/>
              </a:lnSpc>
              <a:spcBef>
                <a:spcPts val="500"/>
              </a:spcBef>
              <a:spcAft>
                <a:spcPts val="0"/>
              </a:spcAft>
              <a:buClr>
                <a:schemeClr val="lt1"/>
              </a:buClr>
              <a:buSzPts val="2400"/>
              <a:buChar char="•"/>
            </a:pPr>
            <a:r>
              <a:rPr lang="es-AR">
                <a:solidFill>
                  <a:schemeClr val="lt1"/>
                </a:solidFill>
              </a:rPr>
              <a:t>Clasificador de Actividades para Encuestas Sociodemográficas del Mercosur (CAES)</a:t>
            </a:r>
            <a:endParaRPr/>
          </a:p>
          <a:p>
            <a:pPr marL="228600" lvl="0" indent="-50800" algn="l" rtl="0">
              <a:lnSpc>
                <a:spcPct val="90000"/>
              </a:lnSpc>
              <a:spcBef>
                <a:spcPts val="1000"/>
              </a:spcBef>
              <a:spcAft>
                <a:spcPts val="0"/>
              </a:spcAft>
              <a:buClr>
                <a:schemeClr val="dk1"/>
              </a:buClr>
              <a:buSzPts val="2800"/>
              <a:buNone/>
            </a:pPr>
            <a:endParaRPr>
              <a:solidFill>
                <a:schemeClr val="lt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200"/>
              <a:buFont typeface="Arial"/>
              <a:buNone/>
            </a:pPr>
            <a:r>
              <a:rPr lang="es-AR" sz="3200">
                <a:solidFill>
                  <a:schemeClr val="lt1"/>
                </a:solidFill>
                <a:latin typeface="Arial"/>
                <a:ea typeface="Arial"/>
                <a:cs typeface="Arial"/>
                <a:sym typeface="Arial"/>
              </a:rPr>
              <a:t>Método del valor agregado</a:t>
            </a:r>
            <a:endParaRPr sz="3200">
              <a:solidFill>
                <a:schemeClr val="lt1"/>
              </a:solidFill>
              <a:latin typeface="Arial"/>
              <a:ea typeface="Arial"/>
              <a:cs typeface="Arial"/>
              <a:sym typeface="Arial"/>
            </a:endParaRPr>
          </a:p>
        </p:txBody>
      </p:sp>
      <p:sp>
        <p:nvSpPr>
          <p:cNvPr id="256" name="Google Shape;256;p1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lt1"/>
              </a:buClr>
              <a:buSzPts val="2800"/>
              <a:buNone/>
            </a:pPr>
            <a:r>
              <a:rPr lang="es-AR">
                <a:solidFill>
                  <a:schemeClr val="lt1"/>
                </a:solidFill>
              </a:rPr>
              <a:t>CIIU</a:t>
            </a:r>
            <a:endParaRPr/>
          </a:p>
          <a:p>
            <a:pPr marL="228600" lvl="0" indent="-228600" algn="l" rtl="0">
              <a:lnSpc>
                <a:spcPct val="90000"/>
              </a:lnSpc>
              <a:spcBef>
                <a:spcPts val="1000"/>
              </a:spcBef>
              <a:spcAft>
                <a:spcPts val="0"/>
              </a:spcAft>
              <a:buClr>
                <a:schemeClr val="lt1"/>
              </a:buClr>
              <a:buSzPts val="2800"/>
              <a:buChar char="•"/>
            </a:pPr>
            <a:r>
              <a:rPr lang="es-AR">
                <a:solidFill>
                  <a:schemeClr val="lt1"/>
                </a:solidFill>
              </a:rPr>
              <a:t>A. Agricultura, ganadería, caza…</a:t>
            </a:r>
            <a:endParaRPr/>
          </a:p>
          <a:p>
            <a:pPr marL="228600" lvl="0" indent="-228600" algn="l" rtl="0">
              <a:lnSpc>
                <a:spcPct val="90000"/>
              </a:lnSpc>
              <a:spcBef>
                <a:spcPts val="1000"/>
              </a:spcBef>
              <a:spcAft>
                <a:spcPts val="0"/>
              </a:spcAft>
              <a:buClr>
                <a:schemeClr val="lt1"/>
              </a:buClr>
              <a:buSzPts val="2800"/>
              <a:buChar char="•"/>
            </a:pPr>
            <a:r>
              <a:rPr lang="es-AR">
                <a:solidFill>
                  <a:schemeClr val="lt1"/>
                </a:solidFill>
              </a:rPr>
              <a:t>B. Pesca y servicios conexos</a:t>
            </a:r>
            <a:endParaRPr/>
          </a:p>
          <a:p>
            <a:pPr marL="228600" lvl="0" indent="-228600" algn="l" rtl="0">
              <a:lnSpc>
                <a:spcPct val="90000"/>
              </a:lnSpc>
              <a:spcBef>
                <a:spcPts val="1000"/>
              </a:spcBef>
              <a:spcAft>
                <a:spcPts val="0"/>
              </a:spcAft>
              <a:buClr>
                <a:schemeClr val="lt1"/>
              </a:buClr>
              <a:buSzPts val="2800"/>
              <a:buChar char="•"/>
            </a:pPr>
            <a:r>
              <a:rPr lang="es-AR">
                <a:solidFill>
                  <a:schemeClr val="lt1"/>
                </a:solidFill>
              </a:rPr>
              <a:t>C. Explotación de minas y cant…</a:t>
            </a:r>
            <a:endParaRPr/>
          </a:p>
          <a:p>
            <a:pPr marL="228600" lvl="0" indent="-228600" algn="l" rtl="0">
              <a:lnSpc>
                <a:spcPct val="90000"/>
              </a:lnSpc>
              <a:spcBef>
                <a:spcPts val="1000"/>
              </a:spcBef>
              <a:spcAft>
                <a:spcPts val="0"/>
              </a:spcAft>
              <a:buClr>
                <a:schemeClr val="lt1"/>
              </a:buClr>
              <a:buSzPts val="2800"/>
              <a:buChar char="•"/>
            </a:pPr>
            <a:r>
              <a:rPr lang="es-AR">
                <a:solidFill>
                  <a:schemeClr val="lt1"/>
                </a:solidFill>
              </a:rPr>
              <a:t>D. Industria Manufacturera</a:t>
            </a:r>
            <a:endParaRPr/>
          </a:p>
          <a:p>
            <a:pPr marL="228600" lvl="0" indent="-228600" algn="l" rtl="0">
              <a:lnSpc>
                <a:spcPct val="90000"/>
              </a:lnSpc>
              <a:spcBef>
                <a:spcPts val="1000"/>
              </a:spcBef>
              <a:spcAft>
                <a:spcPts val="0"/>
              </a:spcAft>
              <a:buClr>
                <a:schemeClr val="lt1"/>
              </a:buClr>
              <a:buSzPts val="2800"/>
              <a:buChar char="•"/>
            </a:pPr>
            <a:r>
              <a:rPr lang="es-AR">
                <a:solidFill>
                  <a:schemeClr val="lt1"/>
                </a:solidFill>
              </a:rPr>
              <a:t>E. Electricidad, Gas y Agua</a:t>
            </a:r>
            <a:endParaRPr/>
          </a:p>
          <a:p>
            <a:pPr marL="228600" lvl="0" indent="-228600" algn="l" rtl="0">
              <a:lnSpc>
                <a:spcPct val="90000"/>
              </a:lnSpc>
              <a:spcBef>
                <a:spcPts val="1000"/>
              </a:spcBef>
              <a:spcAft>
                <a:spcPts val="0"/>
              </a:spcAft>
              <a:buClr>
                <a:schemeClr val="lt1"/>
              </a:buClr>
              <a:buSzPts val="2800"/>
              <a:buChar char="•"/>
            </a:pPr>
            <a:r>
              <a:rPr lang="es-AR">
                <a:solidFill>
                  <a:schemeClr val="lt1"/>
                </a:solidFill>
              </a:rPr>
              <a:t>F. Construcción</a:t>
            </a:r>
            <a:endParaRPr/>
          </a:p>
          <a:p>
            <a:pPr marL="228600" lvl="0" indent="-228600" algn="l" rtl="0">
              <a:lnSpc>
                <a:spcPct val="90000"/>
              </a:lnSpc>
              <a:spcBef>
                <a:spcPts val="1000"/>
              </a:spcBef>
              <a:spcAft>
                <a:spcPts val="0"/>
              </a:spcAft>
              <a:buClr>
                <a:schemeClr val="lt1"/>
              </a:buClr>
              <a:buSzPts val="2800"/>
              <a:buChar char="•"/>
            </a:pPr>
            <a:r>
              <a:rPr lang="es-AR">
                <a:solidFill>
                  <a:schemeClr val="lt1"/>
                </a:solidFill>
              </a:rPr>
              <a:t>G. Comercio y reparaciones…</a:t>
            </a:r>
            <a:endParaRPr/>
          </a:p>
          <a:p>
            <a:pPr marL="228600" lvl="0" indent="-50800" algn="l" rtl="0">
              <a:lnSpc>
                <a:spcPct val="90000"/>
              </a:lnSpc>
              <a:spcBef>
                <a:spcPts val="1000"/>
              </a:spcBef>
              <a:spcAft>
                <a:spcPts val="0"/>
              </a:spcAft>
              <a:buClr>
                <a:schemeClr val="dk1"/>
              </a:buClr>
              <a:buSzPts val="2800"/>
              <a:buNone/>
            </a:pPr>
            <a:endParaRPr>
              <a:solidFill>
                <a:schemeClr val="lt1"/>
              </a:solidFill>
            </a:endParaRPr>
          </a:p>
        </p:txBody>
      </p:sp>
      <p:pic>
        <p:nvPicPr>
          <p:cNvPr id="257" name="Google Shape;257;p16"/>
          <p:cNvPicPr preferRelativeResize="0"/>
          <p:nvPr/>
        </p:nvPicPr>
        <p:blipFill rotWithShape="1">
          <a:blip r:embed="rId3">
            <a:alphaModFix/>
          </a:blip>
          <a:srcRect l="26130" t="20415" r="29232" b="11483"/>
          <a:stretch/>
        </p:blipFill>
        <p:spPr>
          <a:xfrm>
            <a:off x="5911646" y="1825625"/>
            <a:ext cx="5442154" cy="4668147"/>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21"/>
          <p:cNvSpPr txBox="1">
            <a:spLocks noGrp="1"/>
          </p:cNvSpPr>
          <p:nvPr>
            <p:ph type="title"/>
          </p:nvPr>
        </p:nvSpPr>
        <p:spPr>
          <a:xfrm>
            <a:off x="838200" y="365125"/>
            <a:ext cx="10515600" cy="800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200"/>
              <a:buFont typeface="Arial"/>
              <a:buNone/>
            </a:pPr>
            <a:r>
              <a:rPr lang="es-AR" sz="3200">
                <a:solidFill>
                  <a:schemeClr val="lt1"/>
                </a:solidFill>
                <a:latin typeface="Arial"/>
                <a:ea typeface="Arial"/>
                <a:cs typeface="Arial"/>
                <a:sym typeface="Arial"/>
              </a:rPr>
              <a:t>Comparación entre métodos</a:t>
            </a:r>
            <a:endParaRPr sz="3200">
              <a:solidFill>
                <a:schemeClr val="lt1"/>
              </a:solidFill>
              <a:latin typeface="Arial"/>
              <a:ea typeface="Arial"/>
              <a:cs typeface="Arial"/>
              <a:sym typeface="Arial"/>
            </a:endParaRPr>
          </a:p>
        </p:txBody>
      </p:sp>
      <p:pic>
        <p:nvPicPr>
          <p:cNvPr id="263" name="Google Shape;263;p21"/>
          <p:cNvPicPr preferRelativeResize="0">
            <a:picLocks noGrp="1"/>
          </p:cNvPicPr>
          <p:nvPr>
            <p:ph type="body" idx="1"/>
          </p:nvPr>
        </p:nvPicPr>
        <p:blipFill rotWithShape="1">
          <a:blip r:embed="rId3">
            <a:alphaModFix/>
          </a:blip>
          <a:srcRect/>
          <a:stretch/>
        </p:blipFill>
        <p:spPr>
          <a:xfrm>
            <a:off x="1622850" y="1165825"/>
            <a:ext cx="8946300" cy="5337000"/>
          </a:xfrm>
          <a:prstGeom prst="rect">
            <a:avLst/>
          </a:prstGeom>
          <a:noFill/>
          <a:ln>
            <a:noFill/>
          </a:ln>
        </p:spPr>
      </p:pic>
      <p:graphicFrame>
        <p:nvGraphicFramePr>
          <p:cNvPr id="264" name="Google Shape;264;p21"/>
          <p:cNvGraphicFramePr/>
          <p:nvPr/>
        </p:nvGraphicFramePr>
        <p:xfrm>
          <a:off x="2148366" y="1273215"/>
          <a:ext cx="4165600" cy="1714500"/>
        </p:xfrm>
        <a:graphic>
          <a:graphicData uri="http://schemas.openxmlformats.org/drawingml/2006/table">
            <a:tbl>
              <a:tblPr firstRow="1" firstCol="1" bandRow="1">
                <a:noFill/>
                <a:tableStyleId>{9B59B92C-22F6-4953-A070-97F3CA3935F0}</a:tableStyleId>
              </a:tblPr>
              <a:tblGrid>
                <a:gridCol w="145425">
                  <a:extLst>
                    <a:ext uri="{9D8B030D-6E8A-4147-A177-3AD203B41FA5}">
                      <a16:colId xmlns:a16="http://schemas.microsoft.com/office/drawing/2014/main" val="20000"/>
                    </a:ext>
                  </a:extLst>
                </a:gridCol>
                <a:gridCol w="982975">
                  <a:extLst>
                    <a:ext uri="{9D8B030D-6E8A-4147-A177-3AD203B41FA5}">
                      <a16:colId xmlns:a16="http://schemas.microsoft.com/office/drawing/2014/main" val="20001"/>
                    </a:ext>
                  </a:extLst>
                </a:gridCol>
                <a:gridCol w="758825">
                  <a:extLst>
                    <a:ext uri="{9D8B030D-6E8A-4147-A177-3AD203B41FA5}">
                      <a16:colId xmlns:a16="http://schemas.microsoft.com/office/drawing/2014/main" val="20002"/>
                    </a:ext>
                  </a:extLst>
                </a:gridCol>
                <a:gridCol w="758825">
                  <a:extLst>
                    <a:ext uri="{9D8B030D-6E8A-4147-A177-3AD203B41FA5}">
                      <a16:colId xmlns:a16="http://schemas.microsoft.com/office/drawing/2014/main" val="20003"/>
                    </a:ext>
                  </a:extLst>
                </a:gridCol>
                <a:gridCol w="758825">
                  <a:extLst>
                    <a:ext uri="{9D8B030D-6E8A-4147-A177-3AD203B41FA5}">
                      <a16:colId xmlns:a16="http://schemas.microsoft.com/office/drawing/2014/main" val="20004"/>
                    </a:ext>
                  </a:extLst>
                </a:gridCol>
                <a:gridCol w="760725">
                  <a:extLst>
                    <a:ext uri="{9D8B030D-6E8A-4147-A177-3AD203B41FA5}">
                      <a16:colId xmlns:a16="http://schemas.microsoft.com/office/drawing/2014/main" val="20005"/>
                    </a:ext>
                  </a:extLst>
                </a:gridCol>
              </a:tblGrid>
              <a:tr h="371475">
                <a:tc>
                  <a:txBody>
                    <a:bodyPr/>
                    <a:lstStyle/>
                    <a:p>
                      <a:pPr marL="0" marR="0" lvl="0" indent="0" algn="l" rtl="0">
                        <a:lnSpc>
                          <a:spcPct val="100000"/>
                        </a:lnSpc>
                        <a:spcBef>
                          <a:spcPts val="0"/>
                        </a:spcBef>
                        <a:spcAft>
                          <a:spcPts val="0"/>
                        </a:spcAft>
                        <a:buClr>
                          <a:srgbClr val="000000"/>
                        </a:buClr>
                        <a:buSzPts val="1100"/>
                        <a:buFont typeface="Arial"/>
                        <a:buNone/>
                      </a:pPr>
                      <a:r>
                        <a:rPr lang="es-AR" sz="1100" u="none" strike="noStrike" cap="none"/>
                        <a:t> </a:t>
                      </a:r>
                      <a:endParaRPr sz="1000" u="none" strike="noStrike" cap="none">
                        <a:latin typeface="Times New Roman"/>
                        <a:ea typeface="Times New Roman"/>
                        <a:cs typeface="Times New Roman"/>
                        <a:sym typeface="Times New Roman"/>
                      </a:endParaRPr>
                    </a:p>
                  </a:txBody>
                  <a:tcPr marL="44450" marR="44450" marT="0" marB="0" anchor="b"/>
                </a:tc>
                <a:tc>
                  <a:txBody>
                    <a:bodyPr/>
                    <a:lstStyle/>
                    <a:p>
                      <a:pPr marL="0" marR="0" lvl="0" indent="0" algn="l" rtl="0">
                        <a:lnSpc>
                          <a:spcPct val="100000"/>
                        </a:lnSpc>
                        <a:spcBef>
                          <a:spcPts val="0"/>
                        </a:spcBef>
                        <a:spcAft>
                          <a:spcPts val="0"/>
                        </a:spcAft>
                        <a:buClr>
                          <a:srgbClr val="000000"/>
                        </a:buClr>
                        <a:buSzPts val="1100"/>
                        <a:buFont typeface="Arial"/>
                        <a:buNone/>
                      </a:pPr>
                      <a:r>
                        <a:rPr lang="es-AR" sz="1100" u="none" strike="noStrike" cap="none"/>
                        <a:t> </a:t>
                      </a:r>
                      <a:endParaRPr sz="1000" u="none" strike="noStrike" cap="none">
                        <a:latin typeface="Times New Roman"/>
                        <a:ea typeface="Times New Roman"/>
                        <a:cs typeface="Times New Roman"/>
                        <a:sym typeface="Times New Roman"/>
                      </a:endParaRPr>
                    </a:p>
                  </a:txBody>
                  <a:tcPr marL="44450" marR="44450" marT="0" marB="0" anchor="b"/>
                </a:tc>
                <a:tc>
                  <a:txBody>
                    <a:bodyPr/>
                    <a:lstStyle/>
                    <a:p>
                      <a:pPr marL="0" marR="0" lvl="0" indent="0" algn="ctr" rtl="0">
                        <a:lnSpc>
                          <a:spcPct val="100000"/>
                        </a:lnSpc>
                        <a:spcBef>
                          <a:spcPts val="0"/>
                        </a:spcBef>
                        <a:spcAft>
                          <a:spcPts val="0"/>
                        </a:spcAft>
                        <a:buClr>
                          <a:srgbClr val="000000"/>
                        </a:buClr>
                        <a:buSzPts val="1100"/>
                        <a:buFont typeface="Arial"/>
                        <a:buNone/>
                      </a:pPr>
                      <a:r>
                        <a:rPr lang="es-AR" sz="1100" u="none" strike="noStrike" cap="none"/>
                        <a:t>SECTOR TRIGO</a:t>
                      </a:r>
                      <a:endParaRPr sz="1000" u="none" strike="noStrike" cap="none">
                        <a:latin typeface="Times New Roman"/>
                        <a:ea typeface="Times New Roman"/>
                        <a:cs typeface="Times New Roman"/>
                        <a:sym typeface="Times New Roman"/>
                      </a:endParaRPr>
                    </a:p>
                  </a:txBody>
                  <a:tcPr marL="44450" marR="44450" marT="0" marB="0" anchor="ctr"/>
                </a:tc>
                <a:tc>
                  <a:txBody>
                    <a:bodyPr/>
                    <a:lstStyle/>
                    <a:p>
                      <a:pPr marL="0" marR="0" lvl="0" indent="0" algn="ctr" rtl="0">
                        <a:lnSpc>
                          <a:spcPct val="100000"/>
                        </a:lnSpc>
                        <a:spcBef>
                          <a:spcPts val="0"/>
                        </a:spcBef>
                        <a:spcAft>
                          <a:spcPts val="0"/>
                        </a:spcAft>
                        <a:buClr>
                          <a:srgbClr val="000000"/>
                        </a:buClr>
                        <a:buSzPts val="1100"/>
                        <a:buFont typeface="Arial"/>
                        <a:buNone/>
                      </a:pPr>
                      <a:r>
                        <a:rPr lang="es-AR" sz="1100" u="none" strike="noStrike" cap="none"/>
                        <a:t>SECTOR HARINA</a:t>
                      </a:r>
                      <a:endParaRPr sz="1000" u="none" strike="noStrike" cap="none">
                        <a:latin typeface="Times New Roman"/>
                        <a:ea typeface="Times New Roman"/>
                        <a:cs typeface="Times New Roman"/>
                        <a:sym typeface="Times New Roman"/>
                      </a:endParaRPr>
                    </a:p>
                  </a:txBody>
                  <a:tcPr marL="44450" marR="44450" marT="0" marB="0" anchor="ctr"/>
                </a:tc>
                <a:tc>
                  <a:txBody>
                    <a:bodyPr/>
                    <a:lstStyle/>
                    <a:p>
                      <a:pPr marL="0" marR="0" lvl="0" indent="0" algn="ctr" rtl="0">
                        <a:lnSpc>
                          <a:spcPct val="100000"/>
                        </a:lnSpc>
                        <a:spcBef>
                          <a:spcPts val="0"/>
                        </a:spcBef>
                        <a:spcAft>
                          <a:spcPts val="0"/>
                        </a:spcAft>
                        <a:buClr>
                          <a:srgbClr val="000000"/>
                        </a:buClr>
                        <a:buSzPts val="1100"/>
                        <a:buFont typeface="Arial"/>
                        <a:buNone/>
                      </a:pPr>
                      <a:r>
                        <a:rPr lang="es-AR" sz="1100" u="none" strike="noStrike" cap="none"/>
                        <a:t>SECTOR PAN</a:t>
                      </a:r>
                      <a:endParaRPr sz="1000" u="none" strike="noStrike" cap="none">
                        <a:latin typeface="Times New Roman"/>
                        <a:ea typeface="Times New Roman"/>
                        <a:cs typeface="Times New Roman"/>
                        <a:sym typeface="Times New Roman"/>
                      </a:endParaRPr>
                    </a:p>
                  </a:txBody>
                  <a:tcPr marL="44450" marR="44450" marT="0" marB="0" anchor="ctr"/>
                </a:tc>
                <a:tc>
                  <a:txBody>
                    <a:bodyPr/>
                    <a:lstStyle/>
                    <a:p>
                      <a:pPr marL="0" marR="0" lvl="0" indent="0" algn="ctr" rtl="0">
                        <a:lnSpc>
                          <a:spcPct val="100000"/>
                        </a:lnSpc>
                        <a:spcBef>
                          <a:spcPts val="0"/>
                        </a:spcBef>
                        <a:spcAft>
                          <a:spcPts val="0"/>
                        </a:spcAft>
                        <a:buClr>
                          <a:srgbClr val="000000"/>
                        </a:buClr>
                        <a:buSzPts val="1100"/>
                        <a:buFont typeface="Arial"/>
                        <a:buNone/>
                      </a:pPr>
                      <a:r>
                        <a:rPr lang="es-AR" sz="1100" u="none" strike="noStrike" cap="none"/>
                        <a:t>ECONOMIA TOTAL</a:t>
                      </a:r>
                      <a:endParaRPr sz="1000" u="none" strike="noStrike" cap="none">
                        <a:latin typeface="Times New Roman"/>
                        <a:ea typeface="Times New Roman"/>
                        <a:cs typeface="Times New Roman"/>
                        <a:sym typeface="Times New Roman"/>
                      </a:endParaRPr>
                    </a:p>
                  </a:txBody>
                  <a:tcPr marL="44450" marR="44450" marT="0" marB="0" anchor="ctr"/>
                </a:tc>
                <a:extLst>
                  <a:ext uri="{0D108BD9-81ED-4DB2-BD59-A6C34878D82A}">
                    <a16:rowId xmlns:a16="http://schemas.microsoft.com/office/drawing/2014/main" val="10000"/>
                  </a:ext>
                </a:extLst>
              </a:tr>
              <a:tr h="190500">
                <a:tc>
                  <a:txBody>
                    <a:bodyPr/>
                    <a:lstStyle/>
                    <a:p>
                      <a:pPr marL="0" marR="0" lvl="0" indent="0" algn="l" rtl="0">
                        <a:lnSpc>
                          <a:spcPct val="100000"/>
                        </a:lnSpc>
                        <a:spcBef>
                          <a:spcPts val="0"/>
                        </a:spcBef>
                        <a:spcAft>
                          <a:spcPts val="0"/>
                        </a:spcAft>
                        <a:buClr>
                          <a:srgbClr val="000000"/>
                        </a:buClr>
                        <a:buSzPts val="1100"/>
                        <a:buFont typeface="Arial"/>
                        <a:buNone/>
                      </a:pPr>
                      <a:r>
                        <a:rPr lang="es-AR" sz="1100" u="none" strike="noStrike" cap="none"/>
                        <a:t> </a:t>
                      </a:r>
                      <a:endParaRPr sz="1000" u="none" strike="noStrike" cap="none">
                        <a:latin typeface="Times New Roman"/>
                        <a:ea typeface="Times New Roman"/>
                        <a:cs typeface="Times New Roman"/>
                        <a:sym typeface="Times New Roman"/>
                      </a:endParaRPr>
                    </a:p>
                  </a:txBody>
                  <a:tcPr marL="44450" marR="44450" marT="0" marB="0" anchor="b"/>
                </a:tc>
                <a:tc>
                  <a:txBody>
                    <a:bodyPr/>
                    <a:lstStyle/>
                    <a:p>
                      <a:pPr marL="0" marR="0" lvl="0" indent="0" algn="l" rtl="0">
                        <a:lnSpc>
                          <a:spcPct val="100000"/>
                        </a:lnSpc>
                        <a:spcBef>
                          <a:spcPts val="0"/>
                        </a:spcBef>
                        <a:spcAft>
                          <a:spcPts val="0"/>
                        </a:spcAft>
                        <a:buClr>
                          <a:srgbClr val="000000"/>
                        </a:buClr>
                        <a:buSzPts val="1100"/>
                        <a:buFont typeface="Arial"/>
                        <a:buNone/>
                      </a:pPr>
                      <a:r>
                        <a:rPr lang="es-AR" sz="1100" u="none" strike="noStrike" cap="none"/>
                        <a:t>VP</a:t>
                      </a:r>
                      <a:endParaRPr sz="1000" u="none" strike="noStrike" cap="none">
                        <a:latin typeface="Times New Roman"/>
                        <a:ea typeface="Times New Roman"/>
                        <a:cs typeface="Times New Roman"/>
                        <a:sym typeface="Times New Roman"/>
                      </a:endParaRPr>
                    </a:p>
                  </a:txBody>
                  <a:tcPr marL="44450" marR="44450" marT="0" marB="0" anchor="b"/>
                </a:tc>
                <a:tc>
                  <a:txBody>
                    <a:bodyPr/>
                    <a:lstStyle/>
                    <a:p>
                      <a:pPr marL="0" marR="0" lvl="0" indent="0" algn="ctr" rtl="0">
                        <a:lnSpc>
                          <a:spcPct val="100000"/>
                        </a:lnSpc>
                        <a:spcBef>
                          <a:spcPts val="0"/>
                        </a:spcBef>
                        <a:spcAft>
                          <a:spcPts val="0"/>
                        </a:spcAft>
                        <a:buClr>
                          <a:srgbClr val="000000"/>
                        </a:buClr>
                        <a:buSzPts val="1100"/>
                        <a:buFont typeface="Arial"/>
                        <a:buNone/>
                      </a:pPr>
                      <a:r>
                        <a:rPr lang="es-AR" sz="1100" u="none" strike="noStrike" cap="none"/>
                        <a:t>10</a:t>
                      </a:r>
                      <a:endParaRPr sz="1000" u="none" strike="noStrike" cap="none">
                        <a:latin typeface="Times New Roman"/>
                        <a:ea typeface="Times New Roman"/>
                        <a:cs typeface="Times New Roman"/>
                        <a:sym typeface="Times New Roman"/>
                      </a:endParaRPr>
                    </a:p>
                  </a:txBody>
                  <a:tcPr marL="44450" marR="44450" marT="0" marB="0" anchor="b"/>
                </a:tc>
                <a:tc>
                  <a:txBody>
                    <a:bodyPr/>
                    <a:lstStyle/>
                    <a:p>
                      <a:pPr marL="0" marR="0" lvl="0" indent="0" algn="ctr" rtl="0">
                        <a:lnSpc>
                          <a:spcPct val="100000"/>
                        </a:lnSpc>
                        <a:spcBef>
                          <a:spcPts val="0"/>
                        </a:spcBef>
                        <a:spcAft>
                          <a:spcPts val="0"/>
                        </a:spcAft>
                        <a:buClr>
                          <a:srgbClr val="000000"/>
                        </a:buClr>
                        <a:buSzPts val="1100"/>
                        <a:buFont typeface="Arial"/>
                        <a:buNone/>
                      </a:pPr>
                      <a:r>
                        <a:rPr lang="es-AR" sz="1100" u="none" strike="noStrike" cap="none"/>
                        <a:t>20</a:t>
                      </a:r>
                      <a:endParaRPr sz="1000" u="none" strike="noStrike" cap="none">
                        <a:latin typeface="Times New Roman"/>
                        <a:ea typeface="Times New Roman"/>
                        <a:cs typeface="Times New Roman"/>
                        <a:sym typeface="Times New Roman"/>
                      </a:endParaRPr>
                    </a:p>
                  </a:txBody>
                  <a:tcPr marL="44450" marR="44450" marT="0" marB="0" anchor="b"/>
                </a:tc>
                <a:tc>
                  <a:txBody>
                    <a:bodyPr/>
                    <a:lstStyle/>
                    <a:p>
                      <a:pPr marL="0" marR="0" lvl="0" indent="0" algn="ctr" rtl="0">
                        <a:lnSpc>
                          <a:spcPct val="100000"/>
                        </a:lnSpc>
                        <a:spcBef>
                          <a:spcPts val="0"/>
                        </a:spcBef>
                        <a:spcAft>
                          <a:spcPts val="0"/>
                        </a:spcAft>
                        <a:buClr>
                          <a:srgbClr val="000000"/>
                        </a:buClr>
                        <a:buSzPts val="1100"/>
                        <a:buFont typeface="Arial"/>
                        <a:buNone/>
                      </a:pPr>
                      <a:r>
                        <a:rPr lang="es-AR" sz="1100" u="none" strike="noStrike" cap="none"/>
                        <a:t>30</a:t>
                      </a:r>
                      <a:endParaRPr sz="1000" u="none" strike="noStrike" cap="none">
                        <a:latin typeface="Times New Roman"/>
                        <a:ea typeface="Times New Roman"/>
                        <a:cs typeface="Times New Roman"/>
                        <a:sym typeface="Times New Roman"/>
                      </a:endParaRPr>
                    </a:p>
                  </a:txBody>
                  <a:tcPr marL="44450" marR="44450" marT="0" marB="0" anchor="b"/>
                </a:tc>
                <a:tc>
                  <a:txBody>
                    <a:bodyPr/>
                    <a:lstStyle/>
                    <a:p>
                      <a:pPr marL="0" marR="0" lvl="0" indent="0" algn="ctr" rtl="0">
                        <a:lnSpc>
                          <a:spcPct val="100000"/>
                        </a:lnSpc>
                        <a:spcBef>
                          <a:spcPts val="0"/>
                        </a:spcBef>
                        <a:spcAft>
                          <a:spcPts val="0"/>
                        </a:spcAft>
                        <a:buClr>
                          <a:srgbClr val="000000"/>
                        </a:buClr>
                        <a:buSzPts val="1100"/>
                        <a:buFont typeface="Arial"/>
                        <a:buNone/>
                      </a:pPr>
                      <a:r>
                        <a:rPr lang="es-AR" sz="1100" u="none" strike="noStrike" cap="none"/>
                        <a:t>60</a:t>
                      </a:r>
                      <a:endParaRPr sz="1000" u="none" strike="noStrike" cap="none">
                        <a:latin typeface="Times New Roman"/>
                        <a:ea typeface="Times New Roman"/>
                        <a:cs typeface="Times New Roman"/>
                        <a:sym typeface="Times New Roman"/>
                      </a:endParaRPr>
                    </a:p>
                  </a:txBody>
                  <a:tcPr marL="44450" marR="44450" marT="0" marB="0" anchor="b"/>
                </a:tc>
                <a:extLst>
                  <a:ext uri="{0D108BD9-81ED-4DB2-BD59-A6C34878D82A}">
                    <a16:rowId xmlns:a16="http://schemas.microsoft.com/office/drawing/2014/main" val="10001"/>
                  </a:ext>
                </a:extLst>
              </a:tr>
              <a:tr h="190500">
                <a:tc>
                  <a:txBody>
                    <a:bodyPr/>
                    <a:lstStyle/>
                    <a:p>
                      <a:pPr marL="0" marR="0" lvl="0" indent="0" algn="l" rtl="0">
                        <a:lnSpc>
                          <a:spcPct val="100000"/>
                        </a:lnSpc>
                        <a:spcBef>
                          <a:spcPts val="0"/>
                        </a:spcBef>
                        <a:spcAft>
                          <a:spcPts val="0"/>
                        </a:spcAft>
                        <a:buClr>
                          <a:srgbClr val="000000"/>
                        </a:buClr>
                        <a:buSzPts val="1100"/>
                        <a:buFont typeface="Arial"/>
                        <a:buNone/>
                      </a:pPr>
                      <a:r>
                        <a:rPr lang="es-AR" sz="1100" u="none" strike="noStrike" cap="none"/>
                        <a:t> </a:t>
                      </a:r>
                      <a:endParaRPr sz="1000" u="none" strike="noStrike" cap="none">
                        <a:latin typeface="Times New Roman"/>
                        <a:ea typeface="Times New Roman"/>
                        <a:cs typeface="Times New Roman"/>
                        <a:sym typeface="Times New Roman"/>
                      </a:endParaRPr>
                    </a:p>
                  </a:txBody>
                  <a:tcPr marL="44450" marR="44450" marT="0" marB="0" anchor="b"/>
                </a:tc>
                <a:tc>
                  <a:txBody>
                    <a:bodyPr/>
                    <a:lstStyle/>
                    <a:p>
                      <a:pPr marL="0" marR="0" lvl="0" indent="0" algn="l" rtl="0">
                        <a:lnSpc>
                          <a:spcPct val="100000"/>
                        </a:lnSpc>
                        <a:spcBef>
                          <a:spcPts val="0"/>
                        </a:spcBef>
                        <a:spcAft>
                          <a:spcPts val="0"/>
                        </a:spcAft>
                        <a:buClr>
                          <a:srgbClr val="000000"/>
                        </a:buClr>
                        <a:buSzPts val="1100"/>
                        <a:buFont typeface="Arial"/>
                        <a:buNone/>
                      </a:pPr>
                      <a:r>
                        <a:rPr lang="es-AR" sz="1100" u="none" strike="noStrike" cap="none"/>
                        <a:t>-CI</a:t>
                      </a:r>
                      <a:endParaRPr sz="1000" u="none" strike="noStrike" cap="none">
                        <a:latin typeface="Times New Roman"/>
                        <a:ea typeface="Times New Roman"/>
                        <a:cs typeface="Times New Roman"/>
                        <a:sym typeface="Times New Roman"/>
                      </a:endParaRPr>
                    </a:p>
                  </a:txBody>
                  <a:tcPr marL="44450" marR="44450" marT="0" marB="0" anchor="b"/>
                </a:tc>
                <a:tc>
                  <a:txBody>
                    <a:bodyPr/>
                    <a:lstStyle/>
                    <a:p>
                      <a:pPr marL="0" marR="0" lvl="0" indent="0" algn="ctr" rtl="0">
                        <a:lnSpc>
                          <a:spcPct val="100000"/>
                        </a:lnSpc>
                        <a:spcBef>
                          <a:spcPts val="0"/>
                        </a:spcBef>
                        <a:spcAft>
                          <a:spcPts val="0"/>
                        </a:spcAft>
                        <a:buClr>
                          <a:srgbClr val="000000"/>
                        </a:buClr>
                        <a:buSzPts val="1100"/>
                        <a:buFont typeface="Arial"/>
                        <a:buNone/>
                      </a:pPr>
                      <a:r>
                        <a:rPr lang="es-AR" sz="1100" u="none" strike="noStrike" cap="none"/>
                        <a:t>0</a:t>
                      </a:r>
                      <a:endParaRPr sz="1000" u="none" strike="noStrike" cap="none">
                        <a:latin typeface="Times New Roman"/>
                        <a:ea typeface="Times New Roman"/>
                        <a:cs typeface="Times New Roman"/>
                        <a:sym typeface="Times New Roman"/>
                      </a:endParaRPr>
                    </a:p>
                  </a:txBody>
                  <a:tcPr marL="44450" marR="44450" marT="0" marB="0" anchor="b"/>
                </a:tc>
                <a:tc>
                  <a:txBody>
                    <a:bodyPr/>
                    <a:lstStyle/>
                    <a:p>
                      <a:pPr marL="0" marR="0" lvl="0" indent="0" algn="ctr" rtl="0">
                        <a:lnSpc>
                          <a:spcPct val="100000"/>
                        </a:lnSpc>
                        <a:spcBef>
                          <a:spcPts val="0"/>
                        </a:spcBef>
                        <a:spcAft>
                          <a:spcPts val="0"/>
                        </a:spcAft>
                        <a:buClr>
                          <a:srgbClr val="000000"/>
                        </a:buClr>
                        <a:buSzPts val="1100"/>
                        <a:buFont typeface="Arial"/>
                        <a:buNone/>
                      </a:pPr>
                      <a:r>
                        <a:rPr lang="es-AR" sz="1100" u="none" strike="noStrike" cap="none"/>
                        <a:t>10</a:t>
                      </a:r>
                      <a:endParaRPr sz="1000" u="none" strike="noStrike" cap="none">
                        <a:latin typeface="Times New Roman"/>
                        <a:ea typeface="Times New Roman"/>
                        <a:cs typeface="Times New Roman"/>
                        <a:sym typeface="Times New Roman"/>
                      </a:endParaRPr>
                    </a:p>
                  </a:txBody>
                  <a:tcPr marL="44450" marR="44450" marT="0" marB="0" anchor="b"/>
                </a:tc>
                <a:tc>
                  <a:txBody>
                    <a:bodyPr/>
                    <a:lstStyle/>
                    <a:p>
                      <a:pPr marL="0" marR="0" lvl="0" indent="0" algn="ctr" rtl="0">
                        <a:lnSpc>
                          <a:spcPct val="100000"/>
                        </a:lnSpc>
                        <a:spcBef>
                          <a:spcPts val="0"/>
                        </a:spcBef>
                        <a:spcAft>
                          <a:spcPts val="0"/>
                        </a:spcAft>
                        <a:buClr>
                          <a:srgbClr val="000000"/>
                        </a:buClr>
                        <a:buSzPts val="1100"/>
                        <a:buFont typeface="Arial"/>
                        <a:buNone/>
                      </a:pPr>
                      <a:r>
                        <a:rPr lang="es-AR" sz="1100" u="none" strike="noStrike" cap="none"/>
                        <a:t>20</a:t>
                      </a:r>
                      <a:endParaRPr sz="1000" u="none" strike="noStrike" cap="none">
                        <a:latin typeface="Times New Roman"/>
                        <a:ea typeface="Times New Roman"/>
                        <a:cs typeface="Times New Roman"/>
                        <a:sym typeface="Times New Roman"/>
                      </a:endParaRPr>
                    </a:p>
                  </a:txBody>
                  <a:tcPr marL="44450" marR="44450" marT="0" marB="0" anchor="b"/>
                </a:tc>
                <a:tc>
                  <a:txBody>
                    <a:bodyPr/>
                    <a:lstStyle/>
                    <a:p>
                      <a:pPr marL="0" marR="0" lvl="0" indent="0" algn="ctr" rtl="0">
                        <a:lnSpc>
                          <a:spcPct val="100000"/>
                        </a:lnSpc>
                        <a:spcBef>
                          <a:spcPts val="0"/>
                        </a:spcBef>
                        <a:spcAft>
                          <a:spcPts val="0"/>
                        </a:spcAft>
                        <a:buClr>
                          <a:srgbClr val="000000"/>
                        </a:buClr>
                        <a:buSzPts val="1100"/>
                        <a:buFont typeface="Arial"/>
                        <a:buNone/>
                      </a:pPr>
                      <a:r>
                        <a:rPr lang="es-AR" sz="1100" u="none" strike="noStrike" cap="none"/>
                        <a:t>30</a:t>
                      </a:r>
                      <a:endParaRPr sz="1000" u="none" strike="noStrike" cap="none">
                        <a:latin typeface="Times New Roman"/>
                        <a:ea typeface="Times New Roman"/>
                        <a:cs typeface="Times New Roman"/>
                        <a:sym typeface="Times New Roman"/>
                      </a:endParaRPr>
                    </a:p>
                  </a:txBody>
                  <a:tcPr marL="44450" marR="44450" marT="0" marB="0" anchor="b"/>
                </a:tc>
                <a:extLst>
                  <a:ext uri="{0D108BD9-81ED-4DB2-BD59-A6C34878D82A}">
                    <a16:rowId xmlns:a16="http://schemas.microsoft.com/office/drawing/2014/main" val="10002"/>
                  </a:ext>
                </a:extLst>
              </a:tr>
              <a:tr h="190500">
                <a:tc gridSpan="2">
                  <a:txBody>
                    <a:bodyPr/>
                    <a:lstStyle/>
                    <a:p>
                      <a:pPr marL="0" marR="0" lvl="0" indent="0" algn="l" rtl="0">
                        <a:lnSpc>
                          <a:spcPct val="100000"/>
                        </a:lnSpc>
                        <a:spcBef>
                          <a:spcPts val="0"/>
                        </a:spcBef>
                        <a:spcAft>
                          <a:spcPts val="0"/>
                        </a:spcAft>
                        <a:buClr>
                          <a:srgbClr val="000000"/>
                        </a:buClr>
                        <a:buSzPts val="1100"/>
                        <a:buFont typeface="Arial"/>
                        <a:buNone/>
                      </a:pPr>
                      <a:r>
                        <a:rPr lang="es-AR" sz="1100" u="none" strike="noStrike" cap="none"/>
                        <a:t>VA</a:t>
                      </a:r>
                      <a:endParaRPr sz="1000" u="none" strike="noStrike" cap="none">
                        <a:latin typeface="Times New Roman"/>
                        <a:ea typeface="Times New Roman"/>
                        <a:cs typeface="Times New Roman"/>
                        <a:sym typeface="Times New Roman"/>
                      </a:endParaRPr>
                    </a:p>
                  </a:txBody>
                  <a:tcPr marL="44450" marR="44450" marT="0" marB="0" anchor="b"/>
                </a:tc>
                <a:tc hMerge="1">
                  <a:txBody>
                    <a:bodyPr/>
                    <a:lstStyle/>
                    <a:p>
                      <a:endParaRPr lang="es-AR"/>
                    </a:p>
                  </a:txBody>
                  <a:tcPr/>
                </a:tc>
                <a:tc>
                  <a:txBody>
                    <a:bodyPr/>
                    <a:lstStyle/>
                    <a:p>
                      <a:pPr marL="0" marR="0" lvl="0" indent="0" algn="ctr" rtl="0">
                        <a:lnSpc>
                          <a:spcPct val="100000"/>
                        </a:lnSpc>
                        <a:spcBef>
                          <a:spcPts val="0"/>
                        </a:spcBef>
                        <a:spcAft>
                          <a:spcPts val="0"/>
                        </a:spcAft>
                        <a:buClr>
                          <a:srgbClr val="000000"/>
                        </a:buClr>
                        <a:buSzPts val="1100"/>
                        <a:buFont typeface="Arial"/>
                        <a:buNone/>
                      </a:pPr>
                      <a:r>
                        <a:rPr lang="es-AR" sz="1100" u="none" strike="noStrike" cap="none"/>
                        <a:t>10</a:t>
                      </a:r>
                      <a:endParaRPr sz="1000" u="none" strike="noStrike" cap="none">
                        <a:latin typeface="Times New Roman"/>
                        <a:ea typeface="Times New Roman"/>
                        <a:cs typeface="Times New Roman"/>
                        <a:sym typeface="Times New Roman"/>
                      </a:endParaRPr>
                    </a:p>
                  </a:txBody>
                  <a:tcPr marL="44450" marR="44450" marT="0" marB="0" anchor="b"/>
                </a:tc>
                <a:tc>
                  <a:txBody>
                    <a:bodyPr/>
                    <a:lstStyle/>
                    <a:p>
                      <a:pPr marL="0" marR="0" lvl="0" indent="0" algn="ctr" rtl="0">
                        <a:lnSpc>
                          <a:spcPct val="100000"/>
                        </a:lnSpc>
                        <a:spcBef>
                          <a:spcPts val="0"/>
                        </a:spcBef>
                        <a:spcAft>
                          <a:spcPts val="0"/>
                        </a:spcAft>
                        <a:buClr>
                          <a:srgbClr val="000000"/>
                        </a:buClr>
                        <a:buSzPts val="1100"/>
                        <a:buFont typeface="Arial"/>
                        <a:buNone/>
                      </a:pPr>
                      <a:r>
                        <a:rPr lang="es-AR" sz="1100" u="none" strike="noStrike" cap="none"/>
                        <a:t>10</a:t>
                      </a:r>
                      <a:endParaRPr sz="1000" u="none" strike="noStrike" cap="none">
                        <a:latin typeface="Times New Roman"/>
                        <a:ea typeface="Times New Roman"/>
                        <a:cs typeface="Times New Roman"/>
                        <a:sym typeface="Times New Roman"/>
                      </a:endParaRPr>
                    </a:p>
                  </a:txBody>
                  <a:tcPr marL="44450" marR="44450" marT="0" marB="0" anchor="b"/>
                </a:tc>
                <a:tc>
                  <a:txBody>
                    <a:bodyPr/>
                    <a:lstStyle/>
                    <a:p>
                      <a:pPr marL="0" marR="0" lvl="0" indent="0" algn="ctr" rtl="0">
                        <a:lnSpc>
                          <a:spcPct val="100000"/>
                        </a:lnSpc>
                        <a:spcBef>
                          <a:spcPts val="0"/>
                        </a:spcBef>
                        <a:spcAft>
                          <a:spcPts val="0"/>
                        </a:spcAft>
                        <a:buClr>
                          <a:srgbClr val="000000"/>
                        </a:buClr>
                        <a:buSzPts val="1100"/>
                        <a:buFont typeface="Arial"/>
                        <a:buNone/>
                      </a:pPr>
                      <a:r>
                        <a:rPr lang="es-AR" sz="1100" u="none" strike="noStrike" cap="none"/>
                        <a:t>10</a:t>
                      </a:r>
                      <a:endParaRPr sz="1000" u="none" strike="noStrike" cap="none">
                        <a:latin typeface="Times New Roman"/>
                        <a:ea typeface="Times New Roman"/>
                        <a:cs typeface="Times New Roman"/>
                        <a:sym typeface="Times New Roman"/>
                      </a:endParaRPr>
                    </a:p>
                  </a:txBody>
                  <a:tcPr marL="44450" marR="44450" marT="0" marB="0" anchor="b"/>
                </a:tc>
                <a:tc>
                  <a:txBody>
                    <a:bodyPr/>
                    <a:lstStyle/>
                    <a:p>
                      <a:pPr marL="0" marR="0" lvl="0" indent="0" algn="ctr" rtl="0">
                        <a:lnSpc>
                          <a:spcPct val="100000"/>
                        </a:lnSpc>
                        <a:spcBef>
                          <a:spcPts val="0"/>
                        </a:spcBef>
                        <a:spcAft>
                          <a:spcPts val="0"/>
                        </a:spcAft>
                        <a:buClr>
                          <a:srgbClr val="000000"/>
                        </a:buClr>
                        <a:buSzPts val="1100"/>
                        <a:buFont typeface="Arial"/>
                        <a:buNone/>
                      </a:pPr>
                      <a:r>
                        <a:rPr lang="es-AR" sz="1100" u="none" strike="noStrike" cap="none"/>
                        <a:t>30</a:t>
                      </a:r>
                      <a:endParaRPr sz="1000" u="none" strike="noStrike" cap="none">
                        <a:latin typeface="Times New Roman"/>
                        <a:ea typeface="Times New Roman"/>
                        <a:cs typeface="Times New Roman"/>
                        <a:sym typeface="Times New Roman"/>
                      </a:endParaRPr>
                    </a:p>
                  </a:txBody>
                  <a:tcPr marL="44450" marR="44450" marT="0" marB="0" anchor="b"/>
                </a:tc>
                <a:extLst>
                  <a:ext uri="{0D108BD9-81ED-4DB2-BD59-A6C34878D82A}">
                    <a16:rowId xmlns:a16="http://schemas.microsoft.com/office/drawing/2014/main" val="10003"/>
                  </a:ext>
                </a:extLst>
              </a:tr>
              <a:tr h="190500">
                <a:tc>
                  <a:txBody>
                    <a:bodyPr/>
                    <a:lstStyle/>
                    <a:p>
                      <a:pPr marL="0" marR="0" lvl="0" indent="0" algn="l" rtl="0">
                        <a:lnSpc>
                          <a:spcPct val="100000"/>
                        </a:lnSpc>
                        <a:spcBef>
                          <a:spcPts val="0"/>
                        </a:spcBef>
                        <a:spcAft>
                          <a:spcPts val="0"/>
                        </a:spcAft>
                        <a:buClr>
                          <a:srgbClr val="000000"/>
                        </a:buClr>
                        <a:buSzPts val="1100"/>
                        <a:buFont typeface="Arial"/>
                        <a:buNone/>
                      </a:pPr>
                      <a:r>
                        <a:rPr lang="es-AR" sz="1100" u="none" strike="noStrike" cap="none"/>
                        <a:t> </a:t>
                      </a:r>
                      <a:endParaRPr sz="1000" u="none" strike="noStrike" cap="none">
                        <a:latin typeface="Times New Roman"/>
                        <a:ea typeface="Times New Roman"/>
                        <a:cs typeface="Times New Roman"/>
                        <a:sym typeface="Times New Roman"/>
                      </a:endParaRPr>
                    </a:p>
                  </a:txBody>
                  <a:tcPr marL="44450" marR="44450" marT="0" marB="0" anchor="b"/>
                </a:tc>
                <a:tc>
                  <a:txBody>
                    <a:bodyPr/>
                    <a:lstStyle/>
                    <a:p>
                      <a:pPr marL="0" marR="0" lvl="0" indent="0" algn="l" rtl="0">
                        <a:lnSpc>
                          <a:spcPct val="100000"/>
                        </a:lnSpc>
                        <a:spcBef>
                          <a:spcPts val="0"/>
                        </a:spcBef>
                        <a:spcAft>
                          <a:spcPts val="0"/>
                        </a:spcAft>
                        <a:buClr>
                          <a:srgbClr val="000000"/>
                        </a:buClr>
                        <a:buSzPts val="1100"/>
                        <a:buFont typeface="Arial"/>
                        <a:buNone/>
                      </a:pPr>
                      <a:r>
                        <a:rPr lang="es-AR" sz="1100" u="none" strike="noStrike" cap="none"/>
                        <a:t>RTA</a:t>
                      </a:r>
                      <a:endParaRPr sz="1000" u="none" strike="noStrike" cap="none">
                        <a:latin typeface="Times New Roman"/>
                        <a:ea typeface="Times New Roman"/>
                        <a:cs typeface="Times New Roman"/>
                        <a:sym typeface="Times New Roman"/>
                      </a:endParaRPr>
                    </a:p>
                  </a:txBody>
                  <a:tcPr marL="44450" marR="44450" marT="0" marB="0" anchor="b"/>
                </a:tc>
                <a:tc>
                  <a:txBody>
                    <a:bodyPr/>
                    <a:lstStyle/>
                    <a:p>
                      <a:pPr marL="0" marR="0" lvl="0" indent="0" algn="ctr" rtl="0">
                        <a:lnSpc>
                          <a:spcPct val="100000"/>
                        </a:lnSpc>
                        <a:spcBef>
                          <a:spcPts val="0"/>
                        </a:spcBef>
                        <a:spcAft>
                          <a:spcPts val="0"/>
                        </a:spcAft>
                        <a:buClr>
                          <a:srgbClr val="000000"/>
                        </a:buClr>
                        <a:buSzPts val="1100"/>
                        <a:buFont typeface="Arial"/>
                        <a:buNone/>
                      </a:pPr>
                      <a:r>
                        <a:rPr lang="es-AR" sz="1100" u="none" strike="noStrike" cap="none"/>
                        <a:t>3</a:t>
                      </a:r>
                      <a:endParaRPr sz="1000" u="none" strike="noStrike" cap="none">
                        <a:latin typeface="Times New Roman"/>
                        <a:ea typeface="Times New Roman"/>
                        <a:cs typeface="Times New Roman"/>
                        <a:sym typeface="Times New Roman"/>
                      </a:endParaRPr>
                    </a:p>
                  </a:txBody>
                  <a:tcPr marL="44450" marR="44450" marT="0" marB="0" anchor="b"/>
                </a:tc>
                <a:tc>
                  <a:txBody>
                    <a:bodyPr/>
                    <a:lstStyle/>
                    <a:p>
                      <a:pPr marL="0" marR="0" lvl="0" indent="0" algn="ctr" rtl="0">
                        <a:lnSpc>
                          <a:spcPct val="100000"/>
                        </a:lnSpc>
                        <a:spcBef>
                          <a:spcPts val="0"/>
                        </a:spcBef>
                        <a:spcAft>
                          <a:spcPts val="0"/>
                        </a:spcAft>
                        <a:buClr>
                          <a:srgbClr val="000000"/>
                        </a:buClr>
                        <a:buSzPts val="1100"/>
                        <a:buFont typeface="Arial"/>
                        <a:buNone/>
                      </a:pPr>
                      <a:r>
                        <a:rPr lang="es-AR" sz="1100" u="none" strike="noStrike" cap="none"/>
                        <a:t>5</a:t>
                      </a:r>
                      <a:endParaRPr sz="1000" u="none" strike="noStrike" cap="none">
                        <a:latin typeface="Times New Roman"/>
                        <a:ea typeface="Times New Roman"/>
                        <a:cs typeface="Times New Roman"/>
                        <a:sym typeface="Times New Roman"/>
                      </a:endParaRPr>
                    </a:p>
                  </a:txBody>
                  <a:tcPr marL="44450" marR="44450" marT="0" marB="0" anchor="b"/>
                </a:tc>
                <a:tc>
                  <a:txBody>
                    <a:bodyPr/>
                    <a:lstStyle/>
                    <a:p>
                      <a:pPr marL="0" marR="0" lvl="0" indent="0" algn="ctr" rtl="0">
                        <a:lnSpc>
                          <a:spcPct val="100000"/>
                        </a:lnSpc>
                        <a:spcBef>
                          <a:spcPts val="0"/>
                        </a:spcBef>
                        <a:spcAft>
                          <a:spcPts val="0"/>
                        </a:spcAft>
                        <a:buClr>
                          <a:srgbClr val="000000"/>
                        </a:buClr>
                        <a:buSzPts val="1100"/>
                        <a:buFont typeface="Arial"/>
                        <a:buNone/>
                      </a:pPr>
                      <a:r>
                        <a:rPr lang="es-AR" sz="1100" u="none" strike="noStrike" cap="none"/>
                        <a:t>6</a:t>
                      </a:r>
                      <a:endParaRPr sz="1000" u="none" strike="noStrike" cap="none">
                        <a:latin typeface="Times New Roman"/>
                        <a:ea typeface="Times New Roman"/>
                        <a:cs typeface="Times New Roman"/>
                        <a:sym typeface="Times New Roman"/>
                      </a:endParaRPr>
                    </a:p>
                  </a:txBody>
                  <a:tcPr marL="44450" marR="44450" marT="0" marB="0" anchor="b"/>
                </a:tc>
                <a:tc>
                  <a:txBody>
                    <a:bodyPr/>
                    <a:lstStyle/>
                    <a:p>
                      <a:pPr marL="0" marR="0" lvl="0" indent="0" algn="ctr" rtl="0">
                        <a:lnSpc>
                          <a:spcPct val="100000"/>
                        </a:lnSpc>
                        <a:spcBef>
                          <a:spcPts val="0"/>
                        </a:spcBef>
                        <a:spcAft>
                          <a:spcPts val="0"/>
                        </a:spcAft>
                        <a:buClr>
                          <a:srgbClr val="000000"/>
                        </a:buClr>
                        <a:buSzPts val="1100"/>
                        <a:buFont typeface="Arial"/>
                        <a:buNone/>
                      </a:pPr>
                      <a:r>
                        <a:rPr lang="es-AR" sz="1100" u="none" strike="noStrike" cap="none"/>
                        <a:t>14</a:t>
                      </a:r>
                      <a:endParaRPr sz="1000" u="none" strike="noStrike" cap="none">
                        <a:latin typeface="Times New Roman"/>
                        <a:ea typeface="Times New Roman"/>
                        <a:cs typeface="Times New Roman"/>
                        <a:sym typeface="Times New Roman"/>
                      </a:endParaRPr>
                    </a:p>
                  </a:txBody>
                  <a:tcPr marL="44450" marR="44450" marT="0" marB="0" anchor="b"/>
                </a:tc>
                <a:extLst>
                  <a:ext uri="{0D108BD9-81ED-4DB2-BD59-A6C34878D82A}">
                    <a16:rowId xmlns:a16="http://schemas.microsoft.com/office/drawing/2014/main" val="10004"/>
                  </a:ext>
                </a:extLst>
              </a:tr>
              <a:tr h="190500">
                <a:tc>
                  <a:txBody>
                    <a:bodyPr/>
                    <a:lstStyle/>
                    <a:p>
                      <a:pPr marL="0" marR="0" lvl="0" indent="0" algn="l" rtl="0">
                        <a:lnSpc>
                          <a:spcPct val="100000"/>
                        </a:lnSpc>
                        <a:spcBef>
                          <a:spcPts val="0"/>
                        </a:spcBef>
                        <a:spcAft>
                          <a:spcPts val="0"/>
                        </a:spcAft>
                        <a:buClr>
                          <a:srgbClr val="000000"/>
                        </a:buClr>
                        <a:buSzPts val="1100"/>
                        <a:buFont typeface="Arial"/>
                        <a:buNone/>
                      </a:pPr>
                      <a:r>
                        <a:rPr lang="es-AR" sz="1100" u="none" strike="noStrike" cap="none"/>
                        <a:t> </a:t>
                      </a:r>
                      <a:endParaRPr sz="1000" u="none" strike="noStrike" cap="none">
                        <a:latin typeface="Times New Roman"/>
                        <a:ea typeface="Times New Roman"/>
                        <a:cs typeface="Times New Roman"/>
                        <a:sym typeface="Times New Roman"/>
                      </a:endParaRPr>
                    </a:p>
                  </a:txBody>
                  <a:tcPr marL="44450" marR="44450" marT="0" marB="0" anchor="b"/>
                </a:tc>
                <a:tc>
                  <a:txBody>
                    <a:bodyPr/>
                    <a:lstStyle/>
                    <a:p>
                      <a:pPr marL="0" marR="0" lvl="0" indent="0" algn="l" rtl="0">
                        <a:lnSpc>
                          <a:spcPct val="100000"/>
                        </a:lnSpc>
                        <a:spcBef>
                          <a:spcPts val="0"/>
                        </a:spcBef>
                        <a:spcAft>
                          <a:spcPts val="0"/>
                        </a:spcAft>
                        <a:buClr>
                          <a:srgbClr val="000000"/>
                        </a:buClr>
                        <a:buSzPts val="1100"/>
                        <a:buFont typeface="Arial"/>
                        <a:buNone/>
                      </a:pPr>
                      <a:r>
                        <a:rPr lang="es-AR" sz="1100" u="none" strike="noStrike" cap="none"/>
                        <a:t>+ IM + EE</a:t>
                      </a:r>
                      <a:endParaRPr sz="1000" u="none" strike="noStrike" cap="none">
                        <a:latin typeface="Times New Roman"/>
                        <a:ea typeface="Times New Roman"/>
                        <a:cs typeface="Times New Roman"/>
                        <a:sym typeface="Times New Roman"/>
                      </a:endParaRPr>
                    </a:p>
                  </a:txBody>
                  <a:tcPr marL="44450" marR="44450" marT="0" marB="0" anchor="b"/>
                </a:tc>
                <a:tc>
                  <a:txBody>
                    <a:bodyPr/>
                    <a:lstStyle/>
                    <a:p>
                      <a:pPr marL="0" marR="0" lvl="0" indent="0" algn="ctr" rtl="0">
                        <a:lnSpc>
                          <a:spcPct val="100000"/>
                        </a:lnSpc>
                        <a:spcBef>
                          <a:spcPts val="0"/>
                        </a:spcBef>
                        <a:spcAft>
                          <a:spcPts val="0"/>
                        </a:spcAft>
                        <a:buClr>
                          <a:srgbClr val="000000"/>
                        </a:buClr>
                        <a:buSzPts val="1100"/>
                        <a:buFont typeface="Arial"/>
                        <a:buNone/>
                      </a:pPr>
                      <a:r>
                        <a:rPr lang="es-AR" sz="1100" u="none" strike="noStrike" cap="none"/>
                        <a:t>7</a:t>
                      </a:r>
                      <a:endParaRPr sz="1000" u="none" strike="noStrike" cap="none">
                        <a:latin typeface="Times New Roman"/>
                        <a:ea typeface="Times New Roman"/>
                        <a:cs typeface="Times New Roman"/>
                        <a:sym typeface="Times New Roman"/>
                      </a:endParaRPr>
                    </a:p>
                  </a:txBody>
                  <a:tcPr marL="44450" marR="44450" marT="0" marB="0" anchor="b"/>
                </a:tc>
                <a:tc>
                  <a:txBody>
                    <a:bodyPr/>
                    <a:lstStyle/>
                    <a:p>
                      <a:pPr marL="0" marR="0" lvl="0" indent="0" algn="ctr" rtl="0">
                        <a:lnSpc>
                          <a:spcPct val="100000"/>
                        </a:lnSpc>
                        <a:spcBef>
                          <a:spcPts val="0"/>
                        </a:spcBef>
                        <a:spcAft>
                          <a:spcPts val="0"/>
                        </a:spcAft>
                        <a:buClr>
                          <a:srgbClr val="000000"/>
                        </a:buClr>
                        <a:buSzPts val="1100"/>
                        <a:buFont typeface="Arial"/>
                        <a:buNone/>
                      </a:pPr>
                      <a:r>
                        <a:rPr lang="es-AR" sz="1100" u="none" strike="noStrike" cap="none"/>
                        <a:t>5</a:t>
                      </a:r>
                      <a:endParaRPr sz="1000" u="none" strike="noStrike" cap="none">
                        <a:latin typeface="Times New Roman"/>
                        <a:ea typeface="Times New Roman"/>
                        <a:cs typeface="Times New Roman"/>
                        <a:sym typeface="Times New Roman"/>
                      </a:endParaRPr>
                    </a:p>
                  </a:txBody>
                  <a:tcPr marL="44450" marR="44450" marT="0" marB="0" anchor="b"/>
                </a:tc>
                <a:tc>
                  <a:txBody>
                    <a:bodyPr/>
                    <a:lstStyle/>
                    <a:p>
                      <a:pPr marL="0" marR="0" lvl="0" indent="0" algn="ctr" rtl="0">
                        <a:lnSpc>
                          <a:spcPct val="100000"/>
                        </a:lnSpc>
                        <a:spcBef>
                          <a:spcPts val="0"/>
                        </a:spcBef>
                        <a:spcAft>
                          <a:spcPts val="0"/>
                        </a:spcAft>
                        <a:buClr>
                          <a:srgbClr val="000000"/>
                        </a:buClr>
                        <a:buSzPts val="1100"/>
                        <a:buFont typeface="Arial"/>
                        <a:buNone/>
                      </a:pPr>
                      <a:r>
                        <a:rPr lang="es-AR" sz="1100" u="none" strike="noStrike" cap="none"/>
                        <a:t>4</a:t>
                      </a:r>
                      <a:endParaRPr sz="1000" u="none" strike="noStrike" cap="none">
                        <a:latin typeface="Times New Roman"/>
                        <a:ea typeface="Times New Roman"/>
                        <a:cs typeface="Times New Roman"/>
                        <a:sym typeface="Times New Roman"/>
                      </a:endParaRPr>
                    </a:p>
                  </a:txBody>
                  <a:tcPr marL="44450" marR="44450" marT="0" marB="0" anchor="b"/>
                </a:tc>
                <a:tc>
                  <a:txBody>
                    <a:bodyPr/>
                    <a:lstStyle/>
                    <a:p>
                      <a:pPr marL="0" marR="0" lvl="0" indent="0" algn="ctr" rtl="0">
                        <a:lnSpc>
                          <a:spcPct val="100000"/>
                        </a:lnSpc>
                        <a:spcBef>
                          <a:spcPts val="0"/>
                        </a:spcBef>
                        <a:spcAft>
                          <a:spcPts val="0"/>
                        </a:spcAft>
                        <a:buClr>
                          <a:srgbClr val="000000"/>
                        </a:buClr>
                        <a:buSzPts val="1100"/>
                        <a:buFont typeface="Arial"/>
                        <a:buNone/>
                      </a:pPr>
                      <a:r>
                        <a:rPr lang="es-AR" sz="1100" u="none" strike="noStrike" cap="none"/>
                        <a:t>16</a:t>
                      </a:r>
                      <a:endParaRPr sz="1000" u="none" strike="noStrike" cap="none">
                        <a:latin typeface="Times New Roman"/>
                        <a:ea typeface="Times New Roman"/>
                        <a:cs typeface="Times New Roman"/>
                        <a:sym typeface="Times New Roman"/>
                      </a:endParaRPr>
                    </a:p>
                  </a:txBody>
                  <a:tcPr marL="44450" marR="44450" marT="0" marB="0" anchor="b"/>
                </a:tc>
                <a:extLst>
                  <a:ext uri="{0D108BD9-81ED-4DB2-BD59-A6C34878D82A}">
                    <a16:rowId xmlns:a16="http://schemas.microsoft.com/office/drawing/2014/main" val="10005"/>
                  </a:ext>
                </a:extLst>
              </a:tr>
              <a:tr h="190500">
                <a:tc gridSpan="2">
                  <a:txBody>
                    <a:bodyPr/>
                    <a:lstStyle/>
                    <a:p>
                      <a:pPr marL="0" marR="0" lvl="0" indent="0" algn="l" rtl="0">
                        <a:lnSpc>
                          <a:spcPct val="100000"/>
                        </a:lnSpc>
                        <a:spcBef>
                          <a:spcPts val="0"/>
                        </a:spcBef>
                        <a:spcAft>
                          <a:spcPts val="0"/>
                        </a:spcAft>
                        <a:buClr>
                          <a:srgbClr val="000000"/>
                        </a:buClr>
                        <a:buSzPts val="1100"/>
                        <a:buFont typeface="Arial"/>
                        <a:buNone/>
                      </a:pPr>
                      <a:r>
                        <a:rPr lang="es-AR" sz="1100" u="none" strike="noStrike" cap="none"/>
                        <a:t>INGRESO</a:t>
                      </a:r>
                      <a:endParaRPr sz="1000" u="none" strike="noStrike" cap="none">
                        <a:latin typeface="Times New Roman"/>
                        <a:ea typeface="Times New Roman"/>
                        <a:cs typeface="Times New Roman"/>
                        <a:sym typeface="Times New Roman"/>
                      </a:endParaRPr>
                    </a:p>
                  </a:txBody>
                  <a:tcPr marL="44450" marR="44450" marT="0" marB="0" anchor="b"/>
                </a:tc>
                <a:tc hMerge="1">
                  <a:txBody>
                    <a:bodyPr/>
                    <a:lstStyle/>
                    <a:p>
                      <a:endParaRPr lang="es-AR"/>
                    </a:p>
                  </a:txBody>
                  <a:tcPr/>
                </a:tc>
                <a:tc>
                  <a:txBody>
                    <a:bodyPr/>
                    <a:lstStyle/>
                    <a:p>
                      <a:pPr marL="0" marR="0" lvl="0" indent="0" algn="ctr" rtl="0">
                        <a:lnSpc>
                          <a:spcPct val="100000"/>
                        </a:lnSpc>
                        <a:spcBef>
                          <a:spcPts val="0"/>
                        </a:spcBef>
                        <a:spcAft>
                          <a:spcPts val="0"/>
                        </a:spcAft>
                        <a:buClr>
                          <a:srgbClr val="000000"/>
                        </a:buClr>
                        <a:buSzPts val="1100"/>
                        <a:buFont typeface="Arial"/>
                        <a:buNone/>
                      </a:pPr>
                      <a:r>
                        <a:rPr lang="es-AR" sz="1100" u="none" strike="noStrike" cap="none"/>
                        <a:t>10</a:t>
                      </a:r>
                      <a:endParaRPr sz="1000" u="none" strike="noStrike" cap="none">
                        <a:latin typeface="Times New Roman"/>
                        <a:ea typeface="Times New Roman"/>
                        <a:cs typeface="Times New Roman"/>
                        <a:sym typeface="Times New Roman"/>
                      </a:endParaRPr>
                    </a:p>
                  </a:txBody>
                  <a:tcPr marL="44450" marR="44450" marT="0" marB="0" anchor="b"/>
                </a:tc>
                <a:tc>
                  <a:txBody>
                    <a:bodyPr/>
                    <a:lstStyle/>
                    <a:p>
                      <a:pPr marL="0" marR="0" lvl="0" indent="0" algn="ctr" rtl="0">
                        <a:lnSpc>
                          <a:spcPct val="100000"/>
                        </a:lnSpc>
                        <a:spcBef>
                          <a:spcPts val="0"/>
                        </a:spcBef>
                        <a:spcAft>
                          <a:spcPts val="0"/>
                        </a:spcAft>
                        <a:buClr>
                          <a:srgbClr val="000000"/>
                        </a:buClr>
                        <a:buSzPts val="1100"/>
                        <a:buFont typeface="Arial"/>
                        <a:buNone/>
                      </a:pPr>
                      <a:r>
                        <a:rPr lang="es-AR" sz="1100" u="none" strike="noStrike" cap="none"/>
                        <a:t>10</a:t>
                      </a:r>
                      <a:endParaRPr sz="1000" u="none" strike="noStrike" cap="none">
                        <a:latin typeface="Times New Roman"/>
                        <a:ea typeface="Times New Roman"/>
                        <a:cs typeface="Times New Roman"/>
                        <a:sym typeface="Times New Roman"/>
                      </a:endParaRPr>
                    </a:p>
                  </a:txBody>
                  <a:tcPr marL="44450" marR="44450" marT="0" marB="0" anchor="b"/>
                </a:tc>
                <a:tc>
                  <a:txBody>
                    <a:bodyPr/>
                    <a:lstStyle/>
                    <a:p>
                      <a:pPr marL="0" marR="0" lvl="0" indent="0" algn="ctr" rtl="0">
                        <a:lnSpc>
                          <a:spcPct val="100000"/>
                        </a:lnSpc>
                        <a:spcBef>
                          <a:spcPts val="0"/>
                        </a:spcBef>
                        <a:spcAft>
                          <a:spcPts val="0"/>
                        </a:spcAft>
                        <a:buClr>
                          <a:srgbClr val="000000"/>
                        </a:buClr>
                        <a:buSzPts val="1100"/>
                        <a:buFont typeface="Arial"/>
                        <a:buNone/>
                      </a:pPr>
                      <a:r>
                        <a:rPr lang="es-AR" sz="1100" u="none" strike="noStrike" cap="none"/>
                        <a:t>10</a:t>
                      </a:r>
                      <a:endParaRPr sz="1000" u="none" strike="noStrike" cap="none">
                        <a:latin typeface="Times New Roman"/>
                        <a:ea typeface="Times New Roman"/>
                        <a:cs typeface="Times New Roman"/>
                        <a:sym typeface="Times New Roman"/>
                      </a:endParaRPr>
                    </a:p>
                  </a:txBody>
                  <a:tcPr marL="44450" marR="44450" marT="0" marB="0" anchor="b"/>
                </a:tc>
                <a:tc>
                  <a:txBody>
                    <a:bodyPr/>
                    <a:lstStyle/>
                    <a:p>
                      <a:pPr marL="0" marR="0" lvl="0" indent="0" algn="ctr" rtl="0">
                        <a:lnSpc>
                          <a:spcPct val="100000"/>
                        </a:lnSpc>
                        <a:spcBef>
                          <a:spcPts val="0"/>
                        </a:spcBef>
                        <a:spcAft>
                          <a:spcPts val="0"/>
                        </a:spcAft>
                        <a:buClr>
                          <a:srgbClr val="000000"/>
                        </a:buClr>
                        <a:buSzPts val="1100"/>
                        <a:buFont typeface="Arial"/>
                        <a:buNone/>
                      </a:pPr>
                      <a:r>
                        <a:rPr lang="es-AR" sz="1100" u="none" strike="noStrike" cap="none"/>
                        <a:t>30</a:t>
                      </a:r>
                      <a:endParaRPr sz="1000" u="none" strike="noStrike" cap="none">
                        <a:latin typeface="Times New Roman"/>
                        <a:ea typeface="Times New Roman"/>
                        <a:cs typeface="Times New Roman"/>
                        <a:sym typeface="Times New Roman"/>
                      </a:endParaRPr>
                    </a:p>
                  </a:txBody>
                  <a:tcPr marL="44450" marR="44450" marT="0" marB="0" anchor="b"/>
                </a:tc>
                <a:extLst>
                  <a:ext uri="{0D108BD9-81ED-4DB2-BD59-A6C34878D82A}">
                    <a16:rowId xmlns:a16="http://schemas.microsoft.com/office/drawing/2014/main" val="10006"/>
                  </a:ext>
                </a:extLst>
              </a:tr>
              <a:tr h="200025">
                <a:tc gridSpan="2">
                  <a:txBody>
                    <a:bodyPr/>
                    <a:lstStyle/>
                    <a:p>
                      <a:pPr marL="0" marR="0" lvl="0" indent="0" algn="l" rtl="0">
                        <a:lnSpc>
                          <a:spcPct val="100000"/>
                        </a:lnSpc>
                        <a:spcBef>
                          <a:spcPts val="0"/>
                        </a:spcBef>
                        <a:spcAft>
                          <a:spcPts val="0"/>
                        </a:spcAft>
                        <a:buClr>
                          <a:srgbClr val="000000"/>
                        </a:buClr>
                        <a:buSzPts val="1100"/>
                        <a:buFont typeface="Arial"/>
                        <a:buNone/>
                      </a:pPr>
                      <a:r>
                        <a:rPr lang="es-AR" sz="1100" u="none" strike="noStrike" cap="none"/>
                        <a:t>DEMANDA FINAL</a:t>
                      </a:r>
                      <a:endParaRPr sz="1000" u="none" strike="noStrike" cap="none">
                        <a:latin typeface="Times New Roman"/>
                        <a:ea typeface="Times New Roman"/>
                        <a:cs typeface="Times New Roman"/>
                        <a:sym typeface="Times New Roman"/>
                      </a:endParaRPr>
                    </a:p>
                  </a:txBody>
                  <a:tcPr marL="44450" marR="44450" marT="0" marB="0" anchor="b"/>
                </a:tc>
                <a:tc hMerge="1">
                  <a:txBody>
                    <a:bodyPr/>
                    <a:lstStyle/>
                    <a:p>
                      <a:endParaRPr lang="es-AR"/>
                    </a:p>
                  </a:txBody>
                  <a:tcPr/>
                </a:tc>
                <a:tc>
                  <a:txBody>
                    <a:bodyPr/>
                    <a:lstStyle/>
                    <a:p>
                      <a:pPr marL="0" marR="0" lvl="0" indent="0" algn="ctr" rtl="0">
                        <a:lnSpc>
                          <a:spcPct val="100000"/>
                        </a:lnSpc>
                        <a:spcBef>
                          <a:spcPts val="0"/>
                        </a:spcBef>
                        <a:spcAft>
                          <a:spcPts val="0"/>
                        </a:spcAft>
                        <a:buClr>
                          <a:srgbClr val="000000"/>
                        </a:buClr>
                        <a:buSzPts val="1100"/>
                        <a:buFont typeface="Arial"/>
                        <a:buNone/>
                      </a:pPr>
                      <a:r>
                        <a:rPr lang="es-AR" sz="1100" u="none" strike="noStrike" cap="none"/>
                        <a:t>0</a:t>
                      </a:r>
                      <a:endParaRPr sz="1000" u="none" strike="noStrike" cap="none">
                        <a:latin typeface="Times New Roman"/>
                        <a:ea typeface="Times New Roman"/>
                        <a:cs typeface="Times New Roman"/>
                        <a:sym typeface="Times New Roman"/>
                      </a:endParaRPr>
                    </a:p>
                  </a:txBody>
                  <a:tcPr marL="44450" marR="44450" marT="0" marB="0" anchor="b"/>
                </a:tc>
                <a:tc>
                  <a:txBody>
                    <a:bodyPr/>
                    <a:lstStyle/>
                    <a:p>
                      <a:pPr marL="0" marR="0" lvl="0" indent="0" algn="ctr" rtl="0">
                        <a:lnSpc>
                          <a:spcPct val="100000"/>
                        </a:lnSpc>
                        <a:spcBef>
                          <a:spcPts val="0"/>
                        </a:spcBef>
                        <a:spcAft>
                          <a:spcPts val="0"/>
                        </a:spcAft>
                        <a:buClr>
                          <a:srgbClr val="000000"/>
                        </a:buClr>
                        <a:buSzPts val="1100"/>
                        <a:buFont typeface="Arial"/>
                        <a:buNone/>
                      </a:pPr>
                      <a:r>
                        <a:rPr lang="es-AR" sz="1100" u="none" strike="noStrike" cap="none"/>
                        <a:t>0</a:t>
                      </a:r>
                      <a:endParaRPr sz="1000" u="none" strike="noStrike" cap="none">
                        <a:latin typeface="Times New Roman"/>
                        <a:ea typeface="Times New Roman"/>
                        <a:cs typeface="Times New Roman"/>
                        <a:sym typeface="Times New Roman"/>
                      </a:endParaRPr>
                    </a:p>
                  </a:txBody>
                  <a:tcPr marL="44450" marR="44450" marT="0" marB="0" anchor="b"/>
                </a:tc>
                <a:tc>
                  <a:txBody>
                    <a:bodyPr/>
                    <a:lstStyle/>
                    <a:p>
                      <a:pPr marL="0" marR="0" lvl="0" indent="0" algn="ctr" rtl="0">
                        <a:lnSpc>
                          <a:spcPct val="100000"/>
                        </a:lnSpc>
                        <a:spcBef>
                          <a:spcPts val="0"/>
                        </a:spcBef>
                        <a:spcAft>
                          <a:spcPts val="0"/>
                        </a:spcAft>
                        <a:buClr>
                          <a:srgbClr val="000000"/>
                        </a:buClr>
                        <a:buSzPts val="1100"/>
                        <a:buFont typeface="Arial"/>
                        <a:buNone/>
                      </a:pPr>
                      <a:r>
                        <a:rPr lang="es-AR" sz="1100" u="none" strike="noStrike" cap="none"/>
                        <a:t>30</a:t>
                      </a:r>
                      <a:endParaRPr sz="1000" u="none" strike="noStrike" cap="none">
                        <a:latin typeface="Times New Roman"/>
                        <a:ea typeface="Times New Roman"/>
                        <a:cs typeface="Times New Roman"/>
                        <a:sym typeface="Times New Roman"/>
                      </a:endParaRPr>
                    </a:p>
                  </a:txBody>
                  <a:tcPr marL="44450" marR="44450" marT="0" marB="0" anchor="b"/>
                </a:tc>
                <a:tc>
                  <a:txBody>
                    <a:bodyPr/>
                    <a:lstStyle/>
                    <a:p>
                      <a:pPr marL="0" marR="0" lvl="0" indent="0" algn="ctr" rtl="0">
                        <a:lnSpc>
                          <a:spcPct val="100000"/>
                        </a:lnSpc>
                        <a:spcBef>
                          <a:spcPts val="0"/>
                        </a:spcBef>
                        <a:spcAft>
                          <a:spcPts val="0"/>
                        </a:spcAft>
                        <a:buClr>
                          <a:srgbClr val="000000"/>
                        </a:buClr>
                        <a:buSzPts val="1100"/>
                        <a:buFont typeface="Arial"/>
                        <a:buNone/>
                      </a:pPr>
                      <a:r>
                        <a:rPr lang="es-AR" sz="1100" u="none" strike="noStrike" cap="none"/>
                        <a:t>30</a:t>
                      </a:r>
                      <a:endParaRPr sz="1000" u="none" strike="noStrike" cap="none">
                        <a:latin typeface="Times New Roman"/>
                        <a:ea typeface="Times New Roman"/>
                        <a:cs typeface="Times New Roman"/>
                        <a:sym typeface="Times New Roman"/>
                      </a:endParaRPr>
                    </a:p>
                  </a:txBody>
                  <a:tcPr marL="44450" marR="44450" marT="0" marB="0" anchor="b"/>
                </a:tc>
                <a:extLst>
                  <a:ext uri="{0D108BD9-81ED-4DB2-BD59-A6C34878D82A}">
                    <a16:rowId xmlns:a16="http://schemas.microsoft.com/office/drawing/2014/main" val="10007"/>
                  </a:ext>
                </a:extLst>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200"/>
              <a:buFont typeface="Arial"/>
              <a:buNone/>
            </a:pPr>
            <a:r>
              <a:rPr lang="es-AR" sz="3200">
                <a:solidFill>
                  <a:schemeClr val="lt1"/>
                </a:solidFill>
                <a:latin typeface="Arial"/>
                <a:ea typeface="Arial"/>
                <a:cs typeface="Arial"/>
                <a:sym typeface="Arial"/>
              </a:rPr>
              <a:t>Comparación entre métodos</a:t>
            </a:r>
            <a:endParaRPr sz="3200">
              <a:solidFill>
                <a:schemeClr val="lt1"/>
              </a:solidFill>
              <a:latin typeface="Arial"/>
              <a:ea typeface="Arial"/>
              <a:cs typeface="Arial"/>
              <a:sym typeface="Arial"/>
            </a:endParaRPr>
          </a:p>
        </p:txBody>
      </p:sp>
      <p:sp>
        <p:nvSpPr>
          <p:cNvPr id="270" name="Google Shape;270;p2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92500" lnSpcReduction="20000"/>
          </a:bodyPr>
          <a:lstStyle/>
          <a:p>
            <a:pPr marL="228600" lvl="0" indent="-228600" algn="l" rtl="0">
              <a:lnSpc>
                <a:spcPct val="90000"/>
              </a:lnSpc>
              <a:spcBef>
                <a:spcPts val="0"/>
              </a:spcBef>
              <a:spcAft>
                <a:spcPts val="0"/>
              </a:spcAft>
              <a:buClr>
                <a:schemeClr val="lt1"/>
              </a:buClr>
              <a:buSzPct val="100000"/>
              <a:buChar char="•"/>
            </a:pPr>
            <a:r>
              <a:rPr lang="es-AR">
                <a:solidFill>
                  <a:schemeClr val="lt1"/>
                </a:solidFill>
              </a:rPr>
              <a:t>¿Cómo son numéricamente iguales los tres métodos? Conceptualmente porque miran el mismo proceso.</a:t>
            </a:r>
            <a:endParaRPr/>
          </a:p>
          <a:p>
            <a:pPr marL="228600" lvl="0" indent="-228600" algn="l" rtl="0">
              <a:lnSpc>
                <a:spcPct val="90000"/>
              </a:lnSpc>
              <a:spcBef>
                <a:spcPts val="1000"/>
              </a:spcBef>
              <a:spcAft>
                <a:spcPts val="0"/>
              </a:spcAft>
              <a:buClr>
                <a:schemeClr val="lt1"/>
              </a:buClr>
              <a:buSzPct val="100000"/>
              <a:buChar char="•"/>
            </a:pPr>
            <a:r>
              <a:rPr lang="es-AR">
                <a:solidFill>
                  <a:schemeClr val="lt1"/>
                </a:solidFill>
              </a:rPr>
              <a:t>Pero, ¿todo lo que se produce, se vende? No, una parte va a existencias de las empresas (junto con productos en elaboración, insumos no utilizados, etc.). </a:t>
            </a:r>
            <a:endParaRPr/>
          </a:p>
          <a:p>
            <a:pPr marL="228600" lvl="0" indent="-228600" algn="l" rtl="0">
              <a:lnSpc>
                <a:spcPct val="90000"/>
              </a:lnSpc>
              <a:spcBef>
                <a:spcPts val="1000"/>
              </a:spcBef>
              <a:spcAft>
                <a:spcPts val="0"/>
              </a:spcAft>
              <a:buClr>
                <a:schemeClr val="lt1"/>
              </a:buClr>
              <a:buSzPct val="100000"/>
              <a:buChar char="•"/>
            </a:pPr>
            <a:r>
              <a:rPr lang="es-AR">
                <a:solidFill>
                  <a:schemeClr val="lt1"/>
                </a:solidFill>
              </a:rPr>
              <a:t>Entonces para igualar ambos métodos (VA y DF) se incluye la Variación de Existencias (un flujo, como cambian entre 1/1/2020 a 31/12/2020, por ejemplo) en la Inversión.</a:t>
            </a:r>
            <a:endParaRPr/>
          </a:p>
          <a:p>
            <a:pPr marL="228600" lvl="0" indent="-228600" algn="l" rtl="0">
              <a:lnSpc>
                <a:spcPct val="90000"/>
              </a:lnSpc>
              <a:spcBef>
                <a:spcPts val="1000"/>
              </a:spcBef>
              <a:spcAft>
                <a:spcPts val="0"/>
              </a:spcAft>
              <a:buClr>
                <a:schemeClr val="lt1"/>
              </a:buClr>
              <a:buSzPct val="100000"/>
              <a:buChar char="•"/>
            </a:pPr>
            <a:r>
              <a:rPr lang="es-AR">
                <a:solidFill>
                  <a:schemeClr val="lt1"/>
                </a:solidFill>
              </a:rPr>
              <a:t>Entonces toda discrepancia entre producción (VA) y Demanda (DF) se resuelve por allí. Si se produce de más, lo que no se vende se “usa” como stock. Si se produce de menos, parte de la demanda observada es de bs generados en períodos pasados, entonces VEx. es negativo corrigiendo la diferencia.</a:t>
            </a:r>
            <a:endParaRPr/>
          </a:p>
          <a:p>
            <a:pPr marL="228600" lvl="0" indent="-64135" algn="l" rtl="0">
              <a:lnSpc>
                <a:spcPct val="90000"/>
              </a:lnSpc>
              <a:spcBef>
                <a:spcPts val="1000"/>
              </a:spcBef>
              <a:spcAft>
                <a:spcPts val="0"/>
              </a:spcAft>
              <a:buClr>
                <a:schemeClr val="dk1"/>
              </a:buClr>
              <a:buSzPct val="100000"/>
              <a:buNone/>
            </a:pP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200"/>
              <a:buFont typeface="Arial"/>
              <a:buNone/>
            </a:pPr>
            <a:r>
              <a:rPr lang="es-AR" sz="3200">
                <a:solidFill>
                  <a:schemeClr val="lt1"/>
                </a:solidFill>
                <a:latin typeface="Arial"/>
                <a:ea typeface="Arial"/>
                <a:cs typeface="Arial"/>
                <a:sym typeface="Arial"/>
              </a:rPr>
              <a:t>Los actores del modelo</a:t>
            </a:r>
            <a:endParaRPr sz="3200">
              <a:solidFill>
                <a:schemeClr val="lt1"/>
              </a:solidFill>
              <a:latin typeface="Arial"/>
              <a:ea typeface="Arial"/>
              <a:cs typeface="Arial"/>
              <a:sym typeface="Arial"/>
            </a:endParaRPr>
          </a:p>
        </p:txBody>
      </p:sp>
      <p:sp>
        <p:nvSpPr>
          <p:cNvPr id="139" name="Google Shape;139;p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lt1"/>
              </a:buClr>
              <a:buSzPts val="2800"/>
              <a:buNone/>
            </a:pPr>
            <a:r>
              <a:rPr lang="es-AR">
                <a:solidFill>
                  <a:schemeClr val="lt1"/>
                </a:solidFill>
              </a:rPr>
              <a:t>Unidades Institucionales de las CCNN</a:t>
            </a:r>
            <a:endParaRPr/>
          </a:p>
          <a:p>
            <a:pPr marL="228600" lvl="0" indent="-228600" algn="l" rtl="0">
              <a:lnSpc>
                <a:spcPct val="90000"/>
              </a:lnSpc>
              <a:spcBef>
                <a:spcPts val="1000"/>
              </a:spcBef>
              <a:spcAft>
                <a:spcPts val="0"/>
              </a:spcAft>
              <a:buClr>
                <a:schemeClr val="lt1"/>
              </a:buClr>
              <a:buSzPts val="2800"/>
              <a:buChar char="•"/>
            </a:pPr>
            <a:r>
              <a:rPr lang="es-AR">
                <a:solidFill>
                  <a:schemeClr val="lt1"/>
                </a:solidFill>
              </a:rPr>
              <a:t>Hogares</a:t>
            </a:r>
            <a:endParaRPr/>
          </a:p>
          <a:p>
            <a:pPr marL="228600" lvl="0" indent="-228600" algn="l" rtl="0">
              <a:lnSpc>
                <a:spcPct val="90000"/>
              </a:lnSpc>
              <a:spcBef>
                <a:spcPts val="1000"/>
              </a:spcBef>
              <a:spcAft>
                <a:spcPts val="0"/>
              </a:spcAft>
              <a:buClr>
                <a:schemeClr val="lt1"/>
              </a:buClr>
              <a:buSzPts val="2800"/>
              <a:buChar char="•"/>
            </a:pPr>
            <a:r>
              <a:rPr lang="es-AR">
                <a:solidFill>
                  <a:schemeClr val="lt1"/>
                </a:solidFill>
              </a:rPr>
              <a:t>Empresas (“sociedades” públicas y privadas, financieras y no financieras, etc)</a:t>
            </a:r>
            <a:endParaRPr/>
          </a:p>
          <a:p>
            <a:pPr marL="228600" lvl="0" indent="-228600" algn="l" rtl="0">
              <a:lnSpc>
                <a:spcPct val="90000"/>
              </a:lnSpc>
              <a:spcBef>
                <a:spcPts val="1000"/>
              </a:spcBef>
              <a:spcAft>
                <a:spcPts val="0"/>
              </a:spcAft>
              <a:buClr>
                <a:schemeClr val="lt1"/>
              </a:buClr>
              <a:buSzPts val="2800"/>
              <a:buChar char="•"/>
            </a:pPr>
            <a:r>
              <a:rPr lang="es-AR">
                <a:solidFill>
                  <a:schemeClr val="lt1"/>
                </a:solidFill>
              </a:rPr>
              <a:t>Estado o “Gobierno”</a:t>
            </a:r>
            <a:endParaRPr/>
          </a:p>
          <a:p>
            <a:pPr marL="228600" lvl="0" indent="-228600" algn="l" rtl="0">
              <a:lnSpc>
                <a:spcPct val="90000"/>
              </a:lnSpc>
              <a:spcBef>
                <a:spcPts val="1000"/>
              </a:spcBef>
              <a:spcAft>
                <a:spcPts val="0"/>
              </a:spcAft>
              <a:buClr>
                <a:schemeClr val="lt1"/>
              </a:buClr>
              <a:buSzPts val="2800"/>
              <a:buChar char="•"/>
            </a:pPr>
            <a:r>
              <a:rPr lang="es-AR">
                <a:solidFill>
                  <a:schemeClr val="lt1"/>
                </a:solidFill>
              </a:rPr>
              <a:t>Instituciones Sin Fines de Lucro que sirven a los hogares</a:t>
            </a:r>
            <a:endParaRPr/>
          </a:p>
          <a:p>
            <a:pPr marL="228600" lvl="0" indent="-228600" algn="l" rtl="0">
              <a:lnSpc>
                <a:spcPct val="90000"/>
              </a:lnSpc>
              <a:spcBef>
                <a:spcPts val="1000"/>
              </a:spcBef>
              <a:spcAft>
                <a:spcPts val="0"/>
              </a:spcAft>
              <a:buClr>
                <a:schemeClr val="lt1"/>
              </a:buClr>
              <a:buSzPts val="2800"/>
              <a:buChar char="•"/>
            </a:pPr>
            <a:r>
              <a:rPr lang="es-AR">
                <a:solidFill>
                  <a:schemeClr val="lt1"/>
                </a:solidFill>
              </a:rPr>
              <a:t>Resto del mundo</a:t>
            </a: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200"/>
              <a:buFont typeface="Arial"/>
              <a:buNone/>
            </a:pPr>
            <a:r>
              <a:rPr lang="es-AR" sz="3200">
                <a:solidFill>
                  <a:schemeClr val="lt1"/>
                </a:solidFill>
                <a:latin typeface="Arial"/>
                <a:ea typeface="Arial"/>
                <a:cs typeface="Arial"/>
                <a:sym typeface="Arial"/>
              </a:rPr>
              <a:t>El producto</a:t>
            </a:r>
            <a:endParaRPr sz="3200">
              <a:solidFill>
                <a:schemeClr val="lt1"/>
              </a:solidFill>
              <a:latin typeface="Arial"/>
              <a:ea typeface="Arial"/>
              <a:cs typeface="Arial"/>
              <a:sym typeface="Arial"/>
            </a:endParaRPr>
          </a:p>
        </p:txBody>
      </p:sp>
      <p:sp>
        <p:nvSpPr>
          <p:cNvPr id="96" name="Google Shape;96;p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457200" lvl="0" indent="-342900" algn="l" rtl="0">
              <a:lnSpc>
                <a:spcPct val="90000"/>
              </a:lnSpc>
              <a:spcBef>
                <a:spcPts val="1000"/>
              </a:spcBef>
              <a:spcAft>
                <a:spcPts val="0"/>
              </a:spcAft>
              <a:buClr>
                <a:schemeClr val="lt1"/>
              </a:buClr>
              <a:buSzPts val="1800"/>
              <a:buChar char="•"/>
            </a:pPr>
            <a:r>
              <a:rPr lang="es-AR">
                <a:solidFill>
                  <a:schemeClr val="lt1"/>
                </a:solidFill>
              </a:rPr>
              <a:t>Síntesis del proceso productivo de un país</a:t>
            </a:r>
            <a:endParaRPr/>
          </a:p>
          <a:p>
            <a:pPr marL="457200" lvl="0" indent="-342900" algn="l" rtl="0">
              <a:lnSpc>
                <a:spcPct val="90000"/>
              </a:lnSpc>
              <a:spcBef>
                <a:spcPts val="1000"/>
              </a:spcBef>
              <a:spcAft>
                <a:spcPts val="0"/>
              </a:spcAft>
              <a:buClr>
                <a:schemeClr val="lt1"/>
              </a:buClr>
              <a:buSzPts val="1800"/>
              <a:buChar char="•"/>
            </a:pPr>
            <a:r>
              <a:rPr lang="es-AR">
                <a:solidFill>
                  <a:schemeClr val="lt1"/>
                </a:solidFill>
              </a:rPr>
              <a:t>El proceso productivo de un país es un fenómeno histórico</a:t>
            </a:r>
            <a:endParaRPr/>
          </a:p>
          <a:p>
            <a:pPr marL="457200" lvl="0" indent="-342900" algn="l" rtl="0">
              <a:lnSpc>
                <a:spcPct val="90000"/>
              </a:lnSpc>
              <a:spcBef>
                <a:spcPts val="1000"/>
              </a:spcBef>
              <a:spcAft>
                <a:spcPts val="0"/>
              </a:spcAft>
              <a:buClr>
                <a:schemeClr val="lt1"/>
              </a:buClr>
              <a:buSzPts val="1800"/>
              <a:buChar char="•"/>
            </a:pPr>
            <a:r>
              <a:rPr lang="es-AR">
                <a:solidFill>
                  <a:schemeClr val="lt1"/>
                </a:solidFill>
              </a:rPr>
              <a:t>El producto se va complejizando:</a:t>
            </a:r>
            <a:endParaRPr/>
          </a:p>
          <a:p>
            <a:pPr marL="914400" lvl="1" indent="-342900" algn="l" rtl="0">
              <a:lnSpc>
                <a:spcPct val="90000"/>
              </a:lnSpc>
              <a:spcBef>
                <a:spcPts val="500"/>
              </a:spcBef>
              <a:spcAft>
                <a:spcPts val="0"/>
              </a:spcAft>
              <a:buClr>
                <a:schemeClr val="lt1"/>
              </a:buClr>
              <a:buSzPts val="1800"/>
              <a:buChar char="•"/>
            </a:pPr>
            <a:r>
              <a:rPr lang="es-AR" sz="2800">
                <a:solidFill>
                  <a:schemeClr val="lt1"/>
                </a:solidFill>
              </a:rPr>
              <a:t>Hasta la revolución industrial, no había productos industriales ni maquinarias (ojo, no se medía tampoco)</a:t>
            </a:r>
            <a:endParaRPr/>
          </a:p>
          <a:p>
            <a:pPr marL="914400" lvl="1" indent="-342900" algn="l" rtl="0">
              <a:lnSpc>
                <a:spcPct val="90000"/>
              </a:lnSpc>
              <a:spcBef>
                <a:spcPts val="500"/>
              </a:spcBef>
              <a:spcAft>
                <a:spcPts val="0"/>
              </a:spcAft>
              <a:buClr>
                <a:schemeClr val="lt1"/>
              </a:buClr>
              <a:buSzPts val="1800"/>
              <a:buChar char="•"/>
            </a:pPr>
            <a:r>
              <a:rPr lang="es-AR" sz="2800">
                <a:solidFill>
                  <a:schemeClr val="lt1"/>
                </a:solidFill>
              </a:rPr>
              <a:t>Hoy en día la producción de software es una rama nueva, identificada como “servicio” pero que puede ser más complejo.</a:t>
            </a:r>
            <a:endParaRPr/>
          </a:p>
          <a:p>
            <a:pPr marL="228600" lvl="0" indent="-50800" algn="ctr" rtl="0">
              <a:lnSpc>
                <a:spcPct val="90000"/>
              </a:lnSpc>
              <a:spcBef>
                <a:spcPts val="1000"/>
              </a:spcBef>
              <a:spcAft>
                <a:spcPts val="0"/>
              </a:spcAft>
              <a:buClr>
                <a:schemeClr val="dk1"/>
              </a:buClr>
              <a:buSzPts val="2800"/>
              <a:buNone/>
            </a:pP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200"/>
              <a:buFont typeface="Arial"/>
              <a:buNone/>
            </a:pPr>
            <a:r>
              <a:rPr lang="es-AR" sz="3200">
                <a:solidFill>
                  <a:schemeClr val="lt1"/>
                </a:solidFill>
                <a:latin typeface="Arial"/>
                <a:ea typeface="Arial"/>
                <a:cs typeface="Arial"/>
                <a:sym typeface="Arial"/>
              </a:rPr>
              <a:t>Los recortes del modelo</a:t>
            </a:r>
            <a:endParaRPr sz="3200">
              <a:solidFill>
                <a:schemeClr val="lt1"/>
              </a:solidFill>
              <a:latin typeface="Arial"/>
              <a:ea typeface="Arial"/>
              <a:cs typeface="Arial"/>
              <a:sym typeface="Arial"/>
            </a:endParaRPr>
          </a:p>
        </p:txBody>
      </p:sp>
      <p:sp>
        <p:nvSpPr>
          <p:cNvPr id="145" name="Google Shape;145;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685800" lvl="1" indent="-228600" algn="l" rtl="0">
              <a:lnSpc>
                <a:spcPct val="90000"/>
              </a:lnSpc>
              <a:spcBef>
                <a:spcPts val="0"/>
              </a:spcBef>
              <a:spcAft>
                <a:spcPts val="0"/>
              </a:spcAft>
              <a:buClr>
                <a:schemeClr val="lt1"/>
              </a:buClr>
              <a:buSzPts val="2800"/>
              <a:buChar char="•"/>
            </a:pPr>
            <a:r>
              <a:rPr lang="es-AR" sz="2800">
                <a:solidFill>
                  <a:schemeClr val="lt1"/>
                </a:solidFill>
              </a:rPr>
              <a:t>Economía legal</a:t>
            </a:r>
            <a:endParaRPr/>
          </a:p>
          <a:p>
            <a:pPr marL="685800" lvl="1" indent="-228600" algn="l" rtl="0">
              <a:lnSpc>
                <a:spcPct val="90000"/>
              </a:lnSpc>
              <a:spcBef>
                <a:spcPts val="500"/>
              </a:spcBef>
              <a:spcAft>
                <a:spcPts val="0"/>
              </a:spcAft>
              <a:buClr>
                <a:schemeClr val="lt1"/>
              </a:buClr>
              <a:buSzPts val="2800"/>
              <a:buChar char="•"/>
            </a:pPr>
            <a:r>
              <a:rPr lang="es-AR" sz="2800">
                <a:solidFill>
                  <a:schemeClr val="lt1"/>
                </a:solidFill>
              </a:rPr>
              <a:t>Economía oculta</a:t>
            </a:r>
            <a:endParaRPr/>
          </a:p>
          <a:p>
            <a:pPr marL="685800" lvl="1" indent="-228600" algn="l" rtl="0">
              <a:lnSpc>
                <a:spcPct val="90000"/>
              </a:lnSpc>
              <a:spcBef>
                <a:spcPts val="500"/>
              </a:spcBef>
              <a:spcAft>
                <a:spcPts val="0"/>
              </a:spcAft>
              <a:buClr>
                <a:schemeClr val="lt1"/>
              </a:buClr>
              <a:buSzPts val="2800"/>
              <a:buChar char="•"/>
            </a:pPr>
            <a:r>
              <a:rPr lang="es-AR" sz="2800">
                <a:solidFill>
                  <a:schemeClr val="lt1"/>
                </a:solidFill>
              </a:rPr>
              <a:t>Economía ilegal</a:t>
            </a:r>
            <a:endParaRPr/>
          </a:p>
          <a:p>
            <a:pPr marL="685800" lvl="1" indent="-228600" algn="l" rtl="0">
              <a:lnSpc>
                <a:spcPct val="90000"/>
              </a:lnSpc>
              <a:spcBef>
                <a:spcPts val="500"/>
              </a:spcBef>
              <a:spcAft>
                <a:spcPts val="0"/>
              </a:spcAft>
              <a:buClr>
                <a:schemeClr val="lt1"/>
              </a:buClr>
              <a:buSzPts val="2800"/>
              <a:buChar char="•"/>
            </a:pPr>
            <a:r>
              <a:rPr lang="es-AR" sz="2800">
                <a:solidFill>
                  <a:schemeClr val="lt1"/>
                </a:solidFill>
              </a:rPr>
              <a:t>Economía informal</a:t>
            </a:r>
            <a:endParaRPr sz="2800">
              <a:solidFill>
                <a:schemeClr val="lt1"/>
              </a:solidFill>
            </a:endParaRPr>
          </a:p>
          <a:p>
            <a:pPr marL="0" lvl="0" indent="0" algn="l" rtl="0">
              <a:lnSpc>
                <a:spcPct val="90000"/>
              </a:lnSpc>
              <a:spcBef>
                <a:spcPts val="500"/>
              </a:spcBef>
              <a:spcAft>
                <a:spcPts val="0"/>
              </a:spcAft>
              <a:buSzPts val="1800"/>
              <a:buNone/>
            </a:pPr>
            <a:endParaRPr>
              <a:solidFill>
                <a:schemeClr val="lt1"/>
              </a:solidFill>
            </a:endParaRPr>
          </a:p>
          <a:p>
            <a:pPr marL="0" lvl="0" indent="0" algn="l" rtl="0">
              <a:lnSpc>
                <a:spcPct val="90000"/>
              </a:lnSpc>
              <a:spcBef>
                <a:spcPts val="500"/>
              </a:spcBef>
              <a:spcAft>
                <a:spcPts val="0"/>
              </a:spcAft>
              <a:buSzPts val="1800"/>
              <a:buNone/>
            </a:pPr>
            <a:endParaRPr>
              <a:solidFill>
                <a:schemeClr val="lt1"/>
              </a:solidFill>
            </a:endParaRPr>
          </a:p>
          <a:p>
            <a:pPr marL="0" lvl="0" indent="0" algn="l" rtl="0">
              <a:lnSpc>
                <a:spcPct val="90000"/>
              </a:lnSpc>
              <a:spcBef>
                <a:spcPts val="500"/>
              </a:spcBef>
              <a:spcAft>
                <a:spcPts val="0"/>
              </a:spcAft>
              <a:buSzPts val="1800"/>
              <a:buNone/>
            </a:pPr>
            <a:r>
              <a:rPr lang="es-AR">
                <a:solidFill>
                  <a:schemeClr val="lt1"/>
                </a:solidFill>
              </a:rPr>
              <a:t>      ¿Qué se debe medir?</a:t>
            </a:r>
            <a:endParaRPr sz="2800">
              <a:solidFill>
                <a:schemeClr val="lt1"/>
              </a:solidFill>
            </a:endParaRPr>
          </a:p>
          <a:p>
            <a:pPr marL="228600" lvl="0" indent="-50800" algn="l" rtl="0">
              <a:lnSpc>
                <a:spcPct val="90000"/>
              </a:lnSpc>
              <a:spcBef>
                <a:spcPts val="1000"/>
              </a:spcBef>
              <a:spcAft>
                <a:spcPts val="0"/>
              </a:spcAft>
              <a:buClr>
                <a:schemeClr val="dk1"/>
              </a:buClr>
              <a:buSzPts val="2800"/>
              <a:buNone/>
            </a:pPr>
            <a:endParaRPr/>
          </a:p>
        </p:txBody>
      </p:sp>
      <p:pic>
        <p:nvPicPr>
          <p:cNvPr id="146" name="Google Shape;146;p6"/>
          <p:cNvPicPr preferRelativeResize="0"/>
          <p:nvPr/>
        </p:nvPicPr>
        <p:blipFill rotWithShape="1">
          <a:blip r:embed="rId3">
            <a:alphaModFix/>
          </a:blip>
          <a:srcRect/>
          <a:stretch/>
        </p:blipFill>
        <p:spPr>
          <a:xfrm>
            <a:off x="5989828" y="1365991"/>
            <a:ext cx="5089679" cy="453336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200"/>
              <a:buFont typeface="Arial"/>
              <a:buNone/>
            </a:pPr>
            <a:r>
              <a:rPr lang="es-AR" sz="3200">
                <a:solidFill>
                  <a:schemeClr val="lt1"/>
                </a:solidFill>
                <a:latin typeface="Arial"/>
                <a:ea typeface="Arial"/>
                <a:cs typeface="Arial"/>
                <a:sym typeface="Arial"/>
              </a:rPr>
              <a:t>La Economía No Observada (ENO)</a:t>
            </a:r>
            <a:endParaRPr/>
          </a:p>
        </p:txBody>
      </p:sp>
      <p:sp>
        <p:nvSpPr>
          <p:cNvPr id="152" name="Google Shape;152;p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70000" lnSpcReduction="20000"/>
          </a:bodyPr>
          <a:lstStyle/>
          <a:p>
            <a:pPr marL="0" lvl="0" indent="0" algn="l" rtl="0">
              <a:lnSpc>
                <a:spcPct val="90000"/>
              </a:lnSpc>
              <a:spcBef>
                <a:spcPts val="0"/>
              </a:spcBef>
              <a:spcAft>
                <a:spcPts val="0"/>
              </a:spcAft>
              <a:buClr>
                <a:schemeClr val="lt1"/>
              </a:buClr>
              <a:buSzPct val="100000"/>
              <a:buNone/>
            </a:pPr>
            <a:r>
              <a:rPr lang="es-AR">
                <a:solidFill>
                  <a:schemeClr val="lt1"/>
                </a:solidFill>
              </a:rPr>
              <a:t>Tres tipos de actividad de difícil medición que deben ser incluidas dentro de la frontera de la producción para lograr la exhaustividad del PIB:</a:t>
            </a:r>
            <a:endParaRPr/>
          </a:p>
          <a:p>
            <a:pPr marL="228600" lvl="0" indent="-228600" algn="l" rtl="0">
              <a:lnSpc>
                <a:spcPct val="90000"/>
              </a:lnSpc>
              <a:spcBef>
                <a:spcPts val="1000"/>
              </a:spcBef>
              <a:spcAft>
                <a:spcPts val="0"/>
              </a:spcAft>
              <a:buClr>
                <a:schemeClr val="lt1"/>
              </a:buClr>
              <a:buSzPct val="100000"/>
              <a:buChar char="•"/>
            </a:pPr>
            <a:r>
              <a:rPr lang="es-AR" b="1">
                <a:solidFill>
                  <a:schemeClr val="lt1"/>
                </a:solidFill>
              </a:rPr>
              <a:t>Producción oculta (ver informalidad laboral): </a:t>
            </a:r>
            <a:r>
              <a:rPr lang="es-AR">
                <a:solidFill>
                  <a:schemeClr val="lt1"/>
                </a:solidFill>
              </a:rPr>
              <a:t>actividades ocultas por razones económicas (actividades económicas legales que se ocultan a las autoridades públicas para evitar el pago de impuestos, de contribuciones a la seguridad social, evitar cumplir con reglas de seguridad de los trabajadores, etcétera.) y las actividades ocultas por razones estadísticas (aquellas que escapan a los registros administrativos por deficiencias de la estadística).</a:t>
            </a:r>
            <a:endParaRPr/>
          </a:p>
          <a:p>
            <a:pPr marL="228600" lvl="0" indent="-228600" algn="l" rtl="0">
              <a:lnSpc>
                <a:spcPct val="90000"/>
              </a:lnSpc>
              <a:spcBef>
                <a:spcPts val="1000"/>
              </a:spcBef>
              <a:spcAft>
                <a:spcPts val="0"/>
              </a:spcAft>
              <a:buClr>
                <a:schemeClr val="lt1"/>
              </a:buClr>
              <a:buSzPct val="100000"/>
              <a:buChar char="•"/>
            </a:pPr>
            <a:r>
              <a:rPr lang="es-AR" b="1">
                <a:solidFill>
                  <a:schemeClr val="lt1"/>
                </a:solidFill>
              </a:rPr>
              <a:t>Producción ilegal: </a:t>
            </a:r>
            <a:r>
              <a:rPr lang="es-AR">
                <a:solidFill>
                  <a:schemeClr val="lt1"/>
                </a:solidFill>
              </a:rPr>
              <a:t>son actividades económicas cuya realización está penada por la ley, pero que el SCN incluye dentro de la frontera de la producción.</a:t>
            </a:r>
            <a:endParaRPr/>
          </a:p>
          <a:p>
            <a:pPr marL="228600" lvl="0" indent="-228600" algn="l" rtl="0">
              <a:lnSpc>
                <a:spcPct val="90000"/>
              </a:lnSpc>
              <a:spcBef>
                <a:spcPts val="1000"/>
              </a:spcBef>
              <a:spcAft>
                <a:spcPts val="0"/>
              </a:spcAft>
              <a:buClr>
                <a:schemeClr val="lt1"/>
              </a:buClr>
              <a:buSzPct val="100000"/>
              <a:buChar char="•"/>
            </a:pPr>
            <a:r>
              <a:rPr lang="es-AR" b="1">
                <a:solidFill>
                  <a:schemeClr val="lt1"/>
                </a:solidFill>
              </a:rPr>
              <a:t>Producción informal o de los hogares:</a:t>
            </a:r>
            <a:r>
              <a:rPr lang="es-AR">
                <a:solidFill>
                  <a:schemeClr val="lt1"/>
                </a:solidFill>
              </a:rPr>
              <a:t> se define como aquella unidad productiva de bienes y servicios con bajo nivel de organización donde no hay división entre el trabajo y el capital.</a:t>
            </a:r>
            <a:endParaRPr/>
          </a:p>
          <a:p>
            <a:pPr marL="0" lvl="0" indent="0" algn="l" rtl="0">
              <a:lnSpc>
                <a:spcPct val="90000"/>
              </a:lnSpc>
              <a:spcBef>
                <a:spcPts val="1000"/>
              </a:spcBef>
              <a:spcAft>
                <a:spcPts val="0"/>
              </a:spcAft>
              <a:buClr>
                <a:schemeClr val="lt1"/>
              </a:buClr>
              <a:buSzPct val="100000"/>
              <a:buNone/>
            </a:pPr>
            <a:r>
              <a:rPr lang="es-AR">
                <a:solidFill>
                  <a:schemeClr val="lt1"/>
                </a:solidFill>
              </a:rPr>
              <a:t>El grado de subregistro y subcaptación es diferencial por sector de actividad y por provincia; la estructura que surge luego de la incorporación de la ENO resulta diferente de la original. Por tal motivo es importante incorporarla en las mediciones del PIB, para tener un buen diagnóstico de la estructura, no sólo económica sino también social de nuestro país.</a:t>
            </a:r>
            <a:endParaRPr/>
          </a:p>
          <a:p>
            <a:pPr marL="0" lvl="0" indent="0" algn="l" rtl="0">
              <a:lnSpc>
                <a:spcPct val="90000"/>
              </a:lnSpc>
              <a:spcBef>
                <a:spcPts val="1000"/>
              </a:spcBef>
              <a:spcAft>
                <a:spcPts val="0"/>
              </a:spcAft>
              <a:buClr>
                <a:schemeClr val="dk1"/>
              </a:buClr>
              <a:buSzPct val="100000"/>
              <a:buNone/>
            </a:pPr>
            <a:endParaRPr>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200"/>
              <a:buFont typeface="Arial"/>
              <a:buNone/>
            </a:pPr>
            <a:r>
              <a:rPr lang="es-AR" sz="3200">
                <a:solidFill>
                  <a:schemeClr val="lt1"/>
                </a:solidFill>
                <a:latin typeface="Arial"/>
                <a:ea typeface="Arial"/>
                <a:cs typeface="Arial"/>
                <a:sym typeface="Arial"/>
              </a:rPr>
              <a:t>El objeto contable de las CCNN</a:t>
            </a:r>
            <a:endParaRPr sz="3200">
              <a:solidFill>
                <a:schemeClr val="lt1"/>
              </a:solidFill>
              <a:latin typeface="Arial"/>
              <a:ea typeface="Arial"/>
              <a:cs typeface="Arial"/>
              <a:sym typeface="Arial"/>
            </a:endParaRPr>
          </a:p>
        </p:txBody>
      </p:sp>
      <p:sp>
        <p:nvSpPr>
          <p:cNvPr id="108" name="Google Shape;108;p3"/>
          <p:cNvSpPr/>
          <p:nvPr/>
        </p:nvSpPr>
        <p:spPr>
          <a:xfrm>
            <a:off x="1678858" y="3016251"/>
            <a:ext cx="8834284" cy="1858297"/>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09" name="Google Shape;109;p3"/>
          <p:cNvSpPr txBox="1">
            <a:spLocks noGrp="1"/>
          </p:cNvSpPr>
          <p:nvPr>
            <p:ph type="body" idx="1"/>
          </p:nvPr>
        </p:nvSpPr>
        <p:spPr>
          <a:xfrm>
            <a:off x="838200" y="1690688"/>
            <a:ext cx="10515600" cy="44741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800"/>
              <a:buChar char="•"/>
            </a:pPr>
            <a:r>
              <a:rPr lang="es-AR">
                <a:solidFill>
                  <a:schemeClr val="lt1"/>
                </a:solidFill>
              </a:rPr>
              <a:t>¿Qué es la producción? ¿Por qué necesitamos el producto?</a:t>
            </a:r>
            <a:endParaRPr/>
          </a:p>
          <a:p>
            <a:pPr marL="228600" lvl="0" indent="-50800" algn="l" rtl="0">
              <a:lnSpc>
                <a:spcPct val="90000"/>
              </a:lnSpc>
              <a:spcBef>
                <a:spcPts val="1000"/>
              </a:spcBef>
              <a:spcAft>
                <a:spcPts val="0"/>
              </a:spcAft>
              <a:buClr>
                <a:schemeClr val="dk1"/>
              </a:buClr>
              <a:buSzPts val="2800"/>
              <a:buNone/>
            </a:pPr>
            <a:endParaRPr>
              <a:solidFill>
                <a:schemeClr val="lt1"/>
              </a:solidFill>
            </a:endParaRPr>
          </a:p>
          <a:p>
            <a:pPr marL="228600" lvl="0" indent="-50800" algn="l" rtl="0">
              <a:lnSpc>
                <a:spcPct val="90000"/>
              </a:lnSpc>
              <a:spcBef>
                <a:spcPts val="1000"/>
              </a:spcBef>
              <a:spcAft>
                <a:spcPts val="0"/>
              </a:spcAft>
              <a:buClr>
                <a:schemeClr val="dk1"/>
              </a:buClr>
              <a:buSzPts val="2800"/>
              <a:buNone/>
            </a:pPr>
            <a:endParaRPr>
              <a:solidFill>
                <a:schemeClr val="lt1"/>
              </a:solidFill>
            </a:endParaRPr>
          </a:p>
          <a:p>
            <a:pPr marL="0" lvl="0" indent="0" algn="ctr" rtl="0">
              <a:lnSpc>
                <a:spcPct val="90000"/>
              </a:lnSpc>
              <a:spcBef>
                <a:spcPts val="1000"/>
              </a:spcBef>
              <a:spcAft>
                <a:spcPts val="0"/>
              </a:spcAft>
              <a:buClr>
                <a:schemeClr val="lt1"/>
              </a:buClr>
              <a:buSzPts val="2800"/>
              <a:buNone/>
            </a:pPr>
            <a:r>
              <a:rPr lang="es-AR">
                <a:solidFill>
                  <a:schemeClr val="lt1"/>
                </a:solidFill>
              </a:rPr>
              <a:t>“Resultado de un proceso de transformación”</a:t>
            </a:r>
            <a:endParaRPr/>
          </a:p>
          <a:p>
            <a:pPr marL="0" lvl="0" indent="0" algn="ctr" rtl="0">
              <a:lnSpc>
                <a:spcPct val="90000"/>
              </a:lnSpc>
              <a:spcBef>
                <a:spcPts val="1000"/>
              </a:spcBef>
              <a:spcAft>
                <a:spcPts val="0"/>
              </a:spcAft>
              <a:buClr>
                <a:schemeClr val="lt1"/>
              </a:buClr>
              <a:buSzPts val="2800"/>
              <a:buNone/>
            </a:pPr>
            <a:r>
              <a:rPr lang="es-AR">
                <a:solidFill>
                  <a:schemeClr val="lt1"/>
                </a:solidFill>
              </a:rPr>
              <a:t>vs</a:t>
            </a:r>
            <a:endParaRPr/>
          </a:p>
          <a:p>
            <a:pPr marL="0" lvl="0" indent="0" algn="ctr" rtl="0">
              <a:lnSpc>
                <a:spcPct val="90000"/>
              </a:lnSpc>
              <a:spcBef>
                <a:spcPts val="1000"/>
              </a:spcBef>
              <a:spcAft>
                <a:spcPts val="0"/>
              </a:spcAft>
              <a:buClr>
                <a:schemeClr val="lt1"/>
              </a:buClr>
              <a:buSzPts val="2800"/>
              <a:buNone/>
            </a:pPr>
            <a:r>
              <a:rPr lang="es-AR">
                <a:solidFill>
                  <a:schemeClr val="lt1"/>
                </a:solidFill>
              </a:rPr>
              <a:t>“Producción para otras personas, para el intercambio”</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3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200"/>
              <a:buFont typeface="Arial"/>
              <a:buNone/>
            </a:pPr>
            <a:r>
              <a:rPr lang="es-AR" sz="3200">
                <a:solidFill>
                  <a:schemeClr val="lt1"/>
                </a:solidFill>
                <a:latin typeface="Arial"/>
                <a:ea typeface="Arial"/>
                <a:cs typeface="Arial"/>
                <a:sym typeface="Arial"/>
              </a:rPr>
              <a:t>El objeto contable de las CCNN</a:t>
            </a:r>
            <a:endParaRPr sz="3200">
              <a:solidFill>
                <a:schemeClr val="lt1"/>
              </a:solidFill>
              <a:latin typeface="Arial"/>
              <a:ea typeface="Arial"/>
              <a:cs typeface="Arial"/>
              <a:sym typeface="Arial"/>
            </a:endParaRPr>
          </a:p>
        </p:txBody>
      </p:sp>
      <p:sp>
        <p:nvSpPr>
          <p:cNvPr id="115" name="Google Shape;115;p37"/>
          <p:cNvSpPr txBox="1">
            <a:spLocks noGrp="1"/>
          </p:cNvSpPr>
          <p:nvPr>
            <p:ph type="body" idx="1"/>
          </p:nvPr>
        </p:nvSpPr>
        <p:spPr>
          <a:xfrm>
            <a:off x="838200" y="1690688"/>
            <a:ext cx="10515600" cy="4474138"/>
          </a:xfrm>
          <a:prstGeom prst="rect">
            <a:avLst/>
          </a:prstGeom>
          <a:noFill/>
          <a:ln>
            <a:noFill/>
          </a:ln>
        </p:spPr>
        <p:txBody>
          <a:bodyPr spcFirstLastPara="1" wrap="square" lIns="91425" tIns="45700" rIns="91425" bIns="45700" anchor="t" anchorCtr="0">
            <a:normAutofit/>
          </a:bodyPr>
          <a:lstStyle/>
          <a:p>
            <a:pPr marL="228600" lvl="0" indent="-228600" algn="l" rtl="0">
              <a:lnSpc>
                <a:spcPct val="150000"/>
              </a:lnSpc>
              <a:spcBef>
                <a:spcPts val="0"/>
              </a:spcBef>
              <a:spcAft>
                <a:spcPts val="0"/>
              </a:spcAft>
              <a:buClr>
                <a:schemeClr val="lt1"/>
              </a:buClr>
              <a:buSzPts val="2800"/>
              <a:buChar char="•"/>
            </a:pPr>
            <a:r>
              <a:rPr lang="es-AR" dirty="0">
                <a:solidFill>
                  <a:schemeClr val="lt1"/>
                </a:solidFill>
              </a:rPr>
              <a:t>¿Qué es la producción? ¿Por qué necesitamos el producto?</a:t>
            </a:r>
            <a:endParaRPr dirty="0"/>
          </a:p>
          <a:p>
            <a:pPr marL="228600" lvl="0" indent="-228600" algn="l" rtl="0">
              <a:lnSpc>
                <a:spcPct val="150000"/>
              </a:lnSpc>
              <a:spcBef>
                <a:spcPts val="1000"/>
              </a:spcBef>
              <a:spcAft>
                <a:spcPts val="0"/>
              </a:spcAft>
              <a:buClr>
                <a:schemeClr val="lt1"/>
              </a:buClr>
              <a:buSzPts val="2800"/>
              <a:buChar char="•"/>
            </a:pPr>
            <a:r>
              <a:rPr lang="es-AR" dirty="0">
                <a:solidFill>
                  <a:schemeClr val="lt1"/>
                </a:solidFill>
              </a:rPr>
              <a:t>¿Cómo la medimos? ¿Qué es la frontera de producción?</a:t>
            </a:r>
            <a:endParaRPr dirty="0"/>
          </a:p>
          <a:p>
            <a:pPr marL="228600" lvl="0" indent="-228600" algn="l" rtl="0">
              <a:lnSpc>
                <a:spcPct val="150000"/>
              </a:lnSpc>
              <a:spcBef>
                <a:spcPts val="1000"/>
              </a:spcBef>
              <a:spcAft>
                <a:spcPts val="0"/>
              </a:spcAft>
              <a:buClr>
                <a:schemeClr val="lt1"/>
              </a:buClr>
              <a:buSzPts val="2800"/>
              <a:buChar char="•"/>
            </a:pPr>
            <a:r>
              <a:rPr lang="es-AR" dirty="0">
                <a:solidFill>
                  <a:schemeClr val="lt1"/>
                </a:solidFill>
              </a:rPr>
              <a:t>El papel de los precios como homogeneizador</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200"/>
              <a:buFont typeface="Arial"/>
              <a:buNone/>
            </a:pPr>
            <a:r>
              <a:rPr lang="es-AR" sz="3200">
                <a:solidFill>
                  <a:schemeClr val="lt1"/>
                </a:solidFill>
                <a:latin typeface="Arial"/>
                <a:ea typeface="Arial"/>
                <a:cs typeface="Arial"/>
                <a:sym typeface="Arial"/>
              </a:rPr>
              <a:t>El objeto contable de las CCNN</a:t>
            </a:r>
            <a:endParaRPr sz="3200">
              <a:solidFill>
                <a:schemeClr val="lt1"/>
              </a:solidFill>
              <a:latin typeface="Arial"/>
              <a:ea typeface="Arial"/>
              <a:cs typeface="Arial"/>
              <a:sym typeface="Arial"/>
            </a:endParaRPr>
          </a:p>
        </p:txBody>
      </p:sp>
      <p:sp>
        <p:nvSpPr>
          <p:cNvPr id="121" name="Google Shape;121;p4"/>
          <p:cNvSpPr txBox="1">
            <a:spLocks noGrp="1"/>
          </p:cNvSpPr>
          <p:nvPr>
            <p:ph type="body" idx="1"/>
          </p:nvPr>
        </p:nvSpPr>
        <p:spPr>
          <a:xfrm>
            <a:off x="838200" y="1422675"/>
            <a:ext cx="10515600" cy="5052300"/>
          </a:xfrm>
          <a:prstGeom prst="rect">
            <a:avLst/>
          </a:prstGeom>
          <a:noFill/>
          <a:ln>
            <a:noFill/>
          </a:ln>
        </p:spPr>
        <p:txBody>
          <a:bodyPr spcFirstLastPara="1" wrap="square" lIns="91425" tIns="45700" rIns="91425" bIns="45700" anchor="t" anchorCtr="0">
            <a:noAutofit/>
          </a:bodyPr>
          <a:lstStyle/>
          <a:p>
            <a:pPr marL="0" lvl="0" indent="0" algn="just" rtl="0">
              <a:lnSpc>
                <a:spcPct val="80000"/>
              </a:lnSpc>
              <a:spcBef>
                <a:spcPts val="0"/>
              </a:spcBef>
              <a:spcAft>
                <a:spcPts val="0"/>
              </a:spcAft>
              <a:buClr>
                <a:schemeClr val="lt1"/>
              </a:buClr>
              <a:buSzPts val="1850"/>
              <a:buNone/>
            </a:pPr>
            <a:r>
              <a:rPr lang="es-AR" sz="1950" dirty="0">
                <a:solidFill>
                  <a:schemeClr val="lt1"/>
                </a:solidFill>
              </a:rPr>
              <a:t>La frontera de la producción del SCN incluye las siguientes actividades:</a:t>
            </a:r>
            <a:endParaRPr sz="2690" dirty="0"/>
          </a:p>
          <a:p>
            <a:pPr marL="228600" lvl="0" indent="-228600" algn="just" rtl="0">
              <a:lnSpc>
                <a:spcPct val="80000"/>
              </a:lnSpc>
              <a:spcBef>
                <a:spcPts val="1000"/>
              </a:spcBef>
              <a:spcAft>
                <a:spcPts val="0"/>
              </a:spcAft>
              <a:buClr>
                <a:schemeClr val="lt1"/>
              </a:buClr>
              <a:buSzPts val="1950"/>
              <a:buChar char="•"/>
            </a:pPr>
            <a:r>
              <a:rPr lang="es-AR" sz="1950" dirty="0">
                <a:solidFill>
                  <a:schemeClr val="lt1"/>
                </a:solidFill>
              </a:rPr>
              <a:t>a. la producción de todos los </a:t>
            </a:r>
            <a:r>
              <a:rPr lang="es-AR" sz="1950" b="1" dirty="0">
                <a:solidFill>
                  <a:schemeClr val="lt1"/>
                </a:solidFill>
              </a:rPr>
              <a:t>bienes o servicios que se suministran, o que se pretende suministrar, a unidades distintas de aquéllas que los producen</a:t>
            </a:r>
            <a:r>
              <a:rPr lang="es-AR" sz="1950" dirty="0">
                <a:solidFill>
                  <a:schemeClr val="lt1"/>
                </a:solidFill>
              </a:rPr>
              <a:t>;</a:t>
            </a:r>
            <a:endParaRPr sz="2690" dirty="0"/>
          </a:p>
          <a:p>
            <a:pPr marL="228600" lvl="0" indent="-228600" algn="just" rtl="0">
              <a:lnSpc>
                <a:spcPct val="80000"/>
              </a:lnSpc>
              <a:spcBef>
                <a:spcPts val="1000"/>
              </a:spcBef>
              <a:spcAft>
                <a:spcPts val="0"/>
              </a:spcAft>
              <a:buClr>
                <a:schemeClr val="lt1"/>
              </a:buClr>
              <a:buSzPts val="1950"/>
              <a:buChar char="•"/>
            </a:pPr>
            <a:r>
              <a:rPr lang="es-AR" sz="1950" dirty="0">
                <a:solidFill>
                  <a:schemeClr val="lt1"/>
                </a:solidFill>
              </a:rPr>
              <a:t>b. la </a:t>
            </a:r>
            <a:r>
              <a:rPr lang="es-AR" sz="1950" b="1" dirty="0">
                <a:solidFill>
                  <a:schemeClr val="lt1"/>
                </a:solidFill>
              </a:rPr>
              <a:t>producción por cuenta propia de todos los bienes que sus productores conservan para su autoconsumo final o para su formación bruta de capital</a:t>
            </a:r>
            <a:r>
              <a:rPr lang="es-AR" sz="1950" dirty="0">
                <a:solidFill>
                  <a:schemeClr val="lt1"/>
                </a:solidFill>
              </a:rPr>
              <a:t>;</a:t>
            </a:r>
            <a:endParaRPr sz="2690" dirty="0"/>
          </a:p>
          <a:p>
            <a:pPr marL="228600" lvl="0" indent="-228600" algn="just" rtl="0">
              <a:lnSpc>
                <a:spcPct val="80000"/>
              </a:lnSpc>
              <a:spcBef>
                <a:spcPts val="1000"/>
              </a:spcBef>
              <a:spcAft>
                <a:spcPts val="0"/>
              </a:spcAft>
              <a:buClr>
                <a:schemeClr val="lt1"/>
              </a:buClr>
              <a:buSzPts val="1950"/>
              <a:buChar char="•"/>
            </a:pPr>
            <a:r>
              <a:rPr lang="es-AR" sz="1950" dirty="0">
                <a:solidFill>
                  <a:schemeClr val="lt1"/>
                </a:solidFill>
              </a:rPr>
              <a:t>c. </a:t>
            </a:r>
            <a:r>
              <a:rPr lang="es-AR" sz="1950" b="1" dirty="0">
                <a:solidFill>
                  <a:schemeClr val="lt1"/>
                </a:solidFill>
              </a:rPr>
              <a:t>la producción por cuenta propia de productos de captura del conocimiento que sus productores conservan para su autoconsumo final o formación bruta de capital</a:t>
            </a:r>
            <a:r>
              <a:rPr lang="es-AR" sz="1950" dirty="0">
                <a:solidFill>
                  <a:schemeClr val="lt1"/>
                </a:solidFill>
              </a:rPr>
              <a:t>, pero con exclusión (por convención) de este tipo de productos cuando son producidos por los hogares para su propio uso;</a:t>
            </a:r>
            <a:endParaRPr sz="2690" dirty="0"/>
          </a:p>
          <a:p>
            <a:pPr marL="228600" lvl="0" indent="-228600" algn="just" rtl="0">
              <a:lnSpc>
                <a:spcPct val="80000"/>
              </a:lnSpc>
              <a:spcBef>
                <a:spcPts val="1000"/>
              </a:spcBef>
              <a:spcAft>
                <a:spcPts val="0"/>
              </a:spcAft>
              <a:buClr>
                <a:schemeClr val="lt1"/>
              </a:buClr>
              <a:buSzPts val="1950"/>
              <a:buChar char="•"/>
            </a:pPr>
            <a:r>
              <a:rPr lang="es-AR" sz="1950" dirty="0">
                <a:solidFill>
                  <a:schemeClr val="lt1"/>
                </a:solidFill>
              </a:rPr>
              <a:t>d. </a:t>
            </a:r>
            <a:r>
              <a:rPr lang="es-AR" sz="1950" b="1" dirty="0">
                <a:solidFill>
                  <a:schemeClr val="lt1"/>
                </a:solidFill>
              </a:rPr>
              <a:t>la producción por cuenta propia de los servicios de las viviendas ocupadas por sus propietarios</a:t>
            </a:r>
            <a:r>
              <a:rPr lang="es-AR" sz="1950" dirty="0">
                <a:solidFill>
                  <a:schemeClr val="lt1"/>
                </a:solidFill>
              </a:rPr>
              <a:t>; y</a:t>
            </a:r>
            <a:endParaRPr sz="2690" dirty="0"/>
          </a:p>
          <a:p>
            <a:pPr marL="228600" lvl="0" indent="-228600" algn="just" rtl="0">
              <a:lnSpc>
                <a:spcPct val="80000"/>
              </a:lnSpc>
              <a:spcBef>
                <a:spcPts val="1000"/>
              </a:spcBef>
              <a:spcAft>
                <a:spcPts val="0"/>
              </a:spcAft>
              <a:buClr>
                <a:schemeClr val="lt1"/>
              </a:buClr>
              <a:buSzPts val="1950"/>
              <a:buChar char="•"/>
            </a:pPr>
            <a:r>
              <a:rPr lang="es-AR" sz="1950" dirty="0">
                <a:solidFill>
                  <a:schemeClr val="lt1"/>
                </a:solidFill>
              </a:rPr>
              <a:t>e. </a:t>
            </a:r>
            <a:r>
              <a:rPr lang="es-AR" sz="1950" b="1" dirty="0">
                <a:solidFill>
                  <a:schemeClr val="lt1"/>
                </a:solidFill>
              </a:rPr>
              <a:t>los servicios domésticos y personales producidos por personal de servicio doméstico remunerado</a:t>
            </a:r>
            <a:r>
              <a:rPr lang="es-AR" sz="1950" dirty="0">
                <a:solidFill>
                  <a:schemeClr val="lt1"/>
                </a:solidFill>
              </a:rPr>
              <a:t>.</a:t>
            </a:r>
            <a:endParaRPr sz="2690" dirty="0"/>
          </a:p>
          <a:p>
            <a:pPr marL="0" lvl="0" indent="0" algn="just" rtl="0">
              <a:lnSpc>
                <a:spcPct val="80000"/>
              </a:lnSpc>
              <a:spcBef>
                <a:spcPts val="1000"/>
              </a:spcBef>
              <a:spcAft>
                <a:spcPts val="0"/>
              </a:spcAft>
              <a:buClr>
                <a:schemeClr val="lt1"/>
              </a:buClr>
              <a:buSzPts val="1850"/>
              <a:buNone/>
            </a:pPr>
            <a:r>
              <a:rPr lang="es-AR" sz="1950" dirty="0">
                <a:solidFill>
                  <a:schemeClr val="lt1"/>
                </a:solidFill>
              </a:rPr>
              <a:t>Se excluye: la producción de servicios por los miembros del hogar para su autoconsumo final y los servicios de reparación y mantenimiento de los bienes de consumo durables y de las viviendas realizados por los miembros del hogar. Los materiales adquiridos se tratan como gastos de consumo final.</a:t>
            </a:r>
            <a:endParaRPr sz="1950" dirty="0">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g1f4ad0a62d8_1_23"/>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200"/>
              <a:buFont typeface="Arial"/>
              <a:buNone/>
            </a:pPr>
            <a:r>
              <a:rPr lang="es-AR" sz="3200">
                <a:solidFill>
                  <a:schemeClr val="lt1"/>
                </a:solidFill>
                <a:latin typeface="Arial"/>
                <a:ea typeface="Arial"/>
                <a:cs typeface="Arial"/>
                <a:sym typeface="Arial"/>
              </a:rPr>
              <a:t>El objeto contable de las CCNN</a:t>
            </a:r>
            <a:endParaRPr sz="3200">
              <a:solidFill>
                <a:schemeClr val="lt1"/>
              </a:solidFill>
              <a:latin typeface="Arial"/>
              <a:ea typeface="Arial"/>
              <a:cs typeface="Arial"/>
              <a:sym typeface="Arial"/>
            </a:endParaRPr>
          </a:p>
        </p:txBody>
      </p:sp>
      <p:sp>
        <p:nvSpPr>
          <p:cNvPr id="127" name="Google Shape;127;g1f4ad0a62d8_1_23"/>
          <p:cNvSpPr txBox="1">
            <a:spLocks noGrp="1"/>
          </p:cNvSpPr>
          <p:nvPr>
            <p:ph type="body" idx="1"/>
          </p:nvPr>
        </p:nvSpPr>
        <p:spPr>
          <a:xfrm>
            <a:off x="838200" y="1690688"/>
            <a:ext cx="10515600" cy="4474200"/>
          </a:xfrm>
          <a:prstGeom prst="rect">
            <a:avLst/>
          </a:prstGeom>
          <a:noFill/>
          <a:ln>
            <a:noFill/>
          </a:ln>
        </p:spPr>
        <p:txBody>
          <a:bodyPr spcFirstLastPara="1" wrap="square" lIns="91425" tIns="45700" rIns="91425" bIns="45700" anchor="t" anchorCtr="0">
            <a:noAutofit/>
          </a:bodyPr>
          <a:lstStyle/>
          <a:p>
            <a:pPr marL="0" lvl="0" indent="0" algn="just" rtl="0">
              <a:lnSpc>
                <a:spcPct val="90000"/>
              </a:lnSpc>
              <a:spcBef>
                <a:spcPts val="0"/>
              </a:spcBef>
              <a:spcAft>
                <a:spcPts val="0"/>
              </a:spcAft>
              <a:buClr>
                <a:schemeClr val="lt1"/>
              </a:buClr>
              <a:buSzPts val="2000"/>
              <a:buNone/>
            </a:pPr>
            <a:r>
              <a:rPr lang="es-AR" sz="2400">
                <a:solidFill>
                  <a:schemeClr val="lt1"/>
                </a:solidFill>
              </a:rPr>
              <a:t>Exclusiones (ONU, 2008; pp. 113):</a:t>
            </a:r>
            <a:endParaRPr sz="2400">
              <a:solidFill>
                <a:schemeClr val="lt1"/>
              </a:solidFill>
            </a:endParaRPr>
          </a:p>
          <a:p>
            <a:pPr marL="0" lvl="0" indent="0" algn="just" rtl="0">
              <a:lnSpc>
                <a:spcPct val="90000"/>
              </a:lnSpc>
              <a:spcBef>
                <a:spcPts val="0"/>
              </a:spcBef>
              <a:spcAft>
                <a:spcPts val="0"/>
              </a:spcAft>
              <a:buClr>
                <a:schemeClr val="lt1"/>
              </a:buClr>
              <a:buSzPts val="2000"/>
              <a:buNone/>
            </a:pPr>
            <a:endParaRPr sz="2400">
              <a:solidFill>
                <a:schemeClr val="lt1"/>
              </a:solidFill>
            </a:endParaRPr>
          </a:p>
          <a:p>
            <a:pPr marL="457200" lvl="0" indent="-381000" algn="just" rtl="0">
              <a:lnSpc>
                <a:spcPct val="90000"/>
              </a:lnSpc>
              <a:spcBef>
                <a:spcPts val="0"/>
              </a:spcBef>
              <a:spcAft>
                <a:spcPts val="0"/>
              </a:spcAft>
              <a:buClr>
                <a:schemeClr val="lt1"/>
              </a:buClr>
              <a:buSzPts val="2400"/>
              <a:buChar char="•"/>
            </a:pPr>
            <a:r>
              <a:rPr lang="es-AR" sz="2400">
                <a:solidFill>
                  <a:schemeClr val="lt1"/>
                </a:solidFill>
              </a:rPr>
              <a:t>La limpieza, la decoración y el mantenimiento de la vivienda ocupada por el hogar, incluidas las pequeñas reparaciones del tipo de las que usualmente realizan tanto los inquilinos como los propietarios; </a:t>
            </a:r>
            <a:endParaRPr sz="2400">
              <a:solidFill>
                <a:schemeClr val="lt1"/>
              </a:solidFill>
            </a:endParaRPr>
          </a:p>
          <a:p>
            <a:pPr marL="457200" lvl="0" indent="-381000" algn="just" rtl="0">
              <a:lnSpc>
                <a:spcPct val="90000"/>
              </a:lnSpc>
              <a:spcBef>
                <a:spcPts val="0"/>
              </a:spcBef>
              <a:spcAft>
                <a:spcPts val="0"/>
              </a:spcAft>
              <a:buClr>
                <a:schemeClr val="lt1"/>
              </a:buClr>
              <a:buSzPts val="2400"/>
              <a:buChar char="•"/>
            </a:pPr>
            <a:r>
              <a:rPr lang="es-AR" sz="2400">
                <a:solidFill>
                  <a:schemeClr val="lt1"/>
                </a:solidFill>
              </a:rPr>
              <a:t>La limpieza, el mantenimiento y la reparación de los bienes duraderos o de otros bienes de los hogares, incluidos los vehículos utilizados para servicio del hogar;</a:t>
            </a:r>
            <a:endParaRPr sz="2400">
              <a:solidFill>
                <a:schemeClr val="lt1"/>
              </a:solidFill>
            </a:endParaRPr>
          </a:p>
          <a:p>
            <a:pPr marL="457200" lvl="0" indent="-381000" algn="just" rtl="0">
              <a:lnSpc>
                <a:spcPct val="90000"/>
              </a:lnSpc>
              <a:spcBef>
                <a:spcPts val="0"/>
              </a:spcBef>
              <a:spcAft>
                <a:spcPts val="0"/>
              </a:spcAft>
              <a:buClr>
                <a:schemeClr val="lt1"/>
              </a:buClr>
              <a:buSzPts val="2400"/>
              <a:buChar char="•"/>
            </a:pPr>
            <a:r>
              <a:rPr lang="es-AR" sz="2400">
                <a:solidFill>
                  <a:schemeClr val="lt1"/>
                </a:solidFill>
              </a:rPr>
              <a:t>La elaboración y el servicio de comidas;</a:t>
            </a:r>
            <a:endParaRPr sz="2400">
              <a:solidFill>
                <a:schemeClr val="lt1"/>
              </a:solidFill>
            </a:endParaRPr>
          </a:p>
          <a:p>
            <a:pPr marL="457200" lvl="0" indent="-381000" algn="just" rtl="0">
              <a:lnSpc>
                <a:spcPct val="90000"/>
              </a:lnSpc>
              <a:spcBef>
                <a:spcPts val="0"/>
              </a:spcBef>
              <a:spcAft>
                <a:spcPts val="0"/>
              </a:spcAft>
              <a:buClr>
                <a:schemeClr val="lt1"/>
              </a:buClr>
              <a:buSzPts val="2400"/>
              <a:buChar char="•"/>
            </a:pPr>
            <a:r>
              <a:rPr lang="es-AR" sz="2400">
                <a:solidFill>
                  <a:schemeClr val="lt1"/>
                </a:solidFill>
              </a:rPr>
              <a:t>El cuidado, la formación y la instrucción de los hijos;</a:t>
            </a:r>
            <a:endParaRPr sz="2400">
              <a:solidFill>
                <a:schemeClr val="lt1"/>
              </a:solidFill>
            </a:endParaRPr>
          </a:p>
          <a:p>
            <a:pPr marL="457200" lvl="0" indent="-381000" algn="just" rtl="0">
              <a:lnSpc>
                <a:spcPct val="90000"/>
              </a:lnSpc>
              <a:spcBef>
                <a:spcPts val="0"/>
              </a:spcBef>
              <a:spcAft>
                <a:spcPts val="0"/>
              </a:spcAft>
              <a:buClr>
                <a:schemeClr val="lt1"/>
              </a:buClr>
              <a:buSzPts val="2400"/>
              <a:buChar char="•"/>
            </a:pPr>
            <a:r>
              <a:rPr lang="es-AR" sz="2400">
                <a:solidFill>
                  <a:schemeClr val="lt1"/>
                </a:solidFill>
              </a:rPr>
              <a:t>El cuidado de los enfermos, de los inválidos y de las personas de edad avanzada;</a:t>
            </a:r>
            <a:endParaRPr sz="2400">
              <a:solidFill>
                <a:schemeClr val="lt1"/>
              </a:solidFill>
            </a:endParaRPr>
          </a:p>
          <a:p>
            <a:pPr marL="457200" lvl="0" indent="-381000" algn="just" rtl="0">
              <a:lnSpc>
                <a:spcPct val="90000"/>
              </a:lnSpc>
              <a:spcBef>
                <a:spcPts val="0"/>
              </a:spcBef>
              <a:spcAft>
                <a:spcPts val="0"/>
              </a:spcAft>
              <a:buClr>
                <a:schemeClr val="lt1"/>
              </a:buClr>
              <a:buSzPts val="2400"/>
              <a:buChar char="•"/>
            </a:pPr>
            <a:r>
              <a:rPr lang="es-AR" sz="2400">
                <a:solidFill>
                  <a:schemeClr val="lt1"/>
                </a:solidFill>
              </a:rPr>
              <a:t>El transporte de los miembros del hogar o de sus bienes.</a:t>
            </a:r>
            <a:endParaRPr sz="2400">
              <a:solidFill>
                <a:schemeClr val="lt1"/>
              </a:solidFill>
            </a:endParaRPr>
          </a:p>
          <a:p>
            <a:pPr marL="0" lvl="0" indent="0" algn="l" rtl="0">
              <a:lnSpc>
                <a:spcPct val="90000"/>
              </a:lnSpc>
              <a:spcBef>
                <a:spcPts val="0"/>
              </a:spcBef>
              <a:spcAft>
                <a:spcPts val="0"/>
              </a:spcAft>
              <a:buClr>
                <a:schemeClr val="lt1"/>
              </a:buClr>
              <a:buSzPts val="2000"/>
              <a:buNone/>
            </a:pPr>
            <a:endParaRPr sz="2000">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g1f4ad0a62d8_1_29"/>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200"/>
              <a:buFont typeface="Arial"/>
              <a:buNone/>
            </a:pPr>
            <a:r>
              <a:rPr lang="es-AR" sz="3200">
                <a:solidFill>
                  <a:schemeClr val="lt1"/>
                </a:solidFill>
                <a:latin typeface="Arial"/>
                <a:ea typeface="Arial"/>
                <a:cs typeface="Arial"/>
                <a:sym typeface="Arial"/>
              </a:rPr>
              <a:t>El objeto contable de las CCNN</a:t>
            </a:r>
            <a:endParaRPr sz="3200">
              <a:solidFill>
                <a:schemeClr val="lt1"/>
              </a:solidFill>
              <a:latin typeface="Arial"/>
              <a:ea typeface="Arial"/>
              <a:cs typeface="Arial"/>
              <a:sym typeface="Arial"/>
            </a:endParaRPr>
          </a:p>
        </p:txBody>
      </p:sp>
      <p:sp>
        <p:nvSpPr>
          <p:cNvPr id="133" name="Google Shape;133;g1f4ad0a62d8_1_29"/>
          <p:cNvSpPr txBox="1">
            <a:spLocks noGrp="1"/>
          </p:cNvSpPr>
          <p:nvPr>
            <p:ph type="body" idx="1"/>
          </p:nvPr>
        </p:nvSpPr>
        <p:spPr>
          <a:xfrm>
            <a:off x="838200" y="1690688"/>
            <a:ext cx="10515600" cy="4474200"/>
          </a:xfrm>
          <a:prstGeom prst="rect">
            <a:avLst/>
          </a:prstGeom>
          <a:noFill/>
          <a:ln>
            <a:noFill/>
          </a:ln>
        </p:spPr>
        <p:txBody>
          <a:bodyPr spcFirstLastPara="1" wrap="square" lIns="91425" tIns="45700" rIns="91425" bIns="45700" anchor="t" anchorCtr="0">
            <a:noAutofit/>
          </a:bodyPr>
          <a:lstStyle/>
          <a:p>
            <a:pPr marL="0" lvl="0" indent="0" algn="just" rtl="0">
              <a:lnSpc>
                <a:spcPct val="90000"/>
              </a:lnSpc>
              <a:spcBef>
                <a:spcPts val="0"/>
              </a:spcBef>
              <a:spcAft>
                <a:spcPts val="0"/>
              </a:spcAft>
              <a:buClr>
                <a:schemeClr val="lt1"/>
              </a:buClr>
              <a:buSzPts val="2000"/>
              <a:buNone/>
            </a:pPr>
            <a:r>
              <a:rPr lang="es-AR" sz="2400">
                <a:solidFill>
                  <a:schemeClr val="lt1"/>
                </a:solidFill>
              </a:rPr>
              <a:t>Fundamentos de las exclsuiones (ONU, 2008; pp. 113):</a:t>
            </a:r>
            <a:endParaRPr sz="2400">
              <a:solidFill>
                <a:schemeClr val="lt1"/>
              </a:solidFill>
            </a:endParaRPr>
          </a:p>
          <a:p>
            <a:pPr marL="0" lvl="0" indent="0" algn="just" rtl="0">
              <a:lnSpc>
                <a:spcPct val="90000"/>
              </a:lnSpc>
              <a:spcBef>
                <a:spcPts val="0"/>
              </a:spcBef>
              <a:spcAft>
                <a:spcPts val="0"/>
              </a:spcAft>
              <a:buClr>
                <a:schemeClr val="lt1"/>
              </a:buClr>
              <a:buSzPts val="2000"/>
              <a:buNone/>
            </a:pPr>
            <a:endParaRPr sz="2400">
              <a:solidFill>
                <a:schemeClr val="lt1"/>
              </a:solidFill>
            </a:endParaRPr>
          </a:p>
          <a:p>
            <a:pPr marL="457200" lvl="0" indent="-381000" algn="just" rtl="0">
              <a:lnSpc>
                <a:spcPct val="90000"/>
              </a:lnSpc>
              <a:spcBef>
                <a:spcPts val="0"/>
              </a:spcBef>
              <a:spcAft>
                <a:spcPts val="0"/>
              </a:spcAft>
              <a:buClr>
                <a:schemeClr val="lt1"/>
              </a:buClr>
              <a:buSzPts val="2400"/>
              <a:buChar char="•"/>
            </a:pPr>
            <a:r>
              <a:rPr lang="es-AR" sz="2400">
                <a:solidFill>
                  <a:schemeClr val="lt1"/>
                </a:solidFill>
              </a:rPr>
              <a:t>Aislamiento e independencia relativa de esas actividades con respecto al mercado,</a:t>
            </a:r>
            <a:endParaRPr sz="2400">
              <a:solidFill>
                <a:schemeClr val="lt1"/>
              </a:solidFill>
            </a:endParaRPr>
          </a:p>
          <a:p>
            <a:pPr marL="457200" lvl="0" indent="-381000" algn="just" rtl="0">
              <a:lnSpc>
                <a:spcPct val="90000"/>
              </a:lnSpc>
              <a:spcBef>
                <a:spcPts val="0"/>
              </a:spcBef>
              <a:spcAft>
                <a:spcPts val="0"/>
              </a:spcAft>
              <a:buClr>
                <a:schemeClr val="lt1"/>
              </a:buClr>
              <a:buSzPts val="2400"/>
              <a:buChar char="•"/>
            </a:pPr>
            <a:r>
              <a:rPr lang="es-AR" sz="2400">
                <a:solidFill>
                  <a:schemeClr val="lt1"/>
                </a:solidFill>
              </a:rPr>
              <a:t>dificultad de obtener estimaciones económicamente significativas de sus valores,</a:t>
            </a:r>
            <a:endParaRPr sz="2400">
              <a:solidFill>
                <a:schemeClr val="lt1"/>
              </a:solidFill>
            </a:endParaRPr>
          </a:p>
          <a:p>
            <a:pPr marL="457200" lvl="0" indent="-381000" algn="just" rtl="0">
              <a:lnSpc>
                <a:spcPct val="90000"/>
              </a:lnSpc>
              <a:spcBef>
                <a:spcPts val="0"/>
              </a:spcBef>
              <a:spcAft>
                <a:spcPts val="0"/>
              </a:spcAft>
              <a:buClr>
                <a:schemeClr val="lt1"/>
              </a:buClr>
              <a:buSzPts val="2400"/>
              <a:buChar char="•"/>
            </a:pPr>
            <a:r>
              <a:rPr lang="es-AR" sz="2400">
                <a:solidFill>
                  <a:schemeClr val="lt1"/>
                </a:solidFill>
              </a:rPr>
              <a:t>y efectos negativos que su utilización en las cuentas podría introducir en el diseño de la política económica y en el análisis de los mercados y de sus desequilibrios (“Los cambios en los niveles de servicios producidos por el hogar, no afectan la recaudación de impuestos de la economía o el nivel del tipo de cambio, por dar dos ejemplos”)</a:t>
            </a:r>
            <a:endParaRPr sz="2400">
              <a:solidFill>
                <a:schemeClr val="lt1"/>
              </a:solidFill>
            </a:endParaRPr>
          </a:p>
          <a:p>
            <a:pPr marL="0" lvl="0" indent="0" algn="l" rtl="0">
              <a:lnSpc>
                <a:spcPct val="90000"/>
              </a:lnSpc>
              <a:spcBef>
                <a:spcPts val="0"/>
              </a:spcBef>
              <a:spcAft>
                <a:spcPts val="0"/>
              </a:spcAft>
              <a:buClr>
                <a:schemeClr val="lt1"/>
              </a:buClr>
              <a:buSzPts val="2000"/>
              <a:buNone/>
            </a:pPr>
            <a:endParaRPr sz="2400">
              <a:solidFill>
                <a:schemeClr val="l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200"/>
              <a:buFont typeface="Arial"/>
              <a:buNone/>
            </a:pPr>
            <a:r>
              <a:rPr lang="es-AR" sz="3200">
                <a:solidFill>
                  <a:schemeClr val="lt1"/>
                </a:solidFill>
                <a:latin typeface="Arial"/>
                <a:ea typeface="Arial"/>
                <a:cs typeface="Arial"/>
                <a:sym typeface="Arial"/>
              </a:rPr>
              <a:t>El producto</a:t>
            </a:r>
            <a:endParaRPr sz="3200">
              <a:solidFill>
                <a:schemeClr val="lt1"/>
              </a:solidFill>
              <a:latin typeface="Arial"/>
              <a:ea typeface="Arial"/>
              <a:cs typeface="Arial"/>
              <a:sym typeface="Arial"/>
            </a:endParaRPr>
          </a:p>
        </p:txBody>
      </p:sp>
      <p:sp>
        <p:nvSpPr>
          <p:cNvPr id="158" name="Google Shape;158;p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800"/>
              <a:buChar char="•"/>
            </a:pPr>
            <a:r>
              <a:rPr lang="es-AR">
                <a:solidFill>
                  <a:schemeClr val="lt1"/>
                </a:solidFill>
              </a:rPr>
              <a:t>Los tres momentos del proceso de producción y consumo social:</a:t>
            </a:r>
            <a:endParaRPr/>
          </a:p>
          <a:p>
            <a:pPr marL="685800" lvl="1" indent="-228600" algn="l" rtl="0">
              <a:lnSpc>
                <a:spcPct val="90000"/>
              </a:lnSpc>
              <a:spcBef>
                <a:spcPts val="500"/>
              </a:spcBef>
              <a:spcAft>
                <a:spcPts val="0"/>
              </a:spcAft>
              <a:buClr>
                <a:schemeClr val="lt1"/>
              </a:buClr>
              <a:buSzPts val="2400"/>
              <a:buChar char="•"/>
            </a:pPr>
            <a:r>
              <a:rPr lang="es-AR">
                <a:solidFill>
                  <a:schemeClr val="lt1"/>
                </a:solidFill>
              </a:rPr>
              <a:t>Producción</a:t>
            </a:r>
            <a:endParaRPr/>
          </a:p>
          <a:p>
            <a:pPr marL="685800" lvl="1" indent="-228600" algn="l" rtl="0">
              <a:lnSpc>
                <a:spcPct val="90000"/>
              </a:lnSpc>
              <a:spcBef>
                <a:spcPts val="500"/>
              </a:spcBef>
              <a:spcAft>
                <a:spcPts val="0"/>
              </a:spcAft>
              <a:buClr>
                <a:schemeClr val="lt1"/>
              </a:buClr>
              <a:buSzPts val="2400"/>
              <a:buChar char="•"/>
            </a:pPr>
            <a:r>
              <a:rPr lang="es-AR">
                <a:solidFill>
                  <a:schemeClr val="lt1"/>
                </a:solidFill>
              </a:rPr>
              <a:t>Distribución</a:t>
            </a:r>
            <a:endParaRPr/>
          </a:p>
          <a:p>
            <a:pPr marL="685800" lvl="1" indent="-228600" algn="l" rtl="0">
              <a:lnSpc>
                <a:spcPct val="90000"/>
              </a:lnSpc>
              <a:spcBef>
                <a:spcPts val="500"/>
              </a:spcBef>
              <a:spcAft>
                <a:spcPts val="0"/>
              </a:spcAft>
              <a:buClr>
                <a:schemeClr val="lt1"/>
              </a:buClr>
              <a:buSzPts val="2400"/>
              <a:buChar char="•"/>
            </a:pPr>
            <a:r>
              <a:rPr lang="es-AR">
                <a:solidFill>
                  <a:schemeClr val="lt1"/>
                </a:solidFill>
              </a:rPr>
              <a:t>Utilización</a:t>
            </a:r>
            <a:endParaRPr/>
          </a:p>
          <a:p>
            <a:pPr marL="457200" lvl="1" indent="0" algn="l" rtl="0">
              <a:lnSpc>
                <a:spcPct val="90000"/>
              </a:lnSpc>
              <a:spcBef>
                <a:spcPts val="500"/>
              </a:spcBef>
              <a:spcAft>
                <a:spcPts val="0"/>
              </a:spcAft>
              <a:buClr>
                <a:schemeClr val="dk1"/>
              </a:buClr>
              <a:buSzPts val="2400"/>
              <a:buNone/>
            </a:pPr>
            <a:endParaRPr>
              <a:solidFill>
                <a:schemeClr val="lt1"/>
              </a:solidFill>
            </a:endParaRPr>
          </a:p>
          <a:p>
            <a:pPr marL="228600" lvl="0" indent="-228600" algn="l" rtl="0">
              <a:lnSpc>
                <a:spcPct val="90000"/>
              </a:lnSpc>
              <a:spcBef>
                <a:spcPts val="1000"/>
              </a:spcBef>
              <a:spcAft>
                <a:spcPts val="0"/>
              </a:spcAft>
              <a:buClr>
                <a:schemeClr val="lt1"/>
              </a:buClr>
              <a:buSzPts val="2800"/>
              <a:buChar char="•"/>
            </a:pPr>
            <a:r>
              <a:rPr lang="es-AR">
                <a:solidFill>
                  <a:schemeClr val="lt1"/>
                </a:solidFill>
              </a:rPr>
              <a:t>Cada momento tiene su método de estimación:</a:t>
            </a:r>
            <a:endParaRPr/>
          </a:p>
          <a:p>
            <a:pPr marL="685800" lvl="1" indent="-228600" algn="l" rtl="0">
              <a:lnSpc>
                <a:spcPct val="90000"/>
              </a:lnSpc>
              <a:spcBef>
                <a:spcPts val="500"/>
              </a:spcBef>
              <a:spcAft>
                <a:spcPts val="0"/>
              </a:spcAft>
              <a:buClr>
                <a:schemeClr val="lt1"/>
              </a:buClr>
              <a:buSzPts val="2400"/>
              <a:buChar char="•"/>
            </a:pPr>
            <a:r>
              <a:rPr lang="es-AR">
                <a:solidFill>
                  <a:schemeClr val="lt1"/>
                </a:solidFill>
              </a:rPr>
              <a:t>Producción 🡪 método del valor agregado</a:t>
            </a:r>
            <a:endParaRPr/>
          </a:p>
          <a:p>
            <a:pPr marL="685800" lvl="1" indent="-228600" algn="l" rtl="0">
              <a:lnSpc>
                <a:spcPct val="90000"/>
              </a:lnSpc>
              <a:spcBef>
                <a:spcPts val="500"/>
              </a:spcBef>
              <a:spcAft>
                <a:spcPts val="0"/>
              </a:spcAft>
              <a:buClr>
                <a:schemeClr val="lt1"/>
              </a:buClr>
              <a:buSzPts val="2400"/>
              <a:buChar char="•"/>
            </a:pPr>
            <a:r>
              <a:rPr lang="es-AR">
                <a:solidFill>
                  <a:schemeClr val="lt1"/>
                </a:solidFill>
              </a:rPr>
              <a:t>Distribución 🡪 método del ingreso</a:t>
            </a:r>
            <a:endParaRPr/>
          </a:p>
          <a:p>
            <a:pPr marL="685800" lvl="1" indent="-228600" algn="l" rtl="0">
              <a:lnSpc>
                <a:spcPct val="90000"/>
              </a:lnSpc>
              <a:spcBef>
                <a:spcPts val="500"/>
              </a:spcBef>
              <a:spcAft>
                <a:spcPts val="0"/>
              </a:spcAft>
              <a:buClr>
                <a:schemeClr val="lt1"/>
              </a:buClr>
              <a:buSzPts val="2400"/>
              <a:buChar char="•"/>
            </a:pPr>
            <a:r>
              <a:rPr lang="es-AR">
                <a:solidFill>
                  <a:schemeClr val="lt1"/>
                </a:solidFill>
              </a:rPr>
              <a:t>Utilización 🡪 método de la demanda final</a:t>
            </a:r>
            <a:endParaRPr>
              <a:solidFill>
                <a:schemeClr val="lt1"/>
              </a:solidFill>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2278</Words>
  <Application>Microsoft Office PowerPoint</Application>
  <PresentationFormat>Panorámica</PresentationFormat>
  <Paragraphs>260</Paragraphs>
  <Slides>31</Slides>
  <Notes>31</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31</vt:i4>
      </vt:variant>
    </vt:vector>
  </HeadingPairs>
  <TitlesOfParts>
    <vt:vector size="36" baseType="lpstr">
      <vt:lpstr>Arial</vt:lpstr>
      <vt:lpstr>Calibri</vt:lpstr>
      <vt:lpstr>Garamond</vt:lpstr>
      <vt:lpstr>Times New Roman</vt:lpstr>
      <vt:lpstr>Tema de Office</vt:lpstr>
      <vt:lpstr>Presentación de PowerPoint</vt:lpstr>
      <vt:lpstr>El producto</vt:lpstr>
      <vt:lpstr>El producto</vt:lpstr>
      <vt:lpstr>El objeto contable de las CCNN</vt:lpstr>
      <vt:lpstr>El objeto contable de las CCNN</vt:lpstr>
      <vt:lpstr>El objeto contable de las CCNN</vt:lpstr>
      <vt:lpstr>El objeto contable de las CCNN</vt:lpstr>
      <vt:lpstr>El objeto contable de las CCNN</vt:lpstr>
      <vt:lpstr>El producto</vt:lpstr>
      <vt:lpstr>Método de la demanda final</vt:lpstr>
      <vt:lpstr>Método de la demanda final</vt:lpstr>
      <vt:lpstr>Método de la demanda final</vt:lpstr>
      <vt:lpstr>Método de la demanda final</vt:lpstr>
      <vt:lpstr>Método de la demanda final</vt:lpstr>
      <vt:lpstr>Método de la demanda final</vt:lpstr>
      <vt:lpstr>Método de la demanda final</vt:lpstr>
      <vt:lpstr>Método de la demanda final</vt:lpstr>
      <vt:lpstr>Método de la demanda final</vt:lpstr>
      <vt:lpstr>Oferta Global</vt:lpstr>
      <vt:lpstr>Método del ingreso</vt:lpstr>
      <vt:lpstr>Método del ingreso</vt:lpstr>
      <vt:lpstr>Método del ingreso</vt:lpstr>
      <vt:lpstr>Método del ingreso</vt:lpstr>
      <vt:lpstr>Método del valor agregado</vt:lpstr>
      <vt:lpstr>Método del valor agregado</vt:lpstr>
      <vt:lpstr>Método del valor agregado</vt:lpstr>
      <vt:lpstr>Comparación entre métodos</vt:lpstr>
      <vt:lpstr>Comparación entre métodos</vt:lpstr>
      <vt:lpstr>Los actores del modelo</vt:lpstr>
      <vt:lpstr>Los recortes del modelo</vt:lpstr>
      <vt:lpstr>La Economía No Observada (ENO)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Anibal Ezequiel Monteforte Bracamonte</dc:creator>
  <cp:lastModifiedBy>Anibal Ezequiel Monteforte Bracamonte</cp:lastModifiedBy>
  <cp:revision>1</cp:revision>
  <dcterms:created xsi:type="dcterms:W3CDTF">2023-03-20T00:57:21Z</dcterms:created>
  <dcterms:modified xsi:type="dcterms:W3CDTF">2025-04-01T20:09:02Z</dcterms:modified>
</cp:coreProperties>
</file>