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1"/>
  </p:notesMasterIdLst>
  <p:sldIdLst>
    <p:sldId id="287" r:id="rId2"/>
    <p:sldId id="257" r:id="rId3"/>
    <p:sldId id="258" r:id="rId4"/>
    <p:sldId id="259" r:id="rId5"/>
    <p:sldId id="260" r:id="rId6"/>
    <p:sldId id="261" r:id="rId7"/>
    <p:sldId id="262" r:id="rId8"/>
    <p:sldId id="263" r:id="rId9"/>
    <p:sldId id="288"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jPSRsVn+lGJF2Fa5Raf9ntnDzD+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5C6EC6-DBA6-4A12-B885-96C1ED32ABC5}">
  <a:tblStyle styleId="{875C6EC6-DBA6-4A12-B885-96C1ED32ABC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17c8b57c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3417c8b57c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1" name="Google Shape;14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f4adc47bf7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6" name="Google Shape;146;g1f4adc47bf7_1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0" name="Google Shape;17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6" name="Google Shape;10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a:extLst>
            <a:ext uri="{FF2B5EF4-FFF2-40B4-BE49-F238E27FC236}">
              <a16:creationId xmlns:a16="http://schemas.microsoft.com/office/drawing/2014/main" id="{F63005DE-E7CF-630D-0C19-B11652203F12}"/>
            </a:ext>
          </a:extLst>
        </p:cNvPr>
        <p:cNvGrpSpPr/>
        <p:nvPr/>
      </p:nvGrpSpPr>
      <p:grpSpPr>
        <a:xfrm>
          <a:off x="0" y="0"/>
          <a:ext cx="0" cy="0"/>
          <a:chOff x="0" y="0"/>
          <a:chExt cx="0" cy="0"/>
        </a:xfrm>
      </p:grpSpPr>
      <p:sp>
        <p:nvSpPr>
          <p:cNvPr id="123" name="Google Shape;123;p8:notes">
            <a:extLst>
              <a:ext uri="{FF2B5EF4-FFF2-40B4-BE49-F238E27FC236}">
                <a16:creationId xmlns:a16="http://schemas.microsoft.com/office/drawing/2014/main" id="{99184006-7D0C-BD7E-C269-7327EA592F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a:extLst>
              <a:ext uri="{FF2B5EF4-FFF2-40B4-BE49-F238E27FC236}">
                <a16:creationId xmlns:a16="http://schemas.microsoft.com/office/drawing/2014/main" id="{D5513D30-A9F6-A750-B988-CD15F668BB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1847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cSld>
  <p:clrMap bg1="dk1" tx1="lt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p:nvPr/>
        </p:nvSpPr>
        <p:spPr>
          <a:xfrm>
            <a:off x="1524000" y="1770900"/>
            <a:ext cx="9144000" cy="731400"/>
          </a:xfrm>
          <a:prstGeom prst="roundRect">
            <a:avLst>
              <a:gd name="adj" fmla="val 16667"/>
            </a:avLst>
          </a:prstGeom>
          <a:solidFill>
            <a:srgbClr val="8599FF"/>
          </a:solidFill>
          <a:ln w="9525" cap="flat" cmpd="sng">
            <a:solidFill>
              <a:srgbClr val="4A7DBA"/>
            </a:solidFill>
            <a:prstDash val="solid"/>
            <a:round/>
            <a:headEnd type="none" w="sm" len="sm"/>
            <a:tailEnd type="none" w="sm" len="sm"/>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algn="ctr"/>
            <a:endParaRPr lang="es-AR" sz="1800" dirty="0">
              <a:solidFill>
                <a:schemeClr val="lt1"/>
              </a:solidFill>
              <a:latin typeface="Calibri"/>
              <a:ea typeface="Calibri"/>
              <a:cs typeface="Calibri"/>
              <a:sym typeface="Calibri"/>
            </a:endParaRPr>
          </a:p>
        </p:txBody>
      </p:sp>
      <p:sp>
        <p:nvSpPr>
          <p:cNvPr id="85" name="Google Shape;85;p13"/>
          <p:cNvSpPr txBox="1"/>
          <p:nvPr/>
        </p:nvSpPr>
        <p:spPr>
          <a:xfrm>
            <a:off x="1524000" y="1828800"/>
            <a:ext cx="9144000" cy="1138733"/>
          </a:xfrm>
          <a:prstGeom prst="rect">
            <a:avLst/>
          </a:prstGeom>
          <a:noFill/>
          <a:ln>
            <a:noFill/>
          </a:ln>
        </p:spPr>
        <p:txBody>
          <a:bodyPr spcFirstLastPara="1" wrap="square" lIns="91425" tIns="45700" rIns="91425" bIns="45700" anchor="t" anchorCtr="0">
            <a:spAutoFit/>
          </a:bodyPr>
          <a:lstStyle/>
          <a:p>
            <a:pPr algn="ctr"/>
            <a:r>
              <a:rPr lang="es-AR" sz="3400" b="1" dirty="0">
                <a:solidFill>
                  <a:srgbClr val="FFFFFF"/>
                </a:solidFill>
                <a:latin typeface="Garamond"/>
                <a:ea typeface="Calibri"/>
                <a:cs typeface="Calibri"/>
                <a:sym typeface="Garamond"/>
              </a:rPr>
              <a:t>Bases y valuación del Producto</a:t>
            </a:r>
          </a:p>
          <a:p>
            <a:pPr algn="ctr"/>
            <a:endParaRPr lang="es-AR" sz="3400" dirty="0">
              <a:solidFill>
                <a:schemeClr val="dk1"/>
              </a:solidFill>
              <a:latin typeface="Calibri"/>
              <a:ea typeface="Calibri"/>
              <a:cs typeface="Calibri"/>
              <a:sym typeface="Calibri"/>
            </a:endParaRPr>
          </a:p>
        </p:txBody>
      </p:sp>
      <p:sp>
        <p:nvSpPr>
          <p:cNvPr id="86" name="Google Shape;86;p13"/>
          <p:cNvSpPr txBox="1"/>
          <p:nvPr/>
        </p:nvSpPr>
        <p:spPr>
          <a:xfrm>
            <a:off x="2584050" y="3429000"/>
            <a:ext cx="7023900" cy="1293000"/>
          </a:xfrm>
          <a:prstGeom prst="rect">
            <a:avLst/>
          </a:prstGeom>
          <a:noFill/>
          <a:ln>
            <a:noFill/>
          </a:ln>
        </p:spPr>
        <p:txBody>
          <a:bodyPr spcFirstLastPara="1" wrap="square" lIns="91425" tIns="45700" rIns="91425" bIns="45700" anchor="t" anchorCtr="0">
            <a:spAutoFit/>
          </a:bodyPr>
          <a:lstStyle/>
          <a:p>
            <a:pPr algn="ctr"/>
            <a:r>
              <a:rPr lang="es-AR" sz="2600" dirty="0">
                <a:solidFill>
                  <a:srgbClr val="FFFFFF"/>
                </a:solidFill>
                <a:latin typeface="Calibri"/>
                <a:ea typeface="Calibri"/>
                <a:cs typeface="Calibri"/>
                <a:sym typeface="Calibri"/>
              </a:rPr>
              <a:t>DIPLOMATURA EN PROBLEMÁTICAS ACTUALES DE LA ECONOMÍA, EL EMPLEO Y EL COMERCIO</a:t>
            </a:r>
          </a:p>
          <a:p>
            <a:pPr algn="ctr"/>
            <a:r>
              <a:rPr lang="es-AR" sz="2600" dirty="0">
                <a:solidFill>
                  <a:srgbClr val="FFFFFF"/>
                </a:solidFill>
                <a:latin typeface="Calibri"/>
                <a:ea typeface="Calibri"/>
                <a:cs typeface="Calibri"/>
                <a:sym typeface="Calibri"/>
              </a:rPr>
              <a:t>DESDE LA MEDICIÓN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graphicFrame>
        <p:nvGraphicFramePr>
          <p:cNvPr id="143" name="Google Shape;143;p9"/>
          <p:cNvGraphicFramePr/>
          <p:nvPr>
            <p:extLst>
              <p:ext uri="{D42A27DB-BD31-4B8C-83A1-F6EECF244321}">
                <p14:modId xmlns:p14="http://schemas.microsoft.com/office/powerpoint/2010/main" val="1995458634"/>
              </p:ext>
            </p:extLst>
          </p:nvPr>
        </p:nvGraphicFramePr>
        <p:xfrm>
          <a:off x="329380" y="111824"/>
          <a:ext cx="11533225" cy="6677750"/>
        </p:xfrm>
        <a:graphic>
          <a:graphicData uri="http://schemas.openxmlformats.org/drawingml/2006/table">
            <a:tbl>
              <a:tblPr>
                <a:noFill/>
                <a:tableStyleId>{875C6EC6-DBA6-4A12-B885-96C1ED32ABC5}</a:tableStyleId>
              </a:tblPr>
              <a:tblGrid>
                <a:gridCol w="2092975">
                  <a:extLst>
                    <a:ext uri="{9D8B030D-6E8A-4147-A177-3AD203B41FA5}">
                      <a16:colId xmlns:a16="http://schemas.microsoft.com/office/drawing/2014/main" val="20000"/>
                    </a:ext>
                  </a:extLst>
                </a:gridCol>
                <a:gridCol w="3384875">
                  <a:extLst>
                    <a:ext uri="{9D8B030D-6E8A-4147-A177-3AD203B41FA5}">
                      <a16:colId xmlns:a16="http://schemas.microsoft.com/office/drawing/2014/main" val="20001"/>
                    </a:ext>
                  </a:extLst>
                </a:gridCol>
                <a:gridCol w="6055375">
                  <a:extLst>
                    <a:ext uri="{9D8B030D-6E8A-4147-A177-3AD203B41FA5}">
                      <a16:colId xmlns:a16="http://schemas.microsoft.com/office/drawing/2014/main" val="20002"/>
                    </a:ext>
                  </a:extLst>
                </a:gridCol>
              </a:tblGrid>
              <a:tr h="265450">
                <a:tc gridSpan="3">
                  <a:txBody>
                    <a:bodyPr/>
                    <a:lstStyle/>
                    <a:p>
                      <a:pPr marL="0" marR="0" lvl="0" indent="0" algn="ctr" rtl="0">
                        <a:lnSpc>
                          <a:spcPct val="100000"/>
                        </a:lnSpc>
                        <a:spcBef>
                          <a:spcPts val="0"/>
                        </a:spcBef>
                        <a:spcAft>
                          <a:spcPts val="0"/>
                        </a:spcAft>
                        <a:buClr>
                          <a:srgbClr val="000000"/>
                        </a:buClr>
                        <a:buSzPts val="1400"/>
                        <a:buFont typeface="Arial"/>
                        <a:buNone/>
                      </a:pPr>
                      <a:r>
                        <a:rPr lang="es-AR" sz="1400" b="1" i="0" u="none" strike="noStrike" cap="none" dirty="0">
                          <a:solidFill>
                            <a:srgbClr val="000000"/>
                          </a:solidFill>
                          <a:latin typeface="Calibri"/>
                          <a:ea typeface="Calibri"/>
                          <a:cs typeface="Calibri"/>
                          <a:sym typeface="Calibri"/>
                        </a:rPr>
                        <a:t>Valuación en las cuentas nacionales</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FBFBF"/>
                    </a:solidFill>
                  </a:tcPr>
                </a:tc>
                <a:tc hMerge="1">
                  <a:txBody>
                    <a:bodyPr/>
                    <a:lstStyle/>
                    <a:p>
                      <a:endParaRPr lang="es-AR"/>
                    </a:p>
                  </a:txBody>
                  <a:tcPr/>
                </a:tc>
                <a:tc hMerge="1">
                  <a:txBody>
                    <a:bodyPr/>
                    <a:lstStyle/>
                    <a:p>
                      <a:endParaRPr lang="es-AR"/>
                    </a:p>
                  </a:txBody>
                  <a:tcPr/>
                </a:tc>
                <a:extLst>
                  <a:ext uri="{0D108BD9-81ED-4DB2-BD59-A6C34878D82A}">
                    <a16:rowId xmlns:a16="http://schemas.microsoft.com/office/drawing/2014/main" val="10000"/>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Antes del SCN 1993</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FBFBF"/>
                    </a:solidFill>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A partir del SCN 1993</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BFBFBF"/>
                    </a:solidFill>
                  </a:tcPr>
                </a:tc>
                <a:tc hMerge="1">
                  <a:txBody>
                    <a:bodyPr/>
                    <a:lstStyle/>
                    <a:p>
                      <a:endParaRPr lang="es-AR"/>
                    </a:p>
                  </a:txBody>
                  <a:tcPr/>
                </a:tc>
                <a:extLst>
                  <a:ext uri="{0D108BD9-81ED-4DB2-BD59-A6C34878D82A}">
                    <a16:rowId xmlns:a16="http://schemas.microsoft.com/office/drawing/2014/main" val="10001"/>
                  </a:ext>
                </a:extLst>
              </a:tr>
              <a:tr h="384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Producto a precios de mercado</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Producto a precios de mercado</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s-AR"/>
                    </a:p>
                  </a:txBody>
                  <a:tcPr/>
                </a:tc>
                <a:extLst>
                  <a:ext uri="{0D108BD9-81ED-4DB2-BD59-A6C34878D82A}">
                    <a16:rowId xmlns:a16="http://schemas.microsoft.com/office/drawing/2014/main" val="10002"/>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rowSpan="5">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a:t>
                      </a:r>
                      <a:br>
                        <a:rPr lang="es-AR" sz="1400" b="0" i="0" u="none" strike="noStrike" cap="none" dirty="0">
                          <a:solidFill>
                            <a:srgbClr val="000000"/>
                          </a:solidFill>
                          <a:latin typeface="Calibri"/>
                          <a:ea typeface="Calibri"/>
                          <a:cs typeface="Calibri"/>
                          <a:sym typeface="Calibri"/>
                        </a:rPr>
                      </a:br>
                      <a:br>
                        <a:rPr lang="es-AR" sz="1400" b="0" i="0" u="none" strike="noStrike" cap="none" dirty="0">
                          <a:solidFill>
                            <a:srgbClr val="000000"/>
                          </a:solidFill>
                          <a:latin typeface="Calibri"/>
                          <a:ea typeface="Calibri"/>
                          <a:cs typeface="Calibri"/>
                          <a:sym typeface="Calibri"/>
                        </a:rPr>
                      </a:br>
                      <a:r>
                        <a:rPr lang="es-AR" sz="1400" b="0" i="0" u="none" strike="noStrike" cap="none" dirty="0">
                          <a:solidFill>
                            <a:srgbClr val="000000"/>
                          </a:solidFill>
                          <a:latin typeface="Calibri"/>
                          <a:ea typeface="Calibri"/>
                          <a:cs typeface="Calibri"/>
                          <a:sym typeface="Calibri"/>
                        </a:rPr>
                        <a:t>Impuestos sobre los productos netos de subsidios</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tipo valor agregado</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3"/>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 </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y derechos las importaciones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4"/>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 VA a precios productor</a:t>
                      </a:r>
                      <a:endParaRPr sz="1400" u="none" strike="noStrike" cap="none">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extLst>
                  <a:ext uri="{0D108BD9-81ED-4DB2-BD59-A6C34878D82A}">
                    <a16:rowId xmlns:a16="http://schemas.microsoft.com/office/drawing/2014/main" val="10005"/>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sobre las exportaciones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6"/>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 </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lnL w="12700" cap="flat" cmpd="sng" algn="ctr">
                      <a:solidFill>
                        <a:srgbClr val="000000"/>
                      </a:solidFill>
                      <a:prstDash val="solid"/>
                      <a:round/>
                      <a:headEnd type="none" w="sm" len="sm"/>
                      <a:tailEnd type="none" w="sm" len="sm"/>
                    </a:lnL>
                    <a:lnT w="9525" cap="flat" cmpd="sng" algn="ctr">
                      <a:solidFill>
                        <a:srgbClr val="000000"/>
                      </a:solidFill>
                      <a:prstDash val="solid"/>
                      <a:round/>
                      <a:headEnd type="none" w="sm" len="sm"/>
                      <a:tailEnd type="none" w="sm" len="sm"/>
                    </a:lnT>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sobre los productos neto de subsidios</a:t>
                      </a:r>
                      <a:endParaRPr sz="1400" u="none" strike="noStrike" cap="none" dirty="0">
                        <a:latin typeface="Calibri"/>
                        <a:ea typeface="Calibri"/>
                        <a:cs typeface="Calibri"/>
                        <a:sym typeface="Calibri"/>
                      </a:endParaRPr>
                    </a:p>
                  </a:txBody>
                  <a:tcPr marL="37775" marR="37775" marT="38850" marB="38850" anchor="ctr">
                    <a:lnR w="9525" cap="flat" cmpd="sng">
                      <a:solidFill>
                        <a:srgbClr val="000000"/>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07"/>
                  </a:ext>
                </a:extLst>
              </a:tr>
              <a:tr h="265450">
                <a:tc rowSpan="2">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Impuestos indirectos netos de subsidios</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VA a precios básicos</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D9D9D9"/>
                    </a:solidFill>
                  </a:tcPr>
                </a:tc>
                <a:tc hMerge="1">
                  <a:txBody>
                    <a:bodyPr/>
                    <a:lstStyle/>
                    <a:p>
                      <a:endParaRPr lang="es-AR"/>
                    </a:p>
                  </a:txBody>
                  <a:tcPr/>
                </a:tc>
                <a:extLst>
                  <a:ext uri="{0D108BD9-81ED-4DB2-BD59-A6C34878D82A}">
                    <a16:rowId xmlns:a16="http://schemas.microsoft.com/office/drawing/2014/main" val="10008"/>
                  </a:ext>
                </a:extLst>
              </a:tr>
              <a:tr h="265450">
                <a:tc vMerge="1">
                  <a:txBody>
                    <a:bodyPr/>
                    <a:lstStyle/>
                    <a:p>
                      <a:endParaRPr lang="es-AR"/>
                    </a:p>
                  </a:txBody>
                  <a:tcPr/>
                </a:tc>
                <a:tc rowSpan="7">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a:t>
                      </a:r>
                      <a:br>
                        <a:rPr lang="es-AR" sz="1400" b="0" i="0" u="none" strike="noStrike" cap="none" dirty="0">
                          <a:solidFill>
                            <a:srgbClr val="000000"/>
                          </a:solidFill>
                          <a:latin typeface="Calibri"/>
                          <a:ea typeface="Calibri"/>
                          <a:cs typeface="Calibri"/>
                          <a:sym typeface="Calibri"/>
                        </a:rPr>
                      </a:br>
                      <a:br>
                        <a:rPr lang="es-AR" sz="1400" b="0" i="0" u="none" strike="noStrike" cap="none" dirty="0">
                          <a:solidFill>
                            <a:srgbClr val="000000"/>
                          </a:solidFill>
                          <a:latin typeface="Calibri"/>
                          <a:ea typeface="Calibri"/>
                          <a:cs typeface="Calibri"/>
                          <a:sym typeface="Calibri"/>
                        </a:rPr>
                      </a:br>
                      <a:r>
                        <a:rPr lang="es-AR" sz="1400" b="0" i="0" u="none" strike="noStrike" cap="none" dirty="0">
                          <a:solidFill>
                            <a:srgbClr val="000000"/>
                          </a:solidFill>
                          <a:latin typeface="Calibri"/>
                          <a:ea typeface="Calibri"/>
                          <a:cs typeface="Calibri"/>
                          <a:sym typeface="Calibri"/>
                        </a:rPr>
                        <a:t>Otros impuestos sobre la producción netos de subsidios</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solidFill>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 sobre la nómina salarial o la fuerza de trabajo</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09"/>
                  </a:ext>
                </a:extLst>
              </a:tr>
              <a:tr h="384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periódicos sobre la tierra, terrenos, edificios y otras estructuras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10"/>
                  </a:ext>
                </a:extLst>
              </a:tr>
              <a:tr h="265450">
                <a:tc>
                  <a:txBody>
                    <a:bodyPr/>
                    <a:lstStyle/>
                    <a:p>
                      <a:pPr marL="0" marR="0" lvl="0" indent="0" algn="l"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a:t>
                      </a:r>
                      <a:endParaRPr sz="1400" u="none" strike="noStrike" cap="none" dirty="0">
                        <a:latin typeface="Calibri"/>
                        <a:ea typeface="Calibri"/>
                        <a:cs typeface="Calibri"/>
                        <a:sym typeface="Calibri"/>
                      </a:endParaRPr>
                    </a:p>
                  </a:txBody>
                  <a:tcPr marL="37775" marR="37775" marT="38850" marB="38850" anchor="b">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Licencias comerciales y profesionales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11"/>
                  </a:ext>
                </a:extLst>
              </a:tr>
              <a:tr h="384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sobre la utilización de activos fijos y sobre otras actividades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12"/>
                  </a:ext>
                </a:extLst>
              </a:tr>
              <a:tr h="849175">
                <a:tc>
                  <a:txBody>
                    <a:bodyPr/>
                    <a:lstStyle/>
                    <a:p>
                      <a:pPr marL="0" marR="0" lvl="0" indent="0" algn="l" rtl="0">
                        <a:lnSpc>
                          <a:spcPct val="100000"/>
                        </a:lnSpc>
                        <a:spcBef>
                          <a:spcPts val="0"/>
                        </a:spcBef>
                        <a:spcAft>
                          <a:spcPts val="0"/>
                        </a:spcAft>
                        <a:buClr>
                          <a:srgbClr val="000000"/>
                        </a:buClr>
                        <a:buSzPts val="1400"/>
                        <a:buFont typeface="Arial"/>
                        <a:buNone/>
                      </a:pPr>
                      <a:br>
                        <a:rPr lang="es-AR" sz="1400" u="none" strike="noStrike" cap="none" dirty="0">
                          <a:latin typeface="Calibri"/>
                          <a:ea typeface="Calibri"/>
                          <a:cs typeface="Calibri"/>
                          <a:sym typeface="Calibri"/>
                        </a:rPr>
                      </a:b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de timbre y sellos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13"/>
                  </a:ext>
                </a:extLst>
              </a:tr>
              <a:tr h="849175">
                <a:tc>
                  <a:txBody>
                    <a:bodyPr/>
                    <a:lstStyle/>
                    <a:p>
                      <a:pPr marL="0" marR="0" lvl="0" indent="0" algn="l" rtl="0">
                        <a:lnSpc>
                          <a:spcPct val="100000"/>
                        </a:lnSpc>
                        <a:spcBef>
                          <a:spcPts val="0"/>
                        </a:spcBef>
                        <a:spcAft>
                          <a:spcPts val="0"/>
                        </a:spcAft>
                        <a:buClr>
                          <a:srgbClr val="000000"/>
                        </a:buClr>
                        <a:buSzPts val="1400"/>
                        <a:buFont typeface="Arial"/>
                        <a:buNone/>
                      </a:pPr>
                      <a:br>
                        <a:rPr lang="es-AR" sz="1400" u="none" strike="noStrike" cap="none" dirty="0">
                          <a:latin typeface="Calibri"/>
                          <a:ea typeface="Calibri"/>
                          <a:cs typeface="Calibri"/>
                          <a:sym typeface="Calibri"/>
                        </a:rPr>
                      </a:b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sobre la contaminación</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tx1"/>
                    </a:solidFill>
                  </a:tcPr>
                </a:tc>
                <a:extLst>
                  <a:ext uri="{0D108BD9-81ED-4DB2-BD59-A6C34878D82A}">
                    <a16:rowId xmlns:a16="http://schemas.microsoft.com/office/drawing/2014/main" val="10014"/>
                  </a:ext>
                </a:extLst>
              </a:tr>
              <a:tr h="265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solidFill>
                  </a:tcPr>
                </a:tc>
                <a:tc vMerge="1">
                  <a:txBody>
                    <a:bodyPr/>
                    <a:lstStyle/>
                    <a:p>
                      <a:endParaRPr lang="es-AR"/>
                    </a:p>
                  </a:txBody>
                  <a:tcPr/>
                </a:tc>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Impuestos sobre las transacciones internacionales</a:t>
                      </a:r>
                      <a:endParaRPr sz="1400" u="none" strike="noStrike" cap="none" dirty="0">
                        <a:latin typeface="Calibri"/>
                        <a:ea typeface="Calibri"/>
                        <a:cs typeface="Calibri"/>
                        <a:sym typeface="Calibri"/>
                      </a:endParaRPr>
                    </a:p>
                  </a:txBody>
                  <a:tcPr marL="37775" marR="37775" marT="38850" marB="388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solidFill>
                      <a:prstDash val="solid"/>
                      <a:round/>
                      <a:headEnd type="none" w="sm" len="sm"/>
                      <a:tailEnd type="none" w="sm" len="sm"/>
                    </a:lnB>
                    <a:solidFill>
                      <a:schemeClr val="tx1"/>
                    </a:solidFill>
                  </a:tcPr>
                </a:tc>
                <a:extLst>
                  <a:ext uri="{0D108BD9-81ED-4DB2-BD59-A6C34878D82A}">
                    <a16:rowId xmlns:a16="http://schemas.microsoft.com/office/drawing/2014/main" val="10015"/>
                  </a:ext>
                </a:extLst>
              </a:tr>
              <a:tr h="384450">
                <a:tc>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a:solidFill>
                            <a:srgbClr val="000000"/>
                          </a:solidFill>
                          <a:latin typeface="Calibri"/>
                          <a:ea typeface="Calibri"/>
                          <a:cs typeface="Calibri"/>
                          <a:sym typeface="Calibri"/>
                        </a:rPr>
                        <a:t>= Producto a costo de factores</a:t>
                      </a:r>
                      <a:endParaRPr sz="1400" u="none" strike="noStrike" cap="none">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gridSpan="2">
                  <a:txBody>
                    <a:bodyPr/>
                    <a:lstStyle/>
                    <a:p>
                      <a:pPr marL="0" marR="0" lvl="0" indent="0" algn="ctr" rtl="0">
                        <a:lnSpc>
                          <a:spcPct val="100000"/>
                        </a:lnSpc>
                        <a:spcBef>
                          <a:spcPts val="0"/>
                        </a:spcBef>
                        <a:spcAft>
                          <a:spcPts val="0"/>
                        </a:spcAft>
                        <a:buClr>
                          <a:srgbClr val="000000"/>
                        </a:buClr>
                        <a:buSzPts val="1400"/>
                        <a:buFont typeface="Arial"/>
                        <a:buNone/>
                      </a:pPr>
                      <a:r>
                        <a:rPr lang="es-AR" sz="1400" b="0" i="0" u="none" strike="noStrike" cap="none" dirty="0">
                          <a:solidFill>
                            <a:srgbClr val="000000"/>
                          </a:solidFill>
                          <a:latin typeface="Calibri"/>
                          <a:ea typeface="Calibri"/>
                          <a:cs typeface="Calibri"/>
                          <a:sym typeface="Calibri"/>
                        </a:rPr>
                        <a:t>= VA a costo de factores</a:t>
                      </a:r>
                      <a:endParaRPr sz="1400" u="none" strike="noStrike" cap="none" dirty="0">
                        <a:latin typeface="Calibri"/>
                        <a:ea typeface="Calibri"/>
                        <a:cs typeface="Calibri"/>
                        <a:sym typeface="Calibri"/>
                      </a:endParaRPr>
                    </a:p>
                  </a:txBody>
                  <a:tcPr marL="37775" marR="37775" marT="38850" marB="3885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D9D9D9"/>
                    </a:solidFill>
                  </a:tcPr>
                </a:tc>
                <a:tc hMerge="1">
                  <a:txBody>
                    <a:bodyPr/>
                    <a:lstStyle/>
                    <a:p>
                      <a:endParaRPr lang="es-AR"/>
                    </a:p>
                  </a:txBody>
                  <a:tcPr/>
                </a:tc>
                <a:extLst>
                  <a:ext uri="{0D108BD9-81ED-4DB2-BD59-A6C34878D82A}">
                    <a16:rowId xmlns:a16="http://schemas.microsoft.com/office/drawing/2014/main" val="1001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1f4adc47bf7_1_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Bases en los métodos</a:t>
            </a:r>
            <a:endParaRPr sz="3200">
              <a:solidFill>
                <a:schemeClr val="lt1"/>
              </a:solidFill>
              <a:latin typeface="Arial"/>
              <a:ea typeface="Arial"/>
              <a:cs typeface="Arial"/>
              <a:sym typeface="Arial"/>
            </a:endParaRPr>
          </a:p>
        </p:txBody>
      </p:sp>
      <p:sp>
        <p:nvSpPr>
          <p:cNvPr id="149" name="Google Shape;149;g1f4adc47bf7_1_4"/>
          <p:cNvSpPr txBox="1">
            <a:spLocks noGrp="1"/>
          </p:cNvSpPr>
          <p:nvPr>
            <p:ph type="body" idx="1"/>
          </p:nvPr>
        </p:nvSpPr>
        <p:spPr>
          <a:xfrm>
            <a:off x="838200" y="1475874"/>
            <a:ext cx="10515600" cy="4701000"/>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lt1"/>
              </a:buClr>
              <a:buSzPct val="100000"/>
              <a:buNone/>
            </a:pPr>
            <a:r>
              <a:rPr lang="es-AR">
                <a:solidFill>
                  <a:schemeClr val="lt1"/>
                </a:solidFill>
              </a:rPr>
              <a:t>Método de la demanda final</a:t>
            </a:r>
            <a:endParaRPr/>
          </a:p>
          <a:p>
            <a:pPr marL="228600" lvl="0" indent="-201930" algn="l" rtl="0">
              <a:lnSpc>
                <a:spcPct val="90000"/>
              </a:lnSpc>
              <a:spcBef>
                <a:spcPts val="1000"/>
              </a:spcBef>
              <a:spcAft>
                <a:spcPts val="0"/>
              </a:spcAft>
              <a:buClr>
                <a:schemeClr val="lt1"/>
              </a:buClr>
              <a:buSzPct val="100000"/>
              <a:buChar char="•"/>
            </a:pPr>
            <a:r>
              <a:rPr lang="es-AR">
                <a:solidFill>
                  <a:schemeClr val="lt1"/>
                </a:solidFill>
              </a:rPr>
              <a:t>Ppm = Cpm + Gpm + Ipm + VEx + Xpm – Mpm</a:t>
            </a:r>
            <a:endParaRPr>
              <a:solidFill>
                <a:schemeClr val="lt1"/>
              </a:solidFill>
            </a:endParaRPr>
          </a:p>
          <a:p>
            <a:pPr marL="228600" lvl="0" indent="-201930" algn="l" rtl="0">
              <a:lnSpc>
                <a:spcPct val="90000"/>
              </a:lnSpc>
              <a:spcBef>
                <a:spcPts val="1000"/>
              </a:spcBef>
              <a:spcAft>
                <a:spcPts val="0"/>
              </a:spcAft>
              <a:buClr>
                <a:schemeClr val="lt1"/>
              </a:buClr>
              <a:buSzPct val="100000"/>
              <a:buChar char="•"/>
            </a:pPr>
            <a:r>
              <a:rPr lang="es-AR">
                <a:solidFill>
                  <a:schemeClr val="lt1"/>
                </a:solidFill>
              </a:rPr>
              <a:t>Ppb = Ppm - (Ti – S)</a:t>
            </a:r>
            <a:endParaRPr/>
          </a:p>
          <a:p>
            <a:pPr marL="0" lvl="0" indent="0" algn="l" rtl="0">
              <a:lnSpc>
                <a:spcPct val="90000"/>
              </a:lnSpc>
              <a:spcBef>
                <a:spcPts val="1000"/>
              </a:spcBef>
              <a:spcAft>
                <a:spcPts val="0"/>
              </a:spcAft>
              <a:buClr>
                <a:schemeClr val="dk1"/>
              </a:buClr>
              <a:buSzPct val="100000"/>
              <a:buNone/>
            </a:pPr>
            <a:endParaRPr>
              <a:solidFill>
                <a:schemeClr val="lt1"/>
              </a:solidFill>
            </a:endParaRPr>
          </a:p>
          <a:p>
            <a:pPr marL="0" lvl="0" indent="0" algn="l" rtl="0">
              <a:lnSpc>
                <a:spcPct val="90000"/>
              </a:lnSpc>
              <a:spcBef>
                <a:spcPts val="1000"/>
              </a:spcBef>
              <a:spcAft>
                <a:spcPts val="0"/>
              </a:spcAft>
              <a:buClr>
                <a:schemeClr val="lt1"/>
              </a:buClr>
              <a:buSzPct val="100000"/>
              <a:buNone/>
            </a:pPr>
            <a:r>
              <a:rPr lang="es-AR">
                <a:solidFill>
                  <a:schemeClr val="lt1"/>
                </a:solidFill>
              </a:rPr>
              <a:t>Método del valor agregado</a:t>
            </a:r>
            <a:endParaRPr/>
          </a:p>
          <a:p>
            <a:pPr marL="228600" lvl="0" indent="-201930" algn="l" rtl="0">
              <a:lnSpc>
                <a:spcPct val="90000"/>
              </a:lnSpc>
              <a:spcBef>
                <a:spcPts val="1000"/>
              </a:spcBef>
              <a:spcAft>
                <a:spcPts val="0"/>
              </a:spcAft>
              <a:buClr>
                <a:schemeClr val="lt1"/>
              </a:buClr>
              <a:buSzPct val="100000"/>
              <a:buChar char="•"/>
            </a:pPr>
            <a:r>
              <a:rPr lang="es-AR">
                <a:solidFill>
                  <a:schemeClr val="lt1"/>
                </a:solidFill>
              </a:rPr>
              <a:t>VApm = VApb + (Ti – S)</a:t>
            </a:r>
            <a:endParaRPr/>
          </a:p>
          <a:p>
            <a:pPr marL="228600" lvl="0" indent="-201930" algn="l" rtl="0">
              <a:lnSpc>
                <a:spcPct val="90000"/>
              </a:lnSpc>
              <a:spcBef>
                <a:spcPts val="1000"/>
              </a:spcBef>
              <a:spcAft>
                <a:spcPts val="0"/>
              </a:spcAft>
              <a:buClr>
                <a:schemeClr val="lt1"/>
              </a:buClr>
              <a:buSzPct val="100000"/>
              <a:buChar char="•"/>
            </a:pPr>
            <a:r>
              <a:rPr lang="es-AR">
                <a:solidFill>
                  <a:schemeClr val="lt1"/>
                </a:solidFill>
              </a:rPr>
              <a:t>Ypm = Ypb + (Ti – S)</a:t>
            </a:r>
            <a:endParaRPr/>
          </a:p>
          <a:p>
            <a:pPr marL="0" lvl="0" indent="0" algn="l" rtl="0">
              <a:lnSpc>
                <a:spcPct val="90000"/>
              </a:lnSpc>
              <a:spcBef>
                <a:spcPts val="1000"/>
              </a:spcBef>
              <a:spcAft>
                <a:spcPts val="0"/>
              </a:spcAft>
              <a:buClr>
                <a:schemeClr val="dk1"/>
              </a:buClr>
              <a:buSzPct val="100000"/>
              <a:buNone/>
            </a:pPr>
            <a:endParaRPr>
              <a:solidFill>
                <a:schemeClr val="lt1"/>
              </a:solidFill>
            </a:endParaRPr>
          </a:p>
          <a:p>
            <a:pPr marL="0" lvl="0" indent="0" algn="just" rtl="0">
              <a:lnSpc>
                <a:spcPct val="90000"/>
              </a:lnSpc>
              <a:spcBef>
                <a:spcPts val="1000"/>
              </a:spcBef>
              <a:spcAft>
                <a:spcPts val="0"/>
              </a:spcAft>
              <a:buClr>
                <a:schemeClr val="lt1"/>
              </a:buClr>
              <a:buSzPct val="100000"/>
              <a:buNone/>
            </a:pPr>
            <a:r>
              <a:rPr lang="es-AR">
                <a:solidFill>
                  <a:schemeClr val="lt1"/>
                </a:solidFill>
              </a:rPr>
              <a:t>En Argentina la producción de las distintas ramas se valúa a precios básicos, de allí que el método del Valor Agregado e Ingreso se estime a precios básicos, y este último también a costo de factores al restar los impuestos indirectos a la producción. Mientras que, los componentes de la demanda (Consumo Individual (Hogares), Consumo Colectivo (Público) e Inversión) se valoran a precios de comprador. </a:t>
            </a:r>
            <a:endParaRPr/>
          </a:p>
          <a:p>
            <a:pPr marL="0" lvl="0" indent="0" algn="l" rtl="0">
              <a:lnSpc>
                <a:spcPct val="90000"/>
              </a:lnSpc>
              <a:spcBef>
                <a:spcPts val="1000"/>
              </a:spcBef>
              <a:spcAft>
                <a:spcPts val="0"/>
              </a:spcAft>
              <a:buClr>
                <a:schemeClr val="dk1"/>
              </a:buClr>
              <a:buSzPct val="100000"/>
              <a:buNone/>
            </a:pPr>
            <a:endParaRPr>
              <a:solidFill>
                <a:schemeClr val="lt1"/>
              </a:solidFill>
            </a:endParaRPr>
          </a:p>
          <a:p>
            <a:pPr marL="0" lvl="0" indent="0" algn="l" rtl="0">
              <a:lnSpc>
                <a:spcPct val="90000"/>
              </a:lnSpc>
              <a:spcBef>
                <a:spcPts val="1000"/>
              </a:spcBef>
              <a:spcAft>
                <a:spcPts val="0"/>
              </a:spcAft>
              <a:buClr>
                <a:schemeClr val="dk1"/>
              </a:buClr>
              <a:buSzPct val="100000"/>
              <a:buNone/>
            </a:pP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Bases de estimación del producto</a:t>
            </a:r>
            <a:endParaRPr sz="3200">
              <a:solidFill>
                <a:schemeClr val="lt1"/>
              </a:solidFill>
              <a:latin typeface="Arial"/>
              <a:ea typeface="Arial"/>
              <a:cs typeface="Arial"/>
              <a:sym typeface="Arial"/>
            </a:endParaRPr>
          </a:p>
        </p:txBody>
      </p:sp>
      <p:sp>
        <p:nvSpPr>
          <p:cNvPr id="155" name="Google Shape;155;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200000"/>
              </a:lnSpc>
              <a:spcBef>
                <a:spcPts val="0"/>
              </a:spcBef>
              <a:spcAft>
                <a:spcPts val="0"/>
              </a:spcAft>
              <a:buClr>
                <a:schemeClr val="dk1"/>
              </a:buClr>
              <a:buSzPts val="2800"/>
              <a:buNone/>
            </a:pPr>
            <a:endParaRPr>
              <a:solidFill>
                <a:schemeClr val="lt1"/>
              </a:solidFill>
            </a:endParaRPr>
          </a:p>
          <a:p>
            <a:pPr marL="0" lvl="0" indent="0" algn="ctr" rtl="0">
              <a:lnSpc>
                <a:spcPct val="200000"/>
              </a:lnSpc>
              <a:spcBef>
                <a:spcPts val="1000"/>
              </a:spcBef>
              <a:spcAft>
                <a:spcPts val="0"/>
              </a:spcAft>
              <a:buClr>
                <a:schemeClr val="lt1"/>
              </a:buClr>
              <a:buSzPts val="2800"/>
              <a:buNone/>
            </a:pPr>
            <a:r>
              <a:rPr lang="es-AR">
                <a:solidFill>
                  <a:schemeClr val="lt1"/>
                </a:solidFill>
              </a:rPr>
              <a:t>Rol del consumo del capital fijo en la inversión y en el ingreso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Bruta o neta?</a:t>
            </a:r>
            <a:endParaRPr sz="3200">
              <a:solidFill>
                <a:schemeClr val="lt1"/>
              </a:solidFill>
              <a:latin typeface="Arial"/>
              <a:ea typeface="Arial"/>
              <a:cs typeface="Arial"/>
              <a:sym typeface="Arial"/>
            </a:endParaRPr>
          </a:p>
        </p:txBody>
      </p:sp>
      <p:sp>
        <p:nvSpPr>
          <p:cNvPr id="161" name="Google Shape;161;p12"/>
          <p:cNvSpPr txBox="1">
            <a:spLocks noGrp="1"/>
          </p:cNvSpPr>
          <p:nvPr>
            <p:ph type="body" idx="1"/>
          </p:nvPr>
        </p:nvSpPr>
        <p:spPr>
          <a:xfrm>
            <a:off x="838200" y="1475874"/>
            <a:ext cx="10515600" cy="470108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Lo que va a tener en cuenta esta base va a ser la perdida de valor que experimenta el capital fijo por su utilización en el proceso productivo, en términos técnicos, “las asignaciones para el consumo de capital fijo” (ACKF).</a:t>
            </a:r>
            <a:endParaRPr/>
          </a:p>
          <a:p>
            <a:pPr marL="228600" lvl="0" indent="-228600" algn="l" rtl="0">
              <a:lnSpc>
                <a:spcPct val="90000"/>
              </a:lnSpc>
              <a:spcBef>
                <a:spcPts val="1800"/>
              </a:spcBef>
              <a:spcAft>
                <a:spcPts val="0"/>
              </a:spcAft>
              <a:buClr>
                <a:schemeClr val="lt1"/>
              </a:buClr>
              <a:buSzPts val="2800"/>
              <a:buChar char="•"/>
            </a:pPr>
            <a:r>
              <a:rPr lang="es-AR">
                <a:solidFill>
                  <a:schemeClr val="lt1"/>
                </a:solidFill>
              </a:rPr>
              <a:t>El producto “bruto” incluye las ACKF en su cálculo y el “neto” las descuenta.</a:t>
            </a:r>
            <a:endParaRPr/>
          </a:p>
          <a:p>
            <a:pPr marL="228600" lvl="0" indent="-228600" algn="l" rtl="0">
              <a:lnSpc>
                <a:spcPct val="90000"/>
              </a:lnSpc>
              <a:spcBef>
                <a:spcPts val="1800"/>
              </a:spcBef>
              <a:spcAft>
                <a:spcPts val="0"/>
              </a:spcAft>
              <a:buClr>
                <a:schemeClr val="lt1"/>
              </a:buClr>
              <a:buSzPts val="2800"/>
              <a:buChar char="•"/>
            </a:pPr>
            <a:r>
              <a:rPr lang="es-AR">
                <a:solidFill>
                  <a:schemeClr val="lt1"/>
                </a:solidFill>
              </a:rPr>
              <a:t>¿Qué pasa si no las descuento?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Bruta o neta?</a:t>
            </a:r>
            <a:endParaRPr sz="3200">
              <a:solidFill>
                <a:schemeClr val="lt1"/>
              </a:solidFill>
              <a:latin typeface="Arial"/>
              <a:ea typeface="Arial"/>
              <a:cs typeface="Arial"/>
              <a:sym typeface="Arial"/>
            </a:endParaRPr>
          </a:p>
        </p:txBody>
      </p:sp>
      <p:sp>
        <p:nvSpPr>
          <p:cNvPr id="167" name="Google Shape;167;p13"/>
          <p:cNvSpPr txBox="1">
            <a:spLocks noGrp="1"/>
          </p:cNvSpPr>
          <p:nvPr>
            <p:ph type="body" idx="1"/>
          </p:nvPr>
        </p:nvSpPr>
        <p:spPr>
          <a:xfrm>
            <a:off x="838200" y="1475874"/>
            <a:ext cx="10515600" cy="4701089"/>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Impacto en el método del ingreso</a:t>
            </a:r>
            <a:endParaRPr/>
          </a:p>
          <a:p>
            <a:pPr marL="0" lvl="0" indent="0" algn="l" rtl="0">
              <a:lnSpc>
                <a:spcPct val="90000"/>
              </a:lnSpc>
              <a:spcBef>
                <a:spcPts val="1800"/>
              </a:spcBef>
              <a:spcAft>
                <a:spcPts val="0"/>
              </a:spcAft>
              <a:buClr>
                <a:schemeClr val="lt1"/>
              </a:buClr>
              <a:buSzPts val="2800"/>
              <a:buNone/>
            </a:pPr>
            <a:r>
              <a:rPr lang="es-AR">
                <a:solidFill>
                  <a:schemeClr val="lt1"/>
                </a:solidFill>
              </a:rPr>
              <a:t>YBpb = RTA + IBM + EBE</a:t>
            </a:r>
            <a:endParaRPr/>
          </a:p>
          <a:p>
            <a:pPr marL="0" lvl="0" indent="0" algn="l" rtl="0">
              <a:lnSpc>
                <a:spcPct val="90000"/>
              </a:lnSpc>
              <a:spcBef>
                <a:spcPts val="1800"/>
              </a:spcBef>
              <a:spcAft>
                <a:spcPts val="0"/>
              </a:spcAft>
              <a:buClr>
                <a:schemeClr val="lt1"/>
              </a:buClr>
              <a:buSzPts val="2800"/>
              <a:buNone/>
            </a:pPr>
            <a:r>
              <a:rPr lang="es-AR">
                <a:solidFill>
                  <a:schemeClr val="lt1"/>
                </a:solidFill>
              </a:rPr>
              <a:t>YNpb = RTA + INM + ENE</a:t>
            </a:r>
            <a:endParaRPr/>
          </a:p>
          <a:p>
            <a:pPr marL="0" lvl="0" indent="0" algn="l" rtl="0">
              <a:lnSpc>
                <a:spcPct val="90000"/>
              </a:lnSpc>
              <a:spcBef>
                <a:spcPts val="1800"/>
              </a:spcBef>
              <a:spcAft>
                <a:spcPts val="0"/>
              </a:spcAft>
              <a:buClr>
                <a:schemeClr val="lt1"/>
              </a:buClr>
              <a:buSzPts val="2800"/>
              <a:buNone/>
            </a:pPr>
            <a:r>
              <a:rPr lang="es-AR">
                <a:solidFill>
                  <a:schemeClr val="lt1"/>
                </a:solidFill>
              </a:rPr>
              <a:t>YBpb = YNpb + ACKF</a:t>
            </a:r>
            <a:endParaRPr/>
          </a:p>
          <a:p>
            <a:pPr marL="228600" lvl="0" indent="-228600" algn="l" rtl="0">
              <a:lnSpc>
                <a:spcPct val="90000"/>
              </a:lnSpc>
              <a:spcBef>
                <a:spcPts val="1800"/>
              </a:spcBef>
              <a:spcAft>
                <a:spcPts val="0"/>
              </a:spcAft>
              <a:buClr>
                <a:schemeClr val="lt1"/>
              </a:buClr>
              <a:buSzPts val="2800"/>
              <a:buChar char="•"/>
            </a:pPr>
            <a:r>
              <a:rPr lang="es-AR">
                <a:solidFill>
                  <a:schemeClr val="lt1"/>
                </a:solidFill>
              </a:rPr>
              <a:t>Impacto en el método de la demanda</a:t>
            </a:r>
            <a:endParaRPr/>
          </a:p>
          <a:p>
            <a:pPr marL="0" lvl="0" indent="0" algn="l" rtl="0">
              <a:lnSpc>
                <a:spcPct val="90000"/>
              </a:lnSpc>
              <a:spcBef>
                <a:spcPts val="1800"/>
              </a:spcBef>
              <a:spcAft>
                <a:spcPts val="0"/>
              </a:spcAft>
              <a:buClr>
                <a:schemeClr val="lt1"/>
              </a:buClr>
              <a:buSzPts val="2800"/>
              <a:buNone/>
            </a:pPr>
            <a:r>
              <a:rPr lang="es-AR">
                <a:solidFill>
                  <a:schemeClr val="lt1"/>
                </a:solidFill>
              </a:rPr>
              <a:t>PBpm = C + G + IBIF + VEx + X – M</a:t>
            </a:r>
            <a:endParaRPr/>
          </a:p>
          <a:p>
            <a:pPr marL="0" lvl="0" indent="0" algn="l" rtl="0">
              <a:lnSpc>
                <a:spcPct val="90000"/>
              </a:lnSpc>
              <a:spcBef>
                <a:spcPts val="1800"/>
              </a:spcBef>
              <a:spcAft>
                <a:spcPts val="0"/>
              </a:spcAft>
              <a:buClr>
                <a:schemeClr val="lt1"/>
              </a:buClr>
              <a:buSzPts val="2800"/>
              <a:buNone/>
            </a:pPr>
            <a:r>
              <a:rPr lang="es-AR">
                <a:solidFill>
                  <a:schemeClr val="lt1"/>
                </a:solidFill>
              </a:rPr>
              <a:t>PNpm = C + G + INIF + VEx + X – M</a:t>
            </a:r>
            <a:endParaRPr/>
          </a:p>
          <a:p>
            <a:pPr marL="0" lvl="0" indent="0" algn="l" rtl="0">
              <a:lnSpc>
                <a:spcPct val="90000"/>
              </a:lnSpc>
              <a:spcBef>
                <a:spcPts val="1800"/>
              </a:spcBef>
              <a:spcAft>
                <a:spcPts val="0"/>
              </a:spcAft>
              <a:buClr>
                <a:schemeClr val="lt1"/>
              </a:buClr>
              <a:buSzPts val="2800"/>
              <a:buNone/>
            </a:pPr>
            <a:r>
              <a:rPr lang="es-AR">
                <a:solidFill>
                  <a:schemeClr val="lt1"/>
                </a:solidFill>
              </a:rPr>
              <a:t>PBpm = PNpm + ACKF</a:t>
            </a:r>
            <a:endParaRPr/>
          </a:p>
          <a:p>
            <a:pPr marL="0" lvl="0" indent="0" algn="l" rtl="0">
              <a:lnSpc>
                <a:spcPct val="90000"/>
              </a:lnSpc>
              <a:spcBef>
                <a:spcPts val="1800"/>
              </a:spcBef>
              <a:spcAft>
                <a:spcPts val="0"/>
              </a:spcAft>
              <a:buClr>
                <a:schemeClr val="dk1"/>
              </a:buClr>
              <a:buSzPts val="2800"/>
              <a:buNone/>
            </a:pPr>
            <a:endParaRPr>
              <a:solidFill>
                <a:schemeClr val="lt1"/>
              </a:solidFill>
            </a:endParaRPr>
          </a:p>
          <a:p>
            <a:pPr marL="228600" lvl="0" indent="-50800" algn="l" rtl="0">
              <a:lnSpc>
                <a:spcPct val="90000"/>
              </a:lnSpc>
              <a:spcBef>
                <a:spcPts val="1800"/>
              </a:spcBef>
              <a:spcAft>
                <a:spcPts val="0"/>
              </a:spcAft>
              <a:buClr>
                <a:schemeClr val="dk1"/>
              </a:buClr>
              <a:buSzPts val="2800"/>
              <a:buNone/>
            </a:pPr>
            <a:endParaRPr>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Bases de estimación del producto</a:t>
            </a:r>
            <a:endParaRPr sz="3200">
              <a:solidFill>
                <a:schemeClr val="lt1"/>
              </a:solidFill>
              <a:latin typeface="Arial"/>
              <a:ea typeface="Arial"/>
              <a:cs typeface="Arial"/>
              <a:sym typeface="Arial"/>
            </a:endParaRPr>
          </a:p>
        </p:txBody>
      </p:sp>
      <p:sp>
        <p:nvSpPr>
          <p:cNvPr id="173" name="Google Shape;173;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200000"/>
              </a:lnSpc>
              <a:spcBef>
                <a:spcPts val="0"/>
              </a:spcBef>
              <a:spcAft>
                <a:spcPts val="0"/>
              </a:spcAft>
              <a:buClr>
                <a:schemeClr val="dk1"/>
              </a:buClr>
              <a:buSzPts val="2800"/>
              <a:buNone/>
            </a:pPr>
            <a:endParaRPr>
              <a:solidFill>
                <a:schemeClr val="lt1"/>
              </a:solidFill>
            </a:endParaRPr>
          </a:p>
          <a:p>
            <a:pPr marL="0" lvl="0" indent="0" algn="ctr" rtl="0">
              <a:lnSpc>
                <a:spcPct val="200000"/>
              </a:lnSpc>
              <a:spcBef>
                <a:spcPts val="1000"/>
              </a:spcBef>
              <a:spcAft>
                <a:spcPts val="0"/>
              </a:spcAft>
              <a:buClr>
                <a:schemeClr val="lt1"/>
              </a:buClr>
              <a:buSzPts val="2800"/>
              <a:buNone/>
            </a:pPr>
            <a:r>
              <a:rPr lang="es-AR">
                <a:solidFill>
                  <a:schemeClr val="lt1"/>
                </a:solidFill>
              </a:rPr>
              <a:t>Analizar el ingreso según el criterio de residencia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Nacional o interno</a:t>
            </a:r>
            <a:endParaRPr sz="3200">
              <a:solidFill>
                <a:schemeClr val="lt1"/>
              </a:solidFill>
              <a:latin typeface="Arial"/>
              <a:ea typeface="Arial"/>
              <a:cs typeface="Arial"/>
              <a:sym typeface="Arial"/>
            </a:endParaRPr>
          </a:p>
        </p:txBody>
      </p:sp>
      <p:sp>
        <p:nvSpPr>
          <p:cNvPr id="179" name="Google Shape;179;p15"/>
          <p:cNvSpPr txBox="1">
            <a:spLocks noGrp="1"/>
          </p:cNvSpPr>
          <p:nvPr>
            <p:ph type="body" idx="1"/>
          </p:nvPr>
        </p:nvSpPr>
        <p:spPr>
          <a:xfrm>
            <a:off x="838200" y="1475874"/>
            <a:ext cx="10515600" cy="4701089"/>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chemeClr val="lt1"/>
              </a:buClr>
              <a:buSzPts val="2800"/>
              <a:buChar char="•"/>
            </a:pPr>
            <a:r>
              <a:rPr lang="es-AR">
                <a:solidFill>
                  <a:schemeClr val="lt1"/>
                </a:solidFill>
              </a:rPr>
              <a:t>En la base interna, nos interesa la producción que se hizo al interior de nuestro territorio económico definido como los límites geográficos de los países, un ámbito de libre circulación de personas, bienes y activos, bajo la administración gubernamental, así como enclaves nacionales en países extranjeros (embajadas, consulados, etc.)</a:t>
            </a:r>
            <a:endParaRPr/>
          </a:p>
          <a:p>
            <a:pPr marL="228600" lvl="0" indent="-228600" algn="just" rtl="0">
              <a:lnSpc>
                <a:spcPct val="90000"/>
              </a:lnSpc>
              <a:spcBef>
                <a:spcPts val="1800"/>
              </a:spcBef>
              <a:spcAft>
                <a:spcPts val="0"/>
              </a:spcAft>
              <a:buClr>
                <a:schemeClr val="lt1"/>
              </a:buClr>
              <a:buSzPts val="2800"/>
              <a:buChar char="•"/>
            </a:pPr>
            <a:r>
              <a:rPr lang="es-AR">
                <a:solidFill>
                  <a:schemeClr val="lt1"/>
                </a:solidFill>
              </a:rPr>
              <a:t>En la base nacional, lo relevante es el criterio de “residencia económica” y tiene como noción básica el “centro de interés económico” de las unidades institucionales, sin importar con la nacionalidad de las personas o de los propietarios de empresas.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Nacional o interno</a:t>
            </a:r>
            <a:endParaRPr sz="3200">
              <a:solidFill>
                <a:schemeClr val="lt1"/>
              </a:solidFill>
              <a:latin typeface="Arial"/>
              <a:ea typeface="Arial"/>
              <a:cs typeface="Arial"/>
              <a:sym typeface="Arial"/>
            </a:endParaRPr>
          </a:p>
        </p:txBody>
      </p:sp>
      <p:sp>
        <p:nvSpPr>
          <p:cNvPr id="185" name="Google Shape;185;p16"/>
          <p:cNvSpPr txBox="1">
            <a:spLocks noGrp="1"/>
          </p:cNvSpPr>
          <p:nvPr>
            <p:ph type="body" idx="1"/>
          </p:nvPr>
        </p:nvSpPr>
        <p:spPr>
          <a:xfrm>
            <a:off x="838200" y="1475874"/>
            <a:ext cx="10515600" cy="4701089"/>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lnSpc>
                <a:spcPct val="90000"/>
              </a:lnSpc>
              <a:spcBef>
                <a:spcPts val="0"/>
              </a:spcBef>
              <a:spcAft>
                <a:spcPts val="0"/>
              </a:spcAft>
              <a:buClr>
                <a:schemeClr val="lt1"/>
              </a:buClr>
              <a:buSzPct val="100000"/>
              <a:buNone/>
            </a:pPr>
            <a:r>
              <a:rPr lang="es-AR">
                <a:solidFill>
                  <a:schemeClr val="lt1"/>
                </a:solidFill>
              </a:rPr>
              <a:t>Centro de interés económico</a:t>
            </a:r>
            <a:endParaRPr/>
          </a:p>
          <a:p>
            <a:pPr marL="0" lvl="0" indent="0" algn="l" rtl="0">
              <a:lnSpc>
                <a:spcPct val="90000"/>
              </a:lnSpc>
              <a:spcBef>
                <a:spcPts val="1800"/>
              </a:spcBef>
              <a:spcAft>
                <a:spcPts val="0"/>
              </a:spcAft>
              <a:buClr>
                <a:schemeClr val="lt1"/>
              </a:buClr>
              <a:buSzPct val="100000"/>
              <a:buNone/>
            </a:pPr>
            <a:r>
              <a:rPr lang="es-AR">
                <a:solidFill>
                  <a:schemeClr val="lt1"/>
                </a:solidFill>
              </a:rPr>
              <a:t>“Internacionalmente, se presume que una persona física es residente de un país si permanece o tiene intención de permanecer en él por un año o más. En el caso de las personas jurídicas, la residencia se considera dada cuando estas producen bienes o prestan servicios en el país, en cantidades significativas, para lo cual deberán mantener un establecimiento productivo durante un año o más” (INDEC; 2017, pág. 5)</a:t>
            </a:r>
            <a:endParaRPr/>
          </a:p>
          <a:p>
            <a:pPr marL="0" lvl="0" indent="0" algn="l" rtl="0">
              <a:lnSpc>
                <a:spcPct val="90000"/>
              </a:lnSpc>
              <a:spcBef>
                <a:spcPts val="1800"/>
              </a:spcBef>
              <a:spcAft>
                <a:spcPts val="0"/>
              </a:spcAft>
              <a:buClr>
                <a:schemeClr val="lt1"/>
              </a:buClr>
              <a:buSzPct val="100000"/>
              <a:buNone/>
            </a:pPr>
            <a:r>
              <a:rPr lang="es-AR">
                <a:solidFill>
                  <a:schemeClr val="lt1"/>
                </a:solidFill>
              </a:rPr>
              <a:t>Mientras en la base Interna consideramos la localización de los factores de la producción al momento de generar esa riqueza, en la base Nacional consideramos la residencia de esos factores al momento de absorberla. Dado que el foco está en la residencia de “dueños” de los factores de la producción y cómo lo apropian, esta base tiene sentido particularmente para el método del Ingreso.</a:t>
            </a:r>
            <a:endParaRPr/>
          </a:p>
          <a:p>
            <a:pPr marL="0" lvl="0" indent="0" algn="l" rtl="0">
              <a:lnSpc>
                <a:spcPct val="90000"/>
              </a:lnSpc>
              <a:spcBef>
                <a:spcPts val="1800"/>
              </a:spcBef>
              <a:spcAft>
                <a:spcPts val="0"/>
              </a:spcAft>
              <a:buClr>
                <a:schemeClr val="dk1"/>
              </a:buClr>
              <a:buSzPct val="100000"/>
              <a:buNone/>
            </a:pP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YNFE</a:t>
            </a:r>
            <a:endParaRPr sz="3200">
              <a:solidFill>
                <a:schemeClr val="lt1"/>
              </a:solidFill>
              <a:latin typeface="Arial"/>
              <a:ea typeface="Arial"/>
              <a:cs typeface="Arial"/>
              <a:sym typeface="Arial"/>
            </a:endParaRPr>
          </a:p>
        </p:txBody>
      </p:sp>
      <p:sp>
        <p:nvSpPr>
          <p:cNvPr id="191" name="Google Shape;191;p17"/>
          <p:cNvSpPr txBox="1">
            <a:spLocks noGrp="1"/>
          </p:cNvSpPr>
          <p:nvPr>
            <p:ph type="body" idx="1"/>
          </p:nvPr>
        </p:nvSpPr>
        <p:spPr>
          <a:xfrm>
            <a:off x="838200" y="1475874"/>
            <a:ext cx="10515600" cy="4701089"/>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lt1"/>
              </a:buClr>
              <a:buSzPct val="100000"/>
              <a:buNone/>
            </a:pPr>
            <a:r>
              <a:rPr lang="es-AR">
                <a:solidFill>
                  <a:schemeClr val="lt1"/>
                </a:solidFill>
              </a:rPr>
              <a:t>La partida que registra los flujos necesarios para entre ajuste de ambas bases es la de Ingreso Neto de Factores del Exterior (YNFE), los cuales se componen principalmente de salarios, intereses, utilidades y dividendos. </a:t>
            </a:r>
            <a:endParaRPr/>
          </a:p>
          <a:p>
            <a:pPr marL="0" lvl="0" indent="0" algn="ctr" rtl="0">
              <a:lnSpc>
                <a:spcPct val="120000"/>
              </a:lnSpc>
              <a:spcBef>
                <a:spcPts val="0"/>
              </a:spcBef>
              <a:spcAft>
                <a:spcPts val="0"/>
              </a:spcAft>
              <a:buClr>
                <a:schemeClr val="lt1"/>
              </a:buClr>
              <a:buSzPct val="100000"/>
              <a:buNone/>
            </a:pPr>
            <a:endParaRPr>
              <a:solidFill>
                <a:schemeClr val="lt1"/>
              </a:solidFill>
            </a:endParaRPr>
          </a:p>
          <a:p>
            <a:pPr marL="0" lvl="0" indent="0" algn="ctr" rtl="0">
              <a:lnSpc>
                <a:spcPct val="90000"/>
              </a:lnSpc>
              <a:spcBef>
                <a:spcPts val="0"/>
              </a:spcBef>
              <a:spcAft>
                <a:spcPts val="0"/>
              </a:spcAft>
              <a:buClr>
                <a:schemeClr val="lt1"/>
              </a:buClr>
              <a:buSzPct val="100000"/>
              <a:buNone/>
            </a:pPr>
            <a:r>
              <a:rPr lang="es-AR">
                <a:solidFill>
                  <a:schemeClr val="lt1"/>
                </a:solidFill>
              </a:rPr>
              <a:t>YNFE</a:t>
            </a:r>
            <a:endParaRPr/>
          </a:p>
          <a:p>
            <a:pPr marL="0" lvl="0" indent="0" algn="ctr" rtl="0">
              <a:lnSpc>
                <a:spcPct val="90000"/>
              </a:lnSpc>
              <a:spcBef>
                <a:spcPts val="0"/>
              </a:spcBef>
              <a:spcAft>
                <a:spcPts val="0"/>
              </a:spcAft>
              <a:buClr>
                <a:schemeClr val="lt1"/>
              </a:buClr>
              <a:buSzPct val="100000"/>
              <a:buNone/>
            </a:pPr>
            <a:r>
              <a:rPr lang="es-AR">
                <a:solidFill>
                  <a:schemeClr val="lt1"/>
                </a:solidFill>
              </a:rPr>
              <a:t>= </a:t>
            </a:r>
            <a:endParaRPr/>
          </a:p>
          <a:p>
            <a:pPr marL="0" lvl="0" indent="0" algn="ctr" rtl="0">
              <a:lnSpc>
                <a:spcPct val="90000"/>
              </a:lnSpc>
              <a:spcBef>
                <a:spcPts val="0"/>
              </a:spcBef>
              <a:spcAft>
                <a:spcPts val="0"/>
              </a:spcAft>
              <a:buClr>
                <a:schemeClr val="lt1"/>
              </a:buClr>
              <a:buSzPct val="100000"/>
              <a:buNone/>
            </a:pPr>
            <a:r>
              <a:rPr lang="es-AR">
                <a:solidFill>
                  <a:schemeClr val="lt1"/>
                </a:solidFill>
              </a:rPr>
              <a:t>Ingreso de factores no residentes en la economía interna</a:t>
            </a:r>
            <a:endParaRPr/>
          </a:p>
          <a:p>
            <a:pPr marL="0" lvl="0" indent="0" algn="ctr" rtl="0">
              <a:lnSpc>
                <a:spcPct val="90000"/>
              </a:lnSpc>
              <a:spcBef>
                <a:spcPts val="0"/>
              </a:spcBef>
              <a:spcAft>
                <a:spcPts val="0"/>
              </a:spcAft>
              <a:buClr>
                <a:schemeClr val="lt1"/>
              </a:buClr>
              <a:buSzPct val="100000"/>
              <a:buNone/>
            </a:pPr>
            <a:r>
              <a:rPr lang="es-AR">
                <a:solidFill>
                  <a:schemeClr val="lt1"/>
                </a:solidFill>
              </a:rPr>
              <a:t>–</a:t>
            </a:r>
            <a:endParaRPr/>
          </a:p>
          <a:p>
            <a:pPr marL="0" lvl="0" indent="0" algn="ctr" rtl="0">
              <a:lnSpc>
                <a:spcPct val="90000"/>
              </a:lnSpc>
              <a:spcBef>
                <a:spcPts val="0"/>
              </a:spcBef>
              <a:spcAft>
                <a:spcPts val="0"/>
              </a:spcAft>
              <a:buClr>
                <a:schemeClr val="lt1"/>
              </a:buClr>
              <a:buSzPct val="100000"/>
              <a:buNone/>
            </a:pPr>
            <a:r>
              <a:rPr lang="es-AR">
                <a:solidFill>
                  <a:schemeClr val="lt1"/>
                </a:solidFill>
              </a:rPr>
              <a:t>Ingreso de factores residentes en el resto del mundo</a:t>
            </a:r>
            <a:endParaRPr/>
          </a:p>
          <a:p>
            <a:pPr marL="0" lvl="0" indent="0" algn="ctr" rtl="0">
              <a:lnSpc>
                <a:spcPct val="90000"/>
              </a:lnSpc>
              <a:spcBef>
                <a:spcPts val="0"/>
              </a:spcBef>
              <a:spcAft>
                <a:spcPts val="0"/>
              </a:spcAft>
              <a:buClr>
                <a:schemeClr val="lt1"/>
              </a:buClr>
              <a:buSzPct val="100000"/>
              <a:buNone/>
            </a:pPr>
            <a:endParaRPr>
              <a:solidFill>
                <a:schemeClr val="lt1"/>
              </a:solidFill>
            </a:endParaRPr>
          </a:p>
          <a:p>
            <a:pPr marL="0" lvl="0" indent="0" algn="ctr" rtl="0">
              <a:lnSpc>
                <a:spcPct val="90000"/>
              </a:lnSpc>
              <a:spcBef>
                <a:spcPts val="0"/>
              </a:spcBef>
              <a:spcAft>
                <a:spcPts val="0"/>
              </a:spcAft>
              <a:buClr>
                <a:schemeClr val="lt1"/>
              </a:buClr>
              <a:buSzPct val="100000"/>
              <a:buNone/>
            </a:pPr>
            <a:r>
              <a:rPr lang="es-AR">
                <a:solidFill>
                  <a:schemeClr val="lt1"/>
                </a:solidFill>
              </a:rPr>
              <a:t>YINpb = RTA + INM + ENE</a:t>
            </a:r>
            <a:endParaRPr/>
          </a:p>
          <a:p>
            <a:pPr marL="0" lvl="0" indent="0" algn="ctr" rtl="0">
              <a:lnSpc>
                <a:spcPct val="90000"/>
              </a:lnSpc>
              <a:spcBef>
                <a:spcPts val="0"/>
              </a:spcBef>
              <a:spcAft>
                <a:spcPts val="0"/>
              </a:spcAft>
              <a:buClr>
                <a:schemeClr val="lt1"/>
              </a:buClr>
              <a:buSzPct val="100000"/>
              <a:buNone/>
            </a:pPr>
            <a:r>
              <a:rPr lang="es-AR">
                <a:solidFill>
                  <a:schemeClr val="lt1"/>
                </a:solidFill>
              </a:rPr>
              <a:t>YNNpb = RTA + INM + ENE – YNFE</a:t>
            </a:r>
            <a:endParaRPr/>
          </a:p>
          <a:p>
            <a:pPr marL="0" lvl="0" indent="0" algn="l" rtl="0">
              <a:lnSpc>
                <a:spcPct val="90000"/>
              </a:lnSpc>
              <a:spcBef>
                <a:spcPts val="1800"/>
              </a:spcBef>
              <a:spcAft>
                <a:spcPts val="0"/>
              </a:spcAft>
              <a:buClr>
                <a:schemeClr val="dk1"/>
              </a:buClr>
              <a:buSzPct val="100000"/>
              <a:buNone/>
            </a:pPr>
            <a:r>
              <a:rPr lang="es-AR">
                <a:solidFill>
                  <a:schemeClr val="lt1"/>
                </a:solidFill>
              </a:rPr>
              <a:t>YIN &gt; YNN (Argentina) —&gt;&gt;&gt; PNB = PIB - YNFE —&gt;&gt;&gt; Las YNFE son positivas porque se ven desde la perspectiva del sector externo. El sector externo absorbe riqueza (factores) producida en Argentina.</a:t>
            </a:r>
            <a:endParaRPr>
              <a:solidFill>
                <a:schemeClr val="lt1"/>
              </a:solidFill>
            </a:endParaRPr>
          </a:p>
          <a:p>
            <a:pPr marL="0" lvl="0" indent="0" algn="l" rtl="0">
              <a:lnSpc>
                <a:spcPct val="90000"/>
              </a:lnSpc>
              <a:spcBef>
                <a:spcPts val="1800"/>
              </a:spcBef>
              <a:spcAft>
                <a:spcPts val="0"/>
              </a:spcAft>
              <a:buClr>
                <a:schemeClr val="dk1"/>
              </a:buClr>
              <a:buSzPct val="100000"/>
              <a:buNone/>
            </a:pPr>
            <a:r>
              <a:rPr lang="es-AR">
                <a:solidFill>
                  <a:schemeClr val="lt1"/>
                </a:solidFill>
              </a:rPr>
              <a:t>PIB &lt; PNB (EEUU) —&gt;&gt;&gt; PNB = PIB - ( -YNFE) —&gt;&gt;&gt;  El sector externo le entrega riqueza (factores) al país.</a:t>
            </a:r>
            <a:endParaRPr>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La igualdad de los métodos y sus bases</a:t>
            </a:r>
            <a:endParaRPr sz="3200">
              <a:solidFill>
                <a:schemeClr val="lt1"/>
              </a:solidFill>
              <a:latin typeface="Arial"/>
              <a:ea typeface="Arial"/>
              <a:cs typeface="Arial"/>
              <a:sym typeface="Arial"/>
            </a:endParaRPr>
          </a:p>
        </p:txBody>
      </p:sp>
      <p:sp>
        <p:nvSpPr>
          <p:cNvPr id="197" name="Google Shape;197;p18"/>
          <p:cNvSpPr txBox="1">
            <a:spLocks noGrp="1"/>
          </p:cNvSpPr>
          <p:nvPr>
            <p:ph type="body" idx="1"/>
          </p:nvPr>
        </p:nvSpPr>
        <p:spPr>
          <a:xfrm>
            <a:off x="838200" y="1475874"/>
            <a:ext cx="10515600" cy="4701089"/>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800"/>
              <a:buNone/>
            </a:pPr>
            <a:r>
              <a:rPr lang="es-AR">
                <a:solidFill>
                  <a:schemeClr val="lt1"/>
                </a:solidFill>
              </a:rPr>
              <a:t>Si partimos del método del Ingreso con sus “bases naturales” que son Nacional, Neto y a precios básicos podemos realizar el siguiente recorrido.</a:t>
            </a:r>
            <a:endParaRPr/>
          </a:p>
          <a:p>
            <a:pPr marL="0" lvl="0" indent="0" algn="ctr" rtl="0">
              <a:lnSpc>
                <a:spcPct val="90000"/>
              </a:lnSpc>
              <a:spcBef>
                <a:spcPts val="1800"/>
              </a:spcBef>
              <a:spcAft>
                <a:spcPts val="0"/>
              </a:spcAft>
              <a:buClr>
                <a:schemeClr val="lt1"/>
              </a:buClr>
              <a:buSzPts val="2800"/>
              <a:buNone/>
            </a:pPr>
            <a:br>
              <a:rPr lang="es-AR">
                <a:solidFill>
                  <a:schemeClr val="lt1"/>
                </a:solidFill>
              </a:rPr>
            </a:br>
            <a:r>
              <a:rPr lang="es-AR">
                <a:solidFill>
                  <a:schemeClr val="lt1"/>
                </a:solidFill>
              </a:rPr>
              <a:t>YNNpb = RTA + INM + ENE </a:t>
            </a:r>
            <a:endParaRPr/>
          </a:p>
          <a:p>
            <a:pPr marL="0" lvl="0" indent="0" algn="ctr" rtl="0">
              <a:lnSpc>
                <a:spcPct val="90000"/>
              </a:lnSpc>
              <a:spcBef>
                <a:spcPts val="1800"/>
              </a:spcBef>
              <a:spcAft>
                <a:spcPts val="0"/>
              </a:spcAft>
              <a:buClr>
                <a:schemeClr val="lt1"/>
              </a:buClr>
              <a:buSzPts val="2800"/>
              <a:buNone/>
            </a:pPr>
            <a:r>
              <a:rPr lang="es-AR">
                <a:solidFill>
                  <a:schemeClr val="lt1"/>
                </a:solidFill>
              </a:rPr>
              <a:t>YNNpb + YNFE = YINpb = VANpb = PINpb</a:t>
            </a:r>
            <a:endParaRPr>
              <a:solidFill>
                <a:schemeClr val="lt1"/>
              </a:solidFill>
            </a:endParaRPr>
          </a:p>
          <a:p>
            <a:pPr marL="0" lvl="0" indent="0" algn="ctr" rtl="0">
              <a:lnSpc>
                <a:spcPct val="90000"/>
              </a:lnSpc>
              <a:spcBef>
                <a:spcPts val="1800"/>
              </a:spcBef>
              <a:spcAft>
                <a:spcPts val="0"/>
              </a:spcAft>
              <a:buClr>
                <a:schemeClr val="lt1"/>
              </a:buClr>
              <a:buSzPts val="2800"/>
              <a:buNone/>
            </a:pPr>
            <a:r>
              <a:rPr lang="es-AR">
                <a:solidFill>
                  <a:schemeClr val="lt1"/>
                </a:solidFill>
              </a:rPr>
              <a:t>YINpb + ACKF = YIBpb = VABpb = PBIpb</a:t>
            </a:r>
            <a:endParaRPr>
              <a:solidFill>
                <a:schemeClr val="lt1"/>
              </a:solidFill>
            </a:endParaRPr>
          </a:p>
          <a:p>
            <a:pPr marL="0" lvl="0" indent="0" algn="ctr" rtl="0">
              <a:lnSpc>
                <a:spcPct val="90000"/>
              </a:lnSpc>
              <a:spcBef>
                <a:spcPts val="1800"/>
              </a:spcBef>
              <a:spcAft>
                <a:spcPts val="0"/>
              </a:spcAft>
              <a:buClr>
                <a:schemeClr val="lt1"/>
              </a:buClr>
              <a:buSzPts val="2800"/>
              <a:buNone/>
            </a:pPr>
            <a:r>
              <a:rPr lang="es-AR">
                <a:solidFill>
                  <a:schemeClr val="lt1"/>
                </a:solidFill>
              </a:rPr>
              <a:t>YIBpb + (Ti - S) = YIBpm = VABpm = PBIpm</a:t>
            </a:r>
            <a:endParaRPr>
              <a:solidFill>
                <a:schemeClr val="lt1"/>
              </a:solidFill>
            </a:endParaRPr>
          </a:p>
          <a:p>
            <a:pPr marL="0" lvl="0" indent="0" algn="l" rtl="0">
              <a:lnSpc>
                <a:spcPct val="90000"/>
              </a:lnSpc>
              <a:spcBef>
                <a:spcPts val="1800"/>
              </a:spcBef>
              <a:spcAft>
                <a:spcPts val="0"/>
              </a:spcAft>
              <a:buClr>
                <a:schemeClr val="dk1"/>
              </a:buClr>
              <a:buSzPts val="2800"/>
              <a:buNone/>
            </a:pPr>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Bases de estimación del producto</a:t>
            </a:r>
            <a:endParaRPr sz="3200">
              <a:solidFill>
                <a:schemeClr val="lt1"/>
              </a:solidFill>
              <a:latin typeface="Arial"/>
              <a:ea typeface="Arial"/>
              <a:cs typeface="Arial"/>
              <a:sym typeface="Arial"/>
            </a:endParaRPr>
          </a:p>
        </p:txBody>
      </p:sp>
      <p:sp>
        <p:nvSpPr>
          <p:cNvPr id="91" name="Google Shape;91;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200000"/>
              </a:lnSpc>
              <a:spcBef>
                <a:spcPts val="0"/>
              </a:spcBef>
              <a:spcAft>
                <a:spcPts val="0"/>
              </a:spcAft>
              <a:buClr>
                <a:schemeClr val="lt1"/>
              </a:buClr>
              <a:buSzPts val="2800"/>
              <a:buChar char="•"/>
            </a:pPr>
            <a:r>
              <a:rPr lang="es-AR">
                <a:solidFill>
                  <a:schemeClr val="lt1"/>
                </a:solidFill>
              </a:rPr>
              <a:t>Efectos de la intervención estatal (impuestos y subsidios)</a:t>
            </a:r>
            <a:endParaRPr/>
          </a:p>
          <a:p>
            <a:pPr marL="228600" lvl="0" indent="-228600" algn="l" rtl="0">
              <a:lnSpc>
                <a:spcPct val="200000"/>
              </a:lnSpc>
              <a:spcBef>
                <a:spcPts val="1000"/>
              </a:spcBef>
              <a:spcAft>
                <a:spcPts val="0"/>
              </a:spcAft>
              <a:buClr>
                <a:schemeClr val="lt1"/>
              </a:buClr>
              <a:buSzPts val="2800"/>
              <a:buChar char="•"/>
            </a:pPr>
            <a:r>
              <a:rPr lang="es-AR">
                <a:solidFill>
                  <a:schemeClr val="lt1"/>
                </a:solidFill>
              </a:rPr>
              <a:t>Rol del consumo del capital fijo en la inversión y en el ingreso.</a:t>
            </a:r>
            <a:endParaRPr/>
          </a:p>
          <a:p>
            <a:pPr marL="228600" lvl="0" indent="-228600" algn="l" rtl="0">
              <a:lnSpc>
                <a:spcPct val="200000"/>
              </a:lnSpc>
              <a:spcBef>
                <a:spcPts val="1000"/>
              </a:spcBef>
              <a:spcAft>
                <a:spcPts val="0"/>
              </a:spcAft>
              <a:buClr>
                <a:schemeClr val="lt1"/>
              </a:buClr>
              <a:buSzPts val="2800"/>
              <a:buChar char="•"/>
            </a:pPr>
            <a:r>
              <a:rPr lang="es-AR">
                <a:solidFill>
                  <a:schemeClr val="lt1"/>
                </a:solidFill>
              </a:rPr>
              <a:t>Analizar el ingreso según el criterio de residencia</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Bases de estimación del producto</a:t>
            </a:r>
            <a:endParaRPr sz="3200">
              <a:solidFill>
                <a:schemeClr val="lt1"/>
              </a:solidFill>
              <a:latin typeface="Arial"/>
              <a:ea typeface="Arial"/>
              <a:cs typeface="Arial"/>
              <a:sym typeface="Arial"/>
            </a:endParaRPr>
          </a:p>
        </p:txBody>
      </p:sp>
      <p:sp>
        <p:nvSpPr>
          <p:cNvPr id="97" name="Google Shape;97;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200000"/>
              </a:lnSpc>
              <a:spcBef>
                <a:spcPts val="0"/>
              </a:spcBef>
              <a:spcAft>
                <a:spcPts val="0"/>
              </a:spcAft>
              <a:buClr>
                <a:schemeClr val="dk1"/>
              </a:buClr>
              <a:buSzPts val="2800"/>
              <a:buNone/>
            </a:pPr>
            <a:endParaRPr>
              <a:solidFill>
                <a:schemeClr val="lt1"/>
              </a:solidFill>
            </a:endParaRPr>
          </a:p>
          <a:p>
            <a:pPr marL="0" lvl="0" indent="0" algn="ctr" rtl="0">
              <a:lnSpc>
                <a:spcPct val="200000"/>
              </a:lnSpc>
              <a:spcBef>
                <a:spcPts val="1000"/>
              </a:spcBef>
              <a:spcAft>
                <a:spcPts val="0"/>
              </a:spcAft>
              <a:buClr>
                <a:schemeClr val="lt1"/>
              </a:buClr>
              <a:buSzPts val="2800"/>
              <a:buNone/>
            </a:pPr>
            <a:r>
              <a:rPr lang="es-AR">
                <a:solidFill>
                  <a:schemeClr val="lt1"/>
                </a:solidFill>
              </a:rPr>
              <a:t>La participación del Estado en ¿los precios? o ¿en la riqueza?</a:t>
            </a:r>
            <a:endParaRPr>
              <a:solidFill>
                <a:schemeClr val="lt1"/>
              </a:solidFill>
            </a:endParaRPr>
          </a:p>
          <a:p>
            <a:pPr marL="0" lvl="0" indent="0" algn="ctr" rtl="0">
              <a:lnSpc>
                <a:spcPct val="200000"/>
              </a:lnSpc>
              <a:spcBef>
                <a:spcPts val="1000"/>
              </a:spcBef>
              <a:spcAft>
                <a:spcPts val="0"/>
              </a:spcAft>
              <a:buClr>
                <a:schemeClr val="lt1"/>
              </a:buClr>
              <a:buSzPts val="2800"/>
              <a:buNone/>
            </a:pPr>
            <a:r>
              <a:rPr lang="es-AR" b="1">
                <a:solidFill>
                  <a:schemeClr val="lt1"/>
                </a:solidFill>
              </a:rPr>
              <a:t>Impuestos y subsidios</a:t>
            </a:r>
            <a:endParaRPr b="1"/>
          </a:p>
          <a:p>
            <a:pPr marL="0" lvl="0" indent="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Impuestos y subsidios</a:t>
            </a:r>
            <a:endParaRPr sz="3200">
              <a:solidFill>
                <a:schemeClr val="lt1"/>
              </a:solidFill>
              <a:latin typeface="Arial"/>
              <a:ea typeface="Arial"/>
              <a:cs typeface="Arial"/>
              <a:sym typeface="Arial"/>
            </a:endParaRPr>
          </a:p>
        </p:txBody>
      </p:sp>
      <p:sp>
        <p:nvSpPr>
          <p:cNvPr id="103" name="Google Shape;103;p4"/>
          <p:cNvSpPr txBox="1">
            <a:spLocks noGrp="1"/>
          </p:cNvSpPr>
          <p:nvPr>
            <p:ph type="body" idx="1"/>
          </p:nvPr>
        </p:nvSpPr>
        <p:spPr>
          <a:xfrm>
            <a:off x="838200" y="1690688"/>
            <a:ext cx="10515600" cy="4474138"/>
          </a:xfrm>
          <a:prstGeom prst="rect">
            <a:avLst/>
          </a:prstGeom>
          <a:noFill/>
          <a:ln>
            <a:noFill/>
          </a:ln>
        </p:spPr>
        <p:txBody>
          <a:bodyPr spcFirstLastPara="1" wrap="square" lIns="91425" tIns="45700" rIns="91425" bIns="45700" anchor="t" anchorCtr="0">
            <a:normAutofit/>
          </a:bodyPr>
          <a:lstStyle/>
          <a:p>
            <a:pPr marL="228600" lvl="0" indent="-228600" algn="l" rtl="0">
              <a:lnSpc>
                <a:spcPct val="100000"/>
              </a:lnSpc>
              <a:spcBef>
                <a:spcPts val="0"/>
              </a:spcBef>
              <a:spcAft>
                <a:spcPts val="0"/>
              </a:spcAft>
              <a:buClr>
                <a:schemeClr val="lt1"/>
              </a:buClr>
              <a:buSzPts val="2800"/>
              <a:buChar char="•"/>
            </a:pPr>
            <a:r>
              <a:rPr lang="es-AR">
                <a:solidFill>
                  <a:schemeClr val="lt1"/>
                </a:solidFill>
              </a:rPr>
              <a:t>La intervención del Estado, ¿produce cambios en la riqueza?</a:t>
            </a:r>
            <a:endParaRPr/>
          </a:p>
          <a:p>
            <a:pPr marL="228600" lvl="0" indent="-228600" algn="l" rtl="0">
              <a:lnSpc>
                <a:spcPct val="100000"/>
              </a:lnSpc>
              <a:spcBef>
                <a:spcPts val="3000"/>
              </a:spcBef>
              <a:spcAft>
                <a:spcPts val="0"/>
              </a:spcAft>
              <a:buClr>
                <a:schemeClr val="lt1"/>
              </a:buClr>
              <a:buSzPts val="2800"/>
              <a:buChar char="•"/>
            </a:pPr>
            <a:r>
              <a:rPr lang="es-AR">
                <a:solidFill>
                  <a:schemeClr val="lt1"/>
                </a:solidFill>
              </a:rPr>
              <a:t>El problema es el mecanismo de homogeneización de la producción.</a:t>
            </a:r>
            <a:endParaRPr/>
          </a:p>
          <a:p>
            <a:pPr marL="228600" lvl="0" indent="-228600" algn="l" rtl="0">
              <a:lnSpc>
                <a:spcPct val="100000"/>
              </a:lnSpc>
              <a:spcBef>
                <a:spcPts val="3000"/>
              </a:spcBef>
              <a:spcAft>
                <a:spcPts val="0"/>
              </a:spcAft>
              <a:buClr>
                <a:schemeClr val="lt1"/>
              </a:buClr>
              <a:buSzPts val="2800"/>
              <a:buChar char="•"/>
            </a:pPr>
            <a:r>
              <a:rPr lang="es-AR">
                <a:solidFill>
                  <a:schemeClr val="lt1"/>
                </a:solidFill>
              </a:rPr>
              <a:t>Los impuestos y subsidios, al modificar los precios de la economía, pueden distorsionar las estimaciones de las Cuentas Nacionales.</a:t>
            </a:r>
            <a:endParaRPr/>
          </a:p>
          <a:p>
            <a:pPr marL="228600" lvl="0" indent="-101600" algn="l" rtl="0">
              <a:lnSpc>
                <a:spcPct val="90000"/>
              </a:lnSpc>
              <a:spcBef>
                <a:spcPts val="1000"/>
              </a:spcBef>
              <a:spcAft>
                <a:spcPts val="0"/>
              </a:spcAft>
              <a:buClr>
                <a:schemeClr val="dk1"/>
              </a:buClr>
              <a:buSzPts val="2000"/>
              <a:buNone/>
            </a:pPr>
            <a:endParaRPr sz="20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Impuestos</a:t>
            </a:r>
            <a:endParaRPr sz="3200">
              <a:solidFill>
                <a:schemeClr val="lt1"/>
              </a:solidFill>
              <a:latin typeface="Arial"/>
              <a:ea typeface="Arial"/>
              <a:cs typeface="Arial"/>
              <a:sym typeface="Arial"/>
            </a:endParaRPr>
          </a:p>
        </p:txBody>
      </p:sp>
      <p:sp>
        <p:nvSpPr>
          <p:cNvPr id="109" name="Google Shape;109;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¿Qué tipos de impuestos se tienen en cuenta? Impuestos indirectos.</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Hay dos tipos de impuestos indirectos: los que gravan los “productos” y los que graban el hecho de producir o la “producción”.</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El Impuesto al valor agregado grava los productos, por ejemplo.</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Una habilitación municipal graba la producción.</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Es posible seguir el impacto en los precios de los impuestos indirectos que graban los productos, a diferencia de los que graban la producción que no es posible seguir su trayectoria.</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Ver diferencia entre base “costo de factores” y “precios básicos”</a:t>
            </a:r>
            <a:endParaRPr/>
          </a:p>
          <a:p>
            <a:pPr marL="0" lvl="0" indent="0" algn="l" rtl="0">
              <a:lnSpc>
                <a:spcPct val="90000"/>
              </a:lnSpc>
              <a:spcBef>
                <a:spcPts val="1000"/>
              </a:spcBef>
              <a:spcAft>
                <a:spcPts val="0"/>
              </a:spcAft>
              <a:buClr>
                <a:schemeClr val="dk1"/>
              </a:buClr>
              <a:buSzPts val="2800"/>
              <a:buNone/>
            </a:pP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Subsidios</a:t>
            </a:r>
            <a:endParaRPr sz="3200">
              <a:solidFill>
                <a:schemeClr val="lt1"/>
              </a:solidFill>
              <a:latin typeface="Arial"/>
              <a:ea typeface="Arial"/>
              <a:cs typeface="Arial"/>
              <a:sym typeface="Arial"/>
            </a:endParaRPr>
          </a:p>
        </p:txBody>
      </p:sp>
      <p:sp>
        <p:nvSpPr>
          <p:cNvPr id="115" name="Google Shape;115;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s-AR">
                <a:solidFill>
                  <a:schemeClr val="lt1"/>
                </a:solidFill>
              </a:rPr>
              <a:t>Un subsidio es el monto que el Estado otorga a una empresa con el fin de que mantenga o no suba los precios. Es la contracara del impuesto indirecto. Los subsidios a la luz, el gas y el transporte son los ejemplos por definición.</a:t>
            </a:r>
            <a:endParaRPr/>
          </a:p>
          <a:p>
            <a:pPr marL="228600" lvl="0" indent="-228600" algn="l" rtl="0">
              <a:lnSpc>
                <a:spcPct val="90000"/>
              </a:lnSpc>
              <a:spcBef>
                <a:spcPts val="1000"/>
              </a:spcBef>
              <a:spcAft>
                <a:spcPts val="0"/>
              </a:spcAft>
              <a:buClr>
                <a:schemeClr val="lt1"/>
              </a:buClr>
              <a:buSzPts val="2800"/>
              <a:buChar char="•"/>
            </a:pPr>
            <a:r>
              <a:rPr lang="es-AR">
                <a:solidFill>
                  <a:schemeClr val="lt1"/>
                </a:solidFill>
              </a:rPr>
              <a:t>Respecto a los resultados negativos de las empresas públicas para contener los precios de sus servicios, aunque se pueden pensar como subsidios, no se contabilizan como tales.</a:t>
            </a:r>
            <a:endParaRPr/>
          </a:p>
          <a:p>
            <a:pPr marL="0" lvl="0" indent="0" algn="l" rtl="0">
              <a:lnSpc>
                <a:spcPct val="90000"/>
              </a:lnSpc>
              <a:spcBef>
                <a:spcPts val="1000"/>
              </a:spcBef>
              <a:spcAft>
                <a:spcPts val="0"/>
              </a:spcAft>
              <a:buClr>
                <a:schemeClr val="dk1"/>
              </a:buClr>
              <a:buSzPts val="2800"/>
              <a:buNone/>
            </a:pP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3200"/>
              <a:buFont typeface="Arial"/>
              <a:buNone/>
            </a:pPr>
            <a:r>
              <a:rPr lang="es-AR" sz="3200">
                <a:solidFill>
                  <a:schemeClr val="lt1"/>
                </a:solidFill>
                <a:latin typeface="Arial"/>
                <a:ea typeface="Arial"/>
                <a:cs typeface="Arial"/>
                <a:sym typeface="Arial"/>
              </a:rPr>
              <a:t>Impuestos indirectos netos de subsidios</a:t>
            </a:r>
            <a:endParaRPr sz="3200">
              <a:solidFill>
                <a:schemeClr val="lt1"/>
              </a:solidFill>
              <a:latin typeface="Arial"/>
              <a:ea typeface="Arial"/>
              <a:cs typeface="Arial"/>
              <a:sym typeface="Arial"/>
            </a:endParaRPr>
          </a:p>
        </p:txBody>
      </p:sp>
      <p:sp>
        <p:nvSpPr>
          <p:cNvPr id="121" name="Google Shape;121;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800"/>
              <a:buNone/>
            </a:pPr>
            <a:endParaRPr>
              <a:solidFill>
                <a:schemeClr val="lt1"/>
              </a:solidFill>
            </a:endParaRPr>
          </a:p>
          <a:p>
            <a:pPr marL="0" lvl="0" indent="0" algn="ctr" rtl="0">
              <a:lnSpc>
                <a:spcPct val="90000"/>
              </a:lnSpc>
              <a:spcBef>
                <a:spcPts val="1000"/>
              </a:spcBef>
              <a:spcAft>
                <a:spcPts val="0"/>
              </a:spcAft>
              <a:buClr>
                <a:schemeClr val="dk1"/>
              </a:buClr>
              <a:buSzPts val="2800"/>
              <a:buNone/>
            </a:pPr>
            <a:endParaRPr>
              <a:solidFill>
                <a:schemeClr val="lt1"/>
              </a:solidFill>
            </a:endParaRPr>
          </a:p>
          <a:p>
            <a:pPr marL="0" lvl="0" indent="0" algn="ctr" rtl="0">
              <a:lnSpc>
                <a:spcPct val="90000"/>
              </a:lnSpc>
              <a:spcBef>
                <a:spcPts val="1000"/>
              </a:spcBef>
              <a:spcAft>
                <a:spcPts val="0"/>
              </a:spcAft>
              <a:buClr>
                <a:schemeClr val="lt1"/>
              </a:buClr>
              <a:buSzPts val="2800"/>
              <a:buNone/>
            </a:pPr>
            <a:r>
              <a:rPr lang="es-AR">
                <a:solidFill>
                  <a:schemeClr val="lt1"/>
                </a:solidFill>
              </a:rPr>
              <a:t>Impuestos indirectos netos de subsidios</a:t>
            </a:r>
            <a:endParaRPr/>
          </a:p>
          <a:p>
            <a:pPr marL="0" lvl="0" indent="0" algn="ctr" rtl="0">
              <a:lnSpc>
                <a:spcPct val="90000"/>
              </a:lnSpc>
              <a:spcBef>
                <a:spcPts val="1000"/>
              </a:spcBef>
              <a:spcAft>
                <a:spcPts val="0"/>
              </a:spcAft>
              <a:buClr>
                <a:schemeClr val="lt1"/>
              </a:buClr>
              <a:buSzPts val="2800"/>
              <a:buNone/>
            </a:pPr>
            <a:r>
              <a:rPr lang="es-AR">
                <a:solidFill>
                  <a:schemeClr val="lt1"/>
                </a:solidFill>
              </a:rPr>
              <a:t>=</a:t>
            </a:r>
            <a:endParaRPr/>
          </a:p>
          <a:p>
            <a:pPr marL="0" lvl="0" indent="0" algn="ctr" rtl="0">
              <a:lnSpc>
                <a:spcPct val="90000"/>
              </a:lnSpc>
              <a:spcBef>
                <a:spcPts val="1000"/>
              </a:spcBef>
              <a:spcAft>
                <a:spcPts val="0"/>
              </a:spcAft>
              <a:buClr>
                <a:schemeClr val="lt1"/>
              </a:buClr>
              <a:buSzPts val="2800"/>
              <a:buNone/>
            </a:pPr>
            <a:r>
              <a:rPr lang="es-AR">
                <a:solidFill>
                  <a:schemeClr val="lt1"/>
                </a:solidFill>
              </a:rPr>
              <a:t>Impuestos Indirectos – Subsidios</a:t>
            </a:r>
            <a:endParaRPr/>
          </a:p>
          <a:p>
            <a:pPr marL="0" lvl="0" indent="0" algn="ctr" rtl="0">
              <a:lnSpc>
                <a:spcPct val="90000"/>
              </a:lnSpc>
              <a:spcBef>
                <a:spcPts val="1000"/>
              </a:spcBef>
              <a:spcAft>
                <a:spcPts val="0"/>
              </a:spcAft>
              <a:buClr>
                <a:schemeClr val="lt1"/>
              </a:buClr>
              <a:buSzPts val="2800"/>
              <a:buNone/>
            </a:pPr>
            <a:r>
              <a:rPr lang="es-AR">
                <a:solidFill>
                  <a:schemeClr val="lt1"/>
                </a:solidFill>
              </a:rPr>
              <a:t>=</a:t>
            </a:r>
            <a:endParaRPr/>
          </a:p>
          <a:p>
            <a:pPr marL="0" lvl="0" indent="0" algn="ctr" rtl="0">
              <a:lnSpc>
                <a:spcPct val="90000"/>
              </a:lnSpc>
              <a:spcBef>
                <a:spcPts val="1000"/>
              </a:spcBef>
              <a:spcAft>
                <a:spcPts val="0"/>
              </a:spcAft>
              <a:buClr>
                <a:schemeClr val="lt1"/>
              </a:buClr>
              <a:buSzPts val="2800"/>
              <a:buNone/>
            </a:pPr>
            <a:r>
              <a:rPr lang="es-AR">
                <a:solidFill>
                  <a:schemeClr val="lt1"/>
                </a:solidFill>
              </a:rPr>
              <a:t>Ti - 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Arial"/>
              <a:buNone/>
            </a:pPr>
            <a:r>
              <a:rPr lang="es-AR" sz="3200">
                <a:solidFill>
                  <a:schemeClr val="lt1"/>
                </a:solidFill>
              </a:rPr>
              <a:t>Márgenes de transporte y comercialización</a:t>
            </a:r>
            <a:endParaRPr sz="3200">
              <a:solidFill>
                <a:schemeClr val="lt1"/>
              </a:solidFill>
              <a:latin typeface="Arial"/>
              <a:ea typeface="Arial"/>
              <a:cs typeface="Arial"/>
              <a:sym typeface="Arial"/>
            </a:endParaRPr>
          </a:p>
        </p:txBody>
      </p:sp>
      <p:sp>
        <p:nvSpPr>
          <p:cNvPr id="127" name="Google Shape;12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800"/>
              <a:buNone/>
            </a:pPr>
            <a:r>
              <a:rPr lang="es-AR">
                <a:solidFill>
                  <a:schemeClr val="lt1"/>
                </a:solidFill>
              </a:rPr>
              <a:t>Dado que la generalidad de los productos necesita de transporte y comercialización, al momento de observar el origen sectorial de la producción debemos poder discriminar estas actividades.</a:t>
            </a:r>
            <a:endParaRPr/>
          </a:p>
          <a:p>
            <a:pPr marL="0" lvl="0" indent="0" algn="l" rtl="0">
              <a:lnSpc>
                <a:spcPct val="90000"/>
              </a:lnSpc>
              <a:spcBef>
                <a:spcPts val="1000"/>
              </a:spcBef>
              <a:spcAft>
                <a:spcPts val="0"/>
              </a:spcAft>
              <a:buClr>
                <a:schemeClr val="lt1"/>
              </a:buClr>
              <a:buSzPts val="2800"/>
              <a:buNone/>
            </a:pPr>
            <a:r>
              <a:rPr lang="es-AR">
                <a:solidFill>
                  <a:schemeClr val="lt1"/>
                </a:solidFill>
              </a:rPr>
              <a:t>En el precio de góndola (comprador o de mercado) no puedo observar el valor agregado que aporta el sector productor del bien, el sector comercio y el sector transporte.</a:t>
            </a:r>
            <a:endParaRPr/>
          </a:p>
          <a:p>
            <a:pPr marL="0" lvl="0" indent="0" algn="l" rtl="0">
              <a:lnSpc>
                <a:spcPct val="90000"/>
              </a:lnSpc>
              <a:spcBef>
                <a:spcPts val="1000"/>
              </a:spcBef>
              <a:spcAft>
                <a:spcPts val="0"/>
              </a:spcAft>
              <a:buClr>
                <a:schemeClr val="lt1"/>
              </a:buClr>
              <a:buSzPts val="2800"/>
              <a:buNone/>
            </a:pPr>
            <a:r>
              <a:rPr lang="es-AR">
                <a:solidFill>
                  <a:schemeClr val="lt1"/>
                </a:solidFill>
              </a:rPr>
              <a:t>Por esta razón, al momento de valuar los métodos del ingreso y del valor agregado, se recomienda hacerlo a “precios básicos”.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a:extLst>
            <a:ext uri="{FF2B5EF4-FFF2-40B4-BE49-F238E27FC236}">
              <a16:creationId xmlns:a16="http://schemas.microsoft.com/office/drawing/2014/main" id="{60262907-4683-1F91-36B8-AB32D6D09947}"/>
            </a:ext>
          </a:extLst>
        </p:cNvPr>
        <p:cNvGrpSpPr/>
        <p:nvPr/>
      </p:nvGrpSpPr>
      <p:grpSpPr>
        <a:xfrm>
          <a:off x="0" y="0"/>
          <a:ext cx="0" cy="0"/>
          <a:chOff x="0" y="0"/>
          <a:chExt cx="0" cy="0"/>
        </a:xfrm>
      </p:grpSpPr>
      <p:sp>
        <p:nvSpPr>
          <p:cNvPr id="126" name="Google Shape;126;p8">
            <a:extLst>
              <a:ext uri="{FF2B5EF4-FFF2-40B4-BE49-F238E27FC236}">
                <a16:creationId xmlns:a16="http://schemas.microsoft.com/office/drawing/2014/main" id="{A2CB329D-4667-21DA-F98C-58F085F53F4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2800"/>
              <a:buFont typeface="Arial"/>
              <a:buNone/>
            </a:pPr>
            <a:r>
              <a:rPr lang="es-AR" sz="3200" dirty="0">
                <a:solidFill>
                  <a:schemeClr val="lt1"/>
                </a:solidFill>
              </a:rPr>
              <a:t>Valuación</a:t>
            </a:r>
            <a:endParaRPr sz="3200" dirty="0">
              <a:solidFill>
                <a:schemeClr val="lt1"/>
              </a:solidFill>
              <a:latin typeface="Arial"/>
              <a:ea typeface="Arial"/>
              <a:cs typeface="Arial"/>
              <a:sym typeface="Arial"/>
            </a:endParaRPr>
          </a:p>
        </p:txBody>
      </p:sp>
      <p:sp>
        <p:nvSpPr>
          <p:cNvPr id="127" name="Google Shape;127;p8">
            <a:extLst>
              <a:ext uri="{FF2B5EF4-FFF2-40B4-BE49-F238E27FC236}">
                <a16:creationId xmlns:a16="http://schemas.microsoft.com/office/drawing/2014/main" id="{462CADC7-A3E4-3EFA-6FC2-C7F57C9580F0}"/>
              </a:ext>
            </a:extLst>
          </p:cNvPr>
          <p:cNvSpPr txBox="1">
            <a:spLocks noGrp="1"/>
          </p:cNvSpPr>
          <p:nvPr>
            <p:ph type="body" idx="1"/>
          </p:nvPr>
        </p:nvSpPr>
        <p:spPr>
          <a:xfrm>
            <a:off x="838200" y="2661367"/>
            <a:ext cx="10515600" cy="194013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800"/>
              <a:buNone/>
            </a:pPr>
            <a:r>
              <a:rPr lang="es-ES" dirty="0">
                <a:solidFill>
                  <a:schemeClr val="lt1"/>
                </a:solidFill>
              </a:rPr>
              <a:t>Vamos a ir desde la expresión de precios que encontramos en el mercado hasta la expresión “factorial”</a:t>
            </a:r>
          </a:p>
          <a:p>
            <a:pPr marL="0" lvl="0" indent="0" algn="l" rtl="0">
              <a:lnSpc>
                <a:spcPct val="90000"/>
              </a:lnSpc>
              <a:spcBef>
                <a:spcPts val="1000"/>
              </a:spcBef>
              <a:spcAft>
                <a:spcPts val="0"/>
              </a:spcAft>
              <a:buClr>
                <a:schemeClr val="lt1"/>
              </a:buClr>
              <a:buSzPts val="2800"/>
              <a:buNone/>
            </a:pPr>
            <a:r>
              <a:rPr lang="es-ES" dirty="0">
                <a:solidFill>
                  <a:schemeClr val="lt1"/>
                </a:solidFill>
              </a:rPr>
              <a:t>Precios de mercado -&gt; Precios básicos -&gt; Costo de factores</a:t>
            </a:r>
            <a:endParaRPr dirty="0"/>
          </a:p>
        </p:txBody>
      </p:sp>
    </p:spTree>
    <p:extLst>
      <p:ext uri="{BB962C8B-B14F-4D97-AF65-F5344CB8AC3E}">
        <p14:creationId xmlns:p14="http://schemas.microsoft.com/office/powerpoint/2010/main" val="3514306373"/>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1408</Words>
  <Application>Microsoft Office PowerPoint</Application>
  <PresentationFormat>Panorámica</PresentationFormat>
  <Paragraphs>129</Paragraphs>
  <Slides>19</Slides>
  <Notes>19</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19</vt:i4>
      </vt:variant>
    </vt:vector>
  </HeadingPairs>
  <TitlesOfParts>
    <vt:vector size="23" baseType="lpstr">
      <vt:lpstr>Arial</vt:lpstr>
      <vt:lpstr>Calibri</vt:lpstr>
      <vt:lpstr>Garamond</vt:lpstr>
      <vt:lpstr>Tema de Office</vt:lpstr>
      <vt:lpstr>Presentación de PowerPoint</vt:lpstr>
      <vt:lpstr>Bases de estimación del producto</vt:lpstr>
      <vt:lpstr>Bases de estimación del producto</vt:lpstr>
      <vt:lpstr>Impuestos y subsidios</vt:lpstr>
      <vt:lpstr>Impuestos</vt:lpstr>
      <vt:lpstr>Subsidios</vt:lpstr>
      <vt:lpstr>Impuestos indirectos netos de subsidios</vt:lpstr>
      <vt:lpstr>Márgenes de transporte y comercialización</vt:lpstr>
      <vt:lpstr>Valuación</vt:lpstr>
      <vt:lpstr>Presentación de PowerPoint</vt:lpstr>
      <vt:lpstr>Bases en los métodos</vt:lpstr>
      <vt:lpstr>Bases de estimación del producto</vt:lpstr>
      <vt:lpstr>Bruta o neta?</vt:lpstr>
      <vt:lpstr>Bruta o neta?</vt:lpstr>
      <vt:lpstr>Bases de estimación del producto</vt:lpstr>
      <vt:lpstr>Nacional o interno</vt:lpstr>
      <vt:lpstr>Nacional o interno</vt:lpstr>
      <vt:lpstr>YNFE</vt:lpstr>
      <vt:lpstr>La igualdad de los métodos y sus bases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Anibal Ezequiel Monteforte Bracamonte</dc:creator>
  <cp:lastModifiedBy>Anibal Ezequiel Monteforte Bracamonte</cp:lastModifiedBy>
  <cp:revision>1</cp:revision>
  <dcterms:created xsi:type="dcterms:W3CDTF">2023-03-20T00:57:21Z</dcterms:created>
  <dcterms:modified xsi:type="dcterms:W3CDTF">2025-04-01T20:16:22Z</dcterms:modified>
</cp:coreProperties>
</file>