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2192000" cy="6858000"/>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A5E6"/>
    <a:srgbClr val="2998E3"/>
    <a:srgbClr val="60B2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23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3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3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3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3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3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3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3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3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4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4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4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4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9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9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0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0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10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0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0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1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1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it-IT" sz="3200" b="0" strike="noStrike" spc="-1">
              <a:latin typeface="Arial"/>
            </a:endParaRPr>
          </a:p>
        </p:txBody>
      </p:sp>
      <p:sp>
        <p:nvSpPr>
          <p:cNvPr id="11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1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1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11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
        <p:nvSpPr>
          <p:cNvPr id="11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2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it-IT" sz="3200" b="0" strike="noStrike" spc="-1">
              <a:latin typeface="Arial"/>
            </a:endParaRPr>
          </a:p>
        </p:txBody>
      </p:sp>
      <p:sp>
        <p:nvSpPr>
          <p:cNvPr id="12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it-IT" sz="3200" b="0" strike="noStrike" spc="-1">
              <a:latin typeface="Arial"/>
            </a:endParaRPr>
          </a:p>
        </p:txBody>
      </p:sp>
      <p:sp>
        <p:nvSpPr>
          <p:cNvPr id="12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it-IT" sz="3200" b="0" strike="noStrike" spc="-1">
              <a:latin typeface="Arial"/>
            </a:endParaRPr>
          </a:p>
        </p:txBody>
      </p:sp>
      <p:sp>
        <p:nvSpPr>
          <p:cNvPr id="12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it-IT" sz="3200" b="0" strike="noStrike" spc="-1">
              <a:latin typeface="Arial"/>
            </a:endParaRPr>
          </a:p>
        </p:txBody>
      </p:sp>
      <p:sp>
        <p:nvSpPr>
          <p:cNvPr id="12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it-IT" sz="3200" b="0" strike="noStrike" spc="-1">
              <a:latin typeface="Arial"/>
            </a:endParaRPr>
          </a:p>
        </p:txBody>
      </p:sp>
      <p:sp>
        <p:nvSpPr>
          <p:cNvPr id="12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it-IT"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it-IT" sz="3200" b="0" strike="noStrike" spc="-1">
              <a:latin typeface="Arial"/>
            </a:endParaRPr>
          </a:p>
        </p:txBody>
      </p:sp>
      <p:sp>
        <p:nvSpPr>
          <p:cNvPr id="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2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it-IT" sz="3200" b="0" strike="noStrike" spc="-1">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it-IT" sz="4400" b="0" strike="noStrike" spc="-1">
              <a:latin typeface="Arial"/>
            </a:endParaRPr>
          </a:p>
        </p:txBody>
      </p:sp>
      <p:sp>
        <p:nvSpPr>
          <p:cNvPr id="2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it-IT" sz="3200" b="0" strike="noStrike" spc="-1">
              <a:latin typeface="Arial"/>
            </a:endParaRPr>
          </a:p>
        </p:txBody>
      </p:sp>
      <p:sp>
        <p:nvSpPr>
          <p:cNvPr id="2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it-IT" sz="3200" b="0" strike="noStrike" spc="-1">
              <a:latin typeface="Arial"/>
            </a:endParaRPr>
          </a:p>
        </p:txBody>
      </p:sp>
      <p:sp>
        <p:nvSpPr>
          <p:cNvPr id="2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it-IT"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CustomShape 1" hidden="1"/>
          <p:cNvSpPr/>
          <p:nvPr/>
        </p:nvSpPr>
        <p:spPr>
          <a:xfrm>
            <a:off x="0" y="6400800"/>
            <a:ext cx="12187080" cy="452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 name="CustomShape 2" hidden="1"/>
          <p:cNvSpPr/>
          <p:nvPr/>
        </p:nvSpPr>
        <p:spPr>
          <a:xfrm>
            <a:off x="0" y="6334200"/>
            <a:ext cx="12187080" cy="60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360"/>
          </a:xfrm>
          <a:prstGeom prst="line">
            <a:avLst/>
          </a:prstGeom>
          <a:ln w="6480">
            <a:solidFill>
              <a:srgbClr val="808080"/>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3840" cy="452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3840" cy="59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Line 6"/>
          <p:cNvSpPr/>
          <p:nvPr/>
        </p:nvSpPr>
        <p:spPr>
          <a:xfrm>
            <a:off x="1207440" y="4343400"/>
            <a:ext cx="9875520" cy="360"/>
          </a:xfrm>
          <a:prstGeom prst="line">
            <a:avLst/>
          </a:prstGeom>
          <a:ln w="6480">
            <a:solidFill>
              <a:srgbClr val="808080"/>
            </a:solidFill>
            <a:round/>
          </a:ln>
        </p:spPr>
        <p:style>
          <a:lnRef idx="1">
            <a:schemeClr val="accent1"/>
          </a:lnRef>
          <a:fillRef idx="0">
            <a:schemeClr val="accent1"/>
          </a:fillRef>
          <a:effectRef idx="0">
            <a:schemeClr val="accent1"/>
          </a:effectRef>
          <a:fontRef idx="minor"/>
        </p:style>
      </p:sp>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0" y="6400800"/>
            <a:ext cx="12187080" cy="452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6334200"/>
            <a:ext cx="12187080" cy="60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6" name="Line 3"/>
          <p:cNvSpPr/>
          <p:nvPr/>
        </p:nvSpPr>
        <p:spPr>
          <a:xfrm>
            <a:off x="1193400" y="1737720"/>
            <a:ext cx="9966960" cy="360"/>
          </a:xfrm>
          <a:prstGeom prst="line">
            <a:avLst/>
          </a:prstGeom>
          <a:ln w="6480">
            <a:solidFill>
              <a:srgbClr val="808080"/>
            </a:solidFill>
            <a:round/>
          </a:ln>
        </p:spPr>
        <p:style>
          <a:lnRef idx="1">
            <a:schemeClr val="accent1"/>
          </a:lnRef>
          <a:fillRef idx="0">
            <a:schemeClr val="accent1"/>
          </a:fillRef>
          <a:effectRef idx="0">
            <a:schemeClr val="accent1"/>
          </a:effectRef>
          <a:fontRef idx="minor"/>
        </p:style>
      </p:sp>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48"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0" y="6400800"/>
            <a:ext cx="12187080" cy="452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86" name="CustomShape 2"/>
          <p:cNvSpPr/>
          <p:nvPr/>
        </p:nvSpPr>
        <p:spPr>
          <a:xfrm>
            <a:off x="0" y="6334200"/>
            <a:ext cx="12187080" cy="608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7" name="Line 3"/>
          <p:cNvSpPr/>
          <p:nvPr/>
        </p:nvSpPr>
        <p:spPr>
          <a:xfrm>
            <a:off x="1193400" y="1737720"/>
            <a:ext cx="9966960" cy="360"/>
          </a:xfrm>
          <a:prstGeom prst="line">
            <a:avLst/>
          </a:prstGeom>
          <a:ln w="6480">
            <a:solidFill>
              <a:srgbClr val="808080"/>
            </a:solidFill>
            <a:round/>
          </a:ln>
        </p:spPr>
        <p:style>
          <a:lnRef idx="1">
            <a:schemeClr val="accent1"/>
          </a:lnRef>
          <a:fillRef idx="0">
            <a:schemeClr val="accent1"/>
          </a:fillRef>
          <a:effectRef idx="0">
            <a:schemeClr val="accent1"/>
          </a:effectRef>
          <a:fontRef idx="minor"/>
        </p:style>
      </p:sp>
      <p:sp>
        <p:nvSpPr>
          <p:cNvPr id="8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it-IT" sz="4400" b="0" strike="noStrike" spc="-1">
                <a:latin typeface="Arial"/>
              </a:rPr>
              <a:t>Fai clic per modificare il formato del testo del titolo</a:t>
            </a:r>
          </a:p>
        </p:txBody>
      </p:sp>
      <p:sp>
        <p:nvSpPr>
          <p:cNvPr id="8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it-IT" sz="3200" b="0" strike="noStrike" spc="-1">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2800" b="0" strike="noStrike" spc="-1">
                <a:latin typeface="Arial"/>
              </a:rPr>
              <a:t>Secondo livello struttura</a:t>
            </a:r>
          </a:p>
          <a:p>
            <a:pPr marL="1296000" lvl="2" indent="-288000">
              <a:spcBef>
                <a:spcPts val="850"/>
              </a:spcBef>
              <a:buClr>
                <a:srgbClr val="000000"/>
              </a:buClr>
              <a:buSzPct val="45000"/>
              <a:buFont typeface="Wingdings" charset="2"/>
              <a:buChar char=""/>
            </a:pPr>
            <a:r>
              <a:rPr lang="it-IT" sz="2400" b="0" strike="noStrike" spc="-1">
                <a:latin typeface="Arial"/>
              </a:rPr>
              <a:t>Terzo livello struttura</a:t>
            </a:r>
          </a:p>
          <a:p>
            <a:pPr marL="1728000" lvl="3" indent="-216000">
              <a:spcBef>
                <a:spcPts val="567"/>
              </a:spcBef>
              <a:buClr>
                <a:srgbClr val="000000"/>
              </a:buClr>
              <a:buSzPct val="75000"/>
              <a:buFont typeface="Symbol" charset="2"/>
              <a:buChar char=""/>
            </a:pPr>
            <a:r>
              <a:rPr lang="it-IT" sz="2000" b="0" strike="noStrike" spc="-1">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1097280" y="758880"/>
            <a:ext cx="10053360" cy="356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8000" b="0" strike="noStrike" spc="-52">
                <a:solidFill>
                  <a:srgbClr val="262626"/>
                </a:solidFill>
                <a:latin typeface="Calibri Light"/>
                <a:ea typeface="DejaVu Sans"/>
              </a:rPr>
              <a:t>cSurvey</a:t>
            </a:r>
            <a:endParaRPr lang="it-IT" sz="8000" b="0" strike="noStrike" spc="-1">
              <a:latin typeface="Arial"/>
            </a:endParaRPr>
          </a:p>
        </p:txBody>
      </p:sp>
      <p:sp>
        <p:nvSpPr>
          <p:cNvPr id="127" name="CustomShape 2"/>
          <p:cNvSpPr/>
          <p:nvPr/>
        </p:nvSpPr>
        <p:spPr>
          <a:xfrm>
            <a:off x="1100160" y="4455720"/>
            <a:ext cx="10053360" cy="11379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it-IT"/>
          </a:p>
        </p:txBody>
      </p:sp>
      <p:sp>
        <p:nvSpPr>
          <p:cNvPr id="128" name="CustomShape 3"/>
          <p:cNvSpPr/>
          <p:nvPr/>
        </p:nvSpPr>
        <p:spPr>
          <a:xfrm>
            <a:off x="9000000" y="5688000"/>
            <a:ext cx="3091680" cy="109008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199"/>
              </a:spcBef>
              <a:spcAft>
                <a:spcPts val="201"/>
              </a:spcAft>
            </a:pPr>
            <a:r>
              <a:rPr lang="it-IT" sz="3200" b="1" strike="noStrike" spc="-1">
                <a:solidFill>
                  <a:srgbClr val="000000"/>
                </a:solidFill>
                <a:latin typeface="Segoe UI"/>
                <a:ea typeface="DejaVu Sans"/>
              </a:rPr>
              <a:t>!</a:t>
            </a:r>
            <a:endParaRPr lang="it-IT" sz="3200" b="0" strike="noStrike" spc="-1">
              <a:latin typeface="Arial"/>
            </a:endParaRPr>
          </a:p>
          <a:p>
            <a:pPr>
              <a:lnSpc>
                <a:spcPct val="90000"/>
              </a:lnSpc>
              <a:spcBef>
                <a:spcPts val="1199"/>
              </a:spcBef>
              <a:spcAft>
                <a:spcPts val="201"/>
              </a:spcAft>
            </a:pPr>
            <a:r>
              <a:rPr lang="it-IT" sz="1200" b="0" strike="noStrike" spc="-1">
                <a:solidFill>
                  <a:srgbClr val="000000"/>
                </a:solidFill>
                <a:latin typeface="Segoe Print"/>
                <a:ea typeface="DejaVu Sans"/>
              </a:rPr>
              <a:t>😔 sorry...slides have a lot of text and few images…</a:t>
            </a:r>
            <a:endParaRPr lang="it-IT" sz="1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Is bugged?</a:t>
            </a:r>
            <a:endParaRPr lang="it-IT" sz="4800" b="0" strike="noStrike" spc="-1">
              <a:latin typeface="Arial"/>
            </a:endParaRPr>
          </a:p>
        </p:txBody>
      </p:sp>
      <p:sp>
        <p:nvSpPr>
          <p:cNvPr id="163"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dirty="0">
                <a:solidFill>
                  <a:srgbClr val="404040"/>
                </a:solidFill>
                <a:latin typeface="Calibri"/>
                <a:ea typeface="DejaVu Sans"/>
              </a:rPr>
              <a:t>Yes.</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But the </a:t>
            </a:r>
            <a:r>
              <a:rPr lang="it-IT" sz="2000" b="0" strike="noStrike" spc="-1" dirty="0" err="1">
                <a:solidFill>
                  <a:srgbClr val="404040"/>
                </a:solidFill>
                <a:latin typeface="Calibri"/>
                <a:ea typeface="DejaVu Sans"/>
              </a:rPr>
              <a:t>answer</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is</a:t>
            </a:r>
            <a:r>
              <a:rPr lang="it-IT" sz="2000" b="0" strike="noStrike" spc="-1" dirty="0">
                <a:solidFill>
                  <a:srgbClr val="404040"/>
                </a:solidFill>
                <a:latin typeface="Calibri"/>
                <a:ea typeface="DejaVu Sans"/>
              </a:rPr>
              <a:t> the </a:t>
            </a:r>
            <a:r>
              <a:rPr lang="it-IT" sz="2000" b="0" strike="noStrike" spc="-1" dirty="0" err="1">
                <a:solidFill>
                  <a:srgbClr val="404040"/>
                </a:solidFill>
                <a:latin typeface="Calibri"/>
                <a:ea typeface="DejaVu Sans"/>
              </a:rPr>
              <a:t>same</a:t>
            </a:r>
            <a:r>
              <a:rPr lang="it-IT" sz="2000" b="0" strike="noStrike" spc="-1" dirty="0">
                <a:solidFill>
                  <a:srgbClr val="404040"/>
                </a:solidFill>
                <a:latin typeface="Calibri"/>
                <a:ea typeface="DejaVu Sans"/>
              </a:rPr>
              <a:t> for </a:t>
            </a:r>
            <a:r>
              <a:rPr lang="it-IT" sz="2000" b="0" strike="noStrike" spc="-1" dirty="0" err="1">
                <a:solidFill>
                  <a:srgbClr val="404040"/>
                </a:solidFill>
                <a:latin typeface="Calibri"/>
                <a:ea typeface="DejaVu Sans"/>
              </a:rPr>
              <a:t>all</a:t>
            </a:r>
            <a:r>
              <a:rPr lang="it-IT" sz="2000" b="0" strike="noStrike" spc="-1" dirty="0">
                <a:solidFill>
                  <a:srgbClr val="404040"/>
                </a:solidFill>
                <a:latin typeface="Calibri"/>
                <a:ea typeface="DejaVu Sans"/>
              </a:rPr>
              <a:t> software.</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For cSurvey </a:t>
            </a:r>
            <a:r>
              <a:rPr lang="it-IT" sz="2000" b="0" strike="noStrike" spc="-1" dirty="0" err="1">
                <a:solidFill>
                  <a:srgbClr val="404040"/>
                </a:solidFill>
                <a:latin typeface="Calibri"/>
                <a:ea typeface="DejaVu Sans"/>
              </a:rPr>
              <a:t>keep</a:t>
            </a:r>
            <a:r>
              <a:rPr lang="it-IT" sz="2000" b="0" strike="noStrike" spc="-1" dirty="0">
                <a:solidFill>
                  <a:srgbClr val="404040"/>
                </a:solidFill>
                <a:latin typeface="Calibri"/>
                <a:ea typeface="DejaVu Sans"/>
              </a:rPr>
              <a:t> in mind </a:t>
            </a:r>
            <a:r>
              <a:rPr lang="it-IT" sz="2000" b="0" strike="noStrike" spc="-1" dirty="0" err="1">
                <a:solidFill>
                  <a:srgbClr val="404040"/>
                </a:solidFill>
                <a:latin typeface="Calibri"/>
                <a:ea typeface="DejaVu Sans"/>
              </a:rPr>
              <a:t>this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usefull</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tips</a:t>
            </a:r>
            <a:r>
              <a:rPr lang="it-IT" sz="2000" b="0" strike="noStrike" spc="-1" dirty="0">
                <a:solidFill>
                  <a:srgbClr val="404040"/>
                </a:solidFill>
                <a:latin typeface="Calibri"/>
                <a:ea typeface="DejaVu Sans"/>
              </a:rPr>
              <a:t>:</a:t>
            </a:r>
            <a:br>
              <a:rPr dirty="0"/>
            </a:b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save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frequently</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your</a:t>
            </a:r>
            <a:r>
              <a:rPr lang="it-IT" sz="2000" b="0" strike="noStrike" spc="-1" dirty="0">
                <a:solidFill>
                  <a:srgbClr val="404040"/>
                </a:solidFill>
                <a:latin typeface="Calibri"/>
                <a:ea typeface="DejaVu Sans"/>
              </a:rPr>
              <a:t> work</a:t>
            </a:r>
            <a:br>
              <a:rPr dirty="0"/>
            </a:b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change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frequently</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your</a:t>
            </a:r>
            <a:r>
              <a:rPr lang="it-IT" sz="2000" b="0" strike="noStrike" spc="-1" dirty="0">
                <a:solidFill>
                  <a:srgbClr val="404040"/>
                </a:solidFill>
                <a:latin typeface="Calibri"/>
                <a:ea typeface="DejaVu Sans"/>
              </a:rPr>
              <a:t> work </a:t>
            </a:r>
            <a:r>
              <a:rPr lang="it-IT" sz="2000" b="0" strike="noStrike" spc="-1" dirty="0" err="1">
                <a:solidFill>
                  <a:srgbClr val="404040"/>
                </a:solidFill>
                <a:latin typeface="Calibri"/>
                <a:ea typeface="DejaVu Sans"/>
              </a:rPr>
              <a:t>filename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as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example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adding</a:t>
            </a:r>
            <a:r>
              <a:rPr lang="it-IT" sz="2000" b="0" strike="noStrike" spc="-1" dirty="0">
                <a:solidFill>
                  <a:srgbClr val="404040"/>
                </a:solidFill>
                <a:latin typeface="Calibri"/>
                <a:ea typeface="DejaVu Sans"/>
              </a:rPr>
              <a:t> a ‘</a:t>
            </a:r>
            <a:r>
              <a:rPr lang="it-IT" sz="2000" b="0" strike="noStrike" spc="-1" dirty="0" err="1">
                <a:solidFill>
                  <a:srgbClr val="404040"/>
                </a:solidFill>
                <a:latin typeface="Calibri"/>
                <a:ea typeface="DejaVu Sans"/>
              </a:rPr>
              <a:t>revision</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number</a:t>
            </a:r>
            <a:r>
              <a:rPr lang="it-IT" sz="2000" b="0" strike="noStrike" spc="-1" dirty="0">
                <a:solidFill>
                  <a:srgbClr val="404040"/>
                </a:solidFill>
                <a:latin typeface="Calibri"/>
                <a:ea typeface="DejaVu Sans"/>
              </a:rPr>
              <a:t>, like ‘mycave1_1.csz, mycave1_2.csz…) so </a:t>
            </a:r>
            <a:r>
              <a:rPr lang="it-IT" sz="2000" b="0" strike="noStrike" spc="-1" dirty="0" err="1">
                <a:solidFill>
                  <a:srgbClr val="404040"/>
                </a:solidFill>
                <a:latin typeface="Calibri"/>
                <a:ea typeface="DejaVu Sans"/>
              </a:rPr>
              <a:t>you</a:t>
            </a:r>
            <a:r>
              <a:rPr lang="it-IT" sz="2000" b="0" strike="noStrike" spc="-1" dirty="0">
                <a:solidFill>
                  <a:srgbClr val="404040"/>
                </a:solidFill>
                <a:latin typeface="Calibri"/>
                <a:ea typeface="DejaVu Sans"/>
              </a:rPr>
              <a:t> can go back </a:t>
            </a:r>
            <a:r>
              <a:rPr lang="it-IT" sz="2000" b="0" strike="noStrike" spc="-1" dirty="0" err="1">
                <a:solidFill>
                  <a:srgbClr val="404040"/>
                </a:solidFill>
                <a:latin typeface="Calibri"/>
                <a:ea typeface="DejaVu Sans"/>
              </a:rPr>
              <a:t>even</a:t>
            </a:r>
            <a:r>
              <a:rPr lang="it-IT" sz="2000" b="0" strike="noStrike" spc="-1" dirty="0">
                <a:solidFill>
                  <a:srgbClr val="404040"/>
                </a:solidFill>
                <a:latin typeface="Calibri"/>
                <a:ea typeface="DejaVu Sans"/>
              </a:rPr>
              <a:t> after </a:t>
            </a:r>
            <a:r>
              <a:rPr lang="it-IT" sz="2000" b="0" strike="noStrike" spc="-1" dirty="0" err="1">
                <a:solidFill>
                  <a:srgbClr val="404040"/>
                </a:solidFill>
                <a:latin typeface="Calibri"/>
                <a:ea typeface="DejaVu Sans"/>
              </a:rPr>
              <a:t>complex</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changes</a:t>
            </a:r>
            <a:r>
              <a:rPr lang="it-IT" sz="2000" b="0" strike="noStrike" spc="-1" dirty="0">
                <a:solidFill>
                  <a:srgbClr val="404040"/>
                </a:solidFill>
                <a:latin typeface="Calibri"/>
                <a:ea typeface="DejaVu Sans"/>
              </a:rPr>
              <a:t>.</a:t>
            </a:r>
            <a:br>
              <a:rPr dirty="0"/>
            </a:br>
            <a:r>
              <a:rPr lang="it-IT" sz="2000" b="0" strike="noStrike" spc="-1" dirty="0">
                <a:solidFill>
                  <a:srgbClr val="404040"/>
                </a:solidFill>
                <a:latin typeface="Calibri"/>
                <a:ea typeface="DejaVu Sans"/>
              </a:rPr>
              <a:t>or </a:t>
            </a:r>
            <a:br>
              <a:rPr dirty="0"/>
            </a:br>
            <a:r>
              <a:rPr lang="it-IT" sz="2000" b="0" strike="noStrike" spc="-1" dirty="0">
                <a:solidFill>
                  <a:srgbClr val="404040"/>
                </a:solidFill>
                <a:latin typeface="Calibri"/>
                <a:ea typeface="DejaVu Sans"/>
              </a:rPr>
              <a:t>- use, to store </a:t>
            </a:r>
            <a:r>
              <a:rPr lang="it-IT" sz="2000" b="0" strike="noStrike" spc="-1" dirty="0" err="1">
                <a:solidFill>
                  <a:srgbClr val="404040"/>
                </a:solidFill>
                <a:latin typeface="Calibri"/>
                <a:ea typeface="DejaVu Sans"/>
              </a:rPr>
              <a:t>your</a:t>
            </a:r>
            <a:r>
              <a:rPr lang="it-IT" sz="2000" b="0" strike="noStrike" spc="-1" dirty="0">
                <a:solidFill>
                  <a:srgbClr val="404040"/>
                </a:solidFill>
                <a:latin typeface="Calibri"/>
                <a:ea typeface="DejaVu Sans"/>
              </a:rPr>
              <a:t> surveys, a </a:t>
            </a:r>
            <a:r>
              <a:rPr lang="it-IT" sz="2000" b="0" strike="noStrike" spc="-1" dirty="0" err="1">
                <a:solidFill>
                  <a:srgbClr val="404040"/>
                </a:solidFill>
                <a:latin typeface="Calibri"/>
                <a:ea typeface="DejaVu Sans"/>
              </a:rPr>
              <a:t>revisioned</a:t>
            </a:r>
            <a:r>
              <a:rPr lang="it-IT" sz="2000" b="0" strike="noStrike" spc="-1" dirty="0">
                <a:solidFill>
                  <a:srgbClr val="404040"/>
                </a:solidFill>
                <a:latin typeface="Calibri"/>
                <a:ea typeface="DejaVu Sans"/>
              </a:rPr>
              <a:t> folder (Windows </a:t>
            </a:r>
            <a:r>
              <a:rPr lang="it-IT" sz="2000" b="0" strike="noStrike" spc="-1" dirty="0" err="1">
                <a:solidFill>
                  <a:srgbClr val="404040"/>
                </a:solidFill>
                <a:latin typeface="Calibri"/>
                <a:ea typeface="DejaVu Sans"/>
              </a:rPr>
              <a:t>have</a:t>
            </a:r>
            <a:r>
              <a:rPr lang="it-IT" sz="2000" b="0" strike="noStrike" spc="-1" dirty="0">
                <a:solidFill>
                  <a:srgbClr val="404040"/>
                </a:solidFill>
                <a:latin typeface="Calibri"/>
                <a:ea typeface="DejaVu Sans"/>
              </a:rPr>
              <a:t> a native </a:t>
            </a:r>
            <a:r>
              <a:rPr lang="it-IT" sz="2000" b="0" strike="noStrike" spc="-1" dirty="0" err="1">
                <a:solidFill>
                  <a:srgbClr val="404040"/>
                </a:solidFill>
                <a:latin typeface="Calibri"/>
                <a:ea typeface="DejaVu Sans"/>
              </a:rPr>
              <a:t>function</a:t>
            </a:r>
            <a:r>
              <a:rPr lang="it-IT" sz="2000" b="0" strike="noStrike" spc="-1" dirty="0">
                <a:solidFill>
                  <a:srgbClr val="404040"/>
                </a:solidFill>
                <a:latin typeface="Calibri"/>
                <a:ea typeface="DejaVu Sans"/>
              </a:rPr>
              <a:t> for </a:t>
            </a:r>
            <a:r>
              <a:rPr lang="it-IT" sz="2000" b="0" strike="noStrike" spc="-1" dirty="0" err="1">
                <a:solidFill>
                  <a:srgbClr val="404040"/>
                </a:solidFill>
                <a:latin typeface="Calibri"/>
                <a:ea typeface="DejaVu Sans"/>
              </a:rPr>
              <a:t>this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but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also</a:t>
            </a:r>
            <a:r>
              <a:rPr lang="it-IT" sz="2000" b="0" strike="noStrike" spc="-1" dirty="0">
                <a:solidFill>
                  <a:srgbClr val="404040"/>
                </a:solidFill>
                <a:latin typeface="Calibri"/>
                <a:ea typeface="DejaVu Sans"/>
              </a:rPr>
              <a:t> cloud backup software like OneDrive, Google Drive or </a:t>
            </a:r>
            <a:r>
              <a:rPr lang="it-IT" sz="2000" b="0" strike="noStrike" spc="-1" dirty="0" err="1">
                <a:solidFill>
                  <a:srgbClr val="404040"/>
                </a:solidFill>
                <a:latin typeface="Calibri"/>
                <a:ea typeface="DejaVu Sans"/>
              </a:rPr>
              <a:t>DropBox</a:t>
            </a:r>
            <a:r>
              <a:rPr lang="it-IT" sz="2000" b="0" strike="noStrike" spc="-1" dirty="0">
                <a:solidFill>
                  <a:srgbClr val="404040"/>
                </a:solidFill>
                <a:latin typeface="Calibri"/>
                <a:ea typeface="DejaVu Sans"/>
              </a:rPr>
              <a:t>).</a:t>
            </a:r>
            <a:br>
              <a:rPr dirty="0"/>
            </a:b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when</a:t>
            </a:r>
            <a:r>
              <a:rPr lang="it-IT" sz="2000" b="0" strike="noStrike" spc="-1" dirty="0">
                <a:solidFill>
                  <a:srgbClr val="404040"/>
                </a:solidFill>
                <a:latin typeface="Calibri"/>
                <a:ea typeface="DejaVu Sans"/>
              </a:rPr>
              <a:t> cSurvey </a:t>
            </a:r>
            <a:r>
              <a:rPr lang="it-IT" sz="2000" b="0" strike="noStrike" spc="-1" dirty="0" err="1">
                <a:solidFill>
                  <a:srgbClr val="404040"/>
                </a:solidFill>
                <a:latin typeface="Calibri"/>
                <a:ea typeface="DejaVu Sans"/>
              </a:rPr>
              <a:t>raise</a:t>
            </a:r>
            <a:r>
              <a:rPr lang="it-IT" sz="2000" b="0" strike="noStrike" spc="-1" dirty="0">
                <a:solidFill>
                  <a:srgbClr val="404040"/>
                </a:solidFill>
                <a:latin typeface="Calibri"/>
                <a:ea typeface="DejaVu Sans"/>
              </a:rPr>
              <a:t> an </a:t>
            </a:r>
            <a:r>
              <a:rPr lang="it-IT" sz="2000" b="0" strike="noStrike" spc="-1" dirty="0" err="1">
                <a:solidFill>
                  <a:srgbClr val="404040"/>
                </a:solidFill>
                <a:latin typeface="Calibri"/>
                <a:ea typeface="DejaVu Sans"/>
              </a:rPr>
              <a:t>unhandled</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exception</a:t>
            </a:r>
            <a:r>
              <a:rPr lang="it-IT" sz="2000" b="0" strike="noStrike" spc="-1" dirty="0">
                <a:solidFill>
                  <a:srgbClr val="404040"/>
                </a:solidFill>
                <a:latin typeface="Calibri"/>
                <a:ea typeface="DejaVu Sans"/>
              </a:rPr>
              <a:t> can </a:t>
            </a:r>
            <a:r>
              <a:rPr lang="it-IT" sz="2000" b="0" strike="noStrike" spc="-1" dirty="0" err="1">
                <a:solidFill>
                  <a:srgbClr val="404040"/>
                </a:solidFill>
                <a:latin typeface="Calibri"/>
                <a:ea typeface="DejaVu Sans"/>
              </a:rPr>
              <a:t>send</a:t>
            </a:r>
            <a:r>
              <a:rPr lang="it-IT" sz="2000" b="0" strike="noStrike" spc="-1" dirty="0">
                <a:solidFill>
                  <a:srgbClr val="404040"/>
                </a:solidFill>
                <a:latin typeface="Calibri"/>
                <a:ea typeface="DejaVu Sans"/>
              </a:rPr>
              <a:t> me a log (</a:t>
            </a:r>
            <a:r>
              <a:rPr lang="it-IT" sz="2000" b="0" strike="noStrike" spc="-1" dirty="0" err="1">
                <a:solidFill>
                  <a:srgbClr val="404040"/>
                </a:solidFill>
                <a:latin typeface="Calibri"/>
                <a:ea typeface="DejaVu Sans"/>
              </a:rPr>
              <a:t>stack</a:t>
            </a:r>
            <a:r>
              <a:rPr lang="it-IT" sz="2000" b="0" strike="noStrike" spc="-1" dirty="0">
                <a:solidFill>
                  <a:srgbClr val="404040"/>
                </a:solidFill>
                <a:latin typeface="Calibri"/>
                <a:ea typeface="DejaVu Sans"/>
              </a:rPr>
              <a:t> trace) with some information </a:t>
            </a:r>
            <a:r>
              <a:rPr lang="it-IT" sz="2000" b="0" strike="noStrike" spc="-1" dirty="0" err="1">
                <a:solidFill>
                  <a:srgbClr val="404040"/>
                </a:solidFill>
                <a:latin typeface="Calibri"/>
                <a:ea typeface="DejaVu Sans"/>
              </a:rPr>
              <a:t>about</a:t>
            </a:r>
            <a:r>
              <a:rPr lang="it-IT" sz="2000" b="0" strike="noStrike" spc="-1" dirty="0">
                <a:solidFill>
                  <a:srgbClr val="404040"/>
                </a:solidFill>
                <a:latin typeface="Calibri"/>
                <a:ea typeface="DejaVu Sans"/>
              </a:rPr>
              <a:t> the </a:t>
            </a:r>
            <a:r>
              <a:rPr lang="it-IT" sz="2000" b="0" strike="noStrike" spc="-1" dirty="0" err="1">
                <a:solidFill>
                  <a:srgbClr val="404040"/>
                </a:solidFill>
                <a:latin typeface="Calibri"/>
                <a:ea typeface="DejaVu Sans"/>
              </a:rPr>
              <a:t>exception</a:t>
            </a:r>
            <a:r>
              <a:rPr lang="it-IT" sz="2000" b="0" strike="noStrike" spc="-1" dirty="0">
                <a:solidFill>
                  <a:srgbClr val="404040"/>
                </a:solidFill>
                <a:latin typeface="Calibri"/>
                <a:ea typeface="DejaVu Sans"/>
              </a:rPr>
              <a:t>. So </a:t>
            </a:r>
            <a:r>
              <a:rPr lang="it-IT" sz="2000" b="0" strike="noStrike" spc="-1" dirty="0" err="1">
                <a:solidFill>
                  <a:srgbClr val="404040"/>
                </a:solidFill>
                <a:latin typeface="Calibri"/>
                <a:ea typeface="DejaVu Sans"/>
              </a:rPr>
              <a:t>enable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this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function</a:t>
            </a:r>
            <a:r>
              <a:rPr lang="it-IT" sz="2000" b="0" strike="noStrike" spc="-1" dirty="0">
                <a:solidFill>
                  <a:srgbClr val="404040"/>
                </a:solidFill>
                <a:latin typeface="Calibri"/>
                <a:ea typeface="DejaVu Sans"/>
              </a:rPr>
              <a:t> (cSurvey </a:t>
            </a:r>
            <a:r>
              <a:rPr lang="it-IT" sz="2000" b="0" strike="noStrike" spc="-1" dirty="0" err="1">
                <a:solidFill>
                  <a:srgbClr val="404040"/>
                </a:solidFill>
                <a:latin typeface="Calibri"/>
                <a:ea typeface="DejaVu Sans"/>
              </a:rPr>
              <a:t>will</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ask</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you</a:t>
            </a:r>
            <a:r>
              <a:rPr lang="it-IT" sz="2000" b="0" strike="noStrike" spc="-1" dirty="0">
                <a:solidFill>
                  <a:srgbClr val="404040"/>
                </a:solidFill>
                <a:latin typeface="Calibri"/>
                <a:ea typeface="DejaVu Sans"/>
              </a:rPr>
              <a:t> to do </a:t>
            </a:r>
            <a:r>
              <a:rPr lang="it-IT" sz="2000" b="0" strike="noStrike" spc="-1" dirty="0" err="1">
                <a:solidFill>
                  <a:srgbClr val="404040"/>
                </a:solidFill>
                <a:latin typeface="Calibri"/>
                <a:ea typeface="DejaVu Sans"/>
              </a:rPr>
              <a:t>this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allowing</a:t>
            </a:r>
            <a:r>
              <a:rPr lang="it-IT" sz="2000" b="0" strike="noStrike" spc="-1" dirty="0">
                <a:solidFill>
                  <a:srgbClr val="404040"/>
                </a:solidFill>
                <a:latin typeface="Calibri"/>
                <a:ea typeface="DejaVu Sans"/>
              </a:rPr>
              <a:t> me to </a:t>
            </a:r>
            <a:r>
              <a:rPr lang="it-IT" sz="2000" b="0" strike="noStrike" spc="-1" dirty="0" err="1">
                <a:solidFill>
                  <a:srgbClr val="404040"/>
                </a:solidFill>
                <a:latin typeface="Calibri"/>
                <a:ea typeface="DejaVu Sans"/>
              </a:rPr>
              <a:t>raise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program</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stability</a:t>
            </a:r>
            <a:r>
              <a:rPr lang="it-IT" sz="2000" b="0" strike="noStrike" spc="-1" dirty="0">
                <a:solidFill>
                  <a:srgbClr val="404040"/>
                </a:solidFill>
                <a:latin typeface="Calibri"/>
                <a:ea typeface="DejaVu Sans"/>
              </a:rPr>
              <a:t>. Of </a:t>
            </a:r>
            <a:r>
              <a:rPr lang="it-IT" sz="2000" b="0" strike="noStrike" spc="-1" dirty="0" err="1">
                <a:solidFill>
                  <a:srgbClr val="404040"/>
                </a:solidFill>
                <a:latin typeface="Calibri"/>
                <a:ea typeface="DejaVu Sans"/>
              </a:rPr>
              <a:t>course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you</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could</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notify</a:t>
            </a:r>
            <a:r>
              <a:rPr lang="it-IT" sz="2000" b="0" strike="noStrike" spc="-1" dirty="0">
                <a:solidFill>
                  <a:srgbClr val="404040"/>
                </a:solidFill>
                <a:latin typeface="Calibri"/>
                <a:ea typeface="DejaVu Sans"/>
              </a:rPr>
              <a:t> me the </a:t>
            </a:r>
            <a:r>
              <a:rPr lang="it-IT" sz="2000" b="0" strike="noStrike" spc="-1" dirty="0" err="1">
                <a:solidFill>
                  <a:srgbClr val="404040"/>
                </a:solidFill>
                <a:latin typeface="Calibri"/>
                <a:ea typeface="DejaVu Sans"/>
              </a:rPr>
              <a:t>exception</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using</a:t>
            </a:r>
            <a:r>
              <a:rPr lang="it-IT" sz="2000" b="0" strike="noStrike" spc="-1" dirty="0">
                <a:solidFill>
                  <a:srgbClr val="404040"/>
                </a:solidFill>
                <a:latin typeface="Calibri"/>
                <a:ea typeface="DejaVu Sans"/>
              </a:rPr>
              <a:t> the forum for a </a:t>
            </a:r>
            <a:r>
              <a:rPr lang="it-IT" sz="2000" b="0" strike="noStrike" spc="-1" dirty="0" err="1">
                <a:solidFill>
                  <a:srgbClr val="404040"/>
                </a:solidFill>
                <a:latin typeface="Calibri"/>
                <a:ea typeface="DejaVu Sans"/>
              </a:rPr>
              <a:t>better</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response</a:t>
            </a:r>
            <a:r>
              <a:rPr lang="it-IT" sz="2000" b="0" strike="noStrike" spc="-1" dirty="0">
                <a:solidFill>
                  <a:srgbClr val="404040"/>
                </a:solidFill>
                <a:latin typeface="Calibri"/>
                <a:ea typeface="DejaVu Sans"/>
              </a:rPr>
              <a:t>.</a:t>
            </a:r>
            <a:endParaRPr lang="it-IT" sz="2000" b="0" strike="noStrike" spc="-1" dirty="0">
              <a:latin typeface="Arial"/>
            </a:endParaRPr>
          </a:p>
        </p:txBody>
      </p:sp>
      <p:sp>
        <p:nvSpPr>
          <p:cNvPr id="164" name="CustomShape 3"/>
          <p:cNvSpPr/>
          <p:nvPr/>
        </p:nvSpPr>
        <p:spPr>
          <a:xfrm>
            <a:off x="9000000" y="72000"/>
            <a:ext cx="3091680" cy="71640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keep in mind that cSurvey relay on Therion so, sometime (not so rarely) bug are also in Therion.</a:t>
            </a:r>
            <a:endParaRPr lang="it-IT" sz="12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May run on Linux?</a:t>
            </a:r>
            <a:endParaRPr lang="it-IT" sz="4800" b="0" strike="noStrike" spc="-1">
              <a:latin typeface="Arial"/>
            </a:endParaRPr>
          </a:p>
        </p:txBody>
      </p:sp>
      <p:sp>
        <p:nvSpPr>
          <p:cNvPr id="166"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dirty="0">
                <a:solidFill>
                  <a:srgbClr val="404040"/>
                </a:solidFill>
                <a:latin typeface="Calibri"/>
                <a:ea typeface="DejaVu Sans"/>
              </a:rPr>
              <a:t>No.</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Or </a:t>
            </a:r>
            <a:r>
              <a:rPr lang="it-IT" sz="2000" b="0" strike="noStrike" spc="-1" dirty="0" err="1">
                <a:solidFill>
                  <a:srgbClr val="404040"/>
                </a:solidFill>
                <a:latin typeface="Calibri"/>
                <a:ea typeface="DejaVu Sans"/>
              </a:rPr>
              <a:t>better</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even</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if</a:t>
            </a:r>
            <a:r>
              <a:rPr lang="it-IT" sz="2000" b="0" strike="noStrike" spc="-1" dirty="0">
                <a:solidFill>
                  <a:srgbClr val="404040"/>
                </a:solidFill>
                <a:latin typeface="Calibri"/>
                <a:ea typeface="DejaVu Sans"/>
              </a:rPr>
              <a:t> cSurvey </a:t>
            </a:r>
            <a:r>
              <a:rPr lang="it-IT" sz="2000" b="0" strike="noStrike" spc="-1" dirty="0" err="1">
                <a:solidFill>
                  <a:srgbClr val="404040"/>
                </a:solidFill>
                <a:latin typeface="Calibri"/>
                <a:ea typeface="DejaVu Sans"/>
              </a:rPr>
              <a:t>is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written</a:t>
            </a:r>
            <a:r>
              <a:rPr lang="it-IT" sz="2000" b="0" strike="noStrike" spc="-1" dirty="0">
                <a:solidFill>
                  <a:srgbClr val="404040"/>
                </a:solidFill>
                <a:latin typeface="Calibri"/>
                <a:ea typeface="DejaVu Sans"/>
              </a:rPr>
              <a:t> in </a:t>
            </a:r>
            <a:r>
              <a:rPr lang="it-IT" sz="2000" b="0" strike="noStrike" spc="-1" dirty="0" err="1">
                <a:solidFill>
                  <a:srgbClr val="404040"/>
                </a:solidFill>
                <a:latin typeface="Calibri"/>
                <a:ea typeface="DejaVu Sans"/>
              </a:rPr>
              <a:t>.Net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language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it</a:t>
            </a:r>
            <a:r>
              <a:rPr lang="it-IT" sz="2000" b="0" strike="noStrike" spc="-1" dirty="0">
                <a:solidFill>
                  <a:srgbClr val="404040"/>
                </a:solidFill>
                <a:latin typeface="Calibri"/>
                <a:ea typeface="DejaVu Sans"/>
              </a:rPr>
              <a:t> use a </a:t>
            </a:r>
            <a:r>
              <a:rPr lang="it-IT" sz="2000" b="0" strike="noStrike" spc="-1" dirty="0" err="1">
                <a:solidFill>
                  <a:srgbClr val="404040"/>
                </a:solidFill>
                <a:latin typeface="Calibri"/>
                <a:ea typeface="DejaVu Sans"/>
              </a:rPr>
              <a:t>lot</a:t>
            </a:r>
            <a:r>
              <a:rPr lang="it-IT" sz="2000" b="0" strike="noStrike" spc="-1" dirty="0">
                <a:solidFill>
                  <a:srgbClr val="404040"/>
                </a:solidFill>
                <a:latin typeface="Calibri"/>
                <a:ea typeface="DejaVu Sans"/>
              </a:rPr>
              <a:t> of </a:t>
            </a:r>
            <a:r>
              <a:rPr lang="it-IT" sz="2000" b="0" strike="noStrike" spc="-1" dirty="0" err="1">
                <a:solidFill>
                  <a:srgbClr val="404040"/>
                </a:solidFill>
                <a:latin typeface="Calibri"/>
                <a:ea typeface="DejaVu Sans"/>
              </a:rPr>
              <a:t>functions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not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supported</a:t>
            </a:r>
            <a:r>
              <a:rPr lang="it-IT" sz="2000" b="0" strike="noStrike" spc="-1" dirty="0">
                <a:solidFill>
                  <a:srgbClr val="404040"/>
                </a:solidFill>
                <a:latin typeface="Calibri"/>
                <a:ea typeface="DejaVu Sans"/>
              </a:rPr>
              <a:t> by the </a:t>
            </a:r>
            <a:r>
              <a:rPr lang="it-IT" sz="2000" b="0" strike="noStrike" spc="-1" dirty="0" err="1">
                <a:solidFill>
                  <a:srgbClr val="404040"/>
                </a:solidFill>
                <a:latin typeface="Calibri"/>
                <a:ea typeface="DejaVu Sans"/>
              </a:rPr>
              <a:t>.Net</a:t>
            </a:r>
            <a:r>
              <a:rPr lang="it-IT" sz="2000" b="0" strike="noStrike" spc="-1" dirty="0">
                <a:solidFill>
                  <a:srgbClr val="404040"/>
                </a:solidFill>
                <a:latin typeface="Calibri"/>
                <a:ea typeface="DejaVu Sans"/>
              </a:rPr>
              <a:t> Linux project ‘Mono’. </a:t>
            </a:r>
            <a:br>
              <a:rPr dirty="0"/>
            </a:br>
            <a:r>
              <a:rPr lang="it-IT" sz="2000" b="0" strike="noStrike" spc="-1" dirty="0" err="1">
                <a:solidFill>
                  <a:srgbClr val="404040"/>
                </a:solidFill>
                <a:latin typeface="Calibri"/>
                <a:ea typeface="DejaVu Sans"/>
              </a:rPr>
              <a:t>You</a:t>
            </a:r>
            <a:r>
              <a:rPr lang="it-IT" sz="2000" b="0" strike="noStrike" spc="-1" dirty="0">
                <a:solidFill>
                  <a:srgbClr val="404040"/>
                </a:solidFill>
                <a:latin typeface="Calibri"/>
                <a:ea typeface="DejaVu Sans"/>
              </a:rPr>
              <a:t> can </a:t>
            </a:r>
            <a:r>
              <a:rPr lang="it-IT" sz="2000" b="0" strike="noStrike" spc="-1" dirty="0" err="1">
                <a:solidFill>
                  <a:srgbClr val="404040"/>
                </a:solidFill>
                <a:latin typeface="Calibri"/>
                <a:ea typeface="DejaVu Sans"/>
              </a:rPr>
              <a:t>run</a:t>
            </a:r>
            <a:r>
              <a:rPr lang="it-IT" sz="2000" b="0" strike="noStrike" spc="-1" dirty="0">
                <a:solidFill>
                  <a:srgbClr val="404040"/>
                </a:solidFill>
                <a:latin typeface="Calibri"/>
                <a:ea typeface="DejaVu Sans"/>
              </a:rPr>
              <a:t> cSurvey v1 </a:t>
            </a:r>
            <a:r>
              <a:rPr lang="it-IT" sz="2000" b="0" strike="noStrike" spc="-1" dirty="0" err="1">
                <a:solidFill>
                  <a:srgbClr val="404040"/>
                </a:solidFill>
                <a:latin typeface="Calibri"/>
                <a:ea typeface="DejaVu Sans"/>
              </a:rPr>
              <a:t>using</a:t>
            </a:r>
            <a:r>
              <a:rPr lang="it-IT" sz="2000" b="0" strike="noStrike" spc="-1" dirty="0">
                <a:solidFill>
                  <a:srgbClr val="404040"/>
                </a:solidFill>
                <a:latin typeface="Calibri"/>
                <a:ea typeface="DejaVu Sans"/>
              </a:rPr>
              <a:t> Wine </a:t>
            </a:r>
            <a:r>
              <a:rPr lang="it-IT" sz="2000" b="0" strike="noStrike" spc="-1" dirty="0" err="1">
                <a:solidFill>
                  <a:srgbClr val="404040"/>
                </a:solidFill>
                <a:latin typeface="Calibri"/>
                <a:ea typeface="DejaVu Sans"/>
              </a:rPr>
              <a:t>but</a:t>
            </a:r>
            <a:r>
              <a:rPr lang="it-IT" sz="2000" b="0" strike="noStrike" spc="-1" dirty="0">
                <a:solidFill>
                  <a:srgbClr val="404040"/>
                </a:solidFill>
                <a:latin typeface="Calibri"/>
                <a:ea typeface="DejaVu Sans"/>
              </a:rPr>
              <a:t> with a </a:t>
            </a:r>
            <a:r>
              <a:rPr lang="it-IT" sz="2000" b="0" strike="noStrike" spc="-1" dirty="0" err="1">
                <a:solidFill>
                  <a:srgbClr val="404040"/>
                </a:solidFill>
                <a:latin typeface="Calibri"/>
                <a:ea typeface="DejaVu Sans"/>
              </a:rPr>
              <a:t>lot</a:t>
            </a:r>
            <a:r>
              <a:rPr lang="it-IT" sz="2000" b="0" strike="noStrike" spc="-1" dirty="0">
                <a:solidFill>
                  <a:srgbClr val="404040"/>
                </a:solidFill>
                <a:latin typeface="Calibri"/>
                <a:ea typeface="DejaVu Sans"/>
              </a:rPr>
              <a:t> of </a:t>
            </a:r>
            <a:r>
              <a:rPr lang="it-IT" sz="2000" b="0" strike="noStrike" spc="-1" dirty="0" err="1">
                <a:solidFill>
                  <a:srgbClr val="404040"/>
                </a:solidFill>
                <a:latin typeface="Calibri"/>
                <a:ea typeface="DejaVu Sans"/>
              </a:rPr>
              <a:t>stability</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issue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not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related</a:t>
            </a:r>
            <a:r>
              <a:rPr lang="it-IT" sz="2000" b="0" strike="noStrike" spc="-1" dirty="0">
                <a:solidFill>
                  <a:srgbClr val="404040"/>
                </a:solidFill>
                <a:latin typeface="Calibri"/>
                <a:ea typeface="DejaVu Sans"/>
              </a:rPr>
              <a:t> to cSurvey.</a:t>
            </a:r>
            <a:endParaRPr lang="it-IT" sz="2000" b="0" strike="noStrike" spc="-1" dirty="0">
              <a:latin typeface="Arial"/>
            </a:endParaRPr>
          </a:p>
          <a:p>
            <a:pPr>
              <a:lnSpc>
                <a:spcPct val="90000"/>
              </a:lnSpc>
              <a:spcBef>
                <a:spcPts val="1199"/>
              </a:spcBef>
              <a:spcAft>
                <a:spcPts val="201"/>
              </a:spcAft>
            </a:pPr>
            <a:endParaRPr lang="it-IT" sz="2000" b="0" strike="noStrike" spc="-1" dirty="0">
              <a:latin typeface="Arial"/>
            </a:endParaRPr>
          </a:p>
        </p:txBody>
      </p:sp>
      <p:sp>
        <p:nvSpPr>
          <p:cNvPr id="168" name="CustomShape 4"/>
          <p:cNvSpPr/>
          <p:nvPr/>
        </p:nvSpPr>
        <p:spPr>
          <a:xfrm>
            <a:off x="9000000" y="72000"/>
            <a:ext cx="3091680" cy="427680"/>
          </a:xfrm>
          <a:prstGeom prst="rect">
            <a:avLst/>
          </a:prstGeom>
          <a:solidFill>
            <a:srgbClr val="FCAFBD"/>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this a very frequent question...</a:t>
            </a:r>
            <a:endParaRPr lang="it-IT" sz="12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Data managment</a:t>
            </a:r>
            <a:endParaRPr lang="it-IT" sz="4800" b="0" strike="noStrike" spc="-1">
              <a:latin typeface="Arial"/>
            </a:endParaRPr>
          </a:p>
        </p:txBody>
      </p:sp>
      <p:sp>
        <p:nvSpPr>
          <p:cNvPr id="170"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endParaRPr lang="it-IT" sz="1800" b="0" strike="noStrike" spc="-1">
              <a:latin typeface="Arial"/>
            </a:endParaRPr>
          </a:p>
          <a:p>
            <a:pPr>
              <a:lnSpc>
                <a:spcPct val="90000"/>
              </a:lnSpc>
              <a:spcBef>
                <a:spcPts val="1199"/>
              </a:spcBef>
              <a:spcAft>
                <a:spcPts val="201"/>
              </a:spcAft>
            </a:pPr>
            <a:endParaRPr lang="it-IT" sz="1800" b="0" strike="noStrike" spc="-1">
              <a:latin typeface="Arial"/>
            </a:endParaRPr>
          </a:p>
        </p:txBody>
      </p:sp>
      <p:sp>
        <p:nvSpPr>
          <p:cNvPr id="171" name="CustomShape 3"/>
          <p:cNvSpPr/>
          <p:nvPr/>
        </p:nvSpPr>
        <p:spPr>
          <a:xfrm>
            <a:off x="109332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000000"/>
                </a:solidFill>
                <a:latin typeface="Calibri"/>
                <a:ea typeface="DejaVu Sans"/>
              </a:rPr>
              <a:t>cSurvey’s data managment key concepts</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
        <p:nvSpPr>
          <p:cNvPr id="172" name="CustomShape 4"/>
          <p:cNvSpPr/>
          <p:nvPr/>
        </p:nvSpPr>
        <p:spPr>
          <a:xfrm>
            <a:off x="9014400" y="5688000"/>
            <a:ext cx="3091680" cy="109008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199"/>
              </a:spcBef>
              <a:spcAft>
                <a:spcPts val="201"/>
              </a:spcAft>
            </a:pPr>
            <a:r>
              <a:rPr lang="it-IT" sz="3200" b="1" strike="noStrike" spc="-1">
                <a:solidFill>
                  <a:srgbClr val="000000"/>
                </a:solidFill>
                <a:latin typeface="Segoe UI"/>
                <a:ea typeface="DejaVu Sans"/>
              </a:rPr>
              <a:t>!</a:t>
            </a:r>
            <a:endParaRPr lang="it-IT" sz="3200" b="0" strike="noStrike" spc="-1">
              <a:latin typeface="Arial"/>
            </a:endParaRPr>
          </a:p>
          <a:p>
            <a:pPr>
              <a:lnSpc>
                <a:spcPct val="90000"/>
              </a:lnSpc>
              <a:spcBef>
                <a:spcPts val="1199"/>
              </a:spcBef>
              <a:spcAft>
                <a:spcPts val="201"/>
              </a:spcAft>
            </a:pPr>
            <a:r>
              <a:rPr lang="it-IT" sz="1200" b="0" strike="noStrike" spc="-1">
                <a:solidFill>
                  <a:srgbClr val="000000"/>
                </a:solidFill>
                <a:latin typeface="Segoe Print"/>
                <a:ea typeface="DejaVu Sans"/>
              </a:rPr>
              <a:t>🤓 only some tips...we see all details during this workshop</a:t>
            </a:r>
            <a:endParaRPr lang="it-IT" sz="12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Shots</a:t>
            </a:r>
            <a:endParaRPr lang="it-IT" sz="4800" b="0" strike="noStrike" spc="-1">
              <a:latin typeface="Arial"/>
            </a:endParaRPr>
          </a:p>
        </p:txBody>
      </p:sp>
      <p:sp>
        <p:nvSpPr>
          <p:cNvPr id="174"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endParaRPr lang="it-IT" sz="1800" b="0" strike="noStrike" spc="-1">
              <a:latin typeface="Arial"/>
            </a:endParaRPr>
          </a:p>
          <a:p>
            <a:pPr>
              <a:lnSpc>
                <a:spcPct val="90000"/>
              </a:lnSpc>
              <a:spcBef>
                <a:spcPts val="1199"/>
              </a:spcBef>
              <a:spcAft>
                <a:spcPts val="201"/>
              </a:spcAft>
            </a:pPr>
            <a:endParaRPr lang="it-IT" sz="1800" b="0" strike="noStrike" spc="-1">
              <a:latin typeface="Arial"/>
            </a:endParaRPr>
          </a:p>
        </p:txBody>
      </p:sp>
      <p:sp>
        <p:nvSpPr>
          <p:cNvPr id="175" name="CustomShape 3"/>
          <p:cNvSpPr/>
          <p:nvPr/>
        </p:nvSpPr>
        <p:spPr>
          <a:xfrm>
            <a:off x="109332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000000"/>
                </a:solidFill>
                <a:latin typeface="Calibri"/>
                <a:ea typeface="DejaVu Sans"/>
              </a:rPr>
              <a:t>Shots are the backbone of a survey.</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In cSurvey you can add one set of LRUD data to a shot referring to [from] station or to [to] station.</a:t>
            </a:r>
            <a:br/>
            <a:r>
              <a:rPr lang="it-IT" sz="2000" b="0" strike="noStrike" spc="-1">
                <a:solidFill>
                  <a:srgbClr val="000000"/>
                </a:solidFill>
                <a:latin typeface="Calibri"/>
                <a:ea typeface="DejaVu Sans"/>
              </a:rPr>
              <a:t>So, if you need to input LRUD data for first or last station, </a:t>
            </a:r>
            <a:r>
              <a:rPr lang="it-IT" sz="2000" b="0" strike="noStrike" spc="-1">
                <a:solidFill>
                  <a:srgbClr val="000000"/>
                </a:solidFill>
                <a:latin typeface="Calibri"/>
                <a:ea typeface="Arial"/>
              </a:rPr>
              <a:t>depending on how the work session was set up, you have to enter a 'special' shot with [from]=[to].</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cSurvey can recognize also another special shot: equate. </a:t>
            </a:r>
            <a:br/>
            <a:r>
              <a:rPr lang="it-IT" sz="2000" b="0" strike="noStrike" spc="-1">
                <a:solidFill>
                  <a:srgbClr val="000000"/>
                </a:solidFill>
                <a:latin typeface="Calibri"/>
                <a:ea typeface="DejaVu Sans"/>
              </a:rPr>
              <a:t>An equate define the same spatial point but with 2 (or more) station's name.</a:t>
            </a:r>
            <a:br/>
            <a:r>
              <a:rPr lang="it-IT" sz="2000" b="0" strike="noStrike" spc="-1">
                <a:solidFill>
                  <a:srgbClr val="000000"/>
                </a:solidFill>
                <a:latin typeface="Calibri"/>
                <a:ea typeface="DejaVu Sans"/>
              </a:rPr>
              <a:t>To define an equate input a shot with [from] and [to] with different names but without any other information (without distance, azimuth and inclination).</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Stations</a:t>
            </a:r>
            <a:endParaRPr lang="it-IT" sz="4800" b="0" strike="noStrike" spc="-1">
              <a:latin typeface="Arial"/>
            </a:endParaRPr>
          </a:p>
        </p:txBody>
      </p:sp>
      <p:sp>
        <p:nvSpPr>
          <p:cNvPr id="177"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Stations, for cSurvey, are data derived from shots.</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You can not directly add a station. </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Stations database is updated on every calculation or manually.</a:t>
            </a:r>
            <a:br/>
            <a:r>
              <a:rPr lang="it-IT" sz="2000" b="0" strike="noStrike" spc="-1">
                <a:solidFill>
                  <a:srgbClr val="404040"/>
                </a:solidFill>
                <a:latin typeface="Calibri"/>
                <a:ea typeface="DejaVu Sans"/>
              </a:rPr>
              <a:t>When a station is added to station’s database cSurvey keep it even if you delete all shots referring to it. </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To remove the unused stations use ‘Remove orphans’ function.</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Stations have is own data, separated from shots.</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Sessions</a:t>
            </a:r>
            <a:endParaRPr lang="it-IT" sz="4800" b="0" strike="noStrike" spc="-1">
              <a:latin typeface="Arial"/>
            </a:endParaRPr>
          </a:p>
        </p:txBody>
      </p:sp>
      <p:sp>
        <p:nvSpPr>
          <p:cNvPr id="179"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Shots can </a:t>
            </a:r>
            <a:r>
              <a:rPr lang="it-IT" sz="2400" b="1" strike="noStrike" spc="-1">
                <a:solidFill>
                  <a:srgbClr val="404040"/>
                </a:solidFill>
                <a:latin typeface="Calibri"/>
                <a:ea typeface="DejaVu Sans"/>
              </a:rPr>
              <a:t>(must)</a:t>
            </a:r>
            <a:r>
              <a:rPr lang="it-IT" sz="2000" b="0" strike="noStrike" spc="-1">
                <a:solidFill>
                  <a:srgbClr val="404040"/>
                </a:solidFill>
                <a:latin typeface="Calibri"/>
                <a:ea typeface="DejaVu Sans"/>
              </a:rPr>
              <a:t> be assigned to survey sessions.</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A survey session is useful to assign a </a:t>
            </a:r>
            <a:r>
              <a:rPr lang="it-IT" sz="2000" b="1" strike="noStrike" spc="-1">
                <a:solidFill>
                  <a:srgbClr val="404040"/>
                </a:solidFill>
                <a:latin typeface="Calibri"/>
                <a:ea typeface="DejaVu Sans"/>
              </a:rPr>
              <a:t>date</a:t>
            </a:r>
            <a:r>
              <a:rPr lang="it-IT" sz="2000" b="0" strike="noStrike" spc="-1">
                <a:solidFill>
                  <a:srgbClr val="404040"/>
                </a:solidFill>
                <a:latin typeface="Calibri"/>
                <a:ea typeface="DejaVu Sans"/>
              </a:rPr>
              <a:t>, a </a:t>
            </a:r>
            <a:r>
              <a:rPr lang="it-IT" sz="2000" b="1" strike="noStrike" spc="-1">
                <a:solidFill>
                  <a:srgbClr val="404040"/>
                </a:solidFill>
                <a:latin typeface="Calibri"/>
                <a:ea typeface="DejaVu Sans"/>
              </a:rPr>
              <a:t>team</a:t>
            </a:r>
            <a:r>
              <a:rPr lang="it-IT" sz="2000" b="0" strike="noStrike" spc="-1">
                <a:solidFill>
                  <a:srgbClr val="404040"/>
                </a:solidFill>
                <a:latin typeface="Calibri"/>
                <a:ea typeface="DejaVu Sans"/>
              </a:rPr>
              <a:t>, </a:t>
            </a:r>
            <a:r>
              <a:rPr lang="it-IT" sz="2000" b="1" strike="noStrike" spc="-1">
                <a:solidFill>
                  <a:srgbClr val="404040"/>
                </a:solidFill>
                <a:latin typeface="Calibri"/>
                <a:ea typeface="DejaVu Sans"/>
              </a:rPr>
              <a:t>measures unit</a:t>
            </a:r>
            <a:r>
              <a:rPr lang="it-IT" sz="2000" b="0" strike="noStrike" spc="-1">
                <a:solidFill>
                  <a:srgbClr val="404040"/>
                </a:solidFill>
                <a:latin typeface="Calibri"/>
                <a:ea typeface="DejaVu Sans"/>
              </a:rPr>
              <a:t> and </a:t>
            </a:r>
            <a:r>
              <a:rPr lang="it-IT" sz="2000" b="1" strike="noStrike" spc="-1">
                <a:solidFill>
                  <a:srgbClr val="404040"/>
                </a:solidFill>
                <a:latin typeface="Calibri"/>
                <a:ea typeface="DejaVu Sans"/>
              </a:rPr>
              <a:t>more</a:t>
            </a:r>
            <a:r>
              <a:rPr lang="it-IT" sz="2000" b="0" strike="noStrike" spc="-1">
                <a:solidFill>
                  <a:srgbClr val="404040"/>
                </a:solidFill>
                <a:latin typeface="Calibri"/>
                <a:ea typeface="DejaVu Sans"/>
              </a:rPr>
              <a:t> to group of shots (typically a real survey’s session).</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
        <p:nvSpPr>
          <p:cNvPr id="180" name="CustomShape 3"/>
          <p:cNvSpPr/>
          <p:nvPr/>
        </p:nvSpPr>
        <p:spPr>
          <a:xfrm>
            <a:off x="9025560" y="6048000"/>
            <a:ext cx="3091680" cy="74124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i="1" strike="noStrike" spc="-1">
                <a:solidFill>
                  <a:srgbClr val="000000"/>
                </a:solidFill>
                <a:latin typeface="Segoe Print"/>
                <a:ea typeface="DejaVu Sans"/>
              </a:rPr>
              <a:t>Note: you can define a sessions with standard data, cartesian data (X,Y,Z) or diving data (untested).</a:t>
            </a:r>
            <a:endParaRPr lang="it-IT" sz="1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Caves and branches</a:t>
            </a:r>
            <a:endParaRPr lang="it-IT" sz="4800" b="0" strike="noStrike" spc="-1">
              <a:latin typeface="Arial"/>
            </a:endParaRPr>
          </a:p>
        </p:txBody>
      </p:sp>
      <p:sp>
        <p:nvSpPr>
          <p:cNvPr id="182"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cSurvey arrange data by caves and branches.</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Each survey can be a cave complex (many caves togheter) or, of course, a single cave.</a:t>
            </a:r>
            <a:br/>
            <a:r>
              <a:rPr lang="it-IT" sz="2000" b="0" strike="noStrike" spc="-1">
                <a:solidFill>
                  <a:srgbClr val="404040"/>
                </a:solidFill>
                <a:latin typeface="Calibri"/>
                <a:ea typeface="DejaVu Sans"/>
              </a:rPr>
              <a:t>Each cave can be divided in a lot of branches. </a:t>
            </a:r>
            <a:br/>
            <a:r>
              <a:rPr lang="it-IT" sz="2000" b="0" strike="noStrike" spc="-1">
                <a:solidFill>
                  <a:srgbClr val="404040"/>
                </a:solidFill>
                <a:latin typeface="Calibri"/>
                <a:ea typeface="DejaVu Sans"/>
              </a:rPr>
              <a:t>Branches can be real branches or something you need to split a draw (for example: pit start, pit base).</a:t>
            </a:r>
            <a:endParaRPr lang="it-IT" sz="2000" b="0" strike="noStrike" spc="-1">
              <a:latin typeface="Arial"/>
            </a:endParaRPr>
          </a:p>
          <a:p>
            <a:pPr>
              <a:lnSpc>
                <a:spcPct val="90000"/>
              </a:lnSpc>
              <a:spcBef>
                <a:spcPts val="1199"/>
              </a:spcBef>
              <a:spcAft>
                <a:spcPts val="201"/>
              </a:spcAft>
            </a:pPr>
            <a:r>
              <a:rPr lang="it-IT" sz="2400" b="1" strike="noStrike" spc="-1">
                <a:solidFill>
                  <a:srgbClr val="404040"/>
                </a:solidFill>
                <a:latin typeface="Calibri"/>
                <a:ea typeface="DejaVu Sans"/>
              </a:rPr>
              <a:t>Caves and branches are also usefull for translations.</a:t>
            </a:r>
            <a:endParaRPr lang="it-IT" sz="2400" b="0" strike="noStrike" spc="-1">
              <a:latin typeface="Arial"/>
            </a:endParaRPr>
          </a:p>
          <a:p>
            <a:pPr>
              <a:lnSpc>
                <a:spcPct val="90000"/>
              </a:lnSpc>
              <a:spcBef>
                <a:spcPts val="1199"/>
              </a:spcBef>
              <a:spcAft>
                <a:spcPts val="201"/>
              </a:spcAft>
            </a:pPr>
            <a:endParaRPr lang="it-IT" sz="2400" b="0" strike="noStrike" spc="-1">
              <a:latin typeface="Arial"/>
            </a:endParaRPr>
          </a:p>
        </p:txBody>
      </p:sp>
      <p:sp>
        <p:nvSpPr>
          <p:cNvPr id="183" name="CustomShape 3"/>
          <p:cNvSpPr/>
          <p:nvPr/>
        </p:nvSpPr>
        <p:spPr>
          <a:xfrm>
            <a:off x="9025200" y="5865840"/>
            <a:ext cx="3091680" cy="88200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use caves and branches to filter data and drawings objects working on small set instead of an entire survey.</a:t>
            </a:r>
            <a:endParaRPr lang="it-IT" sz="12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 name="Immagine 175"/>
          <p:cNvPicPr/>
          <p:nvPr/>
        </p:nvPicPr>
        <p:blipFill>
          <a:blip r:embed="rId2"/>
          <a:stretch/>
        </p:blipFill>
        <p:spPr>
          <a:xfrm>
            <a:off x="5760000" y="2314800"/>
            <a:ext cx="6260400" cy="3962520"/>
          </a:xfrm>
          <a:prstGeom prst="rect">
            <a:avLst/>
          </a:prstGeom>
          <a:ln w="19080">
            <a:solidFill>
              <a:srgbClr val="000000"/>
            </a:solidFill>
            <a:round/>
          </a:ln>
        </p:spPr>
      </p:pic>
      <p:sp>
        <p:nvSpPr>
          <p:cNvPr id="185"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Centerline loops</a:t>
            </a:r>
            <a:endParaRPr lang="it-IT" sz="4800" b="0" strike="noStrike" spc="-1">
              <a:latin typeface="Arial"/>
            </a:endParaRPr>
          </a:p>
        </p:txBody>
      </p:sp>
      <p:sp>
        <p:nvSpPr>
          <p:cNvPr id="186" name="CustomShape 2"/>
          <p:cNvSpPr/>
          <p:nvPr/>
        </p:nvSpPr>
        <p:spPr>
          <a:xfrm>
            <a:off x="1097280" y="1845720"/>
            <a:ext cx="451728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1800" b="0" strike="noStrike" spc="-1">
                <a:solidFill>
                  <a:srgbClr val="000000"/>
                </a:solidFill>
                <a:latin typeface="Calibri"/>
                <a:ea typeface="DejaVu Sans"/>
              </a:rPr>
              <a:t>cSurvey, as Therion, can not leave loops opened.</a:t>
            </a:r>
            <a:endParaRPr lang="it-IT" sz="1800" b="0" strike="noStrike" spc="-1">
              <a:latin typeface="Arial"/>
            </a:endParaRPr>
          </a:p>
          <a:p>
            <a:pPr>
              <a:lnSpc>
                <a:spcPct val="90000"/>
              </a:lnSpc>
              <a:spcBef>
                <a:spcPts val="1199"/>
              </a:spcBef>
              <a:spcAft>
                <a:spcPts val="201"/>
              </a:spcAft>
            </a:pPr>
            <a:r>
              <a:rPr lang="it-IT" sz="1800" b="0" strike="noStrike" spc="-1">
                <a:solidFill>
                  <a:srgbClr val="000000"/>
                </a:solidFill>
                <a:latin typeface="Calibri"/>
                <a:ea typeface="DejaVu Sans"/>
              </a:rPr>
              <a:t>Loops calculations relay all on Therion.</a:t>
            </a:r>
            <a:endParaRPr lang="it-IT" sz="1800" b="0" strike="noStrike" spc="-1">
              <a:latin typeface="Arial"/>
            </a:endParaRPr>
          </a:p>
          <a:p>
            <a:pPr>
              <a:lnSpc>
                <a:spcPct val="90000"/>
              </a:lnSpc>
              <a:spcBef>
                <a:spcPts val="1199"/>
              </a:spcBef>
              <a:spcAft>
                <a:spcPts val="201"/>
              </a:spcAft>
            </a:pPr>
            <a:r>
              <a:rPr lang="it-IT" sz="1800" b="0" strike="noStrike" spc="-1">
                <a:solidFill>
                  <a:srgbClr val="000000"/>
                </a:solidFill>
                <a:latin typeface="Calibri"/>
                <a:ea typeface="DejaVu Sans"/>
              </a:rPr>
              <a:t>cSurvey report you average error and error detailed by single loop.</a:t>
            </a:r>
            <a:br/>
            <a:r>
              <a:rPr lang="it-IT" sz="1800" b="0" strike="noStrike" spc="-1">
                <a:solidFill>
                  <a:srgbClr val="000000"/>
                </a:solidFill>
                <a:latin typeface="Calibri"/>
                <a:ea typeface="DejaVu Sans"/>
              </a:rPr>
              <a:t>You can also hightlight single or more loop.</a:t>
            </a:r>
            <a:endParaRPr lang="it-IT" sz="1800" b="0" strike="noStrike" spc="-1">
              <a:latin typeface="Arial"/>
            </a:endParaRPr>
          </a:p>
          <a:p>
            <a:pPr>
              <a:lnSpc>
                <a:spcPct val="90000"/>
              </a:lnSpc>
              <a:spcBef>
                <a:spcPts val="1199"/>
              </a:spcBef>
              <a:spcAft>
                <a:spcPts val="201"/>
              </a:spcAft>
            </a:pPr>
            <a:r>
              <a:rPr lang="it-IT" sz="1800" b="0" strike="noStrike" spc="-1">
                <a:solidFill>
                  <a:srgbClr val="000000"/>
                </a:solidFill>
                <a:latin typeface="Calibri"/>
                <a:ea typeface="DejaVu Sans"/>
              </a:rPr>
              <a:t>Keep in mind that fixing 2 or more stations coordinates and allowing cSurvey to use all of them create something like a loop. </a:t>
            </a:r>
            <a:endParaRPr lang="it-IT" sz="1800" b="0" strike="noStrike" spc="-1">
              <a:latin typeface="Arial"/>
            </a:endParaRPr>
          </a:p>
          <a:p>
            <a:pPr>
              <a:lnSpc>
                <a:spcPct val="90000"/>
              </a:lnSpc>
              <a:spcBef>
                <a:spcPts val="1199"/>
              </a:spcBef>
              <a:spcAft>
                <a:spcPts val="201"/>
              </a:spcAft>
            </a:pPr>
            <a:r>
              <a:rPr lang="it-IT" sz="1800" b="0" strike="noStrike" spc="-1">
                <a:solidFill>
                  <a:srgbClr val="000000"/>
                </a:solidFill>
                <a:latin typeface="Calibri"/>
                <a:ea typeface="DejaVu Sans"/>
              </a:rPr>
              <a:t>Also multiple shots with same stations give you a feedback like a loop (and work with average data).</a:t>
            </a:r>
            <a:endParaRPr lang="it-IT" sz="1800" b="0" strike="noStrike" spc="-1">
              <a:latin typeface="Arial"/>
            </a:endParaRPr>
          </a:p>
          <a:p>
            <a:pPr>
              <a:lnSpc>
                <a:spcPct val="90000"/>
              </a:lnSpc>
              <a:spcBef>
                <a:spcPts val="1199"/>
              </a:spcBef>
              <a:spcAft>
                <a:spcPts val="201"/>
              </a:spcAft>
            </a:pPr>
            <a:endParaRPr lang="it-IT" sz="1800" b="0" strike="noStrike" spc="-1">
              <a:latin typeface="Arial"/>
            </a:endParaRPr>
          </a:p>
        </p:txBody>
      </p:sp>
      <p:sp>
        <p:nvSpPr>
          <p:cNvPr id="187" name="CustomShape 3"/>
          <p:cNvSpPr/>
          <p:nvPr/>
        </p:nvSpPr>
        <p:spPr>
          <a:xfrm>
            <a:off x="9012600" y="5867640"/>
            <a:ext cx="3091680" cy="86760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cSurvey use Therion default settings for loops.</a:t>
            </a:r>
            <a:br/>
            <a:r>
              <a:rPr lang="it-IT" sz="1200" b="0" strike="noStrike" spc="-1">
                <a:solidFill>
                  <a:srgbClr val="000000"/>
                </a:solidFill>
                <a:latin typeface="Segoe Print"/>
                <a:ea typeface="DejaVu Sans"/>
              </a:rPr>
              <a:t>At now this behaviour can not be changed.</a:t>
            </a:r>
            <a:endParaRPr lang="it-IT" sz="1200" b="0" strike="noStrike" spc="-1">
              <a:latin typeface="Arial"/>
            </a:endParaRPr>
          </a:p>
        </p:txBody>
      </p:sp>
      <p:sp>
        <p:nvSpPr>
          <p:cNvPr id="188" name="CustomShape 4"/>
          <p:cNvSpPr/>
          <p:nvPr/>
        </p:nvSpPr>
        <p:spPr>
          <a:xfrm>
            <a:off x="9936000" y="3816000"/>
            <a:ext cx="1286640" cy="1286640"/>
          </a:xfrm>
          <a:prstGeom prst="ellipse">
            <a:avLst/>
          </a:prstGeom>
          <a:noFill/>
          <a:ln w="29160">
            <a:solidFill>
              <a:srgbClr val="CE181E"/>
            </a:solidFill>
            <a:round/>
          </a:ln>
        </p:spPr>
        <p:style>
          <a:lnRef idx="0">
            <a:scrgbClr r="0" g="0" b="0"/>
          </a:lnRef>
          <a:fillRef idx="0">
            <a:scrgbClr r="0" g="0" b="0"/>
          </a:fillRef>
          <a:effectRef idx="0">
            <a:scrgbClr r="0" g="0" b="0"/>
          </a:effectRef>
          <a:fontRef idx="minor"/>
        </p:style>
        <p:txBody>
          <a:bodyPr/>
          <a:lstStyle/>
          <a:p>
            <a:endParaRPr lang="it-IT"/>
          </a:p>
        </p:txBody>
      </p:sp>
      <p:sp>
        <p:nvSpPr>
          <p:cNvPr id="189" name="CustomShape 5"/>
          <p:cNvSpPr/>
          <p:nvPr/>
        </p:nvSpPr>
        <p:spPr>
          <a:xfrm>
            <a:off x="6408000" y="3672720"/>
            <a:ext cx="574200" cy="574200"/>
          </a:xfrm>
          <a:prstGeom prst="ellipse">
            <a:avLst/>
          </a:prstGeom>
          <a:noFill/>
          <a:ln w="29160">
            <a:solidFill>
              <a:srgbClr val="CE181E"/>
            </a:solidFill>
            <a:round/>
          </a:ln>
        </p:spPr>
        <p:style>
          <a:lnRef idx="0">
            <a:scrgbClr r="0" g="0" b="0"/>
          </a:lnRef>
          <a:fillRef idx="0">
            <a:scrgbClr r="0" g="0" b="0"/>
          </a:fillRef>
          <a:effectRef idx="0">
            <a:scrgbClr r="0" g="0" b="0"/>
          </a:effectRef>
          <a:fontRef idx="minor"/>
        </p:style>
        <p:txBody>
          <a:bodyPr/>
          <a:lstStyle/>
          <a:p>
            <a:endParaRPr lang="it-IT"/>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Immagine 189"/>
          <p:cNvPicPr/>
          <p:nvPr/>
        </p:nvPicPr>
        <p:blipFill>
          <a:blip r:embed="rId2"/>
          <a:stretch/>
        </p:blipFill>
        <p:spPr>
          <a:xfrm>
            <a:off x="5832000" y="2389680"/>
            <a:ext cx="3382920" cy="2504520"/>
          </a:xfrm>
          <a:prstGeom prst="rect">
            <a:avLst/>
          </a:prstGeom>
          <a:ln w="0">
            <a:noFill/>
          </a:ln>
        </p:spPr>
      </p:pic>
      <p:pic>
        <p:nvPicPr>
          <p:cNvPr id="191" name="Immagine 190"/>
          <p:cNvPicPr/>
          <p:nvPr/>
        </p:nvPicPr>
        <p:blipFill>
          <a:blip r:embed="rId3"/>
          <a:stretch/>
        </p:blipFill>
        <p:spPr>
          <a:xfrm>
            <a:off x="1224000" y="2476800"/>
            <a:ext cx="3283560" cy="2489400"/>
          </a:xfrm>
          <a:prstGeom prst="rect">
            <a:avLst/>
          </a:prstGeom>
          <a:ln w="0">
            <a:noFill/>
          </a:ln>
        </p:spPr>
      </p:pic>
      <p:sp>
        <p:nvSpPr>
          <p:cNvPr id="192"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more on centerline loops</a:t>
            </a:r>
            <a:endParaRPr lang="it-IT" sz="4800" b="0" strike="noStrike" spc="-1">
              <a:latin typeface="Arial"/>
            </a:endParaRPr>
          </a:p>
        </p:txBody>
      </p:sp>
      <p:sp>
        <p:nvSpPr>
          <p:cNvPr id="193"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1800" b="0" strike="noStrike" spc="-1">
                <a:solidFill>
                  <a:srgbClr val="000000"/>
                </a:solidFill>
                <a:latin typeface="Calibri"/>
                <a:ea typeface="DejaVu Sans"/>
              </a:rPr>
              <a:t>You can define where loops breaks, in profile, using ‘ignore’.</a:t>
            </a:r>
            <a:endParaRPr lang="it-IT" sz="1800" b="0" strike="noStrike" spc="-1">
              <a:latin typeface="Arial"/>
            </a:endParaRPr>
          </a:p>
          <a:p>
            <a:pPr>
              <a:lnSpc>
                <a:spcPct val="90000"/>
              </a:lnSpc>
              <a:spcBef>
                <a:spcPts val="1199"/>
              </a:spcBef>
              <a:spcAft>
                <a:spcPts val="201"/>
              </a:spcAft>
            </a:pPr>
            <a:endParaRPr lang="it-IT" sz="1800" b="0" strike="noStrike" spc="-1">
              <a:latin typeface="Arial"/>
            </a:endParaRPr>
          </a:p>
        </p:txBody>
      </p:sp>
      <p:sp>
        <p:nvSpPr>
          <p:cNvPr id="194" name="CustomShape 3"/>
          <p:cNvSpPr/>
          <p:nvPr/>
        </p:nvSpPr>
        <p:spPr>
          <a:xfrm>
            <a:off x="1224000" y="5112000"/>
            <a:ext cx="4318200" cy="5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800" b="0" strike="noStrike" spc="-1">
                <a:solidFill>
                  <a:srgbClr val="000000"/>
                </a:solidFill>
                <a:latin typeface="Calibri"/>
                <a:ea typeface="DejaVu Sans"/>
              </a:rPr>
              <a:t>Here centerline with 1 as origin and a loop with default settings.</a:t>
            </a:r>
            <a:endParaRPr lang="it-IT" sz="1800" b="0" strike="noStrike" spc="-1">
              <a:latin typeface="Arial"/>
            </a:endParaRPr>
          </a:p>
        </p:txBody>
      </p:sp>
      <p:sp>
        <p:nvSpPr>
          <p:cNvPr id="195" name="CustomShape 4"/>
          <p:cNvSpPr/>
          <p:nvPr/>
        </p:nvSpPr>
        <p:spPr>
          <a:xfrm>
            <a:off x="5976000" y="5112000"/>
            <a:ext cx="4318200" cy="5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800" b="0" strike="noStrike" spc="-1">
                <a:solidFill>
                  <a:srgbClr val="000000"/>
                </a:solidFill>
                <a:latin typeface="Calibri"/>
                <a:ea typeface="DejaVu Sans"/>
              </a:rPr>
              <a:t>Here same centerline with 1 as origin and a loop drawed ignoring connection 2 → 3.</a:t>
            </a:r>
            <a:endParaRPr lang="it-IT" sz="1800" b="0" strike="noStrike" spc="-1">
              <a:latin typeface="Arial"/>
            </a:endParaRPr>
          </a:p>
        </p:txBody>
      </p:sp>
      <p:sp>
        <p:nvSpPr>
          <p:cNvPr id="196" name="CustomShape 5"/>
          <p:cNvSpPr/>
          <p:nvPr/>
        </p:nvSpPr>
        <p:spPr>
          <a:xfrm>
            <a:off x="3600000" y="3312000"/>
            <a:ext cx="574200" cy="574200"/>
          </a:xfrm>
          <a:prstGeom prst="ellipse">
            <a:avLst/>
          </a:prstGeom>
          <a:noFill/>
          <a:ln w="29160">
            <a:solidFill>
              <a:srgbClr val="CE181E"/>
            </a:solidFill>
            <a:round/>
          </a:ln>
        </p:spPr>
        <p:style>
          <a:lnRef idx="0">
            <a:scrgbClr r="0" g="0" b="0"/>
          </a:lnRef>
          <a:fillRef idx="0">
            <a:scrgbClr r="0" g="0" b="0"/>
          </a:fillRef>
          <a:effectRef idx="0">
            <a:scrgbClr r="0" g="0" b="0"/>
          </a:effectRef>
          <a:fontRef idx="minor"/>
        </p:style>
        <p:txBody>
          <a:bodyPr/>
          <a:lstStyle/>
          <a:p>
            <a:endParaRPr lang="it-IT"/>
          </a:p>
        </p:txBody>
      </p:sp>
      <p:sp>
        <p:nvSpPr>
          <p:cNvPr id="197" name="CustomShape 6"/>
          <p:cNvSpPr/>
          <p:nvPr/>
        </p:nvSpPr>
        <p:spPr>
          <a:xfrm>
            <a:off x="6408000" y="2448000"/>
            <a:ext cx="574200" cy="574200"/>
          </a:xfrm>
          <a:prstGeom prst="ellipse">
            <a:avLst/>
          </a:prstGeom>
          <a:noFill/>
          <a:ln w="29160">
            <a:solidFill>
              <a:srgbClr val="CE181E"/>
            </a:solidFill>
            <a:round/>
          </a:ln>
        </p:spPr>
        <p:style>
          <a:lnRef idx="0">
            <a:scrgbClr r="0" g="0" b="0"/>
          </a:lnRef>
          <a:fillRef idx="0">
            <a:scrgbClr r="0" g="0" b="0"/>
          </a:fillRef>
          <a:effectRef idx="0">
            <a:scrgbClr r="0" g="0" b="0"/>
          </a:effectRef>
          <a:fontRef idx="minor"/>
        </p:style>
        <p:txBody>
          <a:bodyPr/>
          <a:lstStyle/>
          <a:p>
            <a:endParaRPr lang="it-IT"/>
          </a:p>
        </p:txBody>
      </p:sp>
      <p:pic>
        <p:nvPicPr>
          <p:cNvPr id="198" name="Immagine 197"/>
          <p:cNvPicPr/>
          <p:nvPr/>
        </p:nvPicPr>
        <p:blipFill>
          <a:blip r:embed="rId4"/>
          <a:stretch/>
        </p:blipFill>
        <p:spPr>
          <a:xfrm>
            <a:off x="7632000" y="1008000"/>
            <a:ext cx="4431240" cy="1438200"/>
          </a:xfrm>
          <a:prstGeom prst="rect">
            <a:avLst/>
          </a:prstGeom>
          <a:ln w="19080">
            <a:solidFill>
              <a:srgbClr val="000000"/>
            </a:solidFill>
            <a:round/>
          </a:ln>
        </p:spPr>
      </p:pic>
      <p:sp>
        <p:nvSpPr>
          <p:cNvPr id="199" name="CustomShape 7"/>
          <p:cNvSpPr/>
          <p:nvPr/>
        </p:nvSpPr>
        <p:spPr>
          <a:xfrm>
            <a:off x="11152440" y="1368000"/>
            <a:ext cx="574200" cy="574200"/>
          </a:xfrm>
          <a:prstGeom prst="ellipse">
            <a:avLst/>
          </a:prstGeom>
          <a:noFill/>
          <a:ln w="29160">
            <a:solidFill>
              <a:srgbClr val="CE181E"/>
            </a:solidFill>
            <a:round/>
          </a:ln>
        </p:spPr>
        <p:style>
          <a:lnRef idx="0">
            <a:scrgbClr r="0" g="0" b="0"/>
          </a:lnRef>
          <a:fillRef idx="0">
            <a:scrgbClr r="0" g="0" b="0"/>
          </a:fillRef>
          <a:effectRef idx="0">
            <a:scrgbClr r="0" g="0" b="0"/>
          </a:effectRef>
          <a:fontRef idx="minor"/>
        </p:style>
        <p:txBody>
          <a:bodyPr/>
          <a:lstStyle/>
          <a:p>
            <a:endParaRPr lang="it-IT"/>
          </a:p>
        </p:txBody>
      </p:sp>
      <p:sp>
        <p:nvSpPr>
          <p:cNvPr id="200" name="CustomShape 8"/>
          <p:cNvSpPr/>
          <p:nvPr/>
        </p:nvSpPr>
        <p:spPr>
          <a:xfrm>
            <a:off x="9037800" y="5878440"/>
            <a:ext cx="3091680" cy="88200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avoid ignoring both A → B and also B → A. This will break centerline and raise an error (unconnected stations).</a:t>
            </a:r>
            <a:endParaRPr lang="it-IT" sz="12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Geographic functions</a:t>
            </a:r>
            <a:endParaRPr lang="it-IT" sz="4800" b="0" strike="noStrike" spc="-1">
              <a:latin typeface="Arial"/>
            </a:endParaRPr>
          </a:p>
        </p:txBody>
      </p:sp>
      <p:sp>
        <p:nvSpPr>
          <p:cNvPr id="202"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You can fix one or more stations with geographic coordinate and use it to calculate centerline.</a:t>
            </a:r>
            <a:br/>
            <a:r>
              <a:rPr lang="it-IT" sz="2000" b="0" strike="noStrike" spc="-1">
                <a:solidFill>
                  <a:srgbClr val="404040"/>
                </a:solidFill>
                <a:latin typeface="Calibri"/>
                <a:ea typeface="DejaVu Sans"/>
              </a:rPr>
              <a:t>Of course, if you enable this functions you can read calculated coordinate also for stations without geographic’s fix.</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
        <p:nvSpPr>
          <p:cNvPr id="203" name="CustomShape 3"/>
          <p:cNvSpPr/>
          <p:nvPr/>
        </p:nvSpPr>
        <p:spPr>
          <a:xfrm>
            <a:off x="9000000" y="5616000"/>
            <a:ext cx="3091680" cy="110664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cSurvey allow you to add to a survey also surface elevation data (in Arc ASCII Grid format), orthophoto (in jpg, tiff or png format) and WMS supporting WGS84/UTM CS.</a:t>
            </a:r>
            <a:endParaRPr lang="it-IT" sz="1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A brief history</a:t>
            </a:r>
            <a:endParaRPr lang="it-IT" sz="4800" b="0" strike="noStrike" spc="-1">
              <a:latin typeface="Arial"/>
            </a:endParaRPr>
          </a:p>
        </p:txBody>
      </p:sp>
      <p:sp>
        <p:nvSpPr>
          <p:cNvPr id="130"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dirty="0">
                <a:solidFill>
                  <a:srgbClr val="404040"/>
                </a:solidFill>
                <a:latin typeface="Calibri"/>
                <a:ea typeface="DejaVu Sans"/>
              </a:rPr>
              <a:t>Start </a:t>
            </a:r>
            <a:r>
              <a:rPr lang="it-IT" sz="2000" b="0" strike="noStrike" spc="-1" dirty="0" err="1">
                <a:solidFill>
                  <a:srgbClr val="404040"/>
                </a:solidFill>
                <a:latin typeface="Calibri"/>
                <a:ea typeface="DejaVu Sans"/>
              </a:rPr>
              <a:t>develop</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it</a:t>
            </a:r>
            <a:r>
              <a:rPr lang="it-IT" sz="2000" b="0" strike="noStrike" spc="-1" dirty="0">
                <a:solidFill>
                  <a:srgbClr val="404040"/>
                </a:solidFill>
                <a:latin typeface="Calibri"/>
                <a:ea typeface="DejaVu Sans"/>
              </a:rPr>
              <a:t> on 2009 due to </a:t>
            </a:r>
            <a:r>
              <a:rPr lang="it-IT" sz="2000" b="0" strike="noStrike" spc="-1" dirty="0" err="1">
                <a:solidFill>
                  <a:srgbClr val="404040"/>
                </a:solidFill>
                <a:latin typeface="Calibri"/>
                <a:ea typeface="DejaVu Sans"/>
              </a:rPr>
              <a:t>problems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maintaining</a:t>
            </a:r>
            <a:r>
              <a:rPr lang="it-IT" sz="2000" b="0" strike="noStrike" spc="-1" dirty="0">
                <a:solidFill>
                  <a:srgbClr val="404040"/>
                </a:solidFill>
                <a:latin typeface="Calibri"/>
                <a:ea typeface="DejaVu Sans"/>
              </a:rPr>
              <a:t> a large survey (Stella-Basino </a:t>
            </a:r>
            <a:r>
              <a:rPr lang="it-IT" sz="2000" b="0" strike="noStrike" spc="-1" dirty="0" err="1">
                <a:solidFill>
                  <a:srgbClr val="404040"/>
                </a:solidFill>
                <a:latin typeface="Calibri"/>
                <a:ea typeface="DejaVu Sans"/>
              </a:rPr>
              <a:t>complex</a:t>
            </a:r>
            <a:r>
              <a:rPr lang="it-IT" sz="2000" b="0" strike="noStrike" spc="-1" dirty="0">
                <a:solidFill>
                  <a:srgbClr val="404040"/>
                </a:solidFill>
                <a:latin typeface="Calibri"/>
                <a:ea typeface="DejaVu Sans"/>
              </a:rPr>
              <a:t>,</a:t>
            </a:r>
            <a:r>
              <a:rPr lang="it-IT" sz="2000" spc="-1" dirty="0">
                <a:solidFill>
                  <a:srgbClr val="404040"/>
                </a:solidFill>
                <a:latin typeface="Calibri"/>
                <a:ea typeface="DejaVu Sans"/>
              </a:rPr>
              <a:t> </a:t>
            </a:r>
            <a:r>
              <a:rPr lang="it-IT" sz="2000" spc="-1" dirty="0" err="1">
                <a:solidFill>
                  <a:srgbClr val="404040"/>
                </a:solidFill>
                <a:latin typeface="Calibri"/>
                <a:ea typeface="DejaVu Sans"/>
              </a:rPr>
              <a:t>now</a:t>
            </a:r>
            <a:r>
              <a:rPr lang="it-IT" sz="2000" spc="-1" dirty="0">
                <a:solidFill>
                  <a:srgbClr val="404040"/>
                </a:solidFill>
                <a:latin typeface="Calibri"/>
                <a:ea typeface="DejaVu Sans"/>
              </a:rPr>
              <a:t> </a:t>
            </a:r>
            <a:r>
              <a:rPr lang="it-IT" sz="2000" spc="-1" dirty="0" err="1">
                <a:solidFill>
                  <a:srgbClr val="404040"/>
                </a:solidFill>
                <a:latin typeface="Calibri"/>
                <a:ea typeface="DejaVu Sans"/>
              </a:rPr>
              <a:t>not</a:t>
            </a:r>
            <a:r>
              <a:rPr lang="it-IT" sz="2000" spc="-1" dirty="0">
                <a:solidFill>
                  <a:srgbClr val="404040"/>
                </a:solidFill>
                <a:latin typeface="Calibri"/>
                <a:ea typeface="DejaVu Sans"/>
              </a:rPr>
              <a:t> so </a:t>
            </a:r>
            <a:r>
              <a:rPr lang="it-IT" sz="2000" spc="-1" dirty="0" err="1">
                <a:solidFill>
                  <a:srgbClr val="404040"/>
                </a:solidFill>
                <a:latin typeface="Calibri"/>
                <a:ea typeface="DejaVu Sans"/>
              </a:rPr>
              <a:t>complex</a:t>
            </a:r>
            <a:r>
              <a:rPr lang="it-IT" sz="2000" b="0" strike="noStrike" spc="-1" dirty="0">
                <a:solidFill>
                  <a:srgbClr val="404040"/>
                </a:solidFill>
                <a:latin typeface="Calibri"/>
                <a:ea typeface="DejaVu Sans"/>
              </a:rPr>
              <a:t>).</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First release, </a:t>
            </a:r>
            <a:r>
              <a:rPr lang="it-IT" sz="2000" b="0" strike="noStrike" spc="-1" dirty="0" err="1">
                <a:solidFill>
                  <a:srgbClr val="404040"/>
                </a:solidFill>
                <a:latin typeface="Calibri"/>
                <a:ea typeface="DejaVu Sans"/>
              </a:rPr>
              <a:t>using</a:t>
            </a:r>
            <a:r>
              <a:rPr lang="it-IT" sz="2000" b="0" strike="noStrike" spc="-1" dirty="0">
                <a:solidFill>
                  <a:srgbClr val="404040"/>
                </a:solidFill>
                <a:latin typeface="Calibri"/>
                <a:ea typeface="DejaVu Sans"/>
              </a:rPr>
              <a:t> Therion </a:t>
            </a:r>
            <a:r>
              <a:rPr lang="it-IT" sz="2000" b="0" strike="noStrike" spc="-1" dirty="0" err="1">
                <a:solidFill>
                  <a:srgbClr val="404040"/>
                </a:solidFill>
                <a:latin typeface="Calibri"/>
                <a:ea typeface="DejaVu Sans"/>
              </a:rPr>
              <a:t>as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calculation</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engine</a:t>
            </a:r>
            <a:r>
              <a:rPr lang="it-IT" sz="2000" b="0" strike="noStrike" spc="-1" dirty="0">
                <a:solidFill>
                  <a:srgbClr val="404040"/>
                </a:solidFill>
                <a:latin typeface="Calibri"/>
                <a:ea typeface="DejaVu Sans"/>
              </a:rPr>
              <a:t>, on 2010</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First </a:t>
            </a:r>
            <a:r>
              <a:rPr lang="it-IT" sz="2000" b="0" strike="noStrike" spc="-1" dirty="0" err="1">
                <a:solidFill>
                  <a:srgbClr val="404040"/>
                </a:solidFill>
                <a:latin typeface="Calibri"/>
                <a:ea typeface="DejaVu Sans"/>
              </a:rPr>
              <a:t>downloadable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version</a:t>
            </a:r>
            <a:r>
              <a:rPr lang="it-IT" sz="2000" b="0" strike="noStrike" spc="-1" dirty="0">
                <a:solidFill>
                  <a:srgbClr val="404040"/>
                </a:solidFill>
                <a:latin typeface="Calibri"/>
                <a:ea typeface="DejaVu Sans"/>
              </a:rPr>
              <a:t>, on cSurvey website, on 2011</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2 people </a:t>
            </a:r>
            <a:r>
              <a:rPr lang="it-IT" sz="2000" b="0" strike="noStrike" spc="-1" dirty="0" err="1">
                <a:solidFill>
                  <a:srgbClr val="404040"/>
                </a:solidFill>
                <a:latin typeface="Calibri"/>
                <a:ea typeface="DejaVu Sans"/>
              </a:rPr>
              <a:t>has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directly</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worked</a:t>
            </a:r>
            <a:r>
              <a:rPr lang="it-IT" sz="2000" b="0" strike="noStrike" spc="-1" dirty="0">
                <a:solidFill>
                  <a:srgbClr val="404040"/>
                </a:solidFill>
                <a:latin typeface="Calibri"/>
                <a:ea typeface="DejaVu Sans"/>
              </a:rPr>
              <a:t> on </a:t>
            </a:r>
            <a:r>
              <a:rPr lang="it-IT" sz="2000" b="0" strike="noStrike" spc="-1" dirty="0" err="1">
                <a:solidFill>
                  <a:srgbClr val="404040"/>
                </a:solidFill>
                <a:latin typeface="Calibri"/>
                <a:ea typeface="DejaVu Sans"/>
              </a:rPr>
              <a:t>it</a:t>
            </a:r>
            <a:r>
              <a:rPr lang="it-IT" sz="2000" b="0" strike="noStrike" spc="-1" dirty="0">
                <a:solidFill>
                  <a:srgbClr val="404040"/>
                </a:solidFill>
                <a:latin typeface="Calibri"/>
                <a:ea typeface="DejaVu Sans"/>
              </a:rPr>
              <a:t>:</a:t>
            </a:r>
            <a:br>
              <a:rPr dirty="0"/>
            </a:br>
            <a:r>
              <a:rPr lang="it-IT" sz="2000" b="0" strike="noStrike" spc="-1" dirty="0">
                <a:solidFill>
                  <a:srgbClr val="404040"/>
                </a:solidFill>
                <a:latin typeface="Calibri"/>
                <a:ea typeface="DejaVu Sans"/>
              </a:rPr>
              <a:t>- </a:t>
            </a:r>
            <a:r>
              <a:rPr lang="it-IT" sz="2000" b="1" strike="noStrike" spc="-1" dirty="0">
                <a:solidFill>
                  <a:srgbClr val="404040"/>
                </a:solidFill>
                <a:latin typeface="Calibri"/>
                <a:ea typeface="DejaVu Sans"/>
              </a:rPr>
              <a:t>Cendron Federico</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main</a:t>
            </a:r>
            <a:r>
              <a:rPr lang="it-IT" sz="2000" b="0" strike="noStrike" spc="-1" dirty="0">
                <a:solidFill>
                  <a:srgbClr val="404040"/>
                </a:solidFill>
                <a:latin typeface="Calibri"/>
                <a:ea typeface="DejaVu Sans"/>
              </a:rPr>
              <a:t> developer (me)</a:t>
            </a:r>
            <a:br>
              <a:rPr dirty="0"/>
            </a:br>
            <a:r>
              <a:rPr lang="it-IT" sz="2000" b="0" strike="noStrike" spc="-1" dirty="0">
                <a:solidFill>
                  <a:srgbClr val="404040"/>
                </a:solidFill>
                <a:latin typeface="Calibri"/>
                <a:ea typeface="DejaVu Sans"/>
              </a:rPr>
              <a:t>- </a:t>
            </a:r>
            <a:r>
              <a:rPr lang="it-IT" sz="2000" b="1" strike="noStrike" spc="-1" dirty="0">
                <a:solidFill>
                  <a:srgbClr val="404040"/>
                </a:solidFill>
                <a:latin typeface="Calibri"/>
                <a:ea typeface="DejaVu Sans"/>
              </a:rPr>
              <a:t>Petr </a:t>
            </a:r>
            <a:r>
              <a:rPr lang="it-IT" sz="2000" b="1" strike="noStrike" spc="-1" dirty="0" err="1">
                <a:solidFill>
                  <a:srgbClr val="404040"/>
                </a:solidFill>
                <a:latin typeface="Calibri"/>
                <a:ea typeface="DejaVu Sans"/>
              </a:rPr>
              <a:t>Koveshnikov</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develop</a:t>
            </a:r>
            <a:r>
              <a:rPr lang="it-IT" sz="2000" b="0" strike="noStrike" spc="-1" dirty="0">
                <a:solidFill>
                  <a:srgbClr val="404040"/>
                </a:solidFill>
                <a:latin typeface="Calibri"/>
                <a:ea typeface="DejaVu Sans"/>
              </a:rPr>
              <a:t> 3D model generator</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and some </a:t>
            </a:r>
            <a:r>
              <a:rPr lang="it-IT" sz="2000" b="0" strike="noStrike" spc="-1" dirty="0" err="1">
                <a:solidFill>
                  <a:srgbClr val="404040"/>
                </a:solidFill>
                <a:latin typeface="Calibri"/>
                <a:ea typeface="DejaVu Sans"/>
              </a:rPr>
              <a:t>give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very</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important</a:t>
            </a:r>
            <a:r>
              <a:rPr lang="it-IT" sz="2000" b="0" strike="noStrike" spc="-1" dirty="0">
                <a:solidFill>
                  <a:srgbClr val="404040"/>
                </a:solidFill>
                <a:latin typeface="Calibri"/>
                <a:ea typeface="DejaVu Sans"/>
              </a:rPr>
              <a:t> help:</a:t>
            </a:r>
            <a:br>
              <a:rPr dirty="0"/>
            </a:br>
            <a:r>
              <a:rPr lang="it-IT" sz="2000" b="0" strike="noStrike" spc="-1" dirty="0">
                <a:solidFill>
                  <a:srgbClr val="404040"/>
                </a:solidFill>
                <a:latin typeface="Calibri"/>
                <a:ea typeface="DejaVu Sans"/>
              </a:rPr>
              <a:t>- </a:t>
            </a:r>
            <a:r>
              <a:rPr lang="it-IT" sz="2000" b="1" strike="noStrike" spc="-1" dirty="0">
                <a:solidFill>
                  <a:srgbClr val="404040"/>
                </a:solidFill>
                <a:latin typeface="Calibri"/>
                <a:ea typeface="DejaVu Sans"/>
              </a:rPr>
              <a:t>Massimiliano Re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github</a:t>
            </a:r>
            <a:r>
              <a:rPr lang="it-IT" sz="2000" b="0" strike="noStrike" spc="-1" dirty="0">
                <a:solidFill>
                  <a:srgbClr val="404040"/>
                </a:solidFill>
                <a:latin typeface="Calibri"/>
                <a:ea typeface="DejaVu Sans"/>
              </a:rPr>
              <a:t> setup and </a:t>
            </a:r>
            <a:r>
              <a:rPr lang="it-IT" sz="2000" b="0" strike="noStrike" spc="-1" dirty="0" err="1">
                <a:solidFill>
                  <a:srgbClr val="404040"/>
                </a:solidFill>
                <a:latin typeface="Calibri"/>
                <a:ea typeface="DejaVu Sans"/>
              </a:rPr>
              <a:t>maintenance</a:t>
            </a:r>
            <a:br>
              <a:rPr dirty="0"/>
            </a:br>
            <a:r>
              <a:rPr lang="it-IT" sz="2000" b="0" strike="noStrike" spc="-1" dirty="0">
                <a:solidFill>
                  <a:srgbClr val="404040"/>
                </a:solidFill>
                <a:latin typeface="Calibri"/>
                <a:ea typeface="DejaVu Sans"/>
              </a:rPr>
              <a:t>- </a:t>
            </a:r>
            <a:r>
              <a:rPr lang="it-IT" sz="2000" b="1" strike="noStrike" spc="-1" dirty="0">
                <a:solidFill>
                  <a:srgbClr val="404040"/>
                </a:solidFill>
                <a:latin typeface="Calibri"/>
                <a:ea typeface="DejaVu Sans"/>
              </a:rPr>
              <a:t>Marco Corvi</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many</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useful</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tips</a:t>
            </a:r>
            <a:br>
              <a:rPr dirty="0"/>
            </a:br>
            <a:r>
              <a:rPr lang="it-IT" sz="2000" b="0" strike="noStrike" spc="-1" dirty="0">
                <a:solidFill>
                  <a:srgbClr val="404040"/>
                </a:solidFill>
                <a:latin typeface="Calibri"/>
                <a:ea typeface="DejaVu Sans"/>
              </a:rPr>
              <a:t>- </a:t>
            </a:r>
            <a:r>
              <a:rPr lang="it-IT" sz="2000" b="1" strike="noStrike" spc="-1" dirty="0">
                <a:solidFill>
                  <a:srgbClr val="404040"/>
                </a:solidFill>
                <a:latin typeface="Calibri"/>
                <a:ea typeface="DejaVu Sans"/>
              </a:rPr>
              <a:t>Danilo Magnani</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early</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adopter</a:t>
            </a:r>
            <a:r>
              <a:rPr lang="it-IT" sz="2000" b="0" strike="noStrike" spc="-1" dirty="0">
                <a:solidFill>
                  <a:srgbClr val="404040"/>
                </a:solidFill>
                <a:latin typeface="Calibri"/>
                <a:ea typeface="DejaVu Sans"/>
              </a:rPr>
              <a:t> and </a:t>
            </a:r>
            <a:r>
              <a:rPr lang="it-IT" sz="2000" b="0" strike="noStrike" spc="-1" dirty="0" err="1">
                <a:solidFill>
                  <a:srgbClr val="404040"/>
                </a:solidFill>
                <a:latin typeface="Calibri"/>
                <a:ea typeface="DejaVu Sans"/>
              </a:rPr>
              <a:t>advance</a:t>
            </a:r>
            <a:r>
              <a:rPr lang="it-IT" sz="2000" b="0" strike="noStrike" spc="-1" dirty="0">
                <a:solidFill>
                  <a:srgbClr val="404040"/>
                </a:solidFill>
                <a:latin typeface="Calibri"/>
                <a:ea typeface="DejaVu Sans"/>
              </a:rPr>
              <a:t> user</a:t>
            </a:r>
            <a:br>
              <a:rPr dirty="0"/>
            </a:br>
            <a:r>
              <a:rPr lang="it-IT" sz="2000" b="0" strike="noStrike" spc="-1" dirty="0">
                <a:solidFill>
                  <a:srgbClr val="404040"/>
                </a:solidFill>
                <a:latin typeface="Calibri"/>
                <a:ea typeface="DejaVu Sans"/>
              </a:rPr>
              <a:t>and </a:t>
            </a:r>
            <a:r>
              <a:rPr lang="it-IT" sz="2000" b="0" strike="noStrike" spc="-1" dirty="0" err="1">
                <a:solidFill>
                  <a:srgbClr val="404040"/>
                </a:solidFill>
                <a:latin typeface="Calibri"/>
                <a:ea typeface="DejaVu Sans"/>
              </a:rPr>
              <a:t>many</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others</a:t>
            </a:r>
            <a:r>
              <a:rPr lang="it-IT" sz="2000" b="0" strike="noStrike" spc="-1" dirty="0">
                <a:solidFill>
                  <a:srgbClr val="404040"/>
                </a:solidFill>
                <a:latin typeface="Calibri"/>
                <a:ea typeface="DejaVu Sans"/>
              </a:rPr>
              <a:t>...</a:t>
            </a:r>
            <a:endParaRPr lang="it-IT" sz="2000" b="0" strike="noStrike" spc="-1" dirty="0">
              <a:latin typeface="Arial"/>
            </a:endParaRPr>
          </a:p>
        </p:txBody>
      </p:sp>
      <p:sp>
        <p:nvSpPr>
          <p:cNvPr id="131" name="CustomShape 3"/>
          <p:cNvSpPr/>
          <p:nvPr/>
        </p:nvSpPr>
        <p:spPr>
          <a:xfrm>
            <a:off x="8712000" y="5040000"/>
            <a:ext cx="3343680" cy="172908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cSurvey have known users mainly in Italy, Brazil and Russia.</a:t>
            </a:r>
            <a:endParaRPr lang="it-IT" sz="1200" b="0" strike="noStrike" spc="-1">
              <a:latin typeface="Arial"/>
            </a:endParaRPr>
          </a:p>
        </p:txBody>
      </p:sp>
      <p:grpSp>
        <p:nvGrpSpPr>
          <p:cNvPr id="132" name="Group 4"/>
          <p:cNvGrpSpPr/>
          <p:nvPr/>
        </p:nvGrpSpPr>
        <p:grpSpPr>
          <a:xfrm>
            <a:off x="9828000" y="5542200"/>
            <a:ext cx="1146960" cy="1149840"/>
            <a:chOff x="9828000" y="5542200"/>
            <a:chExt cx="1146960" cy="1149840"/>
          </a:xfrm>
        </p:grpSpPr>
        <p:pic>
          <p:nvPicPr>
            <p:cNvPr id="133" name="Immagine 131"/>
            <p:cNvPicPr/>
            <p:nvPr/>
          </p:nvPicPr>
          <p:blipFill>
            <a:blip r:embed="rId2"/>
            <a:stretch/>
          </p:blipFill>
          <p:spPr>
            <a:xfrm>
              <a:off x="9828000" y="5542200"/>
              <a:ext cx="1146960" cy="1149840"/>
            </a:xfrm>
            <a:prstGeom prst="rect">
              <a:avLst/>
            </a:prstGeom>
            <a:ln w="0">
              <a:noFill/>
            </a:ln>
          </p:spPr>
        </p:pic>
        <p:sp>
          <p:nvSpPr>
            <p:cNvPr id="134" name="CustomShape 5"/>
            <p:cNvSpPr/>
            <p:nvPr/>
          </p:nvSpPr>
          <p:spPr>
            <a:xfrm>
              <a:off x="10080000" y="6264000"/>
              <a:ext cx="284040" cy="284040"/>
            </a:xfrm>
            <a:prstGeom prst="ellipse">
              <a:avLst/>
            </a:prstGeom>
            <a:noFill/>
            <a:ln w="38160">
              <a:solidFill>
                <a:srgbClr val="EA1C1C"/>
              </a:solidFill>
              <a:round/>
            </a:ln>
          </p:spPr>
          <p:style>
            <a:lnRef idx="0">
              <a:scrgbClr r="0" g="0" b="0"/>
            </a:lnRef>
            <a:fillRef idx="0">
              <a:scrgbClr r="0" g="0" b="0"/>
            </a:fillRef>
            <a:effectRef idx="0">
              <a:scrgbClr r="0" g="0" b="0"/>
            </a:effectRef>
            <a:fontRef idx="minor"/>
          </p:style>
          <p:txBody>
            <a:bodyPr/>
            <a:lstStyle/>
            <a:p>
              <a:endParaRPr lang="it-IT"/>
            </a:p>
          </p:txBody>
        </p:sp>
        <p:sp>
          <p:nvSpPr>
            <p:cNvPr id="135" name="CustomShape 6"/>
            <p:cNvSpPr/>
            <p:nvPr/>
          </p:nvSpPr>
          <p:spPr>
            <a:xfrm>
              <a:off x="10440000" y="5868000"/>
              <a:ext cx="284040" cy="284040"/>
            </a:xfrm>
            <a:prstGeom prst="ellipse">
              <a:avLst/>
            </a:prstGeom>
            <a:noFill/>
            <a:ln w="38160">
              <a:solidFill>
                <a:srgbClr val="EA1C1C"/>
              </a:solidFill>
              <a:round/>
            </a:ln>
          </p:spPr>
          <p:style>
            <a:lnRef idx="0">
              <a:scrgbClr r="0" g="0" b="0"/>
            </a:lnRef>
            <a:fillRef idx="0">
              <a:scrgbClr r="0" g="0" b="0"/>
            </a:fillRef>
            <a:effectRef idx="0">
              <a:scrgbClr r="0" g="0" b="0"/>
            </a:effectRef>
            <a:fontRef idx="minor"/>
          </p:style>
          <p:txBody>
            <a:bodyPr/>
            <a:lstStyle/>
            <a:p>
              <a:endParaRPr lang="it-IT"/>
            </a:p>
          </p:txBody>
        </p:sp>
        <p:sp>
          <p:nvSpPr>
            <p:cNvPr id="136" name="CustomShape 7"/>
            <p:cNvSpPr/>
            <p:nvPr/>
          </p:nvSpPr>
          <p:spPr>
            <a:xfrm>
              <a:off x="10656000" y="5760000"/>
              <a:ext cx="284040" cy="284040"/>
            </a:xfrm>
            <a:prstGeom prst="ellipse">
              <a:avLst/>
            </a:prstGeom>
            <a:noFill/>
            <a:ln w="38160">
              <a:solidFill>
                <a:srgbClr val="EA1C1C"/>
              </a:solidFill>
              <a:round/>
            </a:ln>
          </p:spPr>
          <p:style>
            <a:lnRef idx="0">
              <a:scrgbClr r="0" g="0" b="0"/>
            </a:lnRef>
            <a:fillRef idx="0">
              <a:scrgbClr r="0" g="0" b="0"/>
            </a:fillRef>
            <a:effectRef idx="0">
              <a:scrgbClr r="0" g="0" b="0"/>
            </a:effectRef>
            <a:fontRef idx="minor"/>
          </p:style>
          <p:txBody>
            <a:bodyPr/>
            <a:lstStyle/>
            <a:p>
              <a:endParaRPr lang="it-IT"/>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Splay (shots)</a:t>
            </a:r>
            <a:endParaRPr lang="it-IT" sz="4800" b="0" strike="noStrike" spc="-1">
              <a:latin typeface="Arial"/>
            </a:endParaRPr>
          </a:p>
        </p:txBody>
      </p:sp>
      <p:sp>
        <p:nvSpPr>
          <p:cNvPr id="205" name="CustomShape 2"/>
          <p:cNvSpPr/>
          <p:nvPr/>
        </p:nvSpPr>
        <p:spPr>
          <a:xfrm>
            <a:off x="1098000" y="1845720"/>
            <a:ext cx="10055880" cy="402228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000000"/>
                </a:solidFill>
                <a:latin typeface="Calibri"/>
                <a:ea typeface="DejaVu Sans"/>
              </a:rPr>
              <a:t>cSurvey has its own splay shots management.</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In plan you can decide to see all or only splay shots laying near an horizontal plan.</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In profile you can decide to see all or only splay shots near vertical planes defined by centerline shot’s azimuth. </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In cross-sections you can do the same as in profile but splay’s projection default plane azimuth is 90° rotated compared to centerline shot’s azimuth.</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This may help you to draw cave borders using only usefull data.</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
        <p:nvSpPr>
          <p:cNvPr id="206" name="CustomShape 3"/>
          <p:cNvSpPr/>
          <p:nvPr/>
        </p:nvSpPr>
        <p:spPr>
          <a:xfrm>
            <a:off x="73800" y="5777640"/>
            <a:ext cx="3091680" cy="98784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199"/>
              </a:spcBef>
              <a:spcAft>
                <a:spcPts val="201"/>
              </a:spcAft>
            </a:pPr>
            <a:r>
              <a:rPr lang="it-IT" sz="1200" b="0" strike="noStrike" spc="-1">
                <a:solidFill>
                  <a:srgbClr val="000000"/>
                </a:solidFill>
                <a:latin typeface="Segoe Print"/>
                <a:ea typeface="DejaVu Sans"/>
              </a:rPr>
              <a:t>Note: In some case you can have some duplicated splay point cause cSurvey show you points referred to a shot and, even, to his neighbors. </a:t>
            </a:r>
            <a:endParaRPr lang="it-IT" sz="1200" b="0" strike="noStrike" spc="-1">
              <a:latin typeface="Arial"/>
            </a:endParaRPr>
          </a:p>
          <a:p>
            <a:pPr>
              <a:lnSpc>
                <a:spcPct val="100000"/>
              </a:lnSpc>
            </a:pPr>
            <a:r>
              <a:rPr lang="it-IT" sz="1200" b="0" strike="noStrike" spc="-1">
                <a:solidFill>
                  <a:srgbClr val="000000"/>
                </a:solidFill>
                <a:latin typeface="Segoe Print"/>
                <a:ea typeface="DejaVu Sans"/>
              </a:rPr>
              <a:t>So, pay attention!</a:t>
            </a:r>
            <a:endParaRPr lang="it-IT" sz="1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Drawing managment</a:t>
            </a:r>
            <a:endParaRPr lang="it-IT" sz="4800" b="0" strike="noStrike" spc="-1">
              <a:latin typeface="Arial"/>
            </a:endParaRPr>
          </a:p>
        </p:txBody>
      </p:sp>
      <p:sp>
        <p:nvSpPr>
          <p:cNvPr id="208"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endParaRPr lang="it-IT" sz="1800" b="0" strike="noStrike" spc="-1">
              <a:latin typeface="Arial"/>
            </a:endParaRPr>
          </a:p>
          <a:p>
            <a:pPr>
              <a:lnSpc>
                <a:spcPct val="90000"/>
              </a:lnSpc>
              <a:spcBef>
                <a:spcPts val="1199"/>
              </a:spcBef>
              <a:spcAft>
                <a:spcPts val="201"/>
              </a:spcAft>
            </a:pPr>
            <a:endParaRPr lang="it-IT" sz="1800" b="0" strike="noStrike" spc="-1">
              <a:latin typeface="Arial"/>
            </a:endParaRPr>
          </a:p>
        </p:txBody>
      </p:sp>
      <p:sp>
        <p:nvSpPr>
          <p:cNvPr id="209" name="CustomShape 3"/>
          <p:cNvSpPr/>
          <p:nvPr/>
        </p:nvSpPr>
        <p:spPr>
          <a:xfrm>
            <a:off x="109332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000000"/>
                </a:solidFill>
                <a:latin typeface="Calibri"/>
                <a:ea typeface="DejaVu Sans"/>
              </a:rPr>
              <a:t>A brief summary of cSurvey drawing key features</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
        <p:nvSpPr>
          <p:cNvPr id="210" name="CustomShape 4"/>
          <p:cNvSpPr/>
          <p:nvPr/>
        </p:nvSpPr>
        <p:spPr>
          <a:xfrm>
            <a:off x="9027000" y="5700600"/>
            <a:ext cx="3091680" cy="109008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90000"/>
              </a:lnSpc>
              <a:spcBef>
                <a:spcPts val="1199"/>
              </a:spcBef>
              <a:spcAft>
                <a:spcPts val="201"/>
              </a:spcAft>
            </a:pPr>
            <a:r>
              <a:rPr lang="it-IT" sz="3200" b="1" strike="noStrike" spc="-1">
                <a:solidFill>
                  <a:srgbClr val="000000"/>
                </a:solidFill>
                <a:latin typeface="Segoe UI"/>
                <a:ea typeface="DejaVu Sans"/>
              </a:rPr>
              <a:t>!</a:t>
            </a:r>
            <a:endParaRPr lang="it-IT" sz="3200" b="0" strike="noStrike" spc="-1">
              <a:latin typeface="Arial"/>
            </a:endParaRPr>
          </a:p>
          <a:p>
            <a:pPr>
              <a:lnSpc>
                <a:spcPct val="90000"/>
              </a:lnSpc>
              <a:spcBef>
                <a:spcPts val="1199"/>
              </a:spcBef>
              <a:spcAft>
                <a:spcPts val="201"/>
              </a:spcAft>
            </a:pPr>
            <a:r>
              <a:rPr lang="it-IT" sz="1200" b="0" strike="noStrike" spc="-1">
                <a:solidFill>
                  <a:srgbClr val="000000"/>
                </a:solidFill>
                <a:latin typeface="Segoe Print"/>
                <a:ea typeface="DejaVu Sans"/>
              </a:rPr>
              <a:t>🤓 only some tips...we see all details during this workshop</a:t>
            </a:r>
            <a:endParaRPr lang="it-IT" sz="1200" b="0" strike="noStrike" spc="-1">
              <a:latin typeface="Arial"/>
            </a:endParaRPr>
          </a:p>
        </p:txBody>
      </p:sp>
      <p:sp>
        <p:nvSpPr>
          <p:cNvPr id="211" name="CustomShape 5"/>
          <p:cNvSpPr/>
          <p:nvPr/>
        </p:nvSpPr>
        <p:spPr>
          <a:xfrm>
            <a:off x="9012600" y="84600"/>
            <a:ext cx="3091680" cy="705240"/>
          </a:xfrm>
          <a:prstGeom prst="rect">
            <a:avLst/>
          </a:prstGeom>
          <a:solidFill>
            <a:srgbClr val="FCAFBD"/>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 cSurvey in not a CAD software but a specialized vector graphics software.</a:t>
            </a:r>
            <a:endParaRPr lang="it-IT" sz="1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Is cSurvey drawing levels constrained?</a:t>
            </a:r>
            <a:endParaRPr lang="it-IT" sz="4800" b="0" strike="noStrike" spc="-1">
              <a:latin typeface="Arial"/>
            </a:endParaRPr>
          </a:p>
        </p:txBody>
      </p:sp>
      <p:sp>
        <p:nvSpPr>
          <p:cNvPr id="213"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Yes.</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The logic of the levels is basically the same as that of other vector graphics software but cSurvey drawing is strongly levels constrained so objects type define also in which level object must be.</a:t>
            </a:r>
            <a:br/>
            <a:r>
              <a:rPr lang="it-IT" sz="2000" b="0" strike="noStrike" spc="-1">
                <a:solidFill>
                  <a:srgbClr val="404040"/>
                </a:solidFill>
                <a:latin typeface="Calibri"/>
                <a:ea typeface="DejaVu Sans"/>
              </a:rPr>
              <a:t>You could change objects order inside a level but you cannot move an object in another level (without changing is type).</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What to draw first?</a:t>
            </a:r>
            <a:endParaRPr lang="it-IT" sz="4800" b="0" strike="noStrike" spc="-1">
              <a:latin typeface="Arial"/>
            </a:endParaRPr>
          </a:p>
        </p:txBody>
      </p:sp>
      <p:sp>
        <p:nvSpPr>
          <p:cNvPr id="215"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For me: cave borders.</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When you have defined the shape of the cave (in plan or in profile) you could start adding all other details.</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Microsoft YaHei"/>
              </a:rPr>
              <a:t>Remeber that cSurvey (as Therion) will cut, for you, every objects out of cave borders laying in levels under borders level, </a:t>
            </a:r>
            <a:r>
              <a:rPr lang="it-IT" sz="2000" b="0" strike="noStrike" spc="-1">
                <a:solidFill>
                  <a:srgbClr val="404040"/>
                </a:solidFill>
                <a:latin typeface="Calibri"/>
                <a:ea typeface="DejaVu Sans"/>
              </a:rPr>
              <a:t>will not cut object laying in levels above borders level (of course you could customize this). </a:t>
            </a:r>
            <a:br/>
            <a:r>
              <a:rPr lang="it-IT" sz="2000" b="0" strike="noStrike" spc="-1">
                <a:solidFill>
                  <a:srgbClr val="404040"/>
                </a:solidFill>
                <a:latin typeface="Calibri"/>
                <a:ea typeface="DejaVu Sans"/>
              </a:rPr>
              <a:t>So, don't worry about drawing details perfectly inside borders.</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What is ‘warping’?</a:t>
            </a:r>
            <a:endParaRPr lang="it-IT" sz="4800" b="0" strike="noStrike" spc="-1">
              <a:latin typeface="Arial"/>
            </a:endParaRPr>
          </a:p>
        </p:txBody>
      </p:sp>
      <p:sp>
        <p:nvSpPr>
          <p:cNvPr id="217"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Warping is the ability of cSurvey to keep drawing binded to centerline even after change in survey data like ring closure, adding geographic position ecc…</a:t>
            </a:r>
            <a:endParaRPr lang="it-IT" sz="2000" b="0" strike="noStrike" spc="-1">
              <a:latin typeface="Arial"/>
            </a:endParaRPr>
          </a:p>
        </p:txBody>
      </p:sp>
      <p:sp>
        <p:nvSpPr>
          <p:cNvPr id="218" name="CustomShape 5_0"/>
          <p:cNvSpPr/>
          <p:nvPr/>
        </p:nvSpPr>
        <p:spPr>
          <a:xfrm>
            <a:off x="8280000" y="5864760"/>
            <a:ext cx="3779280" cy="866520"/>
          </a:xfrm>
          <a:prstGeom prst="rect">
            <a:avLst/>
          </a:prstGeom>
          <a:solidFill>
            <a:srgbClr val="FCAFBD"/>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‘warping’ works well but cannot do any king of ‘magic’. Complex centerline changes could lead to wrong worping. </a:t>
            </a:r>
            <a:br/>
            <a:r>
              <a:rPr lang="it-IT" sz="1200" b="0" strike="noStrike" spc="-1">
                <a:solidFill>
                  <a:srgbClr val="000000"/>
                </a:solidFill>
                <a:latin typeface="Segoe Print"/>
                <a:ea typeface="DejaVu Sans"/>
              </a:rPr>
              <a:t>So pay attention.</a:t>
            </a:r>
            <a:endParaRPr lang="it-IT" sz="12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9" name="Immagine 193"/>
          <p:cNvPicPr/>
          <p:nvPr/>
        </p:nvPicPr>
        <p:blipFill>
          <a:blip r:embed="rId2"/>
          <a:stretch/>
        </p:blipFill>
        <p:spPr>
          <a:xfrm>
            <a:off x="1569960" y="3312000"/>
            <a:ext cx="4102200" cy="2054160"/>
          </a:xfrm>
          <a:prstGeom prst="rect">
            <a:avLst/>
          </a:prstGeom>
          <a:ln w="0">
            <a:noFill/>
          </a:ln>
        </p:spPr>
      </p:pic>
      <p:pic>
        <p:nvPicPr>
          <p:cNvPr id="220" name="Immagine 194"/>
          <p:cNvPicPr/>
          <p:nvPr/>
        </p:nvPicPr>
        <p:blipFill>
          <a:blip r:embed="rId3"/>
          <a:stretch/>
        </p:blipFill>
        <p:spPr>
          <a:xfrm>
            <a:off x="6664680" y="3240000"/>
            <a:ext cx="3700440" cy="2373120"/>
          </a:xfrm>
          <a:prstGeom prst="rect">
            <a:avLst/>
          </a:prstGeom>
          <a:ln w="0">
            <a:noFill/>
          </a:ln>
        </p:spPr>
      </p:pic>
      <p:sp>
        <p:nvSpPr>
          <p:cNvPr id="221"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Some line and area have a ‘direction’!</a:t>
            </a:r>
            <a:endParaRPr lang="it-IT" sz="4800" b="0" strike="noStrike" spc="-1">
              <a:latin typeface="Arial"/>
            </a:endParaRPr>
          </a:p>
        </p:txBody>
      </p:sp>
      <p:sp>
        <p:nvSpPr>
          <p:cNvPr id="222"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Pay attention to some kind of lines (better: of pens) and areas (better: of brushes) cause these have a ‘direction’. </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For example: a pit or a slope. Same sequence of points but different directions change the meaning of the symbol.</a:t>
            </a:r>
            <a:endParaRPr lang="it-IT" sz="20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 name="Immagine 222"/>
          <p:cNvPicPr/>
          <p:nvPr/>
        </p:nvPicPr>
        <p:blipFill>
          <a:blip r:embed="rId2"/>
          <a:stretch/>
        </p:blipFill>
        <p:spPr>
          <a:xfrm>
            <a:off x="2989440" y="2952000"/>
            <a:ext cx="6293160" cy="3206880"/>
          </a:xfrm>
          <a:prstGeom prst="rect">
            <a:avLst/>
          </a:prstGeom>
          <a:ln w="0">
            <a:noFill/>
          </a:ln>
        </p:spPr>
      </p:pic>
      <p:sp>
        <p:nvSpPr>
          <p:cNvPr id="224"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Also cave borders have direction</a:t>
            </a:r>
            <a:endParaRPr lang="it-IT" sz="4800" b="0" strike="noStrike" spc="-1">
              <a:latin typeface="Arial"/>
            </a:endParaRPr>
          </a:p>
        </p:txBody>
      </p:sp>
      <p:sp>
        <p:nvSpPr>
          <p:cNvPr id="225"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000000"/>
                </a:solidFill>
                <a:latin typeface="Calibri"/>
                <a:ea typeface="DejaVu Sans"/>
              </a:rPr>
              <a:t>To take advantage from cave's borders clipping borders </a:t>
            </a:r>
            <a:r>
              <a:rPr lang="it-IT" sz="2400" b="1" strike="noStrike" spc="-1">
                <a:solidFill>
                  <a:srgbClr val="000000"/>
                </a:solidFill>
                <a:latin typeface="Calibri"/>
                <a:ea typeface="DejaVu Sans"/>
              </a:rPr>
              <a:t>have to define a correctly closed area</a:t>
            </a:r>
            <a:r>
              <a:rPr lang="it-IT" sz="2000" b="0" strike="noStrike" spc="-1">
                <a:solidFill>
                  <a:srgbClr val="000000"/>
                </a:solidFill>
                <a:latin typeface="Calibri"/>
                <a:ea typeface="DejaVu Sans"/>
              </a:rPr>
              <a:t>.</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Arial"/>
              </a:rPr>
              <a:t>We will see how to do this and how to draw a pillar or something 'solid' inside a previously drawn cave area.</a:t>
            </a:r>
            <a:endParaRPr lang="it-IT" sz="2000" b="0" strike="noStrike" spc="-1">
              <a:latin typeface="Arial"/>
            </a:endParaRPr>
          </a:p>
        </p:txBody>
      </p:sp>
      <p:sp>
        <p:nvSpPr>
          <p:cNvPr id="226" name="CustomShape 3"/>
          <p:cNvSpPr/>
          <p:nvPr/>
        </p:nvSpPr>
        <p:spPr>
          <a:xfrm>
            <a:off x="7200000" y="4392000"/>
            <a:ext cx="1005480" cy="443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it-IT" sz="2800" b="0" strike="noStrike" spc="-1">
                <a:solidFill>
                  <a:srgbClr val="000000"/>
                </a:solidFill>
                <a:latin typeface="Calibri"/>
                <a:ea typeface="DejaVu Sans"/>
              </a:rPr>
              <a:t>Yes</a:t>
            </a:r>
            <a:endParaRPr lang="it-IT" sz="2800" b="0" strike="noStrike" spc="-1">
              <a:latin typeface="Arial"/>
            </a:endParaRPr>
          </a:p>
        </p:txBody>
      </p:sp>
      <p:sp>
        <p:nvSpPr>
          <p:cNvPr id="227" name="CustomShape 4"/>
          <p:cNvSpPr/>
          <p:nvPr/>
        </p:nvSpPr>
        <p:spPr>
          <a:xfrm>
            <a:off x="4032000" y="4378320"/>
            <a:ext cx="1005480" cy="443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pPr>
            <a:r>
              <a:rPr lang="it-IT" sz="2800" b="0" strike="noStrike" spc="-1">
                <a:solidFill>
                  <a:srgbClr val="000000"/>
                </a:solidFill>
                <a:latin typeface="Calibri"/>
                <a:ea typeface="DejaVu Sans"/>
              </a:rPr>
              <a:t>No</a:t>
            </a:r>
            <a:endParaRPr lang="it-IT" sz="2800" b="0" strike="noStrike" spc="-1">
              <a:latin typeface="Arial"/>
            </a:endParaRPr>
          </a:p>
        </p:txBody>
      </p:sp>
      <p:sp>
        <p:nvSpPr>
          <p:cNvPr id="228" name="CustomShape 5"/>
          <p:cNvSpPr/>
          <p:nvPr/>
        </p:nvSpPr>
        <p:spPr>
          <a:xfrm>
            <a:off x="86400" y="5976000"/>
            <a:ext cx="3091680" cy="80208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199"/>
              </a:spcBef>
              <a:spcAft>
                <a:spcPts val="201"/>
              </a:spcAft>
            </a:pPr>
            <a:r>
              <a:rPr lang="it-IT" sz="1200" b="0" strike="noStrike" spc="-1">
                <a:solidFill>
                  <a:srgbClr val="000000"/>
                </a:solidFill>
                <a:latin typeface="Segoe Print"/>
                <a:ea typeface="DejaVu Sans"/>
              </a:rPr>
              <a:t>Note: clipping is customizable. </a:t>
            </a:r>
            <a:br/>
            <a:r>
              <a:rPr lang="it-IT" sz="1200" b="0" strike="noStrike" spc="-1">
                <a:solidFill>
                  <a:srgbClr val="000000"/>
                </a:solidFill>
                <a:latin typeface="Segoe Print"/>
                <a:ea typeface="DejaVu Sans"/>
              </a:rPr>
              <a:t>You can set clipping behaviour for a single object as: clip inside borders, clip outside borders or don’t clip.</a:t>
            </a:r>
            <a:endParaRPr lang="it-IT" sz="12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Scale</a:t>
            </a:r>
            <a:endParaRPr lang="it-IT" sz="4800" b="0" strike="noStrike" spc="-1">
              <a:latin typeface="Arial"/>
            </a:endParaRPr>
          </a:p>
        </p:txBody>
      </p:sp>
      <p:sp>
        <p:nvSpPr>
          <p:cNvPr id="230"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000000"/>
                </a:solidFill>
                <a:latin typeface="Calibri"/>
                <a:ea typeface="DejaVu Sans"/>
              </a:rPr>
              <a:t>Default cSurvey settings are designed for a 1:250 scaled draw.</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Of course you can change a lot of settings to arrange your survey to a different scale or you can define multiple settings, automatically choosed by the program, if you need to create more print/export profiles with different scale.</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You can also show or hide objects, or entire object’s categories, by scale.</a:t>
            </a:r>
            <a:endParaRPr lang="it-IT" sz="20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Exporting to PDF</a:t>
            </a:r>
            <a:endParaRPr lang="it-IT" sz="4800" b="0" strike="noStrike" spc="-1">
              <a:latin typeface="Arial"/>
            </a:endParaRPr>
          </a:p>
        </p:txBody>
      </p:sp>
      <p:sp>
        <p:nvSpPr>
          <p:cNvPr id="232" name="CustomShape 2"/>
          <p:cNvSpPr/>
          <p:nvPr/>
        </p:nvSpPr>
        <p:spPr>
          <a:xfrm>
            <a:off x="1097280" y="1845720"/>
            <a:ext cx="782964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000000"/>
                </a:solidFill>
                <a:latin typeface="Calibri"/>
                <a:ea typeface="DejaVu Sans"/>
              </a:rPr>
              <a:t>cSurvey can not create, directly, a PDF file but you can easly install free (and, in some case, even open source) PDF Printer.</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Microsoft PDF Printer, bundled with Windows 10, is buggy (but work) and, in some case, lines width or some other details are wrong rendered. It have also a limited range of pages size.</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I use PDF Creator. PDF generated by PDF Creator are good but installation have to be done carefully due to some junk software setup often suggested during its setup.</a:t>
            </a:r>
            <a:endParaRPr lang="it-IT" sz="2000" b="0" strike="noStrike" spc="-1">
              <a:latin typeface="Arial"/>
            </a:endParaRPr>
          </a:p>
          <a:p>
            <a:pPr>
              <a:lnSpc>
                <a:spcPct val="90000"/>
              </a:lnSpc>
              <a:spcBef>
                <a:spcPts val="1199"/>
              </a:spcBef>
              <a:spcAft>
                <a:spcPts val="201"/>
              </a:spcAft>
            </a:pPr>
            <a:r>
              <a:rPr lang="it-IT" sz="2000" b="0" strike="noStrike" spc="-1">
                <a:solidFill>
                  <a:srgbClr val="000000"/>
                </a:solidFill>
                <a:latin typeface="Calibri"/>
                <a:ea typeface="DejaVu Sans"/>
              </a:rPr>
              <a:t>Custom page size, event for PDF Printer, can be arranged directly in Windows inside ‘Printer server properties’.</a:t>
            </a:r>
            <a:endParaRPr lang="it-IT" sz="2000" b="0" strike="noStrike" spc="-1">
              <a:latin typeface="Arial"/>
            </a:endParaRPr>
          </a:p>
        </p:txBody>
      </p:sp>
      <p:sp>
        <p:nvSpPr>
          <p:cNvPr id="233" name="CustomShape 3"/>
          <p:cNvSpPr/>
          <p:nvPr/>
        </p:nvSpPr>
        <p:spPr>
          <a:xfrm>
            <a:off x="86400" y="5832000"/>
            <a:ext cx="3091680" cy="94608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199"/>
              </a:spcBef>
              <a:spcAft>
                <a:spcPts val="201"/>
              </a:spcAft>
            </a:pPr>
            <a:r>
              <a:rPr lang="it-IT" sz="1200" b="0" strike="noStrike" spc="-1">
                <a:solidFill>
                  <a:srgbClr val="000000"/>
                </a:solidFill>
                <a:latin typeface="Segoe Print"/>
                <a:ea typeface="DejaVu Sans"/>
              </a:rPr>
              <a:t>Note: cSurvey can export drawing also in SVG (vector) or JPG, TIF and PNG (raster) file format.</a:t>
            </a:r>
            <a:br/>
            <a:r>
              <a:rPr lang="it-IT" sz="1200" b="0" strike="noStrike" spc="-1">
                <a:solidFill>
                  <a:srgbClr val="000000"/>
                </a:solidFill>
                <a:latin typeface="Segoe Print"/>
                <a:ea typeface="DejaVu Sans"/>
              </a:rPr>
              <a:t>At now you can not print/export surface data (surface profile a part).</a:t>
            </a:r>
            <a:endParaRPr lang="it-IT" sz="1200" b="0" strike="noStrike" spc="-1">
              <a:latin typeface="Arial"/>
            </a:endParaRPr>
          </a:p>
        </p:txBody>
      </p:sp>
      <p:pic>
        <p:nvPicPr>
          <p:cNvPr id="234" name="Immagine 233"/>
          <p:cNvPicPr/>
          <p:nvPr/>
        </p:nvPicPr>
        <p:blipFill>
          <a:blip r:embed="rId2"/>
          <a:stretch/>
        </p:blipFill>
        <p:spPr>
          <a:xfrm>
            <a:off x="9078840" y="1944000"/>
            <a:ext cx="2944080" cy="3382920"/>
          </a:xfrm>
          <a:prstGeom prst="rect">
            <a:avLst/>
          </a:prstGeom>
          <a:ln w="0">
            <a:noFill/>
          </a:ln>
        </p:spPr>
      </p:pic>
      <p:sp>
        <p:nvSpPr>
          <p:cNvPr id="235" name="CustomShape 4"/>
          <p:cNvSpPr/>
          <p:nvPr/>
        </p:nvSpPr>
        <p:spPr>
          <a:xfrm>
            <a:off x="9144000" y="2376720"/>
            <a:ext cx="574200" cy="574200"/>
          </a:xfrm>
          <a:prstGeom prst="ellipse">
            <a:avLst/>
          </a:prstGeom>
          <a:noFill/>
          <a:ln w="29160">
            <a:solidFill>
              <a:srgbClr val="CE181E"/>
            </a:solidFill>
            <a:round/>
          </a:ln>
        </p:spPr>
        <p:style>
          <a:lnRef idx="0">
            <a:scrgbClr r="0" g="0" b="0"/>
          </a:lnRef>
          <a:fillRef idx="0">
            <a:scrgbClr r="0" g="0" b="0"/>
          </a:fillRef>
          <a:effectRef idx="0">
            <a:scrgbClr r="0" g="0" b="0"/>
          </a:effectRef>
          <a:fontRef idx="minor"/>
        </p:style>
        <p:txBody>
          <a:bodyPr/>
          <a:lstStyle/>
          <a:p>
            <a:endParaRPr lang="it-IT"/>
          </a:p>
        </p:txBody>
      </p:sp>
      <p:sp>
        <p:nvSpPr>
          <p:cNvPr id="236" name="CustomShape 5"/>
          <p:cNvSpPr/>
          <p:nvPr/>
        </p:nvSpPr>
        <p:spPr>
          <a:xfrm>
            <a:off x="9000000" y="6120000"/>
            <a:ext cx="3091680" cy="646920"/>
          </a:xfrm>
          <a:prstGeom prst="rect">
            <a:avLst/>
          </a:prstGeom>
          <a:solidFill>
            <a:srgbClr val="AFFFB3"/>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199"/>
              </a:spcBef>
              <a:spcAft>
                <a:spcPts val="201"/>
              </a:spcAft>
            </a:pPr>
            <a:r>
              <a:rPr lang="it-IT" sz="1200" b="0" strike="noStrike" spc="-1">
                <a:solidFill>
                  <a:srgbClr val="000000"/>
                </a:solidFill>
                <a:latin typeface="Segoe Print"/>
                <a:ea typeface="DejaVu Sans"/>
              </a:rPr>
              <a:t>Note: 😔 sorry...I have available only italian version of Windows to take a screenshot.</a:t>
            </a:r>
            <a:endParaRPr lang="it-IT" sz="12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_0"/>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...and what’s next?</a:t>
            </a:r>
            <a:endParaRPr lang="it-IT" sz="4800" b="0" strike="noStrike" spc="-1">
              <a:latin typeface="Arial"/>
            </a:endParaRPr>
          </a:p>
        </p:txBody>
      </p:sp>
      <p:sp>
        <p:nvSpPr>
          <p:cNvPr id="238" name="CustomShape 2_1"/>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000000"/>
                </a:solidFill>
                <a:latin typeface="Calibri"/>
                <a:ea typeface="DejaVu Sans"/>
              </a:rPr>
              <a:t>more </a:t>
            </a:r>
            <a:r>
              <a:rPr lang="it-IT" sz="2000" b="0" strike="noStrike" spc="-1" dirty="0">
                <a:solidFill>
                  <a:srgbClr val="000000"/>
                </a:solidFill>
                <a:latin typeface="Calibri"/>
                <a:ea typeface="DejaVu Sans"/>
              </a:rPr>
              <a:t>tools and </a:t>
            </a:r>
            <a:r>
              <a:rPr lang="it-IT" sz="2000" b="0" strike="noStrike" spc="-1" dirty="0" err="1">
                <a:solidFill>
                  <a:srgbClr val="000000"/>
                </a:solidFill>
                <a:latin typeface="Calibri"/>
                <a:ea typeface="DejaVu Sans"/>
              </a:rPr>
              <a:t>graphical</a:t>
            </a:r>
            <a:r>
              <a:rPr lang="it-IT" sz="2000" b="0" strike="noStrike" spc="-1" dirty="0">
                <a:solidFill>
                  <a:srgbClr val="000000"/>
                </a:solidFill>
                <a:latin typeface="Calibri"/>
                <a:ea typeface="DejaVu Sans"/>
              </a:rPr>
              <a:t> </a:t>
            </a:r>
            <a:r>
              <a:rPr lang="it-IT" sz="2000" b="0" strike="noStrike" spc="-1" dirty="0" err="1">
                <a:solidFill>
                  <a:srgbClr val="000000"/>
                </a:solidFill>
                <a:latin typeface="Calibri"/>
                <a:ea typeface="DejaVu Sans"/>
              </a:rPr>
              <a:t>functions</a:t>
            </a:r>
            <a:r>
              <a:rPr lang="it-IT" sz="2000" b="0" strike="noStrike" spc="-1" dirty="0">
                <a:solidFill>
                  <a:srgbClr val="000000"/>
                </a:solidFill>
                <a:latin typeface="Calibri"/>
                <a:ea typeface="DejaVu Sans"/>
              </a:rPr>
              <a:t>.</a:t>
            </a:r>
          </a:p>
          <a:p>
            <a:pPr>
              <a:lnSpc>
                <a:spcPct val="90000"/>
              </a:lnSpc>
              <a:spcBef>
                <a:spcPts val="1199"/>
              </a:spcBef>
              <a:spcAft>
                <a:spcPts val="201"/>
              </a:spcAft>
            </a:pPr>
            <a:r>
              <a:rPr lang="it-IT" sz="2000" b="0" strike="noStrike" spc="-1" dirty="0" err="1">
                <a:solidFill>
                  <a:srgbClr val="000000"/>
                </a:solidFill>
                <a:latin typeface="Calibri"/>
                <a:ea typeface="DejaVu Sans"/>
              </a:rPr>
              <a:t>better</a:t>
            </a:r>
            <a:r>
              <a:rPr lang="it-IT" sz="2000" b="0" strike="noStrike" spc="-1" dirty="0">
                <a:solidFill>
                  <a:srgbClr val="000000"/>
                </a:solidFill>
                <a:latin typeface="Calibri"/>
                <a:ea typeface="DejaVu Sans"/>
              </a:rPr>
              <a:t> 3D </a:t>
            </a:r>
            <a:r>
              <a:rPr lang="it-IT" sz="2000" b="0" strike="noStrike" spc="-1" dirty="0" err="1">
                <a:solidFill>
                  <a:srgbClr val="000000"/>
                </a:solidFill>
                <a:latin typeface="Calibri"/>
                <a:ea typeface="DejaVu Sans"/>
              </a:rPr>
              <a:t>integration</a:t>
            </a:r>
            <a:endParaRPr lang="it-IT" sz="2000" b="0" strike="noStrike" spc="-1" dirty="0">
              <a:latin typeface="Arial"/>
            </a:endParaRPr>
          </a:p>
        </p:txBody>
      </p:sp>
      <p:pic>
        <p:nvPicPr>
          <p:cNvPr id="3" name="Immagine 2">
            <a:extLst>
              <a:ext uri="{FF2B5EF4-FFF2-40B4-BE49-F238E27FC236}">
                <a16:creationId xmlns:a16="http://schemas.microsoft.com/office/drawing/2014/main" id="{56E0C245-22E1-2534-2E1C-3B5A4E95DC71}"/>
              </a:ext>
            </a:extLst>
          </p:cNvPr>
          <p:cNvPicPr>
            <a:picLocks noChangeAspect="1"/>
          </p:cNvPicPr>
          <p:nvPr/>
        </p:nvPicPr>
        <p:blipFill>
          <a:blip r:embed="rId2"/>
          <a:stretch>
            <a:fillRect/>
          </a:stretch>
        </p:blipFill>
        <p:spPr>
          <a:xfrm>
            <a:off x="1448554" y="2717925"/>
            <a:ext cx="8715469" cy="354065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Why cSurvey?</a:t>
            </a:r>
            <a:endParaRPr lang="it-IT" sz="4800" b="0" strike="noStrike" spc="-1">
              <a:latin typeface="Arial"/>
            </a:endParaRPr>
          </a:p>
        </p:txBody>
      </p:sp>
      <p:sp>
        <p:nvSpPr>
          <p:cNvPr id="138"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Is free and open source</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Is user friendly UI (some do not agree…)</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You could manage from data to design in the same environment</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Use </a:t>
            </a:r>
            <a:r>
              <a:rPr lang="it-IT" sz="2000" b="1" strike="noStrike" spc="-1">
                <a:solidFill>
                  <a:srgbClr val="404040"/>
                </a:solidFill>
                <a:latin typeface="Calibri"/>
                <a:ea typeface="DejaVu Sans"/>
              </a:rPr>
              <a:t>Therion</a:t>
            </a:r>
            <a:r>
              <a:rPr lang="it-IT" sz="2000" b="0" strike="noStrike" spc="-1">
                <a:solidFill>
                  <a:srgbClr val="404040"/>
                </a:solidFill>
                <a:latin typeface="Calibri"/>
                <a:ea typeface="DejaVu Sans"/>
              </a:rPr>
              <a:t> for calculate centerline and some other functions so all calculation relay on well know and supported system</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Has an easy to understand approach to data management and drawing maintenance</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Use, in drawings, cave symbols, pens and brushes same way of well know vector graphics softwares</a:t>
            </a:r>
            <a:endParaRPr lang="it-IT" sz="2000" b="0" strike="noStrike" spc="-1">
              <a:latin typeface="Arial"/>
            </a:endParaRPr>
          </a:p>
        </p:txBody>
      </p:sp>
      <p:pic>
        <p:nvPicPr>
          <p:cNvPr id="139" name="Immagine 137"/>
          <p:cNvPicPr/>
          <p:nvPr/>
        </p:nvPicPr>
        <p:blipFill>
          <a:blip r:embed="rId2"/>
          <a:stretch/>
        </p:blipFill>
        <p:spPr>
          <a:xfrm>
            <a:off x="3586320" y="1828440"/>
            <a:ext cx="1089000" cy="290880"/>
          </a:xfrm>
          <a:prstGeom prst="rect">
            <a:avLst/>
          </a:prstGeom>
          <a:ln w="0">
            <a:noFill/>
          </a:ln>
        </p:spPr>
      </p:pic>
      <p:sp>
        <p:nvSpPr>
          <p:cNvPr id="140" name="CustomShape 3"/>
          <p:cNvSpPr/>
          <p:nvPr/>
        </p:nvSpPr>
        <p:spPr>
          <a:xfrm>
            <a:off x="8712000" y="5870160"/>
            <a:ext cx="3343680" cy="89892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Therion code is not integrated. </a:t>
            </a:r>
            <a:br/>
            <a:r>
              <a:rPr lang="it-IT" sz="1200" b="0" strike="noStrike" spc="-1">
                <a:solidFill>
                  <a:srgbClr val="000000"/>
                </a:solidFill>
                <a:latin typeface="Segoe Print"/>
                <a:ea typeface="DejaVu Sans"/>
              </a:rPr>
              <a:t>cSurvey use Therion an external batch processor so you have to install Therion separately.</a:t>
            </a:r>
            <a:endParaRPr lang="it-IT" sz="12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1097280" y="758880"/>
            <a:ext cx="10053360" cy="356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85000"/>
              </a:lnSpc>
            </a:pPr>
            <a:r>
              <a:rPr lang="it-IT" sz="6000" b="0" strike="noStrike" spc="-52">
                <a:solidFill>
                  <a:srgbClr val="262626"/>
                </a:solidFill>
                <a:latin typeface="Calibri Light"/>
                <a:ea typeface="DejaVu Sans"/>
              </a:rPr>
              <a:t>Let's start</a:t>
            </a:r>
            <a:endParaRPr lang="it-IT" sz="6000" b="0" strike="noStrike" spc="-1">
              <a:latin typeface="Arial"/>
            </a:endParaRPr>
          </a:p>
        </p:txBody>
      </p:sp>
      <p:sp>
        <p:nvSpPr>
          <p:cNvPr id="241" name="CustomShape 2"/>
          <p:cNvSpPr/>
          <p:nvPr/>
        </p:nvSpPr>
        <p:spPr>
          <a:xfrm>
            <a:off x="1100160" y="4455720"/>
            <a:ext cx="10053360" cy="11379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and Therion?</a:t>
            </a:r>
            <a:endParaRPr lang="it-IT" sz="4800" b="0" strike="noStrike" spc="-1">
              <a:latin typeface="Arial"/>
            </a:endParaRPr>
          </a:p>
        </p:txBody>
      </p:sp>
      <p:sp>
        <p:nvSpPr>
          <p:cNvPr id="142"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Worst ui</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Therion has a better (</a:t>
            </a:r>
            <a:r>
              <a:rPr lang="it-IT" sz="2000" b="1" strike="noStrike" spc="-1">
                <a:solidFill>
                  <a:srgbClr val="404040"/>
                </a:solidFill>
                <a:latin typeface="Calibri"/>
                <a:ea typeface="DejaVu Sans"/>
              </a:rPr>
              <a:t>almost perfect</a:t>
            </a:r>
            <a:r>
              <a:rPr lang="it-IT" sz="2000" b="0" strike="noStrike" spc="-1">
                <a:solidFill>
                  <a:srgbClr val="404040"/>
                </a:solidFill>
                <a:latin typeface="Calibri"/>
                <a:ea typeface="DejaVu Sans"/>
              </a:rPr>
              <a:t>) scalar logic allowing you to work to small drawings or small data set and assembling it in a ‘large as you want’ big survey when needed.</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All calculation is done in print preview/export generation (details in the next slide).</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pic>
        <p:nvPicPr>
          <p:cNvPr id="143" name="Immagine 141"/>
          <p:cNvPicPr/>
          <p:nvPr/>
        </p:nvPicPr>
        <p:blipFill>
          <a:blip r:embed="rId2"/>
          <a:stretch/>
        </p:blipFill>
        <p:spPr>
          <a:xfrm>
            <a:off x="7848000" y="3534120"/>
            <a:ext cx="4243680" cy="2691000"/>
          </a:xfrm>
          <a:prstGeom prst="rect">
            <a:avLst/>
          </a:prstGeom>
          <a:ln w="0">
            <a:noFill/>
          </a:ln>
        </p:spPr>
      </p:pic>
      <p:sp>
        <p:nvSpPr>
          <p:cNvPr id="144" name="CustomShape 3"/>
          <p:cNvSpPr/>
          <p:nvPr/>
        </p:nvSpPr>
        <p:spPr>
          <a:xfrm>
            <a:off x="9000000" y="72000"/>
            <a:ext cx="3091680" cy="129240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many concept you can find in cSurvey have a counterpart in Therion. </a:t>
            </a:r>
            <a:br/>
            <a:r>
              <a:rPr lang="it-IT" sz="1200" b="0" strike="noStrike" spc="-1">
                <a:solidFill>
                  <a:srgbClr val="000000"/>
                </a:solidFill>
                <a:latin typeface="Segoe Print"/>
                <a:ea typeface="DejaVu Sans"/>
              </a:rPr>
              <a:t>Even if you don’t like cSurvey you could use this workshop to understand also Therion logic.</a:t>
            </a:r>
            <a:endParaRPr lang="it-IT" sz="1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1097280" y="3816000"/>
            <a:ext cx="10053360" cy="78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...other?</a:t>
            </a:r>
            <a:endParaRPr lang="it-IT" sz="4800" b="0" strike="noStrike" spc="-1">
              <a:latin typeface="Arial"/>
            </a:endParaRPr>
          </a:p>
        </p:txBody>
      </p:sp>
      <p:sp>
        <p:nvSpPr>
          <p:cNvPr id="146" name="CustomShape 2"/>
          <p:cNvSpPr/>
          <p:nvPr/>
        </p:nvSpPr>
        <p:spPr>
          <a:xfrm>
            <a:off x="1097280" y="1845720"/>
            <a:ext cx="10053360" cy="182196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dirty="0">
                <a:solidFill>
                  <a:srgbClr val="404040"/>
                </a:solidFill>
                <a:latin typeface="Calibri"/>
                <a:ea typeface="DejaVu Sans"/>
              </a:rPr>
              <a:t>cSurvey and Therion use </a:t>
            </a:r>
            <a:r>
              <a:rPr lang="it-IT" sz="2000" b="0" strike="noStrike" spc="-1" dirty="0" err="1">
                <a:solidFill>
                  <a:srgbClr val="404040"/>
                </a:solidFill>
                <a:latin typeface="Calibri"/>
                <a:ea typeface="DejaVu Sans"/>
              </a:rPr>
              <a:t>different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approach</a:t>
            </a:r>
            <a:r>
              <a:rPr lang="it-IT" sz="2000" b="0" strike="noStrike" spc="-1" dirty="0">
                <a:solidFill>
                  <a:srgbClr val="404040"/>
                </a:solidFill>
                <a:latin typeface="Calibri"/>
                <a:ea typeface="DejaVu Sans"/>
              </a:rPr>
              <a:t> to </a:t>
            </a:r>
            <a:r>
              <a:rPr lang="it-IT" sz="2000" b="0" strike="noStrike" spc="-1" dirty="0" err="1">
                <a:solidFill>
                  <a:srgbClr val="404040"/>
                </a:solidFill>
                <a:latin typeface="Calibri"/>
                <a:ea typeface="DejaVu Sans"/>
              </a:rPr>
              <a:t>same</a:t>
            </a:r>
            <a:r>
              <a:rPr lang="it-IT" sz="2000" b="0" strike="noStrike" spc="-1" dirty="0">
                <a:solidFill>
                  <a:srgbClr val="404040"/>
                </a:solidFill>
                <a:latin typeface="Calibri"/>
                <a:ea typeface="DejaVu Sans"/>
              </a:rPr>
              <a:t> problem: </a:t>
            </a:r>
            <a:r>
              <a:rPr lang="it-IT" sz="2000" b="0" strike="noStrike" spc="-1" dirty="0" err="1">
                <a:solidFill>
                  <a:srgbClr val="404040"/>
                </a:solidFill>
                <a:latin typeface="Calibri"/>
                <a:ea typeface="DejaVu Sans"/>
              </a:rPr>
              <a:t>keep</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centerline</a:t>
            </a:r>
            <a:r>
              <a:rPr lang="it-IT" sz="2000" b="0" strike="noStrike" spc="-1" dirty="0">
                <a:solidFill>
                  <a:srgbClr val="404040"/>
                </a:solidFill>
                <a:latin typeface="Calibri"/>
                <a:ea typeface="DejaVu Sans"/>
              </a:rPr>
              <a:t> and </a:t>
            </a:r>
            <a:r>
              <a:rPr lang="it-IT" sz="2000" b="0" strike="noStrike" spc="-1" dirty="0" err="1">
                <a:solidFill>
                  <a:srgbClr val="404040"/>
                </a:solidFill>
                <a:latin typeface="Calibri"/>
                <a:ea typeface="DejaVu Sans"/>
              </a:rPr>
              <a:t>drawing</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binded</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togheter</a:t>
            </a:r>
            <a:r>
              <a:rPr lang="it-IT" sz="2000" b="0" strike="noStrike" spc="-1" dirty="0">
                <a:solidFill>
                  <a:srgbClr val="404040"/>
                </a:solidFill>
                <a:latin typeface="Calibri"/>
                <a:ea typeface="DejaVu Sans"/>
              </a:rPr>
              <a:t>.</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cSurvey </a:t>
            </a:r>
            <a:r>
              <a:rPr lang="it-IT" sz="2000" b="0" strike="noStrike" spc="-1" dirty="0" err="1">
                <a:solidFill>
                  <a:srgbClr val="404040"/>
                </a:solidFill>
                <a:latin typeface="Calibri"/>
                <a:ea typeface="DejaVu Sans"/>
              </a:rPr>
              <a:t>change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drawings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when</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centerline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change</a:t>
            </a:r>
            <a:r>
              <a:rPr lang="it-IT" sz="2000" b="0" strike="noStrike" spc="-1" dirty="0">
                <a:solidFill>
                  <a:srgbClr val="404040"/>
                </a:solidFill>
                <a:latin typeface="Calibri"/>
                <a:ea typeface="DejaVu Sans"/>
              </a:rPr>
              <a:t>, in </a:t>
            </a:r>
            <a:r>
              <a:rPr lang="it-IT" sz="2000" b="0" strike="noStrike" spc="-1" dirty="0" err="1">
                <a:solidFill>
                  <a:srgbClr val="404040"/>
                </a:solidFill>
                <a:latin typeface="Calibri"/>
                <a:ea typeface="DejaVu Sans"/>
              </a:rPr>
              <a:t>real</a:t>
            </a:r>
            <a:r>
              <a:rPr lang="it-IT" sz="2000" b="0" strike="noStrike" spc="-1" dirty="0">
                <a:solidFill>
                  <a:srgbClr val="404040"/>
                </a:solidFill>
                <a:latin typeface="Calibri"/>
                <a:ea typeface="DejaVu Sans"/>
              </a:rPr>
              <a:t> time. </a:t>
            </a:r>
            <a:br>
              <a:rPr dirty="0"/>
            </a:br>
            <a:r>
              <a:rPr lang="it-IT" sz="2000" b="0" strike="noStrike" spc="-1" dirty="0">
                <a:solidFill>
                  <a:srgbClr val="404040"/>
                </a:solidFill>
                <a:latin typeface="Calibri"/>
                <a:ea typeface="DejaVu Sans"/>
              </a:rPr>
              <a:t>Therion do </a:t>
            </a:r>
            <a:r>
              <a:rPr lang="it-IT" sz="2000" b="0" strike="noStrike" spc="-1" dirty="0" err="1">
                <a:solidFill>
                  <a:srgbClr val="404040"/>
                </a:solidFill>
                <a:latin typeface="Calibri"/>
                <a:ea typeface="DejaVu Sans"/>
              </a:rPr>
              <a:t>it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only</a:t>
            </a:r>
            <a:r>
              <a:rPr lang="it-IT" sz="2000" b="0" strike="noStrike" spc="-1" dirty="0">
                <a:solidFill>
                  <a:srgbClr val="404040"/>
                </a:solidFill>
                <a:latin typeface="Calibri"/>
                <a:ea typeface="DejaVu Sans"/>
              </a:rPr>
              <a:t> on </a:t>
            </a:r>
            <a:r>
              <a:rPr lang="it-IT" sz="2000" b="0" strike="noStrike" spc="-1" dirty="0" err="1">
                <a:solidFill>
                  <a:srgbClr val="404040"/>
                </a:solidFill>
                <a:latin typeface="Calibri"/>
                <a:ea typeface="DejaVu Sans"/>
              </a:rPr>
              <a:t>calculation</a:t>
            </a:r>
            <a:r>
              <a:rPr lang="it-IT" sz="2000" b="0" strike="noStrike" spc="-1" dirty="0">
                <a:solidFill>
                  <a:srgbClr val="404040"/>
                </a:solidFill>
                <a:latin typeface="Calibri"/>
                <a:ea typeface="DejaVu Sans"/>
              </a:rPr>
              <a:t>.</a:t>
            </a:r>
            <a:br>
              <a:rPr dirty="0"/>
            </a:br>
            <a:r>
              <a:rPr lang="it-IT" sz="2000" b="0" strike="noStrike" spc="-1" dirty="0">
                <a:solidFill>
                  <a:srgbClr val="404040"/>
                </a:solidFill>
                <a:latin typeface="Calibri"/>
                <a:ea typeface="DejaVu Sans"/>
              </a:rPr>
              <a:t>Of </a:t>
            </a:r>
            <a:r>
              <a:rPr lang="it-IT" sz="2000" b="0" strike="noStrike" spc="-1" dirty="0" err="1">
                <a:solidFill>
                  <a:srgbClr val="404040"/>
                </a:solidFill>
                <a:latin typeface="Calibri"/>
                <a:ea typeface="DejaVu Sans"/>
              </a:rPr>
              <a:t>course</a:t>
            </a:r>
            <a:r>
              <a:rPr lang="it-IT" sz="2000" b="0" strike="noStrike" spc="-1" dirty="0">
                <a:solidFill>
                  <a:srgbClr val="404040"/>
                </a:solidFill>
                <a:latin typeface="Calibri"/>
                <a:ea typeface="DejaVu Sans"/>
              </a:rPr>
              <a:t>, second </a:t>
            </a:r>
            <a:r>
              <a:rPr lang="it-IT" sz="2000" b="0" strike="noStrike" spc="-1" dirty="0" err="1">
                <a:solidFill>
                  <a:srgbClr val="404040"/>
                </a:solidFill>
                <a:latin typeface="Calibri"/>
                <a:ea typeface="DejaVu Sans"/>
              </a:rPr>
              <a:t>approach</a:t>
            </a:r>
            <a:r>
              <a:rPr lang="it-IT" sz="2000" b="0" strike="noStrike" spc="-1" dirty="0">
                <a:solidFill>
                  <a:srgbClr val="404040"/>
                </a:solidFill>
                <a:latin typeface="Calibri"/>
                <a:ea typeface="DejaVu Sans"/>
              </a:rPr>
              <a:t> in </a:t>
            </a:r>
            <a:r>
              <a:rPr lang="it-IT" sz="2000" b="0" strike="noStrike" spc="-1" dirty="0" err="1">
                <a:solidFill>
                  <a:srgbClr val="404040"/>
                </a:solidFill>
                <a:latin typeface="Calibri"/>
                <a:ea typeface="DejaVu Sans"/>
              </a:rPr>
              <a:t>better</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but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is</a:t>
            </a:r>
            <a:r>
              <a:rPr lang="it-IT" sz="2000" b="0" strike="noStrike" spc="-1" dirty="0">
                <a:solidFill>
                  <a:srgbClr val="404040"/>
                </a:solidFill>
                <a:latin typeface="Calibri"/>
                <a:ea typeface="DejaVu Sans"/>
              </a:rPr>
              <a:t> hard to </a:t>
            </a:r>
            <a:r>
              <a:rPr lang="it-IT" sz="2000" b="0" strike="noStrike" spc="-1" dirty="0" err="1">
                <a:solidFill>
                  <a:srgbClr val="404040"/>
                </a:solidFill>
                <a:latin typeface="Calibri"/>
                <a:ea typeface="DejaVu Sans"/>
              </a:rPr>
              <a:t>understand</a:t>
            </a:r>
            <a:r>
              <a:rPr lang="it-IT" sz="2000" b="0" strike="noStrike" spc="-1" dirty="0">
                <a:solidFill>
                  <a:srgbClr val="404040"/>
                </a:solidFill>
                <a:latin typeface="Calibri"/>
                <a:ea typeface="DejaVu Sans"/>
              </a:rPr>
              <a:t>.</a:t>
            </a:r>
            <a:endParaRPr lang="it-IT" sz="2000" b="0" strike="noStrike" spc="-1" dirty="0">
              <a:latin typeface="Arial"/>
            </a:endParaRPr>
          </a:p>
          <a:p>
            <a:pPr>
              <a:lnSpc>
                <a:spcPct val="90000"/>
              </a:lnSpc>
              <a:spcBef>
                <a:spcPts val="1199"/>
              </a:spcBef>
              <a:spcAft>
                <a:spcPts val="201"/>
              </a:spcAft>
            </a:pPr>
            <a:endParaRPr lang="it-IT" sz="2000" b="0" strike="noStrike" spc="-1" dirty="0">
              <a:latin typeface="Arial"/>
            </a:endParaRPr>
          </a:p>
        </p:txBody>
      </p:sp>
      <p:sp>
        <p:nvSpPr>
          <p:cNvPr id="147" name="CustomShape 3"/>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cSurvey vs Therion</a:t>
            </a:r>
            <a:endParaRPr lang="it-IT" sz="4800" b="0" strike="noStrike" spc="-1">
              <a:latin typeface="Arial"/>
            </a:endParaRPr>
          </a:p>
        </p:txBody>
      </p:sp>
      <p:sp>
        <p:nvSpPr>
          <p:cNvPr id="148" name="CustomShape 4"/>
          <p:cNvSpPr/>
          <p:nvPr/>
        </p:nvSpPr>
        <p:spPr>
          <a:xfrm>
            <a:off x="1093320" y="4581720"/>
            <a:ext cx="10053360" cy="182196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100000"/>
              </a:lnSpc>
            </a:pPr>
            <a:r>
              <a:rPr lang="it-IT" sz="2000" b="0" strike="noStrike" spc="-1" dirty="0" err="1">
                <a:solidFill>
                  <a:srgbClr val="404040"/>
                </a:solidFill>
                <a:latin typeface="Calibri"/>
                <a:ea typeface="DejaVu Sans"/>
              </a:rPr>
              <a:t>CaveRender</a:t>
            </a:r>
            <a:r>
              <a:rPr lang="it-IT" sz="2000" b="0" strike="noStrike" spc="-1" dirty="0">
                <a:solidFill>
                  <a:srgbClr val="404040"/>
                </a:solidFill>
                <a:latin typeface="Calibri"/>
                <a:ea typeface="DejaVu Sans"/>
              </a:rPr>
              <a:t> Pro (</a:t>
            </a:r>
            <a:r>
              <a:rPr lang="it-IT" sz="2000" b="0" strike="noStrike" spc="-1" dirty="0">
                <a:solidFill>
                  <a:srgbClr val="2998E3"/>
                </a:solidFill>
                <a:latin typeface="Calibri"/>
                <a:ea typeface="DejaVu Sans"/>
              </a:rPr>
              <a:t>http://www.caverender.de/</a:t>
            </a:r>
            <a:r>
              <a:rPr lang="it-IT" sz="2000" b="0" strike="noStrike" spc="-1" dirty="0" err="1">
                <a:solidFill>
                  <a:srgbClr val="2998E3"/>
                </a:solidFill>
                <a:latin typeface="Calibri"/>
                <a:ea typeface="DejaVu Sans"/>
              </a:rPr>
              <a:t>CaveRenderPro</a:t>
            </a:r>
            <a:r>
              <a:rPr lang="it-IT" sz="2000" b="0" strike="noStrike" spc="-1" dirty="0">
                <a:solidFill>
                  <a:srgbClr val="2998E3"/>
                </a:solidFill>
                <a:latin typeface="Calibri"/>
                <a:ea typeface="DejaVu Sans"/>
              </a:rPr>
              <a:t>/CaveRenderPro.htm</a:t>
            </a:r>
            <a:r>
              <a:rPr lang="it-IT" sz="2000" b="0" strike="noStrike" spc="-1" dirty="0">
                <a:solidFill>
                  <a:srgbClr val="404040"/>
                </a:solidFill>
                <a:latin typeface="Calibri"/>
                <a:ea typeface="DejaVu Sans"/>
              </a:rPr>
              <a:t>)</a:t>
            </a:r>
            <a:br>
              <a:rPr dirty="0"/>
            </a:br>
            <a:r>
              <a:rPr lang="it-IT" sz="2000" b="0" strike="noStrike" spc="-1" dirty="0">
                <a:solidFill>
                  <a:srgbClr val="404040"/>
                </a:solidFill>
                <a:latin typeface="Calibri"/>
                <a:ea typeface="DejaVu Sans"/>
              </a:rPr>
              <a:t>Compass + </a:t>
            </a:r>
            <a:r>
              <a:rPr lang="it-IT" sz="2000" b="0" strike="noStrike" spc="-1" dirty="0" err="1">
                <a:solidFill>
                  <a:srgbClr val="404040"/>
                </a:solidFill>
                <a:latin typeface="Calibri"/>
                <a:ea typeface="DejaVu Sans"/>
              </a:rPr>
              <a:t>Inkscape</a:t>
            </a:r>
            <a:r>
              <a:rPr lang="it-IT" sz="2000" b="0" strike="noStrike" spc="-1" dirty="0">
                <a:solidFill>
                  <a:srgbClr val="404040"/>
                </a:solidFill>
                <a:latin typeface="Calibri"/>
                <a:ea typeface="DejaVu Sans"/>
              </a:rPr>
              <a:t> (</a:t>
            </a:r>
            <a:r>
              <a:rPr lang="it-IT" sz="2000" b="0" strike="noStrike" spc="-1" dirty="0">
                <a:solidFill>
                  <a:srgbClr val="2998E3"/>
                </a:solidFill>
                <a:latin typeface="Calibri"/>
                <a:ea typeface="DejaVu Sans"/>
              </a:rPr>
              <a:t>https://fountainware.com/compass/</a:t>
            </a:r>
            <a:r>
              <a:rPr lang="it-IT" sz="2000" b="0" strike="noStrike" spc="-1" dirty="0">
                <a:solidFill>
                  <a:srgbClr val="404040"/>
                </a:solidFill>
                <a:latin typeface="Calibri"/>
                <a:ea typeface="DejaVu Sans"/>
              </a:rPr>
              <a:t>)</a:t>
            </a:r>
            <a:br>
              <a:rPr lang="it-IT" sz="2000" b="0" strike="noStrike" spc="-1" dirty="0">
                <a:solidFill>
                  <a:srgbClr val="404040"/>
                </a:solidFill>
                <a:latin typeface="Calibri"/>
                <a:ea typeface="DejaVu Sans"/>
              </a:rPr>
            </a:br>
            <a:r>
              <a:rPr lang="it-IT" sz="2000" b="0" strike="noStrike" spc="-1" dirty="0" err="1">
                <a:solidFill>
                  <a:srgbClr val="404040"/>
                </a:solidFill>
                <a:latin typeface="Calibri"/>
                <a:ea typeface="DejaVu Sans"/>
              </a:rPr>
              <a:t>CaveWhere</a:t>
            </a:r>
            <a:r>
              <a:rPr lang="it-IT" sz="2000" b="0" strike="noStrike" spc="-1" dirty="0">
                <a:solidFill>
                  <a:srgbClr val="404040"/>
                </a:solidFill>
                <a:latin typeface="Calibri"/>
                <a:ea typeface="DejaVu Sans"/>
              </a:rPr>
              <a:t> (</a:t>
            </a:r>
            <a:r>
              <a:rPr lang="it-IT" sz="2000" b="0" strike="noStrike" spc="-1" dirty="0">
                <a:solidFill>
                  <a:srgbClr val="43A5E6"/>
                </a:solidFill>
                <a:latin typeface="Calibri"/>
                <a:ea typeface="DejaVu Sans"/>
              </a:rPr>
              <a:t>https://cavewhere.com</a:t>
            </a:r>
            <a:r>
              <a:rPr lang="it-IT" sz="2000" b="0" strike="noStrike" spc="-1" dirty="0">
                <a:solidFill>
                  <a:srgbClr val="404040"/>
                </a:solidFill>
                <a:latin typeface="Calibri"/>
                <a:ea typeface="DejaVu Sans"/>
              </a:rPr>
              <a:t>)</a:t>
            </a:r>
            <a:endParaRPr lang="it-IT" sz="2000" b="0" strike="noStrike" spc="-1" dirty="0">
              <a:latin typeface="Arial"/>
            </a:endParaRPr>
          </a:p>
        </p:txBody>
      </p:sp>
      <p:sp>
        <p:nvSpPr>
          <p:cNvPr id="149" name="CustomShape 5"/>
          <p:cNvSpPr/>
          <p:nvPr/>
        </p:nvSpPr>
        <p:spPr>
          <a:xfrm>
            <a:off x="9804960" y="5616000"/>
            <a:ext cx="2227680" cy="110880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as far as I know CaveRender Pro is the most advanced and most like to cSurvey software.</a:t>
            </a:r>
            <a:endParaRPr lang="it-IT" sz="1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cSurvey requirements</a:t>
            </a:r>
            <a:endParaRPr lang="it-IT" sz="4800" b="0" strike="noStrike" spc="-1">
              <a:latin typeface="Arial"/>
            </a:endParaRPr>
          </a:p>
        </p:txBody>
      </p:sp>
      <p:sp>
        <p:nvSpPr>
          <p:cNvPr id="151"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dirty="0">
                <a:solidFill>
                  <a:srgbClr val="404040"/>
                </a:solidFill>
                <a:latin typeface="Calibri"/>
                <a:ea typeface="DejaVu Sans"/>
              </a:rPr>
              <a:t>Windows 7 SP1 or </a:t>
            </a:r>
            <a:r>
              <a:rPr lang="it-IT" sz="2000" b="0" strike="noStrike" spc="-1" dirty="0" err="1">
                <a:solidFill>
                  <a:srgbClr val="404040"/>
                </a:solidFill>
                <a:latin typeface="Calibri"/>
                <a:ea typeface="DejaVu Sans"/>
              </a:rPr>
              <a:t>next</a:t>
            </a:r>
            <a:br>
              <a:rPr dirty="0"/>
            </a:br>
            <a:r>
              <a:rPr lang="it-IT" sz="2000" b="0" strike="noStrike" spc="-1" dirty="0">
                <a:solidFill>
                  <a:srgbClr val="404040"/>
                </a:solidFill>
                <a:latin typeface="Calibri"/>
                <a:ea typeface="DejaVu Sans"/>
              </a:rPr>
              <a:t>Microsoft </a:t>
            </a:r>
            <a:r>
              <a:rPr lang="it-IT" sz="2000" b="0" strike="noStrike" spc="-1" dirty="0" err="1">
                <a:solidFill>
                  <a:srgbClr val="404040"/>
                </a:solidFill>
                <a:latin typeface="Calibri"/>
                <a:ea typeface="DejaVu Sans"/>
              </a:rPr>
              <a:t>.Net</a:t>
            </a:r>
            <a:r>
              <a:rPr lang="it-IT" sz="2000" b="0" strike="noStrike" spc="-1" dirty="0">
                <a:solidFill>
                  <a:srgbClr val="404040"/>
                </a:solidFill>
                <a:latin typeface="Calibri"/>
                <a:ea typeface="DejaVu Sans"/>
              </a:rPr>
              <a:t> Framework 4 (4.8) (</a:t>
            </a:r>
            <a:r>
              <a:rPr lang="it-IT" sz="2000" b="0" strike="noStrike" spc="-1" dirty="0" err="1">
                <a:solidFill>
                  <a:srgbClr val="404040"/>
                </a:solidFill>
                <a:latin typeface="Calibri"/>
                <a:ea typeface="DejaVu Sans"/>
              </a:rPr>
              <a:t>only</a:t>
            </a:r>
            <a:r>
              <a:rPr lang="it-IT" sz="2000" b="0" strike="noStrike" spc="-1" dirty="0">
                <a:solidFill>
                  <a:srgbClr val="404040"/>
                </a:solidFill>
                <a:latin typeface="Calibri"/>
                <a:ea typeface="DejaVu Sans"/>
              </a:rPr>
              <a:t> for Windows 7 or 8)</a:t>
            </a:r>
            <a:br>
              <a:rPr dirty="0"/>
            </a:br>
            <a:r>
              <a:rPr lang="it-IT" sz="2000" b="0" strike="noStrike" spc="-1" dirty="0">
                <a:solidFill>
                  <a:srgbClr val="404040"/>
                </a:solidFill>
                <a:latin typeface="Calibri"/>
                <a:ea typeface="DejaVu Sans"/>
              </a:rPr>
              <a:t>Therion</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cSurvey </a:t>
            </a:r>
            <a:r>
              <a:rPr lang="it-IT" sz="2400" b="1" strike="noStrike" spc="-1" dirty="0">
                <a:solidFill>
                  <a:srgbClr val="404040"/>
                </a:solidFill>
                <a:latin typeface="Calibri"/>
                <a:ea typeface="DejaVu Sans"/>
              </a:rPr>
              <a:t>can </a:t>
            </a:r>
            <a:r>
              <a:rPr lang="it-IT" sz="2400" b="1" strike="noStrike" spc="-1" dirty="0" err="1">
                <a:solidFill>
                  <a:srgbClr val="404040"/>
                </a:solidFill>
                <a:latin typeface="Calibri"/>
                <a:ea typeface="DejaVu Sans"/>
              </a:rPr>
              <a:t>not</a:t>
            </a:r>
            <a:r>
              <a:rPr lang="it-IT" sz="2400" b="1" strike="noStrike" spc="-1" dirty="0">
                <a:solidFill>
                  <a:srgbClr val="404040"/>
                </a:solidFill>
                <a:latin typeface="Calibri"/>
                <a:ea typeface="DejaVu Sans"/>
              </a:rPr>
              <a:t> </a:t>
            </a:r>
            <a:r>
              <a:rPr lang="it-IT" sz="2400" b="1" strike="noStrike" spc="-1" dirty="0" err="1">
                <a:solidFill>
                  <a:srgbClr val="404040"/>
                </a:solidFill>
                <a:latin typeface="Calibri"/>
                <a:ea typeface="DejaVu Sans"/>
              </a:rPr>
              <a:t>run</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now</a:t>
            </a:r>
            <a:r>
              <a:rPr lang="it-IT" sz="2000" b="0" strike="noStrike" spc="-1" dirty="0">
                <a:solidFill>
                  <a:srgbClr val="404040"/>
                </a:solidFill>
                <a:latin typeface="Calibri"/>
                <a:ea typeface="DejaVu Sans"/>
              </a:rPr>
              <a:t>, on Windows XP or Window Vista due to </a:t>
            </a:r>
            <a:r>
              <a:rPr lang="it-IT" sz="2000" b="0" strike="noStrike" spc="-1" dirty="0" err="1">
                <a:solidFill>
                  <a:srgbClr val="404040"/>
                </a:solidFill>
                <a:latin typeface="Calibri"/>
                <a:ea typeface="DejaVu Sans"/>
              </a:rPr>
              <a:t>missing</a:t>
            </a:r>
            <a:r>
              <a:rPr lang="it-IT" sz="2000" b="0" strike="noStrike" spc="-1" dirty="0">
                <a:solidFill>
                  <a:srgbClr val="404040"/>
                </a:solidFill>
                <a:latin typeface="Calibri"/>
                <a:ea typeface="DejaVu Sans"/>
              </a:rPr>
              <a:t> support to </a:t>
            </a:r>
            <a:r>
              <a:rPr lang="it-IT" sz="2000" b="0" strike="noStrike" spc="-1" dirty="0" err="1">
                <a:solidFill>
                  <a:srgbClr val="404040"/>
                </a:solidFill>
                <a:latin typeface="Calibri"/>
                <a:ea typeface="DejaVu Sans"/>
              </a:rPr>
              <a:t>lastest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.Net</a:t>
            </a:r>
            <a:r>
              <a:rPr lang="it-IT" sz="2000" b="0" strike="noStrike" spc="-1" dirty="0">
                <a:solidFill>
                  <a:srgbClr val="404040"/>
                </a:solidFill>
                <a:latin typeface="Calibri"/>
                <a:ea typeface="DejaVu Sans"/>
              </a:rPr>
              <a:t> Framework </a:t>
            </a:r>
            <a:r>
              <a:rPr lang="it-IT" sz="2000" b="0" strike="noStrike" spc="-1" dirty="0" err="1">
                <a:solidFill>
                  <a:srgbClr val="404040"/>
                </a:solidFill>
                <a:latin typeface="Calibri"/>
                <a:ea typeface="DejaVu Sans"/>
              </a:rPr>
              <a:t>version</a:t>
            </a:r>
            <a:r>
              <a:rPr lang="it-IT" sz="2000" b="0" strike="noStrike" spc="-1" dirty="0">
                <a:solidFill>
                  <a:srgbClr val="404040"/>
                </a:solidFill>
                <a:latin typeface="Calibri"/>
                <a:ea typeface="DejaVu Sans"/>
              </a:rPr>
              <a:t>.</a:t>
            </a:r>
            <a:endParaRPr lang="it-IT" sz="2000" b="0" strike="noStrike" spc="-1" dirty="0">
              <a:latin typeface="Arial"/>
            </a:endParaRPr>
          </a:p>
          <a:p>
            <a:pPr>
              <a:lnSpc>
                <a:spcPct val="90000"/>
              </a:lnSpc>
              <a:spcBef>
                <a:spcPts val="1199"/>
              </a:spcBef>
              <a:spcAft>
                <a:spcPts val="201"/>
              </a:spcAft>
            </a:pPr>
            <a:endParaRPr lang="it-IT" sz="2000" b="0" strike="noStrike" spc="-1" dirty="0">
              <a:latin typeface="Arial"/>
            </a:endParaRPr>
          </a:p>
          <a:p>
            <a:pPr>
              <a:lnSpc>
                <a:spcPct val="90000"/>
              </a:lnSpc>
              <a:spcBef>
                <a:spcPts val="1199"/>
              </a:spcBef>
              <a:spcAft>
                <a:spcPts val="201"/>
              </a:spcAft>
            </a:pPr>
            <a:endParaRPr lang="it-IT" sz="2000" b="0" strike="noStrike" spc="-1" dirty="0">
              <a:latin typeface="Arial"/>
            </a:endParaRPr>
          </a:p>
        </p:txBody>
      </p:sp>
      <p:sp>
        <p:nvSpPr>
          <p:cNvPr id="152" name="CustomShape 3"/>
          <p:cNvSpPr/>
          <p:nvPr/>
        </p:nvSpPr>
        <p:spPr>
          <a:xfrm>
            <a:off x="9000000" y="109080"/>
            <a:ext cx="3091680" cy="139932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dirty="0">
                <a:solidFill>
                  <a:srgbClr val="000000"/>
                </a:solidFill>
                <a:latin typeface="Segoe Print"/>
                <a:ea typeface="DejaVu Sans"/>
              </a:rPr>
              <a:t>Note: </a:t>
            </a:r>
            <a:r>
              <a:rPr lang="it-IT" sz="1200" b="0" strike="noStrike" spc="-1" dirty="0" err="1">
                <a:solidFill>
                  <a:srgbClr val="000000"/>
                </a:solidFill>
                <a:latin typeface="Segoe Print"/>
                <a:ea typeface="DejaVu Sans"/>
              </a:rPr>
              <a:t>many</a:t>
            </a:r>
            <a:r>
              <a:rPr lang="it-IT" sz="1200" b="0" strike="noStrike" spc="-1" dirty="0">
                <a:solidFill>
                  <a:srgbClr val="000000"/>
                </a:solidFill>
                <a:latin typeface="Segoe Print"/>
                <a:ea typeface="DejaVu Sans"/>
              </a:rPr>
              <a:t> </a:t>
            </a:r>
            <a:r>
              <a:rPr lang="it-IT" sz="1200" b="0" strike="noStrike" spc="-1" dirty="0" err="1">
                <a:solidFill>
                  <a:srgbClr val="000000"/>
                </a:solidFill>
                <a:latin typeface="Segoe Print"/>
                <a:ea typeface="DejaVu Sans"/>
              </a:rPr>
              <a:t>ask</a:t>
            </a:r>
            <a:r>
              <a:rPr lang="it-IT" sz="1200" b="0" strike="noStrike" spc="-1" dirty="0">
                <a:solidFill>
                  <a:srgbClr val="000000"/>
                </a:solidFill>
                <a:latin typeface="Segoe Print"/>
                <a:ea typeface="DejaVu Sans"/>
              </a:rPr>
              <a:t> me </a:t>
            </a:r>
            <a:r>
              <a:rPr lang="it-IT" sz="1200" b="0" strike="noStrike" spc="-1" dirty="0" err="1">
                <a:solidFill>
                  <a:srgbClr val="000000"/>
                </a:solidFill>
                <a:latin typeface="Segoe Print"/>
                <a:ea typeface="DejaVu Sans"/>
              </a:rPr>
              <a:t>about</a:t>
            </a:r>
            <a:r>
              <a:rPr lang="it-IT" sz="1200" b="0" strike="noStrike" spc="-1" dirty="0">
                <a:solidFill>
                  <a:srgbClr val="000000"/>
                </a:solidFill>
                <a:latin typeface="Segoe Print"/>
                <a:ea typeface="DejaVu Sans"/>
              </a:rPr>
              <a:t> computer </a:t>
            </a:r>
            <a:r>
              <a:rPr lang="it-IT" sz="1200" b="0" strike="noStrike" spc="-1" dirty="0" err="1">
                <a:solidFill>
                  <a:srgbClr val="000000"/>
                </a:solidFill>
                <a:latin typeface="Segoe Print"/>
                <a:ea typeface="DejaVu Sans"/>
              </a:rPr>
              <a:t>configuration</a:t>
            </a:r>
            <a:r>
              <a:rPr lang="it-IT" sz="1200" b="0" strike="noStrike" spc="-1" dirty="0">
                <a:solidFill>
                  <a:srgbClr val="000000"/>
                </a:solidFill>
                <a:latin typeface="Segoe Print"/>
                <a:ea typeface="DejaVu Sans"/>
              </a:rPr>
              <a:t> to use cSurvey. </a:t>
            </a:r>
            <a:br>
              <a:rPr dirty="0"/>
            </a:br>
            <a:r>
              <a:rPr lang="it-IT" sz="1200" b="0" strike="noStrike" spc="-1" dirty="0">
                <a:solidFill>
                  <a:srgbClr val="000000"/>
                </a:solidFill>
                <a:latin typeface="Segoe Print"/>
                <a:ea typeface="DejaVu Sans"/>
              </a:rPr>
              <a:t>Of </a:t>
            </a:r>
            <a:r>
              <a:rPr lang="it-IT" sz="1200" b="0" strike="noStrike" spc="-1" dirty="0" err="1">
                <a:solidFill>
                  <a:srgbClr val="000000"/>
                </a:solidFill>
                <a:latin typeface="Segoe Print"/>
                <a:ea typeface="DejaVu Sans"/>
              </a:rPr>
              <a:t>course</a:t>
            </a:r>
            <a:r>
              <a:rPr lang="it-IT" sz="1200" b="0" strike="noStrike" spc="-1" dirty="0">
                <a:solidFill>
                  <a:srgbClr val="000000"/>
                </a:solidFill>
                <a:latin typeface="Segoe Print"/>
                <a:ea typeface="DejaVu Sans"/>
              </a:rPr>
              <a:t> </a:t>
            </a:r>
            <a:r>
              <a:rPr lang="it-IT" sz="1200" b="0" strike="noStrike" spc="-1" dirty="0" err="1">
                <a:solidFill>
                  <a:srgbClr val="000000"/>
                </a:solidFill>
                <a:latin typeface="Segoe Print"/>
                <a:ea typeface="DejaVu Sans"/>
              </a:rPr>
              <a:t>there</a:t>
            </a:r>
            <a:r>
              <a:rPr lang="it-IT" sz="1200" b="0" strike="noStrike" spc="-1" dirty="0">
                <a:solidFill>
                  <a:srgbClr val="000000"/>
                </a:solidFill>
                <a:latin typeface="Segoe Print"/>
                <a:ea typeface="DejaVu Sans"/>
              </a:rPr>
              <a:t> </a:t>
            </a:r>
            <a:r>
              <a:rPr lang="it-IT" sz="1200" b="0" strike="noStrike" spc="-1" dirty="0" err="1">
                <a:solidFill>
                  <a:srgbClr val="000000"/>
                </a:solidFill>
                <a:latin typeface="Segoe Print"/>
                <a:ea typeface="DejaVu Sans"/>
              </a:rPr>
              <a:t>is</a:t>
            </a:r>
            <a:r>
              <a:rPr lang="it-IT" sz="1200" b="0" strike="noStrike" spc="-1" dirty="0">
                <a:solidFill>
                  <a:srgbClr val="000000"/>
                </a:solidFill>
                <a:latin typeface="Segoe Print"/>
                <a:ea typeface="DejaVu Sans"/>
              </a:rPr>
              <a:t> no </a:t>
            </a:r>
            <a:r>
              <a:rPr lang="it-IT" sz="1200" b="0" strike="noStrike" spc="-1" dirty="0" err="1">
                <a:solidFill>
                  <a:srgbClr val="000000"/>
                </a:solidFill>
                <a:latin typeface="Segoe Print"/>
                <a:ea typeface="DejaVu Sans"/>
              </a:rPr>
              <a:t>real</a:t>
            </a:r>
            <a:r>
              <a:rPr lang="it-IT" sz="1200" b="0" strike="noStrike" spc="-1" dirty="0">
                <a:solidFill>
                  <a:srgbClr val="000000"/>
                </a:solidFill>
                <a:latin typeface="Segoe Print"/>
                <a:ea typeface="DejaVu Sans"/>
              </a:rPr>
              <a:t> </a:t>
            </a:r>
            <a:r>
              <a:rPr lang="it-IT" sz="1200" b="0" strike="noStrike" spc="-1" dirty="0" err="1">
                <a:solidFill>
                  <a:srgbClr val="000000"/>
                </a:solidFill>
                <a:latin typeface="Segoe Print"/>
                <a:ea typeface="DejaVu Sans"/>
              </a:rPr>
              <a:t>answer</a:t>
            </a:r>
            <a:r>
              <a:rPr lang="it-IT" sz="1200" b="0" strike="noStrike" spc="-1" dirty="0">
                <a:solidFill>
                  <a:srgbClr val="000000"/>
                </a:solidFill>
                <a:latin typeface="Segoe Print"/>
                <a:ea typeface="DejaVu Sans"/>
              </a:rPr>
              <a:t>. </a:t>
            </a:r>
            <a:br>
              <a:rPr dirty="0"/>
            </a:br>
            <a:r>
              <a:rPr lang="it-IT" sz="1200" b="0" strike="noStrike" spc="-1" dirty="0">
                <a:solidFill>
                  <a:srgbClr val="000000"/>
                </a:solidFill>
                <a:latin typeface="Segoe Print"/>
                <a:ea typeface="DejaVu Sans"/>
              </a:rPr>
              <a:t>cSurvey use a </a:t>
            </a:r>
            <a:r>
              <a:rPr lang="it-IT" sz="1200" b="0" strike="noStrike" spc="-1" dirty="0" err="1">
                <a:solidFill>
                  <a:srgbClr val="000000"/>
                </a:solidFill>
                <a:latin typeface="Segoe Print"/>
                <a:ea typeface="DejaVu Sans"/>
              </a:rPr>
              <a:t>lot</a:t>
            </a:r>
            <a:r>
              <a:rPr lang="it-IT" sz="1200" b="0" strike="noStrike" spc="-1" dirty="0">
                <a:solidFill>
                  <a:srgbClr val="000000"/>
                </a:solidFill>
                <a:latin typeface="Segoe Print"/>
                <a:ea typeface="DejaVu Sans"/>
              </a:rPr>
              <a:t> of </a:t>
            </a:r>
            <a:r>
              <a:rPr lang="it-IT" sz="1200" b="0" strike="noStrike" spc="-1" dirty="0" err="1">
                <a:solidFill>
                  <a:srgbClr val="000000"/>
                </a:solidFill>
                <a:latin typeface="Segoe Print"/>
                <a:ea typeface="DejaVu Sans"/>
              </a:rPr>
              <a:t>temp</a:t>
            </a:r>
            <a:r>
              <a:rPr lang="it-IT" sz="1200" b="0" strike="noStrike" spc="-1" dirty="0">
                <a:solidFill>
                  <a:srgbClr val="000000"/>
                </a:solidFill>
                <a:latin typeface="Segoe Print"/>
                <a:ea typeface="DejaVu Sans"/>
              </a:rPr>
              <a:t> file so a fast hard disk (SSD, NVME) </a:t>
            </a:r>
            <a:r>
              <a:rPr lang="it-IT" sz="1200" b="0" strike="noStrike" spc="-1" dirty="0" err="1">
                <a:solidFill>
                  <a:srgbClr val="000000"/>
                </a:solidFill>
                <a:latin typeface="Segoe Print"/>
                <a:ea typeface="DejaVu Sans"/>
              </a:rPr>
              <a:t>will</a:t>
            </a:r>
            <a:r>
              <a:rPr lang="it-IT" sz="1200" b="0" strike="noStrike" spc="-1" dirty="0">
                <a:solidFill>
                  <a:srgbClr val="000000"/>
                </a:solidFill>
                <a:latin typeface="Segoe Print"/>
                <a:ea typeface="DejaVu Sans"/>
              </a:rPr>
              <a:t> help </a:t>
            </a:r>
            <a:r>
              <a:rPr lang="it-IT" sz="1200" b="0" strike="noStrike" spc="-1" dirty="0" err="1">
                <a:solidFill>
                  <a:srgbClr val="000000"/>
                </a:solidFill>
                <a:latin typeface="Segoe Print"/>
                <a:ea typeface="DejaVu Sans"/>
              </a:rPr>
              <a:t>you</a:t>
            </a:r>
            <a:r>
              <a:rPr lang="it-IT" sz="1200" b="0" strike="noStrike" spc="-1" dirty="0">
                <a:solidFill>
                  <a:srgbClr val="000000"/>
                </a:solidFill>
                <a:latin typeface="Segoe Print"/>
                <a:ea typeface="DejaVu Sans"/>
              </a:rPr>
              <a:t> </a:t>
            </a:r>
            <a:r>
              <a:rPr lang="it-IT" sz="1200" b="0" strike="noStrike" spc="-1" dirty="0" err="1">
                <a:solidFill>
                  <a:srgbClr val="000000"/>
                </a:solidFill>
                <a:latin typeface="Segoe Print"/>
                <a:ea typeface="DejaVu Sans"/>
              </a:rPr>
              <a:t>even</a:t>
            </a:r>
            <a:r>
              <a:rPr lang="it-IT" sz="1200" b="0" strike="noStrike" spc="-1" dirty="0">
                <a:solidFill>
                  <a:srgbClr val="000000"/>
                </a:solidFill>
                <a:latin typeface="Segoe Print"/>
                <a:ea typeface="DejaVu Sans"/>
              </a:rPr>
              <a:t> </a:t>
            </a:r>
            <a:r>
              <a:rPr lang="it-IT" sz="1200" b="0" strike="noStrike" spc="-1" dirty="0" err="1">
                <a:solidFill>
                  <a:srgbClr val="000000"/>
                </a:solidFill>
                <a:latin typeface="Segoe Print"/>
                <a:ea typeface="DejaVu Sans"/>
              </a:rPr>
              <a:t>if</a:t>
            </a:r>
            <a:r>
              <a:rPr lang="it-IT" sz="1200" b="0" strike="noStrike" spc="-1" dirty="0">
                <a:solidFill>
                  <a:srgbClr val="000000"/>
                </a:solidFill>
                <a:latin typeface="Segoe Print"/>
                <a:ea typeface="DejaVu Sans"/>
              </a:rPr>
              <a:t> </a:t>
            </a:r>
            <a:r>
              <a:rPr lang="it-IT" sz="1200" b="0" strike="noStrike" spc="-1" dirty="0" err="1">
                <a:solidFill>
                  <a:srgbClr val="000000"/>
                </a:solidFill>
                <a:latin typeface="Segoe Print"/>
                <a:ea typeface="DejaVu Sans"/>
              </a:rPr>
              <a:t>you</a:t>
            </a:r>
            <a:r>
              <a:rPr lang="it-IT" sz="1200" b="0" strike="noStrike" spc="-1" dirty="0">
                <a:solidFill>
                  <a:srgbClr val="000000"/>
                </a:solidFill>
                <a:latin typeface="Segoe Print"/>
                <a:ea typeface="DejaVu Sans"/>
              </a:rPr>
              <a:t> computer </a:t>
            </a:r>
            <a:r>
              <a:rPr lang="it-IT" sz="1200" b="0" strike="noStrike" spc="-1" dirty="0" err="1">
                <a:solidFill>
                  <a:srgbClr val="000000"/>
                </a:solidFill>
                <a:latin typeface="Segoe Print"/>
                <a:ea typeface="DejaVu Sans"/>
              </a:rPr>
              <a:t>is</a:t>
            </a:r>
            <a:r>
              <a:rPr lang="it-IT" sz="1200" b="0" strike="noStrike" spc="-1" dirty="0">
                <a:solidFill>
                  <a:srgbClr val="000000"/>
                </a:solidFill>
                <a:latin typeface="Segoe Print"/>
                <a:ea typeface="DejaVu Sans"/>
              </a:rPr>
              <a:t> </a:t>
            </a:r>
            <a:r>
              <a:rPr lang="it-IT" sz="1200" b="0" strike="noStrike" spc="-1" dirty="0" err="1">
                <a:solidFill>
                  <a:srgbClr val="000000"/>
                </a:solidFill>
                <a:latin typeface="Segoe Print"/>
                <a:ea typeface="DejaVu Sans"/>
              </a:rPr>
              <a:t>not</a:t>
            </a:r>
            <a:r>
              <a:rPr lang="it-IT" sz="1200" b="0" strike="noStrike" spc="-1" dirty="0">
                <a:solidFill>
                  <a:srgbClr val="000000"/>
                </a:solidFill>
                <a:latin typeface="Segoe Print"/>
                <a:ea typeface="DejaVu Sans"/>
              </a:rPr>
              <a:t> so new.</a:t>
            </a:r>
            <a:endParaRPr lang="it-IT" sz="1200" b="0" strike="noStrike" spc="-1" dirty="0">
              <a:latin typeface="Arial"/>
            </a:endParaRPr>
          </a:p>
        </p:txBody>
      </p:sp>
      <p:sp>
        <p:nvSpPr>
          <p:cNvPr id="153" name="CustomShape 3_0"/>
          <p:cNvSpPr/>
          <p:nvPr/>
        </p:nvSpPr>
        <p:spPr>
          <a:xfrm>
            <a:off x="8967600" y="5760000"/>
            <a:ext cx="3091680" cy="93528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next cSurvey version, 2, now under development, need .Net Framework 4.8 and will work only on 64-bit system.</a:t>
            </a:r>
            <a:endParaRPr lang="it-IT" sz="12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Is a setup needed?</a:t>
            </a:r>
            <a:endParaRPr lang="it-IT" sz="4800" b="0" strike="noStrike" spc="-1">
              <a:latin typeface="Arial"/>
            </a:endParaRPr>
          </a:p>
        </p:txBody>
      </p:sp>
      <p:sp>
        <p:nvSpPr>
          <p:cNvPr id="155"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a:solidFill>
                  <a:srgbClr val="404040"/>
                </a:solidFill>
                <a:latin typeface="Calibri"/>
                <a:ea typeface="DejaVu Sans"/>
              </a:rPr>
              <a:t>No.</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cSurvey can run without any setup even from USB drive.</a:t>
            </a:r>
            <a:r>
              <a:rPr lang="it-IT" sz="1800" b="0" strike="noStrike" spc="-1">
                <a:solidFill>
                  <a:srgbClr val="000000"/>
                </a:solidFill>
                <a:latin typeface="Arial"/>
                <a:ea typeface="DejaVu Sans"/>
              </a:rPr>
              <a:t> </a:t>
            </a:r>
            <a:br/>
            <a:r>
              <a:rPr lang="it-IT" sz="2000" b="0" strike="noStrike" spc="-1">
                <a:solidFill>
                  <a:srgbClr val="404040"/>
                </a:solidFill>
                <a:latin typeface="Calibri"/>
                <a:ea typeface="DejaVu Sans"/>
              </a:rPr>
              <a:t>So you can also have more cSurvey version in your pc. </a:t>
            </a:r>
            <a:endParaRPr lang="it-IT" sz="2000" b="0" strike="noStrike" spc="-1">
              <a:latin typeface="Arial"/>
            </a:endParaRPr>
          </a:p>
          <a:p>
            <a:pPr>
              <a:lnSpc>
                <a:spcPct val="90000"/>
              </a:lnSpc>
              <a:spcBef>
                <a:spcPts val="1199"/>
              </a:spcBef>
              <a:spcAft>
                <a:spcPts val="201"/>
              </a:spcAft>
            </a:pPr>
            <a:r>
              <a:rPr lang="it-IT" sz="2000" b="0" strike="noStrike" spc="-1">
                <a:solidFill>
                  <a:srgbClr val="404040"/>
                </a:solidFill>
                <a:latin typeface="Calibri"/>
                <a:ea typeface="DejaVu Sans"/>
              </a:rPr>
              <a:t>But </a:t>
            </a:r>
            <a:r>
              <a:rPr lang="it-IT" sz="2400" b="1" strike="noStrike" spc="-1">
                <a:solidFill>
                  <a:srgbClr val="404040"/>
                </a:solidFill>
                <a:latin typeface="Calibri"/>
                <a:ea typeface="DejaVu Sans"/>
              </a:rPr>
              <a:t>you have to setup Therion before using cSurvey</a:t>
            </a:r>
            <a:r>
              <a:rPr lang="it-IT" sz="2000" b="0" strike="noStrike" spc="-1">
                <a:solidFill>
                  <a:srgbClr val="404040"/>
                </a:solidFill>
                <a:latin typeface="Calibri"/>
                <a:ea typeface="DejaVu Sans"/>
              </a:rPr>
              <a:t> and, in old Windows (7, 8) you have to install Microsoft Framework 4 to run it.</a:t>
            </a:r>
            <a:endParaRPr lang="it-IT" sz="2000" b="0" strike="noStrike" spc="-1">
              <a:latin typeface="Arial"/>
            </a:endParaRPr>
          </a:p>
          <a:p>
            <a:pPr>
              <a:lnSpc>
                <a:spcPct val="90000"/>
              </a:lnSpc>
              <a:spcBef>
                <a:spcPts val="1199"/>
              </a:spcBef>
              <a:spcAft>
                <a:spcPts val="201"/>
              </a:spcAft>
            </a:pPr>
            <a:endParaRPr lang="it-IT" sz="2000" b="0" strike="noStrike" spc="-1">
              <a:latin typeface="Arial"/>
            </a:endParaRPr>
          </a:p>
        </p:txBody>
      </p:sp>
      <p:sp>
        <p:nvSpPr>
          <p:cNvPr id="156" name="CustomShape 4_0"/>
          <p:cNvSpPr/>
          <p:nvPr/>
        </p:nvSpPr>
        <p:spPr>
          <a:xfrm>
            <a:off x="9012600" y="84600"/>
            <a:ext cx="3091680" cy="814680"/>
          </a:xfrm>
          <a:prstGeom prst="rect">
            <a:avLst/>
          </a:prstGeom>
          <a:solidFill>
            <a:srgbClr val="FCAFBD"/>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 if Therion is installed after the first cSurvey startup you need to run manually the automatic configuration.</a:t>
            </a:r>
            <a:endParaRPr lang="it-IT" sz="12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cSurvey ‘limit’</a:t>
            </a:r>
            <a:endParaRPr lang="it-IT" sz="4800" b="0" strike="noStrike" spc="-1">
              <a:latin typeface="Arial"/>
            </a:endParaRPr>
          </a:p>
        </p:txBody>
      </p:sp>
      <p:sp>
        <p:nvSpPr>
          <p:cNvPr id="158"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dirty="0">
                <a:solidFill>
                  <a:srgbClr val="404040"/>
                </a:solidFill>
                <a:latin typeface="Calibri"/>
                <a:ea typeface="DejaVu Sans"/>
              </a:rPr>
              <a:t>big survey:</a:t>
            </a:r>
            <a:br>
              <a:rPr dirty="0"/>
            </a:br>
            <a:r>
              <a:rPr lang="it-IT" sz="2000" b="0" strike="noStrike" spc="-1" dirty="0">
                <a:solidFill>
                  <a:srgbClr val="404040"/>
                </a:solidFill>
                <a:latin typeface="Calibri"/>
                <a:ea typeface="DejaVu Sans"/>
              </a:rPr>
              <a:t>- for </a:t>
            </a:r>
            <a:r>
              <a:rPr lang="it-IT" sz="2000" b="1" strike="noStrike" spc="-1" dirty="0">
                <a:solidFill>
                  <a:srgbClr val="404040"/>
                </a:solidFill>
                <a:latin typeface="Calibri"/>
                <a:ea typeface="DejaVu Sans"/>
              </a:rPr>
              <a:t>data </a:t>
            </a:r>
            <a:r>
              <a:rPr lang="it-IT" sz="2000" b="1" strike="noStrike" spc="-1" dirty="0" err="1">
                <a:solidFill>
                  <a:srgbClr val="404040"/>
                </a:solidFill>
                <a:latin typeface="Calibri"/>
                <a:ea typeface="DejaVu Sans"/>
              </a:rPr>
              <a:t>only</a:t>
            </a:r>
            <a:r>
              <a:rPr lang="it-IT" sz="2000" b="0" strike="noStrike" spc="-1" dirty="0">
                <a:solidFill>
                  <a:srgbClr val="404040"/>
                </a:solidFill>
                <a:latin typeface="Calibri"/>
                <a:ea typeface="DejaVu Sans"/>
              </a:rPr>
              <a:t> survey: &lt;150km </a:t>
            </a:r>
            <a:r>
              <a:rPr lang="it-IT" sz="1400" b="0" strike="noStrike" spc="-1" dirty="0">
                <a:solidFill>
                  <a:srgbClr val="404040"/>
                </a:solidFill>
                <a:latin typeface="Calibri"/>
                <a:ea typeface="DejaVu Sans"/>
              </a:rPr>
              <a:t>(more </a:t>
            </a:r>
            <a:r>
              <a:rPr lang="it-IT" sz="1400" b="0" strike="noStrike" spc="-1" dirty="0" err="1">
                <a:solidFill>
                  <a:srgbClr val="404040"/>
                </a:solidFill>
                <a:latin typeface="Calibri"/>
                <a:ea typeface="DejaVu Sans"/>
              </a:rPr>
              <a:t>using</a:t>
            </a:r>
            <a:r>
              <a:rPr lang="it-IT" sz="1400" b="0" strike="noStrike" spc="-1" dirty="0">
                <a:solidFill>
                  <a:srgbClr val="404040"/>
                </a:solidFill>
                <a:latin typeface="Calibri"/>
                <a:ea typeface="DejaVu Sans"/>
              </a:rPr>
              <a:t> </a:t>
            </a:r>
            <a:r>
              <a:rPr lang="it-IT" sz="1400" b="0" strike="noStrike" spc="-1" dirty="0" err="1">
                <a:solidFill>
                  <a:srgbClr val="404040"/>
                </a:solidFill>
                <a:latin typeface="Calibri"/>
                <a:ea typeface="DejaVu Sans"/>
              </a:rPr>
              <a:t>linked</a:t>
            </a:r>
            <a:r>
              <a:rPr lang="it-IT" sz="1400" b="0" strike="noStrike" spc="-1" dirty="0">
                <a:solidFill>
                  <a:srgbClr val="404040"/>
                </a:solidFill>
                <a:latin typeface="Calibri"/>
                <a:ea typeface="DejaVu Sans"/>
              </a:rPr>
              <a:t> surveys...)</a:t>
            </a:r>
            <a:br>
              <a:rPr dirty="0"/>
            </a:br>
            <a:r>
              <a:rPr lang="it-IT" sz="2000" b="0" strike="noStrike" spc="-1" dirty="0">
                <a:solidFill>
                  <a:srgbClr val="404040"/>
                </a:solidFill>
                <a:latin typeface="Calibri"/>
                <a:ea typeface="DejaVu Sans"/>
              </a:rPr>
              <a:t>- for </a:t>
            </a:r>
            <a:r>
              <a:rPr lang="it-IT" sz="2000" b="1" strike="noStrike" spc="-1" dirty="0" err="1">
                <a:solidFill>
                  <a:srgbClr val="404040"/>
                </a:solidFill>
                <a:latin typeface="Calibri"/>
                <a:ea typeface="DejaVu Sans"/>
              </a:rPr>
              <a:t>drawn</a:t>
            </a:r>
            <a:r>
              <a:rPr lang="it-IT" sz="2000" b="0" strike="noStrike" spc="-1" dirty="0">
                <a:solidFill>
                  <a:srgbClr val="404040"/>
                </a:solidFill>
                <a:latin typeface="Calibri"/>
                <a:ea typeface="DejaVu Sans"/>
              </a:rPr>
              <a:t> survey </a:t>
            </a:r>
            <a:r>
              <a:rPr lang="it-IT" sz="2000" b="0" strike="noStrike" spc="-1" dirty="0" err="1">
                <a:solidFill>
                  <a:srgbClr val="404040"/>
                </a:solidFill>
                <a:latin typeface="Calibri"/>
                <a:ea typeface="DejaVu Sans"/>
              </a:rPr>
              <a:t>at</a:t>
            </a:r>
            <a:r>
              <a:rPr lang="it-IT" sz="2000" b="0" strike="noStrike" spc="-1" dirty="0">
                <a:solidFill>
                  <a:srgbClr val="404040"/>
                </a:solidFill>
                <a:latin typeface="Calibri"/>
                <a:ea typeface="DejaVu Sans"/>
              </a:rPr>
              <a:t> 1:250/1:200: &lt;30km</a:t>
            </a:r>
            <a:endParaRPr lang="it-IT" sz="2000" b="0" strike="noStrike" spc="-1" dirty="0">
              <a:latin typeface="Arial"/>
            </a:endParaRPr>
          </a:p>
          <a:p>
            <a:pPr>
              <a:lnSpc>
                <a:spcPct val="90000"/>
              </a:lnSpc>
              <a:spcBef>
                <a:spcPts val="1199"/>
              </a:spcBef>
              <a:spcAft>
                <a:spcPts val="201"/>
              </a:spcAft>
            </a:pPr>
            <a:r>
              <a:rPr lang="it-IT" sz="2000" b="0" strike="noStrike" spc="-1" dirty="0" err="1">
                <a:solidFill>
                  <a:srgbClr val="404040"/>
                </a:solidFill>
                <a:latin typeface="Calibri"/>
                <a:ea typeface="DejaVu Sans"/>
              </a:rPr>
              <a:t>very</a:t>
            </a:r>
            <a:r>
              <a:rPr lang="it-IT" sz="2000" b="0" strike="noStrike" spc="-1" dirty="0">
                <a:solidFill>
                  <a:srgbClr val="404040"/>
                </a:solidFill>
                <a:latin typeface="Calibri"/>
                <a:ea typeface="DejaVu Sans"/>
              </a:rPr>
              <a:t> slow computer</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plan or </a:t>
            </a:r>
            <a:r>
              <a:rPr lang="it-IT" sz="2000" b="0" strike="noStrike" spc="-1" dirty="0" err="1">
                <a:solidFill>
                  <a:srgbClr val="404040"/>
                </a:solidFill>
                <a:latin typeface="Calibri"/>
                <a:ea typeface="DejaVu Sans"/>
              </a:rPr>
              <a:t>profile</a:t>
            </a:r>
            <a:r>
              <a:rPr lang="it-IT" sz="2000" b="0" strike="noStrike" spc="-1" dirty="0">
                <a:solidFill>
                  <a:srgbClr val="404040"/>
                </a:solidFill>
                <a:latin typeface="Calibri"/>
                <a:ea typeface="DejaVu Sans"/>
              </a:rPr>
              <a:t> in separate output: </a:t>
            </a:r>
            <a:r>
              <a:rPr lang="it-IT" sz="2000" b="0" strike="noStrike" spc="-1" dirty="0" err="1">
                <a:solidFill>
                  <a:srgbClr val="404040"/>
                </a:solidFill>
                <a:latin typeface="Calibri"/>
                <a:ea typeface="DejaVu Sans"/>
              </a:rPr>
              <a:t>you</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could</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arrange</a:t>
            </a:r>
            <a:r>
              <a:rPr lang="it-IT" sz="2000" b="0" strike="noStrike" spc="-1" dirty="0">
                <a:solidFill>
                  <a:srgbClr val="404040"/>
                </a:solidFill>
                <a:latin typeface="Calibri"/>
                <a:ea typeface="DejaVu Sans"/>
              </a:rPr>
              <a:t> a </a:t>
            </a:r>
            <a:r>
              <a:rPr lang="it-IT" sz="2000" b="0" strike="noStrike" spc="-1" dirty="0" err="1">
                <a:solidFill>
                  <a:srgbClr val="404040"/>
                </a:solidFill>
                <a:latin typeface="Calibri"/>
                <a:ea typeface="DejaVu Sans"/>
              </a:rPr>
              <a:t>lot</a:t>
            </a:r>
            <a:r>
              <a:rPr lang="it-IT" sz="2000" b="0" strike="noStrike" spc="-1" dirty="0">
                <a:solidFill>
                  <a:srgbClr val="404040"/>
                </a:solidFill>
                <a:latin typeface="Calibri"/>
                <a:ea typeface="DejaVu Sans"/>
              </a:rPr>
              <a:t> of plan </a:t>
            </a:r>
            <a:r>
              <a:rPr lang="it-IT" sz="2000" b="0" strike="noStrike" spc="-1" dirty="0" err="1">
                <a:solidFill>
                  <a:srgbClr val="404040"/>
                </a:solidFill>
                <a:latin typeface="Calibri"/>
                <a:ea typeface="DejaVu Sans"/>
              </a:rPr>
              <a:t>print</a:t>
            </a:r>
            <a:r>
              <a:rPr lang="it-IT" sz="2000" b="0" strike="noStrike" spc="-1" dirty="0">
                <a:solidFill>
                  <a:srgbClr val="404040"/>
                </a:solidFill>
                <a:latin typeface="Calibri"/>
                <a:ea typeface="DejaVu Sans"/>
              </a:rPr>
              <a:t>/export </a:t>
            </a:r>
            <a:r>
              <a:rPr lang="it-IT" sz="2000" b="0" strike="noStrike" spc="-1" dirty="0" err="1">
                <a:solidFill>
                  <a:srgbClr val="404040"/>
                </a:solidFill>
                <a:latin typeface="Calibri"/>
                <a:ea typeface="DejaVu Sans"/>
              </a:rPr>
              <a:t>profiles</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but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could</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not</a:t>
            </a:r>
            <a:r>
              <a:rPr lang="it-IT" sz="2000" b="0" strike="noStrike" spc="-1" dirty="0">
                <a:solidFill>
                  <a:srgbClr val="404040"/>
                </a:solidFill>
                <a:latin typeface="Calibri"/>
                <a:ea typeface="DejaVu Sans"/>
              </a:rPr>
              <a:t> merge plan and </a:t>
            </a:r>
            <a:r>
              <a:rPr lang="it-IT" sz="2000" b="0" strike="noStrike" spc="-1" dirty="0" err="1">
                <a:solidFill>
                  <a:srgbClr val="404040"/>
                </a:solidFill>
                <a:latin typeface="Calibri"/>
                <a:ea typeface="DejaVu Sans"/>
              </a:rPr>
              <a:t>profile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together</a:t>
            </a:r>
            <a:r>
              <a:rPr lang="it-IT" sz="2000" b="0" strike="noStrike" spc="-1" dirty="0">
                <a:solidFill>
                  <a:srgbClr val="404040"/>
                </a:solidFill>
                <a:latin typeface="Calibri"/>
                <a:ea typeface="DejaVu Sans"/>
              </a:rPr>
              <a:t> in the </a:t>
            </a:r>
            <a:r>
              <a:rPr lang="it-IT" sz="2000" b="0" strike="noStrike" spc="-1" dirty="0" err="1">
                <a:solidFill>
                  <a:srgbClr val="404040"/>
                </a:solidFill>
                <a:latin typeface="Calibri"/>
                <a:ea typeface="DejaVu Sans"/>
              </a:rPr>
              <a:t>same</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table</a:t>
            </a:r>
            <a:endParaRPr lang="it-IT" sz="2000" b="0" strike="noStrike" spc="-1" dirty="0">
              <a:latin typeface="Arial"/>
            </a:endParaRPr>
          </a:p>
          <a:p>
            <a:pPr>
              <a:lnSpc>
                <a:spcPct val="90000"/>
              </a:lnSpc>
              <a:spcBef>
                <a:spcPts val="1199"/>
              </a:spcBef>
              <a:spcAft>
                <a:spcPts val="201"/>
              </a:spcAft>
            </a:pPr>
            <a:r>
              <a:rPr lang="it-IT" sz="2000" b="0" strike="noStrike" spc="-1" dirty="0" err="1">
                <a:solidFill>
                  <a:srgbClr val="404040"/>
                </a:solidFill>
                <a:latin typeface="Calibri"/>
                <a:ea typeface="DejaVu Sans"/>
              </a:rPr>
              <a:t>station’s</a:t>
            </a:r>
            <a:r>
              <a:rPr lang="it-IT" sz="2000" b="0" strike="noStrike" spc="-1" dirty="0">
                <a:solidFill>
                  <a:srgbClr val="404040"/>
                </a:solidFill>
                <a:latin typeface="Calibri"/>
                <a:ea typeface="DejaVu Sans"/>
              </a:rPr>
              <a:t> names: </a:t>
            </a:r>
            <a:r>
              <a:rPr lang="it-IT" sz="2000" b="0" strike="noStrike" spc="-1" dirty="0" err="1">
                <a:solidFill>
                  <a:srgbClr val="404040"/>
                </a:solidFill>
                <a:latin typeface="Calibri"/>
                <a:ea typeface="DejaVu Sans"/>
              </a:rPr>
              <a:t>have</a:t>
            </a:r>
            <a:r>
              <a:rPr lang="it-IT" sz="2000" b="0" strike="noStrike" spc="-1" dirty="0">
                <a:solidFill>
                  <a:srgbClr val="404040"/>
                </a:solidFill>
                <a:latin typeface="Calibri"/>
                <a:ea typeface="DejaVu Sans"/>
              </a:rPr>
              <a:t> to be </a:t>
            </a:r>
            <a:r>
              <a:rPr lang="it-IT" sz="2000" b="0" strike="noStrike" spc="-1" dirty="0" err="1">
                <a:solidFill>
                  <a:srgbClr val="404040"/>
                </a:solidFill>
                <a:latin typeface="Calibri"/>
                <a:ea typeface="DejaVu Sans"/>
              </a:rPr>
              <a:t>unique</a:t>
            </a:r>
            <a:r>
              <a:rPr lang="it-IT" sz="2000" b="0" strike="noStrike" spc="-1" dirty="0">
                <a:solidFill>
                  <a:srgbClr val="404040"/>
                </a:solidFill>
                <a:latin typeface="Calibri"/>
                <a:ea typeface="DejaVu Sans"/>
              </a:rPr>
              <a:t> in an </a:t>
            </a:r>
            <a:r>
              <a:rPr lang="it-IT" sz="2000" b="0" strike="noStrike" spc="-1" dirty="0" err="1">
                <a:solidFill>
                  <a:srgbClr val="404040"/>
                </a:solidFill>
                <a:latin typeface="Calibri"/>
                <a:ea typeface="DejaVu Sans"/>
              </a:rPr>
              <a:t>entire</a:t>
            </a:r>
            <a:r>
              <a:rPr lang="it-IT" sz="2000" b="0" strike="noStrike" spc="-1" dirty="0">
                <a:solidFill>
                  <a:srgbClr val="404040"/>
                </a:solidFill>
                <a:latin typeface="Calibri"/>
                <a:ea typeface="DejaVu Sans"/>
              </a:rPr>
              <a:t> survey</a:t>
            </a:r>
            <a:endParaRPr lang="it-IT" sz="2000" b="0" strike="noStrike" spc="-1" dirty="0">
              <a:latin typeface="Arial"/>
            </a:endParaRPr>
          </a:p>
          <a:p>
            <a:pPr>
              <a:lnSpc>
                <a:spcPct val="90000"/>
              </a:lnSpc>
              <a:spcBef>
                <a:spcPts val="1199"/>
              </a:spcBef>
              <a:spcAft>
                <a:spcPts val="201"/>
              </a:spcAft>
            </a:pPr>
            <a:r>
              <a:rPr lang="it-IT" sz="2000" b="0" strike="noStrike" spc="-1" dirty="0" err="1">
                <a:solidFill>
                  <a:srgbClr val="404040"/>
                </a:solidFill>
                <a:latin typeface="Calibri"/>
                <a:ea typeface="DejaVu Sans"/>
              </a:rPr>
              <a:t>lack</a:t>
            </a:r>
            <a:r>
              <a:rPr lang="it-IT" sz="2000" b="0" strike="noStrike" spc="-1" dirty="0">
                <a:solidFill>
                  <a:srgbClr val="404040"/>
                </a:solidFill>
                <a:latin typeface="Calibri"/>
                <a:ea typeface="DejaVu Sans"/>
              </a:rPr>
              <a:t> in </a:t>
            </a:r>
            <a:r>
              <a:rPr lang="it-IT" sz="2000" b="0" strike="noStrike" spc="-1" dirty="0" err="1">
                <a:solidFill>
                  <a:srgbClr val="404040"/>
                </a:solidFill>
                <a:latin typeface="Calibri"/>
                <a:ea typeface="DejaVu Sans"/>
              </a:rPr>
              <a:t>documentation</a:t>
            </a:r>
            <a:r>
              <a:rPr lang="it-IT" sz="2000" b="0" strike="noStrike" spc="-1" dirty="0">
                <a:solidFill>
                  <a:srgbClr val="404040"/>
                </a:solidFill>
                <a:latin typeface="Calibri"/>
                <a:ea typeface="DejaVu Sans"/>
              </a:rPr>
              <a:t> (</a:t>
            </a:r>
            <a:r>
              <a:rPr lang="it-IT" sz="2200" b="1" strike="noStrike" spc="-1" dirty="0">
                <a:solidFill>
                  <a:srgbClr val="404040"/>
                </a:solidFill>
                <a:latin typeface="Calibri"/>
                <a:ea typeface="DejaVu Sans"/>
              </a:rPr>
              <a:t>help </a:t>
            </a:r>
            <a:r>
              <a:rPr lang="it-IT" sz="2200" b="1" strike="noStrike" spc="-1" dirty="0" err="1">
                <a:solidFill>
                  <a:srgbClr val="404040"/>
                </a:solidFill>
                <a:latin typeface="Calibri"/>
                <a:ea typeface="DejaVu Sans"/>
              </a:rPr>
              <a:t>needed</a:t>
            </a:r>
            <a:r>
              <a:rPr lang="it-IT" sz="2200" b="1" strike="noStrike" spc="-1" dirty="0">
                <a:solidFill>
                  <a:srgbClr val="404040"/>
                </a:solidFill>
                <a:latin typeface="Calibri"/>
                <a:ea typeface="DejaVu Sans"/>
              </a:rPr>
              <a:t>!</a:t>
            </a:r>
            <a:r>
              <a:rPr lang="it-IT" sz="2000" b="0" strike="noStrike" spc="-1" dirty="0">
                <a:solidFill>
                  <a:srgbClr val="404040"/>
                </a:solidFill>
                <a:latin typeface="Calibri"/>
                <a:ea typeface="DejaVu Sans"/>
              </a:rPr>
              <a:t>)</a:t>
            </a:r>
            <a:endParaRPr lang="it-IT" sz="20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1097280" y="286560"/>
            <a:ext cx="10053360" cy="144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85000"/>
              </a:lnSpc>
            </a:pPr>
            <a:r>
              <a:rPr lang="it-IT" sz="4800" b="0" strike="noStrike" spc="-52">
                <a:solidFill>
                  <a:srgbClr val="404040"/>
                </a:solidFill>
                <a:latin typeface="Calibri Light"/>
                <a:ea typeface="DejaVu Sans"/>
              </a:rPr>
              <a:t>Is cSurvey in active development?</a:t>
            </a:r>
            <a:endParaRPr lang="it-IT" sz="4800" b="0" strike="noStrike" spc="-1">
              <a:latin typeface="Arial"/>
            </a:endParaRPr>
          </a:p>
        </p:txBody>
      </p:sp>
      <p:sp>
        <p:nvSpPr>
          <p:cNvPr id="160" name="CustomShape 2"/>
          <p:cNvSpPr/>
          <p:nvPr/>
        </p:nvSpPr>
        <p:spPr>
          <a:xfrm>
            <a:off x="1097280" y="1845720"/>
            <a:ext cx="10053360" cy="4018320"/>
          </a:xfrm>
          <a:prstGeom prst="rect">
            <a:avLst/>
          </a:prstGeom>
          <a:noFill/>
          <a:ln w="0">
            <a:noFill/>
          </a:ln>
        </p:spPr>
        <p:style>
          <a:lnRef idx="0">
            <a:scrgbClr r="0" g="0" b="0"/>
          </a:lnRef>
          <a:fillRef idx="0">
            <a:scrgbClr r="0" g="0" b="0"/>
          </a:fillRef>
          <a:effectRef idx="0">
            <a:scrgbClr r="0" g="0" b="0"/>
          </a:effectRef>
          <a:fontRef idx="minor"/>
        </p:style>
        <p:txBody>
          <a:bodyPr lIns="0" tIns="45000" rIns="0" bIns="45000">
            <a:noAutofit/>
          </a:bodyPr>
          <a:lstStyle/>
          <a:p>
            <a:pPr>
              <a:lnSpc>
                <a:spcPct val="90000"/>
              </a:lnSpc>
              <a:spcBef>
                <a:spcPts val="1199"/>
              </a:spcBef>
              <a:spcAft>
                <a:spcPts val="201"/>
              </a:spcAft>
            </a:pPr>
            <a:r>
              <a:rPr lang="it-IT" sz="2000" b="0" strike="noStrike" spc="-1" dirty="0">
                <a:solidFill>
                  <a:srgbClr val="404040"/>
                </a:solidFill>
                <a:latin typeface="Calibri"/>
                <a:ea typeface="DejaVu Sans"/>
              </a:rPr>
              <a:t>Yes.</a:t>
            </a:r>
            <a:endParaRPr lang="it-IT" sz="2000" b="0" strike="noStrike" spc="-1" dirty="0">
              <a:latin typeface="Arial"/>
            </a:endParaRPr>
          </a:p>
          <a:p>
            <a:pPr>
              <a:lnSpc>
                <a:spcPct val="90000"/>
              </a:lnSpc>
              <a:spcBef>
                <a:spcPts val="1199"/>
              </a:spcBef>
              <a:spcAft>
                <a:spcPts val="201"/>
              </a:spcAft>
            </a:pPr>
            <a:r>
              <a:rPr lang="it-IT" sz="2000" b="0" strike="noStrike" spc="-1" dirty="0">
                <a:solidFill>
                  <a:srgbClr val="404040"/>
                </a:solidFill>
                <a:latin typeface="Calibri"/>
                <a:ea typeface="DejaVu Sans"/>
              </a:rPr>
              <a:t>But, </a:t>
            </a:r>
            <a:r>
              <a:rPr lang="it-IT" sz="2000" b="0" strike="noStrike" spc="-1" dirty="0" err="1">
                <a:solidFill>
                  <a:srgbClr val="404040"/>
                </a:solidFill>
                <a:latin typeface="Calibri"/>
                <a:ea typeface="DejaVu Sans"/>
              </a:rPr>
              <a:t>is</a:t>
            </a:r>
            <a:r>
              <a:rPr lang="it-IT" sz="2000" b="0" strike="noStrike" spc="-1" dirty="0">
                <a:solidFill>
                  <a:srgbClr val="404040"/>
                </a:solidFill>
                <a:latin typeface="Calibri"/>
                <a:ea typeface="DejaVu Sans"/>
              </a:rPr>
              <a:t> a </a:t>
            </a:r>
            <a:r>
              <a:rPr lang="it-IT" sz="2000" b="0" strike="noStrike" spc="-1" dirty="0" err="1">
                <a:solidFill>
                  <a:srgbClr val="404040"/>
                </a:solidFill>
                <a:latin typeface="Calibri"/>
                <a:ea typeface="DejaVu Sans"/>
              </a:rPr>
              <a:t>spare</a:t>
            </a:r>
            <a:r>
              <a:rPr lang="it-IT" sz="2000" b="0" strike="noStrike" spc="-1" dirty="0">
                <a:solidFill>
                  <a:srgbClr val="404040"/>
                </a:solidFill>
                <a:latin typeface="Calibri"/>
                <a:ea typeface="DejaVu Sans"/>
              </a:rPr>
              <a:t> time </a:t>
            </a:r>
            <a:r>
              <a:rPr lang="it-IT" sz="2000" b="0" strike="noStrike" spc="-1" dirty="0" err="1">
                <a:solidFill>
                  <a:srgbClr val="404040"/>
                </a:solidFill>
                <a:latin typeface="Calibri"/>
                <a:ea typeface="DejaVu Sans"/>
              </a:rPr>
              <a:t>developed</a:t>
            </a:r>
            <a:r>
              <a:rPr lang="it-IT" sz="2000" b="0" strike="noStrike" spc="-1" dirty="0">
                <a:solidFill>
                  <a:srgbClr val="404040"/>
                </a:solidFill>
                <a:latin typeface="Calibri"/>
                <a:ea typeface="DejaVu Sans"/>
              </a:rPr>
              <a:t> project. </a:t>
            </a:r>
            <a:br>
              <a:rPr dirty="0"/>
            </a:br>
            <a:r>
              <a:rPr lang="it-IT" sz="2000" b="0" strike="noStrike" spc="-1" dirty="0">
                <a:solidFill>
                  <a:srgbClr val="404040"/>
                </a:solidFill>
                <a:latin typeface="Calibri"/>
                <a:ea typeface="DejaVu Sans"/>
              </a:rPr>
              <a:t>So </a:t>
            </a:r>
            <a:r>
              <a:rPr lang="it-IT" sz="2000" b="0" strike="noStrike" spc="-1" dirty="0" err="1">
                <a:solidFill>
                  <a:srgbClr val="404040"/>
                </a:solidFill>
                <a:latin typeface="Calibri"/>
                <a:ea typeface="DejaVu Sans"/>
              </a:rPr>
              <a:t>there’s</a:t>
            </a:r>
            <a:r>
              <a:rPr lang="it-IT" sz="2400" b="1" strike="noStrike" spc="-1" dirty="0">
                <a:solidFill>
                  <a:srgbClr val="404040"/>
                </a:solidFill>
                <a:latin typeface="Calibri"/>
                <a:ea typeface="DejaVu Sans"/>
              </a:rPr>
              <a:t> </a:t>
            </a:r>
            <a:r>
              <a:rPr lang="it-IT" sz="2400" b="1" strike="noStrike" spc="-1" dirty="0" err="1">
                <a:solidFill>
                  <a:srgbClr val="404040"/>
                </a:solidFill>
                <a:latin typeface="Calibri"/>
                <a:ea typeface="DejaVu Sans"/>
              </a:rPr>
              <a:t>not</a:t>
            </a:r>
            <a:r>
              <a:rPr lang="it-IT" sz="2400" b="1"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any</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kind</a:t>
            </a:r>
            <a:r>
              <a:rPr lang="it-IT" sz="2000" b="0" strike="noStrike" spc="-1" dirty="0">
                <a:solidFill>
                  <a:srgbClr val="404040"/>
                </a:solidFill>
                <a:latin typeface="Calibri"/>
                <a:ea typeface="DejaVu Sans"/>
              </a:rPr>
              <a:t> of ‘</a:t>
            </a:r>
            <a:r>
              <a:rPr lang="it-IT" sz="2000" b="0" strike="noStrike" spc="-1" dirty="0" err="1">
                <a:solidFill>
                  <a:srgbClr val="404040"/>
                </a:solidFill>
                <a:latin typeface="Calibri"/>
                <a:ea typeface="DejaVu Sans"/>
              </a:rPr>
              <a:t>assistance</a:t>
            </a:r>
            <a:r>
              <a:rPr lang="it-IT" sz="2000" b="0" strike="noStrike" spc="-1" dirty="0">
                <a:solidFill>
                  <a:srgbClr val="404040"/>
                </a:solidFill>
                <a:latin typeface="Calibri"/>
                <a:ea typeface="DejaVu Sans"/>
              </a:rPr>
              <a:t>’.</a:t>
            </a:r>
            <a:br>
              <a:rPr dirty="0"/>
            </a:br>
            <a:r>
              <a:rPr lang="it-IT" sz="2000" b="0" strike="noStrike" spc="-1" dirty="0" err="1">
                <a:solidFill>
                  <a:srgbClr val="404040"/>
                </a:solidFill>
                <a:latin typeface="Calibri"/>
                <a:ea typeface="DejaVu Sans"/>
              </a:rPr>
              <a:t>There’s</a:t>
            </a:r>
            <a:r>
              <a:rPr lang="it-IT" sz="2000" b="0" strike="noStrike" spc="-1" dirty="0">
                <a:solidFill>
                  <a:srgbClr val="404040"/>
                </a:solidFill>
                <a:latin typeface="Calibri"/>
                <a:ea typeface="DejaVu Sans"/>
              </a:rPr>
              <a:t> an online forum </a:t>
            </a:r>
            <a:r>
              <a:rPr lang="it-IT" sz="2000" b="0" strike="noStrike" spc="-1" dirty="0" err="1">
                <a:solidFill>
                  <a:srgbClr val="404040"/>
                </a:solidFill>
                <a:latin typeface="Calibri"/>
                <a:ea typeface="DejaVu Sans"/>
              </a:rPr>
              <a:t>used</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mainly</a:t>
            </a:r>
            <a:r>
              <a:rPr lang="it-IT" sz="2000" b="0" strike="noStrike" spc="-1" dirty="0">
                <a:solidFill>
                  <a:srgbClr val="404040"/>
                </a:solidFill>
                <a:latin typeface="Calibri"/>
                <a:ea typeface="DejaVu Sans"/>
              </a:rPr>
              <a:t> by </a:t>
            </a:r>
            <a:r>
              <a:rPr lang="it-IT" sz="2000" b="0" strike="noStrike" spc="-1" dirty="0" err="1">
                <a:solidFill>
                  <a:srgbClr val="404040"/>
                </a:solidFill>
                <a:latin typeface="Calibri"/>
                <a:ea typeface="DejaVu Sans"/>
              </a:rPr>
              <a:t>Italian</a:t>
            </a:r>
            <a:r>
              <a:rPr lang="it-IT" sz="2000" b="0" strike="noStrike" spc="-1" dirty="0">
                <a:solidFill>
                  <a:srgbClr val="404040"/>
                </a:solidFill>
                <a:latin typeface="Calibri"/>
                <a:ea typeface="DejaVu Sans"/>
              </a:rPr>
              <a:t> users </a:t>
            </a:r>
            <a:r>
              <a:rPr lang="it-IT" sz="2000" b="0" strike="noStrike" spc="-1" dirty="0" err="1">
                <a:solidFill>
                  <a:srgbClr val="404040"/>
                </a:solidFill>
                <a:latin typeface="Calibri"/>
                <a:ea typeface="DejaVu Sans"/>
              </a:rPr>
              <a:t>but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not</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only</a:t>
            </a:r>
            <a:r>
              <a:rPr lang="it-IT" sz="2000" b="0" strike="noStrike" spc="-1" dirty="0">
                <a:solidFill>
                  <a:srgbClr val="404040"/>
                </a:solidFill>
                <a:latin typeface="Calibri"/>
                <a:ea typeface="DejaVu Sans"/>
              </a:rPr>
              <a:t> so, </a:t>
            </a:r>
            <a:r>
              <a:rPr lang="it-IT" sz="2000" b="0" strike="noStrike" spc="-1" dirty="0" err="1">
                <a:solidFill>
                  <a:srgbClr val="404040"/>
                </a:solidFill>
                <a:latin typeface="Calibri"/>
                <a:ea typeface="DejaVu Sans"/>
              </a:rPr>
              <a:t>you</a:t>
            </a:r>
            <a:r>
              <a:rPr lang="it-IT" sz="2000" b="0" strike="noStrike" spc="-1" dirty="0">
                <a:solidFill>
                  <a:srgbClr val="404040"/>
                </a:solidFill>
                <a:latin typeface="Calibri"/>
                <a:ea typeface="DejaVu Sans"/>
              </a:rPr>
              <a:t> can use </a:t>
            </a:r>
            <a:r>
              <a:rPr lang="it-IT" sz="2000" b="0" strike="noStrike" spc="-1" dirty="0" err="1">
                <a:solidFill>
                  <a:srgbClr val="404040"/>
                </a:solidFill>
                <a:latin typeface="Calibri"/>
                <a:ea typeface="DejaVu Sans"/>
              </a:rPr>
              <a:t>it</a:t>
            </a:r>
            <a:r>
              <a:rPr lang="it-IT" sz="2000" b="0" strike="noStrike" spc="-1" dirty="0">
                <a:solidFill>
                  <a:srgbClr val="404040"/>
                </a:solidFill>
                <a:latin typeface="Calibri"/>
                <a:ea typeface="DejaVu Sans"/>
              </a:rPr>
              <a:t> to </a:t>
            </a:r>
            <a:r>
              <a:rPr lang="it-IT" sz="2000" b="0" strike="noStrike" spc="-1" dirty="0" err="1">
                <a:solidFill>
                  <a:srgbClr val="404040"/>
                </a:solidFill>
                <a:latin typeface="Calibri"/>
                <a:ea typeface="DejaVu Sans"/>
              </a:rPr>
              <a:t>ask</a:t>
            </a:r>
            <a:r>
              <a:rPr lang="it-IT" sz="2000" b="0" strike="noStrike" spc="-1" dirty="0">
                <a:solidFill>
                  <a:srgbClr val="404040"/>
                </a:solidFill>
                <a:latin typeface="Calibri"/>
                <a:ea typeface="DejaVu Sans"/>
              </a:rPr>
              <a:t> </a:t>
            </a:r>
            <a:r>
              <a:rPr lang="it-IT" sz="2000" b="0" strike="noStrike" spc="-1" dirty="0" err="1">
                <a:solidFill>
                  <a:srgbClr val="404040"/>
                </a:solidFill>
                <a:latin typeface="Calibri"/>
                <a:ea typeface="DejaVu Sans"/>
              </a:rPr>
              <a:t>something</a:t>
            </a:r>
            <a:r>
              <a:rPr lang="it-IT" sz="2000" b="0" strike="noStrike" spc="-1" dirty="0">
                <a:solidFill>
                  <a:srgbClr val="404040"/>
                </a:solidFill>
                <a:latin typeface="Calibri"/>
                <a:ea typeface="DejaVu Sans"/>
              </a:rPr>
              <a:t> sharing “</a:t>
            </a:r>
            <a:r>
              <a:rPr lang="it-IT" sz="2000" b="0" strike="noStrike" spc="-1" dirty="0" err="1">
                <a:solidFill>
                  <a:srgbClr val="404040"/>
                </a:solidFill>
                <a:latin typeface="Calibri"/>
                <a:ea typeface="DejaVu Sans"/>
              </a:rPr>
              <a:t>questions</a:t>
            </a:r>
            <a:r>
              <a:rPr lang="it-IT" sz="2000" b="0" strike="noStrike" spc="-1" dirty="0">
                <a:solidFill>
                  <a:srgbClr val="404040"/>
                </a:solidFill>
                <a:latin typeface="Calibri"/>
                <a:ea typeface="DejaVu Sans"/>
              </a:rPr>
              <a:t> and </a:t>
            </a:r>
            <a:r>
              <a:rPr lang="it-IT" sz="2000" b="0" strike="noStrike" spc="-1" dirty="0" err="1">
                <a:solidFill>
                  <a:srgbClr val="404040"/>
                </a:solidFill>
                <a:latin typeface="Calibri"/>
                <a:ea typeface="DejaVu Sans"/>
              </a:rPr>
              <a:t>answers</a:t>
            </a:r>
            <a:r>
              <a:rPr lang="it-IT" sz="2000" b="0" strike="noStrike" spc="-1" dirty="0">
                <a:solidFill>
                  <a:srgbClr val="404040"/>
                </a:solidFill>
                <a:latin typeface="Calibri"/>
                <a:ea typeface="DejaVu Sans"/>
              </a:rPr>
              <a:t>” with </a:t>
            </a:r>
            <a:r>
              <a:rPr lang="it-IT" sz="2000" b="0" strike="noStrike" spc="-1" dirty="0" err="1">
                <a:solidFill>
                  <a:srgbClr val="404040"/>
                </a:solidFill>
                <a:latin typeface="Calibri"/>
                <a:ea typeface="DejaVu Sans"/>
              </a:rPr>
              <a:t>other</a:t>
            </a:r>
            <a:r>
              <a:rPr lang="it-IT" sz="2000" b="0" strike="noStrike" spc="-1" dirty="0">
                <a:solidFill>
                  <a:srgbClr val="404040"/>
                </a:solidFill>
                <a:latin typeface="Calibri"/>
                <a:ea typeface="DejaVu Sans"/>
              </a:rPr>
              <a:t> cSurvey users.</a:t>
            </a:r>
            <a:endParaRPr lang="it-IT" sz="2000" b="0" strike="noStrike" spc="-1" dirty="0">
              <a:latin typeface="Arial"/>
            </a:endParaRPr>
          </a:p>
          <a:p>
            <a:pPr>
              <a:lnSpc>
                <a:spcPct val="90000"/>
              </a:lnSpc>
              <a:spcBef>
                <a:spcPts val="1199"/>
              </a:spcBef>
              <a:spcAft>
                <a:spcPts val="201"/>
              </a:spcAft>
            </a:pPr>
            <a:r>
              <a:rPr lang="it-IT" sz="2000" b="1" strike="noStrike" spc="-1" dirty="0" err="1">
                <a:solidFill>
                  <a:srgbClr val="CE181E"/>
                </a:solidFill>
                <a:latin typeface="Calibri"/>
                <a:ea typeface="DejaVu Sans"/>
              </a:rPr>
              <a:t>Keep</a:t>
            </a:r>
            <a:r>
              <a:rPr lang="it-IT" sz="2000" b="1" strike="noStrike" spc="-1" dirty="0">
                <a:solidFill>
                  <a:srgbClr val="CE181E"/>
                </a:solidFill>
                <a:latin typeface="Calibri"/>
                <a:ea typeface="DejaVu Sans"/>
              </a:rPr>
              <a:t> in mind </a:t>
            </a:r>
            <a:r>
              <a:rPr lang="it-IT" sz="2000" b="1" strike="noStrike" spc="-1" dirty="0" err="1">
                <a:solidFill>
                  <a:srgbClr val="CE181E"/>
                </a:solidFill>
                <a:latin typeface="Calibri"/>
                <a:ea typeface="DejaVu Sans"/>
              </a:rPr>
              <a:t>that</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using</a:t>
            </a:r>
            <a:r>
              <a:rPr lang="it-IT" sz="2000" b="1" strike="noStrike" spc="-1" dirty="0">
                <a:solidFill>
                  <a:srgbClr val="CE181E"/>
                </a:solidFill>
                <a:latin typeface="Calibri"/>
                <a:ea typeface="DejaVu Sans"/>
              </a:rPr>
              <a:t> cSurvey </a:t>
            </a:r>
            <a:r>
              <a:rPr lang="it-IT" sz="2000" b="1" strike="noStrike" spc="-1" dirty="0" err="1">
                <a:solidFill>
                  <a:srgbClr val="CE181E"/>
                </a:solidFill>
                <a:latin typeface="Calibri"/>
                <a:ea typeface="DejaVu Sans"/>
              </a:rPr>
              <a:t>is</a:t>
            </a:r>
            <a:r>
              <a:rPr lang="it-IT" sz="2000" b="1" strike="noStrike" spc="-1" dirty="0">
                <a:solidFill>
                  <a:srgbClr val="CE181E"/>
                </a:solidFill>
                <a:latin typeface="Calibri"/>
                <a:ea typeface="DejaVu Sans"/>
              </a:rPr>
              <a:t> on </a:t>
            </a:r>
            <a:r>
              <a:rPr lang="it-IT" sz="2000" b="1" strike="noStrike" spc="-1" dirty="0" err="1">
                <a:solidFill>
                  <a:srgbClr val="CE181E"/>
                </a:solidFill>
                <a:latin typeface="Calibri"/>
                <a:ea typeface="DejaVu Sans"/>
              </a:rPr>
              <a:t>your</a:t>
            </a:r>
            <a:r>
              <a:rPr lang="it-IT" sz="2000" b="1" strike="noStrike" spc="-1" dirty="0">
                <a:solidFill>
                  <a:srgbClr val="CE181E"/>
                </a:solidFill>
                <a:latin typeface="Calibri"/>
                <a:ea typeface="DejaVu Sans"/>
              </a:rPr>
              <a:t> risk </a:t>
            </a:r>
            <a:r>
              <a:rPr lang="it-IT" sz="2000" b="1" strike="noStrike" spc="-1" dirty="0" err="1">
                <a:solidFill>
                  <a:srgbClr val="CE181E"/>
                </a:solidFill>
                <a:latin typeface="Calibri"/>
                <a:ea typeface="DejaVu Sans"/>
              </a:rPr>
              <a:t>without</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any</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warranty</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same</a:t>
            </a:r>
            <a:r>
              <a:rPr lang="it-IT" sz="2000" b="1" strike="noStrike" spc="-1" dirty="0">
                <a:solidFill>
                  <a:srgbClr val="CE181E"/>
                </a:solidFill>
                <a:latin typeface="Calibri"/>
                <a:ea typeface="DejaVu Sans"/>
              </a:rPr>
              <a:t> way </a:t>
            </a:r>
            <a:r>
              <a:rPr lang="it-IT" sz="2000" b="1" strike="noStrike" spc="-1" dirty="0" err="1">
                <a:solidFill>
                  <a:srgbClr val="CE181E"/>
                </a:solidFill>
                <a:latin typeface="Calibri"/>
                <a:ea typeface="DejaVu Sans"/>
              </a:rPr>
              <a:t>as</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using</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TopoDroid</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visit</a:t>
            </a:r>
            <a:r>
              <a:rPr lang="it-IT" sz="2000" b="1" strike="noStrike" spc="-1" dirty="0">
                <a:solidFill>
                  <a:srgbClr val="CE181E"/>
                </a:solidFill>
                <a:latin typeface="Calibri"/>
                <a:ea typeface="DejaVu Sans"/>
              </a:rPr>
              <a:t> Google Play Store to check </a:t>
            </a:r>
            <a:r>
              <a:rPr lang="it-IT" sz="2000" b="1" strike="noStrike" spc="-1" dirty="0" err="1">
                <a:solidFill>
                  <a:srgbClr val="CE181E"/>
                </a:solidFill>
                <a:latin typeface="Calibri"/>
                <a:ea typeface="DejaVu Sans"/>
              </a:rPr>
              <a:t>it</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but</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also</a:t>
            </a:r>
            <a:r>
              <a:rPr lang="it-IT" sz="2000" b="1" strike="noStrike" spc="-1" dirty="0">
                <a:solidFill>
                  <a:srgbClr val="CE181E"/>
                </a:solidFill>
                <a:latin typeface="Calibri"/>
                <a:ea typeface="DejaVu Sans"/>
              </a:rPr>
              <a:t> for </a:t>
            </a:r>
            <a:r>
              <a:rPr lang="it-IT" sz="2000" b="1" strike="noStrike" spc="-1" dirty="0" err="1">
                <a:solidFill>
                  <a:srgbClr val="CE181E"/>
                </a:solidFill>
                <a:latin typeface="Calibri"/>
                <a:ea typeface="DejaVu Sans"/>
              </a:rPr>
              <a:t>DistoX</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that</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is</a:t>
            </a:r>
            <a:r>
              <a:rPr lang="it-IT" sz="2000" b="1" strike="noStrike" spc="-1" dirty="0">
                <a:solidFill>
                  <a:srgbClr val="CE181E"/>
                </a:solidFill>
                <a:latin typeface="Calibri"/>
                <a:ea typeface="DejaVu Sans"/>
              </a:rPr>
              <a:t> </a:t>
            </a:r>
            <a:r>
              <a:rPr lang="it-IT" sz="2000" b="1" strike="noStrike" spc="-1" dirty="0" err="1">
                <a:solidFill>
                  <a:srgbClr val="CE181E"/>
                </a:solidFill>
                <a:latin typeface="Calibri"/>
                <a:ea typeface="DejaVu Sans"/>
              </a:rPr>
              <a:t>not</a:t>
            </a:r>
            <a:r>
              <a:rPr lang="it-IT" sz="2000" b="1" strike="noStrike" spc="-1" dirty="0">
                <a:solidFill>
                  <a:srgbClr val="CE181E"/>
                </a:solidFill>
                <a:latin typeface="Calibri"/>
                <a:ea typeface="DejaVu Sans"/>
              </a:rPr>
              <a:t> an industrial product.</a:t>
            </a:r>
            <a:endParaRPr lang="it-IT" sz="2000" b="0" strike="noStrike" spc="-1" dirty="0">
              <a:latin typeface="Arial"/>
            </a:endParaRPr>
          </a:p>
        </p:txBody>
      </p:sp>
      <p:sp>
        <p:nvSpPr>
          <p:cNvPr id="161" name="CustomShape 3"/>
          <p:cNvSpPr/>
          <p:nvPr/>
        </p:nvSpPr>
        <p:spPr>
          <a:xfrm>
            <a:off x="8712000" y="5688000"/>
            <a:ext cx="3379680" cy="1075680"/>
          </a:xfrm>
          <a:prstGeom prst="rect">
            <a:avLst/>
          </a:prstGeom>
          <a:solidFill>
            <a:srgbClr val="FCF8AF"/>
          </a:solidFill>
          <a:ln w="0">
            <a:noFill/>
          </a:ln>
          <a:effectLst>
            <a:outerShdw dist="35638" dir="2700000">
              <a:srgbClr val="808080"/>
            </a:outerShdw>
          </a:effectLst>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it-IT" sz="1200" b="0" strike="noStrike" spc="-1">
                <a:solidFill>
                  <a:srgbClr val="000000"/>
                </a:solidFill>
                <a:latin typeface="Segoe Print"/>
                <a:ea typeface="DejaVu Sans"/>
              </a:rPr>
              <a:t>Note: if you browse cSurvey forum you will note that I answer a lot of questions even if there are some other ‘administrators’ and many other users. </a:t>
            </a:r>
            <a:br/>
            <a:r>
              <a:rPr lang="it-IT" sz="1200" b="0" strike="noStrike" spc="-1">
                <a:solidFill>
                  <a:srgbClr val="000000"/>
                </a:solidFill>
                <a:latin typeface="Segoe Print"/>
                <a:ea typeface="DejaVu Sans"/>
              </a:rPr>
              <a:t>So, if you ask something, be patient...</a:t>
            </a:r>
            <a:endParaRPr lang="it-IT" sz="12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470</TotalTime>
  <Words>2578</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Caratteri utilizzati</vt:lpstr>
      </vt:variant>
      <vt:variant>
        <vt:i4>7</vt:i4>
      </vt:variant>
      <vt:variant>
        <vt:lpstr>Tema</vt:lpstr>
      </vt:variant>
      <vt:variant>
        <vt:i4>3</vt:i4>
      </vt:variant>
      <vt:variant>
        <vt:lpstr>Titoli diapositive</vt:lpstr>
      </vt:variant>
      <vt:variant>
        <vt:i4>30</vt:i4>
      </vt:variant>
    </vt:vector>
  </HeadingPairs>
  <TitlesOfParts>
    <vt:vector size="40" baseType="lpstr">
      <vt:lpstr>Arial</vt:lpstr>
      <vt:lpstr>Calibri</vt:lpstr>
      <vt:lpstr>Calibri Light</vt:lpstr>
      <vt:lpstr>Segoe Print</vt:lpstr>
      <vt:lpstr>Segoe UI</vt:lpstr>
      <vt:lpstr>Symbol</vt:lpstr>
      <vt:lpstr>Wingdings</vt:lpstr>
      <vt:lpstr>Office Theme</vt:lpstr>
      <vt:lpstr>Office Theme</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cSurvey</dc:title>
  <dc:subject/>
  <dc:creator>Federico Cendron</dc:creator>
  <dc:description/>
  <cp:lastModifiedBy>Federico Cendron</cp:lastModifiedBy>
  <cp:revision>258</cp:revision>
  <dcterms:created xsi:type="dcterms:W3CDTF">2020-01-15T16:10:29Z</dcterms:created>
  <dcterms:modified xsi:type="dcterms:W3CDTF">2024-05-29T18:58:08Z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26</vt:i4>
  </property>
</Properties>
</file>