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899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40000" y="3230280"/>
            <a:ext cx="899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8308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258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400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8308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258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40000" y="450000"/>
            <a:ext cx="8639640" cy="291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899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899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40000" y="3230280"/>
            <a:ext cx="899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8308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258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400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8308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258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40000" y="450000"/>
            <a:ext cx="8639640" cy="291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899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640" cy="5669280"/>
          </a:xfrm>
          <a:prstGeom prst="rect">
            <a:avLst/>
          </a:prstGeom>
          <a:solidFill>
            <a:srgbClr val="6666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270000" y="180000"/>
            <a:ext cx="9539640" cy="485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7920000" y="90000"/>
            <a:ext cx="899640" cy="1169640"/>
          </a:xfrm>
          <a:prstGeom prst="rect">
            <a:avLst/>
          </a:prstGeom>
          <a:solidFill>
            <a:srgbClr val="7d8ae7"/>
          </a:solidFill>
          <a:ln w="10800">
            <a:solidFill>
              <a:srgbClr val="3f52d9"/>
            </a:solidFill>
            <a:round/>
          </a:ln>
          <a:effectLst>
            <a:outerShdw blurRad="0" dir="2700000" dist="30547">
              <a:srgbClr val="c1c7f4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90000" y="450000"/>
            <a:ext cx="9089640" cy="629640"/>
          </a:xfrm>
          <a:prstGeom prst="rect">
            <a:avLst/>
          </a:prstGeom>
          <a:solidFill>
            <a:srgbClr val="b5e77d"/>
          </a:solidFill>
          <a:ln w="10800">
            <a:solidFill>
              <a:srgbClr val="91d93f"/>
            </a:solidFill>
            <a:round/>
          </a:ln>
          <a:effectLst>
            <a:outerShdw blurRad="0" dir="2700000" dist="30547">
              <a:srgbClr val="dcf1c1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9640" cy="5669280"/>
          </a:xfrm>
          <a:prstGeom prst="rect">
            <a:avLst/>
          </a:prstGeom>
          <a:solidFill>
            <a:srgbClr val="6666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270000" y="180000"/>
            <a:ext cx="9539640" cy="485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7920000" y="90000"/>
            <a:ext cx="899640" cy="1169640"/>
          </a:xfrm>
          <a:prstGeom prst="rect">
            <a:avLst/>
          </a:prstGeom>
          <a:solidFill>
            <a:srgbClr val="7d8ae7"/>
          </a:solidFill>
          <a:ln w="10800">
            <a:solidFill>
              <a:srgbClr val="3f52d9"/>
            </a:solidFill>
            <a:round/>
          </a:ln>
          <a:effectLst>
            <a:outerShdw blurRad="0" dir="2700000" dist="30547">
              <a:srgbClr val="c1c7f4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90000" y="450000"/>
            <a:ext cx="9089640" cy="629640"/>
          </a:xfrm>
          <a:prstGeom prst="rect">
            <a:avLst/>
          </a:prstGeom>
          <a:solidFill>
            <a:srgbClr val="b5e77d"/>
          </a:solidFill>
          <a:ln w="10800">
            <a:solidFill>
              <a:srgbClr val="91d93f"/>
            </a:solidFill>
            <a:round/>
          </a:ln>
          <a:effectLst>
            <a:outerShdw blurRad="0" dir="2700000" dist="30547">
              <a:srgbClr val="dcf1c1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mailto:cephLpod@gmail.com" TargetMode="External"/><Relationship Id="rId2" Type="http://schemas.openxmlformats.org/officeDocument/2006/relationships/hyperlink" Target="https://github.com/cephLpod" TargetMode="External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pasternack.com/t-calculator-microstrip-ant.aspx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rfexplorer.com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microwaves101.com/" TargetMode="External"/><Relationship Id="rId2" Type="http://schemas.openxmlformats.org/officeDocument/2006/relationships/hyperlink" Target="https://www.antenna-theory.com/" TargetMode="Externa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700" spc="-1" strike="noStrike">
                <a:latin typeface="Arial"/>
              </a:rPr>
              <a:t>Cuteformal Antennas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Rapid Prototyping Cute Antennas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Christin Lundgren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Crowd Supply Teardown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June 25, 2023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"/>
          <p:cNvSpPr/>
          <p:nvPr/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700" spc="-1" strike="noStrike">
                <a:latin typeface="Arial"/>
              </a:rPr>
              <a:t>Contact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Email: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cephLpod@gmail.com</a:t>
            </a:r>
            <a:r>
              <a:rPr b="0" lang="en-US" sz="2000" spc="-1" strike="noStrike"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Twitter @crochetronic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GitHub: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https://github.com/cephLpod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700" spc="-1" strike="noStrike">
                <a:latin typeface="Arial"/>
              </a:rPr>
              <a:t>ISM Frequency Band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Industrial, scientific &amp; medical applications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Unlicensed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Multiple frequency bands worldwide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Includes 2.4 – 2.5 GHz (WiFi, Bluetooth, others)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Also RFID, garage door openers, radio astronomy, medical devices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700" spc="-1" strike="noStrike">
                <a:latin typeface="Arial"/>
              </a:rPr>
              <a:t>Where to Start?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Application → frequency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Frequency → geometry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Begin with a standard antenna 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5"/>
              </a:spcAft>
              <a:buClr>
                <a:srgbClr val="91d93f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latin typeface="Arial"/>
              </a:rPr>
              <a:t>Microstrip antenna a.k.a. patch antenna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5943600" y="2292840"/>
            <a:ext cx="3072240" cy="22788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/>
          <p:nvPr/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700" spc="-1" strike="noStrike">
                <a:latin typeface="Arial"/>
              </a:rPr>
              <a:t>Where to Start?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Patch size: W = L = </a:t>
            </a:r>
            <a:r>
              <a:rPr b="0" lang="en-US" sz="2000" spc="-1" strike="noStrike">
                <a:latin typeface="Arial"/>
                <a:ea typeface="Arial"/>
              </a:rPr>
              <a:t>λ/2</a:t>
            </a:r>
            <a:endParaRPr b="0" lang="en-US" sz="20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2"/>
              </a:spcAft>
              <a:buClr>
                <a:srgbClr val="91d93f"/>
              </a:buClr>
              <a:buSzPct val="45000"/>
              <a:buFont typeface="Wingdings 2" charset="2"/>
              <a:buChar char=""/>
            </a:pPr>
            <a:r>
              <a:rPr b="0" lang="en-US" sz="2000" spc="-1" strike="noStrike">
                <a:latin typeface="Arial"/>
                <a:ea typeface="Arial"/>
              </a:rPr>
              <a:t>c = f λ</a:t>
            </a:r>
            <a:endParaRPr b="0" lang="en-US" sz="20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2"/>
              </a:spcAft>
              <a:buClr>
                <a:srgbClr val="91d93f"/>
              </a:buClr>
              <a:buSzPct val="45000"/>
              <a:buFont typeface="Wingdings 2" charset="2"/>
              <a:buChar char=""/>
            </a:pPr>
            <a:r>
              <a:rPr b="0" lang="en-US" sz="2000" spc="-1" strike="noStrike">
                <a:latin typeface="Arial"/>
                <a:ea typeface="Arial"/>
              </a:rPr>
              <a:t> </a:t>
            </a:r>
            <a:r>
              <a:rPr b="0" lang="en-US" sz="2000" spc="-1" strike="noStrike">
                <a:latin typeface="Arial"/>
                <a:ea typeface="Arial"/>
              </a:rPr>
              <a:t>c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5"/>
              </a:spcAft>
              <a:buClr>
                <a:srgbClr val="91d93f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latin typeface="Arial"/>
                <a:ea typeface="Arial"/>
              </a:rPr>
              <a:t>c = 3e8; f = 2.45 GHz; λ = 122 mm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5"/>
              </a:spcAft>
              <a:buClr>
                <a:srgbClr val="91d93f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latin typeface="Arial"/>
                <a:ea typeface="Arial"/>
              </a:rPr>
              <a:t>W = L = 61 mm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845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845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ea typeface="Arial"/>
              </a:rPr>
              <a:t>BUT WAIT!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  <a:buNone/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"/>
          <p:cNvSpPr/>
          <p:nvPr/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700" spc="-1" strike="noStrike">
                <a:latin typeface="Arial"/>
              </a:rPr>
              <a:t>Where to Start?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Arial"/>
              </a:rPr>
              <a:t>What about the dielectric constant of the material??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Arial"/>
              </a:rPr>
              <a:t>This affects the wavelength in the material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Arial"/>
              </a:rPr>
              <a:t>Dielectric constant of chipboard = 2.1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Arial"/>
              </a:rPr>
              <a:t>Effective dielectric constant = 1.8  ← </a:t>
            </a:r>
            <a:r>
              <a:rPr b="0" i="1" lang="en-US" sz="2000" spc="-1" strike="noStrike">
                <a:latin typeface="Arial"/>
                <a:ea typeface="Arial"/>
              </a:rPr>
              <a:t>use this number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  <a:buNone/>
            </a:pPr>
            <a:r>
              <a:rPr b="0" i="1" lang="en-US" sz="2000" spc="-1" strike="noStrike">
                <a:latin typeface="Arial"/>
                <a:ea typeface="Arial"/>
              </a:rPr>
              <a:t>	</a:t>
            </a:r>
            <a:r>
              <a:rPr b="0" i="1" lang="en-US" sz="2000" spc="-1" strike="noStrike">
                <a:latin typeface="Arial"/>
                <a:ea typeface="Arial"/>
              </a:rPr>
              <a:t>	</a:t>
            </a:r>
            <a:r>
              <a:rPr b="0" i="1" lang="en-US" sz="2000" spc="-1" strike="noStrike">
                <a:latin typeface="Arial"/>
                <a:ea typeface="Arial"/>
              </a:rPr>
              <a:t>Lreal = </a:t>
            </a:r>
            <a:r>
              <a:rPr b="0" lang="en-US" sz="2000" spc="-1" strike="noStrike">
                <a:latin typeface="Arial"/>
                <a:ea typeface="Arial"/>
              </a:rPr>
              <a:t>L/</a:t>
            </a:r>
            <a:r>
              <a:rPr b="0" lang="en-US" sz="2000" spc="-1" strike="noStrike">
                <a:latin typeface="Arial"/>
                <a:ea typeface="Arial"/>
              </a:rPr>
              <a:t>√</a:t>
            </a:r>
            <a:r>
              <a:rPr b="0" lang="en-US" sz="2000" spc="-1" strike="noStrike">
                <a:latin typeface="Arial"/>
                <a:ea typeface="Arial"/>
              </a:rPr>
              <a:t>(1.8), </a:t>
            </a:r>
            <a:r>
              <a:rPr b="0" lang="en-US" sz="2000" spc="-1" strike="noStrike">
                <a:latin typeface="Arial"/>
                <a:ea typeface="Arial"/>
              </a:rPr>
              <a:t> </a:t>
            </a:r>
            <a:r>
              <a:rPr b="0" i="1" lang="en-US" sz="2000" spc="-1" strike="noStrike">
                <a:latin typeface="Arial"/>
                <a:ea typeface="Arial"/>
              </a:rPr>
              <a:t>Wreal</a:t>
            </a:r>
            <a:r>
              <a:rPr b="0" lang="en-US" sz="2000" spc="-1" strike="noStrike">
                <a:latin typeface="Arial"/>
                <a:ea typeface="Arial"/>
              </a:rPr>
              <a:t> = W/</a:t>
            </a:r>
            <a:r>
              <a:rPr b="0" lang="en-US" sz="2000" spc="-1" strike="noStrike">
                <a:latin typeface="Arial"/>
                <a:ea typeface="Arial"/>
              </a:rPr>
              <a:t>√</a:t>
            </a:r>
            <a:r>
              <a:rPr b="0" lang="en-US" sz="2000" spc="-1" strike="noStrike">
                <a:latin typeface="Arial"/>
                <a:ea typeface="Arial"/>
              </a:rPr>
              <a:t>(1.8)</a:t>
            </a:r>
            <a:endParaRPr b="0" lang="en-US" sz="20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Arial"/>
              </a:rPr>
              <a:t>https://www.pasternack.com/t-calculator-microstrip.aspx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5"/>
              </a:spcAft>
              <a:buClr>
                <a:srgbClr val="91d93f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  <a:hlinkClick r:id="rId1"/>
              </a:rPr>
              <a:t>https://www.pasternack.com/t-calculator-microstrip-ant.aspx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845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Rectangular antenna @ 2.45 GHz: </a:t>
            </a:r>
            <a:r>
              <a:rPr b="1" lang="en-US" sz="1800" spc="-1" strike="noStrike">
                <a:latin typeface="Arial"/>
              </a:rPr>
              <a:t>50 mm wide, 42 mm long 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845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"/>
          <p:cNvSpPr/>
          <p:nvPr/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700" spc="-1" strike="noStrike">
                <a:latin typeface="Arial"/>
              </a:rPr>
              <a:t>Workflow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Choose frequency; get patch antenna size for a starting point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Design and cut out antenna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Test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Iterate 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Frequency too high → make antenna bigger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Frequency too low → make antenna smaller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"/>
          <p:cNvSpPr/>
          <p:nvPr/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700" spc="-1" strike="noStrike">
                <a:latin typeface="Arial"/>
              </a:rPr>
              <a:t>Test Equipment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333000" y="1344600"/>
            <a:ext cx="899964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LibreVNA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5"/>
              </a:spcAft>
              <a:buClr>
                <a:srgbClr val="91d93f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latin typeface="Arial"/>
              </a:rPr>
              <a:t>Open hardware vector network analyzer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45"/>
              </a:spcAft>
              <a:buNone/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</a:rPr>
              <a:t>	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</a:rPr>
              <a:t>	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</a:rPr>
              <a:t>https://github.com/jankae/LibreVNA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45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"/>
          <p:cNvSpPr/>
          <p:nvPr/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700" spc="-1" strike="noStrike">
                <a:latin typeface="Arial"/>
              </a:rPr>
              <a:t>Test Equipment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333000" y="1344600"/>
            <a:ext cx="899964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RF Explorer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5"/>
              </a:spcAft>
              <a:buClr>
                <a:srgbClr val="91d93f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latin typeface="Arial"/>
              </a:rPr>
              <a:t>Handheld spectrum analyzer with WiFi analysis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5"/>
              </a:spcAft>
              <a:buClr>
                <a:srgbClr val="91d93f"/>
              </a:buClr>
              <a:buSzPct val="75000"/>
              <a:buFont typeface="Symbol"/>
              <a:buChar char=""/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http://rfexplorer.com/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45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2"/>
          <a:srcRect l="5550" t="15911" r="72522" b="47800"/>
          <a:stretch/>
        </p:blipFill>
        <p:spPr>
          <a:xfrm>
            <a:off x="4115160" y="2514960"/>
            <a:ext cx="1599480" cy="205668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/>
          <p:nvPr/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700" spc="-1" strike="noStrike">
                <a:latin typeface="Arial"/>
              </a:rPr>
              <a:t>General RF &amp; Antenna Resources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1371600" y="1200600"/>
            <a:ext cx="548604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 anchorCtr="1">
            <a:normAutofit/>
          </a:bodyPr>
          <a:p>
            <a:pPr marL="432000" indent="-324000" algn="ctr">
              <a:lnSpc>
                <a:spcPct val="100000"/>
              </a:lnSpc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https://www.microwaves101.com/</a:t>
            </a:r>
            <a:endParaRPr b="0" lang="en-US" sz="2000" spc="-1" strike="noStrike">
              <a:latin typeface="Arial"/>
            </a:endParaRPr>
          </a:p>
          <a:p>
            <a:pPr marL="432000" indent="-324000" algn="ctr">
              <a:lnSpc>
                <a:spcPct val="100000"/>
              </a:lnSpc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https://www.antenna-theory.com/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1336</TotalTime>
  <Application>LibreOffice/7.2.7.2$Windows_X86_64 LibreOffice_project/8d71d29d553c0f7dcbfa38fbfda25ee34cce99a2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2022-04-20T20:33:31Z</dcterms:created>
  <dc:creator/>
  <dc:description/>
  <dc:language>en-US</dc:language>
  <cp:lastModifiedBy/>
  <dcterms:modified xsi:type="dcterms:W3CDTF">2023-06-25T16:28:04Z</dcterms:modified>
  <cp:revision>29</cp:revision>
  <dc:subject/>
  <dc:title>Inspiration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