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pha\Desktop\10%20analytics\Capstone%20project%201\Cafe_Harmony_Capstone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pha\Desktop\10%20analytics\Capstone%20project%201\Cafe_Harmony_Capstone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pha\Desktop\10%20analytics\Capstone%20project%201\Cafe_Harmony_Capstone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[Cafe_Harmony_Capstone_Project.xlsx]Pivot_Table!PivotTable10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Revenue by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7469816272965873E-2"/>
          <c:y val="0.12728018372703409"/>
          <c:w val="0.90253018372703409"/>
          <c:h val="0.74648670159282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Pivot_Table!$G$20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Pivot_Table!$F$21:$F$27</c:f>
              <c:strCache>
                <c:ptCount val="6"/>
                <c:pt idx="0">
                  <c:v>Muffin</c:v>
                </c:pt>
                <c:pt idx="1">
                  <c:v>Latte</c:v>
                </c:pt>
                <c:pt idx="2">
                  <c:v>Cappuccino</c:v>
                </c:pt>
                <c:pt idx="3">
                  <c:v>Croissant</c:v>
                </c:pt>
                <c:pt idx="4">
                  <c:v>Sandwich</c:v>
                </c:pt>
                <c:pt idx="5">
                  <c:v>Iced Tea</c:v>
                </c:pt>
              </c:strCache>
            </c:strRef>
          </c:cat>
          <c:val>
            <c:numRef>
              <c:f>Pivot_Table!$G$21:$G$27</c:f>
              <c:numCache>
                <c:formatCode>General</c:formatCode>
                <c:ptCount val="6"/>
                <c:pt idx="0">
                  <c:v>536.30000000000007</c:v>
                </c:pt>
                <c:pt idx="1">
                  <c:v>435.30999999999995</c:v>
                </c:pt>
                <c:pt idx="2">
                  <c:v>419.40999999999991</c:v>
                </c:pt>
                <c:pt idx="3">
                  <c:v>413.38000000000005</c:v>
                </c:pt>
                <c:pt idx="4">
                  <c:v>384.58000000000004</c:v>
                </c:pt>
                <c:pt idx="5">
                  <c:v>272.53999999999996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4-4F7D-8857-14A20649C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586927"/>
        <c:axId val="1214587407"/>
      </c:barChart>
      <c:catAx>
        <c:axId val="121458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587407"/>
        <c:crosses val="autoZero"/>
        <c:auto val="1"/>
        <c:lblAlgn val="ctr"/>
        <c:lblOffset val="100"/>
        <c:noMultiLvlLbl val="0"/>
      </c:catAx>
      <c:valAx>
        <c:axId val="1214587407"/>
        <c:scaling>
          <c:orientation val="minMax"/>
          <c:max val="2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58692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[Cafe_Harmony_Capstone_Project.xlsx]Pivot_Table!PivotTable13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 by Gender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20684484650484E-2"/>
              <c:y val="7.89208417992218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0077256500518829E-2"/>
              <c:y val="5.8908831231144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20684484650484E-2"/>
              <c:y val="7.89208417992218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0077256500518829E-2"/>
              <c:y val="5.8908831231144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020684484650484E-2"/>
              <c:y val="7.89208417992218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0077256500518829E-2"/>
              <c:y val="5.8908831231144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072678705308161"/>
          <c:y val="0.15583330064978293"/>
          <c:w val="0.59398647802954285"/>
          <c:h val="0.68891559035915062"/>
        </c:manualLayout>
      </c:layout>
      <c:pieChart>
        <c:varyColors val="1"/>
        <c:ser>
          <c:idx val="0"/>
          <c:order val="0"/>
          <c:tx>
            <c:strRef>
              <c:f>Pivot_Table!$K$3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74-498F-8178-07AB68513AA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4-498F-8178-07AB68513AAD}"/>
              </c:ext>
            </c:extLst>
          </c:dPt>
          <c:dLbls>
            <c:dLbl>
              <c:idx val="0"/>
              <c:layout>
                <c:manualLayout>
                  <c:x val="2.020684484650484E-2"/>
                  <c:y val="7.892084179922180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74-498F-8178-07AB68513AAD}"/>
                </c:ext>
              </c:extLst>
            </c:dLbl>
            <c:dLbl>
              <c:idx val="1"/>
              <c:layout>
                <c:manualLayout>
                  <c:x val="-2.0077256500518829E-2"/>
                  <c:y val="5.890883123114434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74-498F-8178-07AB68513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Pivot_Table!$J$4:$J$6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Pivot_Table!$K$4:$K$6</c:f>
              <c:numCache>
                <c:formatCode>0.00%</c:formatCode>
                <c:ptCount val="2"/>
                <c:pt idx="0">
                  <c:v>0.51905326789950934</c:v>
                </c:pt>
                <c:pt idx="1">
                  <c:v>0.48094673210049083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74-498F-8178-07AB68513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098285230073105"/>
          <c:y val="0.7792571682666326"/>
          <c:w val="0.44924298484652198"/>
          <c:h val="0.21832340008078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[Cafe_Harmony_Capstone_Project.xlsx]Pivot_Table!PivotTable9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00B05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00B05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00B05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32523108524486E-2"/>
          <c:y val="0.26328484981044037"/>
          <c:w val="0.94137801615377792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Pivot_Table!$K$11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1"/>
          <c:dLbls>
            <c:spPr>
              <a:solidFill>
                <a:srgbClr val="00B05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Pivot_Table!$J$12:$J$22</c:f>
              <c:strCache>
                <c:ptCount val="10"/>
                <c:pt idx="0">
                  <c:v>Coffee Beans</c:v>
                </c:pt>
                <c:pt idx="1">
                  <c:v>Croissant Dough</c:v>
                </c:pt>
                <c:pt idx="2">
                  <c:v>Iced Tea Bags</c:v>
                </c:pt>
                <c:pt idx="3">
                  <c:v>Juice Concentrate</c:v>
                </c:pt>
                <c:pt idx="4">
                  <c:v>Lemon</c:v>
                </c:pt>
                <c:pt idx="5">
                  <c:v>Milk</c:v>
                </c:pt>
                <c:pt idx="6">
                  <c:v>Muffin Mix</c:v>
                </c:pt>
                <c:pt idx="7">
                  <c:v>Sandwich Bread</c:v>
                </c:pt>
                <c:pt idx="8">
                  <c:v>Sugar</c:v>
                </c:pt>
                <c:pt idx="9">
                  <c:v>Tea Bags</c:v>
                </c:pt>
              </c:strCache>
            </c:strRef>
          </c:cat>
          <c:val>
            <c:numRef>
              <c:f>Pivot_Table!$K$12:$K$22</c:f>
              <c:numCache>
                <c:formatCode>0</c:formatCode>
                <c:ptCount val="10"/>
                <c:pt idx="0">
                  <c:v>27</c:v>
                </c:pt>
                <c:pt idx="1">
                  <c:v>-74</c:v>
                </c:pt>
                <c:pt idx="2">
                  <c:v>-74</c:v>
                </c:pt>
                <c:pt idx="3">
                  <c:v>0</c:v>
                </c:pt>
                <c:pt idx="4">
                  <c:v>13</c:v>
                </c:pt>
                <c:pt idx="5">
                  <c:v>-79</c:v>
                </c:pt>
                <c:pt idx="6">
                  <c:v>-66</c:v>
                </c:pt>
                <c:pt idx="7">
                  <c:v>45</c:v>
                </c:pt>
                <c:pt idx="8">
                  <c:v>35</c:v>
                </c:pt>
                <c:pt idx="9">
                  <c:v>-31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999E-4669-B537-5E19C8BB2F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8246815"/>
        <c:axId val="1328250655"/>
      </c:barChart>
      <c:catAx>
        <c:axId val="132824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250655"/>
        <c:crosses val="autoZero"/>
        <c:auto val="1"/>
        <c:lblAlgn val="ctr"/>
        <c:lblOffset val="100"/>
        <c:noMultiLvlLbl val="0"/>
      </c:catAx>
      <c:valAx>
        <c:axId val="132825065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24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327-7BD0-CD66-41D7-872190DEE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437CA-E1E8-913B-FD17-D4AC431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F5EF-EC0B-5332-10FE-60191E4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1F8E-EA44-C639-28FF-A7F75DB3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E0CE-1DD2-312A-93C9-AC3149E8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96DA-BF2C-E875-D6E6-F2FE68C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A4D32-2035-A8ED-45D1-17BCE191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95AF-BD00-DD5B-7605-85666314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BBFD-35C9-0AEB-B7CA-ADF87495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4B1A-9315-2126-7970-23AAB2B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8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0433F-A1F8-0612-5D0D-563E273C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88B4D-4B9F-F648-C733-FA9886F8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D8F5-6A99-0167-44A1-77895C3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F51E-7F93-FDFB-00DC-4CC8DD31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96F6-EA27-F68E-9A0C-C50EA28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44F8-FD3C-F551-33A1-C28ABCD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E6BB-3978-7EF9-6EF0-D78D3127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B017-C712-8143-C3FE-2567794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745C-258A-F94F-5AAE-B29FFF3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F8C6-98CB-1B54-55B1-A67C7D2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5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E783-93FD-E704-624F-20E23127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456E-D1EB-3233-85EA-34A0B846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3C84-4A06-97A6-A3FF-5CEB9CEF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D9AC-5788-C292-F990-D0AA5CCC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15DC-34C0-724A-E39C-4FEB2FB6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54CF-0DA3-E196-2319-1F7EB097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4DB2-FBCF-8FE6-6AB8-DCF3C56B9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898-D428-150C-877A-6DAAF4F6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6A1B-CB66-79A1-CF6D-D4C029AB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2752F-41DD-64F7-EB61-A00A273E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997E-9B0E-46CE-8417-D889FC04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7A8B-0ABD-DDBE-150D-BD490750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8BC7-0BF5-1E2D-F440-8D71DDEB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D9F5-D41C-811C-03FE-EDBBA1C5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B783-A8CE-2BBD-163A-E962889D6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D86E3-3F4E-1F5A-C23E-222ACACE2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37F73-5C51-F1D3-E8B4-AA017526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DAF7-7F38-6F87-DDF0-F8D251DB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832E4-E7A5-B113-0A61-B54BF84C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2AD6-7B05-BA1B-D6CC-A91EDDCC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C5468-9E8C-FB55-383E-F551275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66BE6-E851-3889-E8AE-3E898276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3801-50D8-3616-3437-78FE4EB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FFE91-FD6E-8048-0C33-1C6E9E0B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A4B97-4A5D-BAEC-89AB-483A8F79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7307-C775-209B-D3F8-CF1C2042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1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918E-5D7B-2D34-1267-F16D8B0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4935-C7E5-1F44-A2CC-CA59A755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4A467-7B67-19BE-5CAD-9B1CBBBC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FABEB-1637-8D3E-AADB-31735BF0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7F76-FE6B-2639-9098-378DFB7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B1D5-8D0D-FD41-306F-AE6E2B56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25D2-2C1A-51B4-5C0E-A34284D5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224F1-4667-ADC1-E2AD-26ECE7331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98031-2D9C-3096-8E86-1364E977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A5C5-E84F-A4C0-3445-73F17965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8042-4275-7F75-A9C0-78F54DD0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0597-06DB-F9F4-2B91-1D613C63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4B237-1BCF-546A-C501-528444A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C099-7043-27FE-312A-924B5237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2653-133F-04B3-9EE2-F5C32464A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6D230-8E2A-43CE-87CE-CFF1AB50A610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22F-4B4F-E5C7-FFAF-465299B54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56AC-0BCB-DD48-4684-0ED06B92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136106-4267-DFB3-659F-27E258B3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111587"/>
            <a:ext cx="10441857" cy="6485858"/>
          </a:xfrm>
        </p:spPr>
        <p:txBody>
          <a:bodyPr>
            <a:normAutofit/>
          </a:bodyPr>
          <a:lstStyle/>
          <a:p>
            <a:r>
              <a:rPr lang="en-US" b="1" dirty="0"/>
              <a:t>Which menu items are performing the best across different locations?</a:t>
            </a:r>
          </a:p>
          <a:p>
            <a:pPr marL="457200" indent="-457200" algn="l">
              <a:buAutoNum type="arabicPeriod"/>
            </a:pPr>
            <a:r>
              <a:rPr lang="en-US" dirty="0"/>
              <a:t>Which top-selling menu product generate the most revenue?</a:t>
            </a:r>
          </a:p>
          <a:p>
            <a:pPr algn="l"/>
            <a:endParaRPr lang="en-US" dirty="0"/>
          </a:p>
          <a:p>
            <a:pPr algn="l"/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Muffins</a:t>
            </a:r>
            <a:r>
              <a:rPr lang="en-US" dirty="0"/>
              <a:t> generates the </a:t>
            </a:r>
            <a:r>
              <a:rPr lang="en-US" b="1" dirty="0"/>
              <a:t>highest revenue</a:t>
            </a:r>
            <a:r>
              <a:rPr lang="en-US" dirty="0"/>
              <a:t> overall but thrives in Urban areas as </a:t>
            </a:r>
            <a:r>
              <a:rPr lang="en-US" b="1" dirty="0"/>
              <a:t>airport</a:t>
            </a:r>
            <a:r>
              <a:rPr lang="en-US" dirty="0"/>
              <a:t> and </a:t>
            </a:r>
            <a:r>
              <a:rPr lang="en-US" b="1" dirty="0"/>
              <a:t>Uptown</a:t>
            </a:r>
            <a:r>
              <a:rPr lang="en-US" dirty="0"/>
              <a:t>.</a:t>
            </a:r>
          </a:p>
          <a:p>
            <a:pPr algn="l"/>
            <a:r>
              <a:rPr lang="en-US" b="1" dirty="0"/>
              <a:t>Iced tea </a:t>
            </a:r>
            <a:r>
              <a:rPr lang="en-US" dirty="0"/>
              <a:t>has the best overall appeal to </a:t>
            </a:r>
            <a:r>
              <a:rPr lang="en-US" b="1" dirty="0"/>
              <a:t>Suburbs</a:t>
            </a:r>
            <a:r>
              <a:rPr lang="en-US" dirty="0"/>
              <a:t> and </a:t>
            </a:r>
            <a:r>
              <a:rPr lang="en-US" b="1" dirty="0"/>
              <a:t>downtown</a:t>
            </a:r>
          </a:p>
          <a:p>
            <a:pPr algn="l"/>
            <a:r>
              <a:rPr lang="en-US" b="1" dirty="0"/>
              <a:t>Latte</a:t>
            </a:r>
            <a:r>
              <a:rPr lang="en-US" dirty="0"/>
              <a:t> and </a:t>
            </a:r>
            <a:r>
              <a:rPr lang="en-US" b="1" dirty="0"/>
              <a:t>Iced Tea</a:t>
            </a:r>
            <a:r>
              <a:rPr lang="en-US" dirty="0"/>
              <a:t> are strong performers, especially in urban locations.</a:t>
            </a:r>
          </a:p>
          <a:p>
            <a:pPr algn="l"/>
            <a:r>
              <a:rPr lang="en-US" dirty="0"/>
              <a:t>In general Sandwiches have the lowest overall revenue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F81117-6076-4C84-88E5-C797E1B03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845350"/>
              </p:ext>
            </p:extLst>
          </p:nvPr>
        </p:nvGraphicFramePr>
        <p:xfrm>
          <a:off x="747602" y="1083747"/>
          <a:ext cx="3608088" cy="215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BCBFFEF-5F06-2A7B-C38F-0C2B6992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24" y="841389"/>
            <a:ext cx="3419952" cy="2276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388C2-89DE-73AC-4956-C1EBBDCC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627" y="855678"/>
            <a:ext cx="346758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93D96-9BDC-A0F4-10C2-AAD76C7E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2CF5D5-EC97-BB92-E5FA-4F06052BE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412"/>
            <a:ext cx="12191999" cy="65841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the customer profile that tends to spend the most (age, gender, or preferred product)?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Female customers are the overall highest revenue on all sectors.</a:t>
            </a:r>
          </a:p>
          <a:p>
            <a:pPr algn="l"/>
            <a:r>
              <a:rPr lang="en-US" dirty="0"/>
              <a:t>By all age groups and Locations, Female customers have had the highest overall count on revenue</a:t>
            </a:r>
          </a:p>
          <a:p>
            <a:pPr algn="l"/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0B770B-78C1-4391-A347-8C706F2DB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188620"/>
              </p:ext>
            </p:extLst>
          </p:nvPr>
        </p:nvGraphicFramePr>
        <p:xfrm>
          <a:off x="-848936" y="820126"/>
          <a:ext cx="4689987" cy="2326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8391F78-C851-3224-80E5-69ED7DC5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71" y="820126"/>
            <a:ext cx="3867690" cy="2162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F1D69-28EE-91FC-4078-7398FFE3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981" y="782020"/>
            <a:ext cx="376290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992EC-D688-1A45-59F5-48D7B28D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1C7F-B411-85E5-FEEF-84C1C48F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412"/>
            <a:ext cx="12191999" cy="6407201"/>
          </a:xfrm>
        </p:spPr>
        <p:txBody>
          <a:bodyPr/>
          <a:lstStyle/>
          <a:p>
            <a:pPr algn="l"/>
            <a:r>
              <a:rPr lang="en-US" dirty="0"/>
              <a:t>How can the café improve its stock management to avoid running out of popular items while also reducing overstock?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Overstocked Items : Positive metrics like Coffee Beans </a:t>
            </a:r>
          </a:p>
          <a:p>
            <a:pPr algn="l"/>
            <a:r>
              <a:rPr lang="en-US" dirty="0"/>
              <a:t>Understocked items: Negative metrics like Milk</a:t>
            </a:r>
          </a:p>
          <a:p>
            <a:pPr algn="l"/>
            <a:r>
              <a:rPr lang="en-US" dirty="0"/>
              <a:t>Ideal stock is at the 0 margin like Juice Concentrate</a:t>
            </a:r>
          </a:p>
          <a:p>
            <a:pPr algn="l"/>
            <a:endParaRPr lang="en-GB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5F164AA-F0F2-4B9D-983C-DC95292D1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060476"/>
              </p:ext>
            </p:extLst>
          </p:nvPr>
        </p:nvGraphicFramePr>
        <p:xfrm>
          <a:off x="2054941" y="1101213"/>
          <a:ext cx="8082115" cy="2595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067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BE7D1-625D-4B78-4656-317A42F31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5AE1CB-C209-58B9-D063-1EA747BE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412"/>
            <a:ext cx="12191999" cy="6677588"/>
          </a:xfrm>
        </p:spPr>
        <p:txBody>
          <a:bodyPr/>
          <a:lstStyle/>
          <a:p>
            <a:pPr algn="l"/>
            <a:r>
              <a:rPr lang="en-US" dirty="0"/>
              <a:t>Are there any locations or employee performance issues that require attention?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GB" dirty="0"/>
              <a:t>Table A(left) on the right shows that the average target for the top 5 Employee performance is very low and the expectations need to be raised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Table B(right) shows the underperforming employees.</a:t>
            </a:r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CE295-8950-9737-83CA-2D5E09C1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0" y="620600"/>
            <a:ext cx="4925112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39705-30FC-C510-B21B-C28104C1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370" y="487231"/>
            <a:ext cx="493463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98CE-3CD4-56EC-5BAC-B9E4239E3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38A2E8-9C13-10F1-60BB-7B728BB94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412"/>
            <a:ext cx="12191999" cy="6677588"/>
          </a:xfrm>
        </p:spPr>
        <p:txBody>
          <a:bodyPr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27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KIPKEMBOI C. (2324276)</dc:creator>
  <cp:lastModifiedBy>KIPKEMBOI C. (2324276)</cp:lastModifiedBy>
  <cp:revision>8</cp:revision>
  <dcterms:created xsi:type="dcterms:W3CDTF">2025-08-16T14:21:08Z</dcterms:created>
  <dcterms:modified xsi:type="dcterms:W3CDTF">2025-08-16T15:27:21Z</dcterms:modified>
</cp:coreProperties>
</file>