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7" r:id="rId5"/>
    <p:sldId id="268" r:id="rId6"/>
    <p:sldId id="269" r:id="rId7"/>
    <p:sldId id="270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327-7BD0-CD66-41D7-872190DEE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437CA-E1E8-913B-FD17-D4AC431D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9F5EF-EC0B-5332-10FE-60191E43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1F8E-EA44-C639-28FF-A7F75DB3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E0CE-1DD2-312A-93C9-AC3149E8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96DA-BF2C-E875-D6E6-F2FE68C7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A4D32-2035-A8ED-45D1-17BCE191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95AF-BD00-DD5B-7605-85666314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BBFD-35C9-0AEB-B7CA-ADF87495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C4B1A-9315-2126-7970-23AAB2BE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78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0433F-A1F8-0612-5D0D-563E273CD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88B4D-4B9F-F648-C733-FA9886F8C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D8F5-6A99-0167-44A1-77895C3F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F51E-7F93-FDFB-00DC-4CC8DD31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96F6-EA27-F68E-9A0C-C50EA28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9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44F8-FD3C-F551-33A1-C28ABCD8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E6BB-3978-7EF9-6EF0-D78D3127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B017-C712-8143-C3FE-25677949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745C-258A-F94F-5AAE-B29FFF38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F8C6-98CB-1B54-55B1-A67C7D29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5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E783-93FD-E704-624F-20E23127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C456E-D1EB-3233-85EA-34A0B846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3C84-4A06-97A6-A3FF-5CEB9CEF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D9AC-5788-C292-F990-D0AA5CCC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15DC-34C0-724A-E39C-4FEB2FB6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1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54CF-0DA3-E196-2319-1F7EB097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4DB2-FBCF-8FE6-6AB8-DCF3C56B9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F898-D428-150C-877A-6DAAF4F6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6A1B-CB66-79A1-CF6D-D4C029AB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2752F-41DD-64F7-EB61-A00A273E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997E-9B0E-46CE-8417-D889FC04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0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7A8B-0ABD-DDBE-150D-BD490750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8BC7-0BF5-1E2D-F440-8D71DDEB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9D9F5-D41C-811C-03FE-EDBBA1C5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B783-A8CE-2BBD-163A-E962889D6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D86E3-3F4E-1F5A-C23E-222ACACE2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37F73-5C51-F1D3-E8B4-AA017526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DAF7-7F38-6F87-DDF0-F8D251DB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832E4-E7A5-B113-0A61-B54BF84C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76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2AD6-7B05-BA1B-D6CC-A91EDDCC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C5468-9E8C-FB55-383E-F551275B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66BE6-E851-3889-E8AE-3E898276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3801-50D8-3616-3437-78FE4EB2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1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FFE91-FD6E-8048-0C33-1C6E9E0B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A4B97-4A5D-BAEC-89AB-483A8F79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7307-C775-209B-D3F8-CF1C2042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1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918E-5D7B-2D34-1267-F16D8B0D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4935-C7E5-1F44-A2CC-CA59A755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4A467-7B67-19BE-5CAD-9B1CBBBCF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FABEB-1637-8D3E-AADB-31735BF0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57F76-FE6B-2639-9098-378DFB74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B1D5-8D0D-FD41-306F-AE6E2B56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3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25D2-2C1A-51B4-5C0E-A34284D5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224F1-4667-ADC1-E2AD-26ECE7331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98031-2D9C-3096-8E86-1364E9779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7A5C5-E84F-A4C0-3445-73F17965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28042-4275-7F75-A9C0-78F54DD0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40597-06DB-F9F4-2B91-1D613C63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9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4B237-1BCF-546A-C501-528444A5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2C099-7043-27FE-312A-924B5237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2653-133F-04B3-9EE2-F5C32464A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6D230-8E2A-43CE-87CE-CFF1AB50A61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D22F-4B4F-E5C7-FFAF-465299B54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56AC-0BCB-DD48-4684-0ED06B92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21CA4-8916-4B16-82A1-66B6AE94F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36106-4267-DFB3-659F-27E258B3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363" y="1553377"/>
            <a:ext cx="9638614" cy="1629025"/>
          </a:xfrm>
        </p:spPr>
        <p:txBody>
          <a:bodyPr>
            <a:noAutofit/>
          </a:bodyPr>
          <a:lstStyle/>
          <a:p>
            <a:pPr algn="just"/>
            <a:r>
              <a:rPr lang="en-US" sz="9600" b="1" dirty="0">
                <a:solidFill>
                  <a:srgbClr val="FFFFFF"/>
                </a:solidFill>
              </a:rPr>
              <a:t>CAFÉ HARMONY PRESENTATION</a:t>
            </a:r>
          </a:p>
          <a:p>
            <a:pPr algn="just"/>
            <a:r>
              <a:rPr lang="en-US" sz="3200" b="1" dirty="0">
                <a:solidFill>
                  <a:srgbClr val="00B050"/>
                </a:solidFill>
              </a:rPr>
              <a:t>Team Lyra</a:t>
            </a:r>
          </a:p>
          <a:p>
            <a:pPr algn="just"/>
            <a:endParaRPr lang="en-US" sz="9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3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5F9ED3-21AB-E878-BE9D-FE5F7F3E9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9D334-B902-C2B9-6CE9-0ACE0D27C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43" y="526671"/>
            <a:ext cx="11700387" cy="550720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FF"/>
                </a:solidFill>
              </a:rPr>
              <a:t>3. Improve Stock Efficiency</a:t>
            </a:r>
          </a:p>
          <a:p>
            <a:pPr algn="l"/>
            <a:endParaRPr lang="en-US" sz="2800" b="1" dirty="0">
              <a:solidFill>
                <a:srgbClr val="FFFFFF"/>
              </a:solidFill>
            </a:endParaRPr>
          </a:p>
          <a:p>
            <a:pPr algn="l"/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b="1" dirty="0">
                <a:solidFill>
                  <a:srgbClr val="FFFFFF"/>
                </a:solidFill>
              </a:rPr>
              <a:t>Adjust Orders</a:t>
            </a:r>
            <a:r>
              <a:rPr lang="en-US" sz="2800" dirty="0">
                <a:solidFill>
                  <a:srgbClr val="FFFFFF"/>
                </a:solidFill>
              </a:rPr>
              <a:t>:</a:t>
            </a:r>
          </a:p>
          <a:p>
            <a:pPr lvl="1" algn="l"/>
            <a:r>
              <a:rPr lang="en-US" sz="2800" dirty="0">
                <a:solidFill>
                  <a:srgbClr val="FFFFFF"/>
                </a:solidFill>
              </a:rPr>
              <a:t>Reduce coffee bean purchases and reallocate budget to milk (address shortages).</a:t>
            </a:r>
          </a:p>
          <a:p>
            <a:pPr lvl="1" algn="l"/>
            <a:r>
              <a:rPr lang="en-US" sz="2800" dirty="0">
                <a:solidFill>
                  <a:srgbClr val="FFFFFF"/>
                </a:solidFill>
              </a:rPr>
              <a:t>Use Juice Concentrate’s "0 margin" model as a benchmark for other items.</a:t>
            </a:r>
          </a:p>
          <a:p>
            <a:pPr algn="l"/>
            <a:r>
              <a:rPr lang="en-US" sz="2800" b="1" dirty="0">
                <a:solidFill>
                  <a:srgbClr val="FFFFFF"/>
                </a:solidFill>
              </a:rPr>
              <a:t>Tech Solution</a:t>
            </a:r>
            <a:r>
              <a:rPr lang="en-US" sz="2800" dirty="0">
                <a:solidFill>
                  <a:srgbClr val="FFFFFF"/>
                </a:solidFill>
              </a:rPr>
              <a:t>: Implement dynamic inventory tracking (e.g., real-time alerts for low stock).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AD557-87BE-EAB3-61E2-8B285048B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61F14-8294-57F0-D004-5CE2B9E4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34" y="196994"/>
            <a:ext cx="11562737" cy="611572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FFFF"/>
                </a:solidFill>
              </a:rPr>
              <a:t>4. Employee Performance</a:t>
            </a:r>
          </a:p>
          <a:p>
            <a:pPr algn="l"/>
            <a:endParaRPr lang="en-US" sz="2800" b="1" dirty="0">
              <a:solidFill>
                <a:srgbClr val="FFFFFF"/>
              </a:solidFill>
            </a:endParaRPr>
          </a:p>
          <a:p>
            <a:pPr algn="l"/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b="1" dirty="0">
                <a:solidFill>
                  <a:srgbClr val="FFFFFF"/>
                </a:solidFill>
              </a:rPr>
              <a:t>Raise Targets</a:t>
            </a:r>
            <a:r>
              <a:rPr lang="en-US" sz="2800" dirty="0">
                <a:solidFill>
                  <a:srgbClr val="FFFFFF"/>
                </a:solidFill>
              </a:rPr>
              <a:t>: Set higher but achievable goals for top performers (Table A).</a:t>
            </a:r>
          </a:p>
          <a:p>
            <a:pPr algn="l"/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b="1" dirty="0">
                <a:solidFill>
                  <a:srgbClr val="FFFFFF"/>
                </a:solidFill>
              </a:rPr>
              <a:t>Training/Support</a:t>
            </a:r>
            <a:r>
              <a:rPr lang="en-US" sz="2800" dirty="0">
                <a:solidFill>
                  <a:srgbClr val="FFFFFF"/>
                </a:solidFill>
              </a:rPr>
              <a:t>: Address underperformers (Table B) with coaching or role adjustments.</a:t>
            </a:r>
          </a:p>
          <a:p>
            <a:pPr algn="l"/>
            <a:endParaRPr lang="en-GB" sz="28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3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40D9D-FD39-FB70-7454-0F5E4BCE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00B02-70D1-F159-2E21-DE2E474D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50" y="294291"/>
            <a:ext cx="11419330" cy="6037038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FF"/>
                </a:solidFill>
              </a:rPr>
              <a:t>5. Location-Specific Strategies</a:t>
            </a:r>
          </a:p>
          <a:p>
            <a:pPr algn="l"/>
            <a:endParaRPr lang="en-US" sz="2800" b="1" dirty="0">
              <a:solidFill>
                <a:srgbClr val="FFFFFF"/>
              </a:solidFill>
            </a:endParaRPr>
          </a:p>
          <a:p>
            <a:pPr algn="l"/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b="1" dirty="0">
                <a:solidFill>
                  <a:srgbClr val="FFFFFF"/>
                </a:solidFill>
              </a:rPr>
              <a:t>Urban Focus</a:t>
            </a:r>
            <a:r>
              <a:rPr lang="en-US" sz="2800" dirty="0">
                <a:solidFill>
                  <a:srgbClr val="FFFFFF"/>
                </a:solidFill>
              </a:rPr>
              <a:t>: Capitalize on muffin/</a:t>
            </a:r>
            <a:r>
              <a:rPr lang="en-US" sz="2800" dirty="0" err="1">
                <a:solidFill>
                  <a:srgbClr val="FFFFFF"/>
                </a:solidFill>
              </a:rPr>
              <a:t>capuchino</a:t>
            </a:r>
            <a:r>
              <a:rPr lang="en-US" sz="2800" dirty="0">
                <a:solidFill>
                  <a:srgbClr val="FFFFFF"/>
                </a:solidFill>
              </a:rPr>
              <a:t> demand with grab-and-go options.</a:t>
            </a:r>
          </a:p>
          <a:p>
            <a:pPr algn="l"/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b="1" dirty="0">
                <a:solidFill>
                  <a:srgbClr val="FFFFFF"/>
                </a:solidFill>
              </a:rPr>
              <a:t>Suburban/Downtown</a:t>
            </a:r>
            <a:r>
              <a:rPr lang="en-US" sz="2800" dirty="0">
                <a:solidFill>
                  <a:srgbClr val="FFFFFF"/>
                </a:solidFill>
              </a:rPr>
              <a:t>: Highlight Iced Tea as a "local favorite" in marketing.</a:t>
            </a:r>
          </a:p>
          <a:p>
            <a:pPr algn="l"/>
            <a:endParaRPr lang="en-GB" sz="28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20487-9040-EF32-44AC-3F3F31248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3E2B04-0365-3F19-EE62-2F88B6B81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F0272-E30F-2540-0B33-06C2E6CB9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CF450-3AA7-ED50-7553-27CB2A97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266FB-2C51-FF99-8337-902085528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CF18AD-7AF6-F72F-E32A-94676F84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3BC8B-63CA-3FC6-F943-5C70282C3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1782D3-0672-3BB7-61F4-93C42E336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78A691-C4B9-8F4E-5585-869481779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4A7C7-665E-0893-BB8F-B25351633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481" y="366633"/>
            <a:ext cx="9638614" cy="6732257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Problem</a:t>
            </a:r>
          </a:p>
          <a:p>
            <a:pPr algn="l"/>
            <a:endParaRPr lang="en-US" sz="4000" b="1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Menu performance by 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 spending profiles.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Stock management inefficiencies.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Employee performance gaps.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Revenue produced from locations</a:t>
            </a:r>
          </a:p>
          <a:p>
            <a:pPr algn="l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1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4D9E7-11ED-2D98-85A6-9F3B6594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3B6298-ED83-33DD-E4C6-2A81FCA3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274B8-B7A7-B6A1-3206-FB7F5F48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178CF-1A55-8AD6-3F0F-46DE7ED4F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7C114-707E-CA98-BE73-137227F2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1B51C-CF6B-DAD8-CBF3-60AA1278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2550F-DCD1-A2DB-0453-D40DB0DDA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10FABB-958D-113F-B444-9379E202A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CB8CE-B78A-DF02-3961-B4EB1BFC1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8005F-0423-C39E-AC42-3E42A1A54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481" y="366633"/>
            <a:ext cx="9638614" cy="6732257"/>
          </a:xfrm>
        </p:spPr>
        <p:txBody>
          <a:bodyPr>
            <a:noAutofit/>
          </a:bodyPr>
          <a:lstStyle/>
          <a:p>
            <a:pPr algn="l"/>
            <a:endParaRPr lang="en-US" sz="4000" b="1" dirty="0">
              <a:solidFill>
                <a:schemeClr val="bg1"/>
              </a:solidFill>
            </a:endParaRPr>
          </a:p>
          <a:p>
            <a:pPr algn="l"/>
            <a:endParaRPr lang="en-US" sz="4000" b="1" dirty="0">
              <a:solidFill>
                <a:schemeClr val="bg1"/>
              </a:solidFill>
            </a:endParaRPr>
          </a:p>
          <a:p>
            <a:pPr algn="l"/>
            <a:endParaRPr lang="en-US" sz="4000" b="1" dirty="0">
              <a:solidFill>
                <a:schemeClr val="bg1"/>
              </a:solidFill>
            </a:endParaRPr>
          </a:p>
          <a:p>
            <a:pPr algn="l"/>
            <a:endParaRPr lang="en-US" sz="4000" b="1" dirty="0">
              <a:solidFill>
                <a:schemeClr val="bg1"/>
              </a:solidFill>
            </a:endParaRPr>
          </a:p>
          <a:p>
            <a:pPr algn="l"/>
            <a:endParaRPr lang="en-US" sz="4000" b="1" dirty="0">
              <a:solidFill>
                <a:schemeClr val="bg1"/>
              </a:solidFill>
            </a:endParaRPr>
          </a:p>
          <a:p>
            <a:pPr algn="l"/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E33A7-8B57-C47B-0D17-E30FF0B5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6" y="1020100"/>
            <a:ext cx="7128388" cy="24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0C6E20-3D6F-6422-1140-D481174D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FF1D2D-79AA-2FAC-B66B-327AF285F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DCA7F-F996-A035-987A-B8513646E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FAB29-8FA2-AC47-9E65-EEC77897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297D6-984D-D4FF-E9AA-8524AF32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4D4D00-4C4F-169B-D716-10C2823AB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2CD82-6CFB-6ABC-7798-288D46A4E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D5A483-8FE3-764C-FF6A-4F179C46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2530A9-2B5E-E8D5-5F28-68FCE6B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6E67A-9993-345D-C6BB-FC0011B09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74" y="137651"/>
            <a:ext cx="11788878" cy="644996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Which menu items are performing the best across different locations?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Which top-selling menu product generate the most revenue?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Muffins</a:t>
            </a:r>
            <a:r>
              <a:rPr lang="en-US" dirty="0">
                <a:solidFill>
                  <a:schemeClr val="bg1"/>
                </a:solidFill>
              </a:rPr>
              <a:t> generates the </a:t>
            </a:r>
            <a:r>
              <a:rPr lang="en-US" b="1" dirty="0">
                <a:solidFill>
                  <a:schemeClr val="bg1"/>
                </a:solidFill>
              </a:rPr>
              <a:t>highest revenue</a:t>
            </a:r>
            <a:r>
              <a:rPr lang="en-US" dirty="0">
                <a:solidFill>
                  <a:schemeClr val="bg1"/>
                </a:solidFill>
              </a:rPr>
              <a:t> overall but thrives in Urban areas as </a:t>
            </a:r>
            <a:r>
              <a:rPr lang="en-US" b="1" dirty="0">
                <a:solidFill>
                  <a:schemeClr val="bg1"/>
                </a:solidFill>
              </a:rPr>
              <a:t>airport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Uptown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Iced tea </a:t>
            </a:r>
            <a:r>
              <a:rPr lang="en-US" dirty="0">
                <a:solidFill>
                  <a:schemeClr val="bg1"/>
                </a:solidFill>
              </a:rPr>
              <a:t>has the best overall appeal to </a:t>
            </a:r>
            <a:r>
              <a:rPr lang="en-US" b="1" dirty="0">
                <a:solidFill>
                  <a:schemeClr val="bg1"/>
                </a:solidFill>
              </a:rPr>
              <a:t>Suburbs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downtown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Latte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chemeClr val="bg1"/>
                </a:solidFill>
              </a:rPr>
              <a:t>Iced Tea</a:t>
            </a:r>
            <a:r>
              <a:rPr lang="en-US" dirty="0">
                <a:solidFill>
                  <a:schemeClr val="bg1"/>
                </a:solidFill>
              </a:rPr>
              <a:t> are strong performers, especially in urban locations.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In general Sandwiches have the lowest overall revenue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AF620C-1737-C760-B71E-E0B2F1E7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675" y="1175484"/>
            <a:ext cx="3419952" cy="2276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0AD9B-B374-46C7-671E-F83C3898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622" y="1180786"/>
            <a:ext cx="3467584" cy="22482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67943E-D32D-95E0-DC41-F883605E3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52" y="1180786"/>
            <a:ext cx="3524742" cy="22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2686BB-36BF-C420-3963-1DF483951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EC52AC-7C71-5903-A785-F20A73661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39F05-CB3F-B411-E215-9DA8A8E9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B52934-B726-0BD9-AEE1-D70505F5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95AA1-6884-8BA4-DE10-90DB2F46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7547CD-AC09-E53D-14B9-2E8D6E1CA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293DF3-1BAB-F540-26B5-1DEAB8A3E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7B87C2-12BB-01EC-8EE8-30F8F4E8D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1449C9-B224-4B56-A975-F72DE8686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5BBBD-8841-A222-21FD-E8CE6A48F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74" y="137651"/>
            <a:ext cx="11788878" cy="6449961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What is the customer profile that tends to spend the most (age, gender, or preferred product)?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Female customers are the overall highest revenue on all sectors.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By all age groups and Locations, Female customers have had the highest overall count on revenue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4D118-546C-5CF8-EDA3-E55605CB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2" y="1105651"/>
            <a:ext cx="3096057" cy="252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8E18E-50D0-258D-466C-6E62496B9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06" y="1105650"/>
            <a:ext cx="3285854" cy="2524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7E3F55-78DD-8D3A-4837-88D0B495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926" y="1116483"/>
            <a:ext cx="3842115" cy="2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6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CDA27B-6E30-CD30-39A1-93C7BE21F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1DDE0B-6B90-06FE-0139-57F1778F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41D3C-18F4-B5FF-6444-350C0CF9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32BEB-5D79-AEEA-38E2-270A162FE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F9189-D25D-4C2D-0D1B-EC5615389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B3272-5425-B23E-E279-34A10337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DD926E-DAF1-B34C-253D-A676F2D4C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5F415F-9515-7BDB-AF42-199F28F80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D98262-1BD7-E9B3-E20C-20CAA151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950F-462E-71E8-2B20-E8ACD8A3C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74" y="137651"/>
            <a:ext cx="11788878" cy="6449961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How can the café improve its stock management to avoid running out of popular items while also reducing overstock?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Overstocked Items : Positive metrics like Coffee Beans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Understocked items: Negative metrics like Milk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Ideal stock is at the 0 margin like Juice Concentrate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A079-5CF5-D1D4-E34D-0BBA2539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4" y="1193979"/>
            <a:ext cx="10195507" cy="31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54C8A-B047-231A-FEAA-FAA4B08D7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D388D2-E584-F9FA-381C-C684DDAAE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CE390-7A0B-19AF-F8A8-EA1AB8FE7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95B56-811B-A456-68FD-AFA939736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4D01D-719E-50F8-39AE-E503F5B5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61A60-9FB3-D52F-B8DE-554E45E92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17A279-7C3B-9E07-6660-1ADD2E1DD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8B1610-F718-A603-1DC4-98DC954A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13EB20-933E-ED83-E3E9-928809CE3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E361-343E-DB40-BFF6-87BCC583C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74" y="137651"/>
            <a:ext cx="11788878" cy="6449961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Are there any locations or employee performance issues that require attention?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Table A(left) on the right shows that the average target for the top 5 Employee performance is very low and the expectations need to be raised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Table B(right) shows the underperforming employees.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3CE295-8950-9737-83CA-2D5E09C1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1" y="698043"/>
            <a:ext cx="4925112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39705-30FC-C510-B21B-C28104C1A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47" y="708114"/>
            <a:ext cx="493463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3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7C98CE-3CD4-56EC-5BAC-B9E4239E3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8A2E8-9C13-10F1-60BB-7B728BB94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303" y="737419"/>
            <a:ext cx="11149781" cy="530159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FFFF"/>
                </a:solidFill>
              </a:rPr>
              <a:t>Business Recommendations</a:t>
            </a:r>
          </a:p>
          <a:p>
            <a:pPr algn="l"/>
            <a:endParaRPr lang="en-US" sz="2800" b="1" dirty="0">
              <a:solidFill>
                <a:srgbClr val="FFFFFF"/>
              </a:solidFill>
            </a:endParaRP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1. </a:t>
            </a:r>
            <a:r>
              <a:rPr lang="en-US" sz="2800" b="1" dirty="0">
                <a:solidFill>
                  <a:srgbClr val="FFFFFF"/>
                </a:solidFill>
              </a:rPr>
              <a:t>Optimize Menu &amp; Inventory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Double Down on Top Sellers: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Expand muffin flavors/options in Urban locations (airports, Uptown).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Promote Iced Tea/Latte combos in Suburbs/Downtown via signage or discounts.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Reduce Sandwich Waste: Test smaller batches or revamp recipes to boost appeal.</a:t>
            </a:r>
          </a:p>
          <a:p>
            <a:pPr algn="l"/>
            <a:endParaRPr lang="en-GB" sz="28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867BB0-885C-7333-48BD-ED539BBCF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1A9FE-200D-B93F-A513-D907E07DA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46" y="215601"/>
            <a:ext cx="11929240" cy="6426798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FF"/>
                </a:solidFill>
              </a:rPr>
              <a:t>2. Targeted Marketing</a:t>
            </a:r>
          </a:p>
          <a:p>
            <a:pPr algn="l"/>
            <a:endParaRPr lang="en-US" sz="2800" dirty="0">
              <a:solidFill>
                <a:srgbClr val="FFFFFF"/>
              </a:solidFill>
            </a:endParaRPr>
          </a:p>
          <a:p>
            <a:pPr algn="l"/>
            <a:r>
              <a:rPr lang="en-US" sz="2800" b="1" dirty="0">
                <a:solidFill>
                  <a:srgbClr val="FFFFFF"/>
                </a:solidFill>
              </a:rPr>
              <a:t>Leverage Female Customer Loyalty</a:t>
            </a:r>
            <a:r>
              <a:rPr lang="en-US" sz="2800" dirty="0">
                <a:solidFill>
                  <a:srgbClr val="FFFFFF"/>
                </a:solidFill>
              </a:rPr>
              <a:t>:</a:t>
            </a:r>
          </a:p>
          <a:p>
            <a:pPr algn="l"/>
            <a:endParaRPr lang="en-US" sz="2800" dirty="0">
              <a:solidFill>
                <a:srgbClr val="FFFFFF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Launch loyalty programs or promotions (e.g., "Buy 5 muffins, get 1 free").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Partner with women-centric events/communities in high-revenue areas.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456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KIPKEMBOI C. (2324276)</dc:creator>
  <cp:lastModifiedBy>KIPKEMBOI C. (2324276)</cp:lastModifiedBy>
  <cp:revision>13</cp:revision>
  <dcterms:created xsi:type="dcterms:W3CDTF">2025-08-16T14:21:08Z</dcterms:created>
  <dcterms:modified xsi:type="dcterms:W3CDTF">2025-08-21T05:22:49Z</dcterms:modified>
</cp:coreProperties>
</file>