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81" r:id="rId3"/>
    <p:sldId id="282" r:id="rId4"/>
    <p:sldId id="285" r:id="rId5"/>
    <p:sldId id="271" r:id="rId6"/>
    <p:sldId id="272" r:id="rId7"/>
    <p:sldId id="256" r:id="rId8"/>
    <p:sldId id="257" r:id="rId9"/>
    <p:sldId id="258" r:id="rId10"/>
    <p:sldId id="259" r:id="rId11"/>
    <p:sldId id="273" r:id="rId12"/>
    <p:sldId id="261" r:id="rId13"/>
    <p:sldId id="275" r:id="rId14"/>
    <p:sldId id="264" r:id="rId15"/>
    <p:sldId id="274" r:id="rId16"/>
    <p:sldId id="266" r:id="rId17"/>
    <p:sldId id="267" r:id="rId18"/>
    <p:sldId id="270" r:id="rId19"/>
    <p:sldId id="268" r:id="rId20"/>
    <p:sldId id="278" r:id="rId21"/>
    <p:sldId id="277" r:id="rId22"/>
    <p:sldId id="276" r:id="rId23"/>
    <p:sldId id="279" r:id="rId24"/>
    <p:sldId id="280" r:id="rId25"/>
    <p:sldId id="283"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B007B"/>
    <a:srgbClr val="CE93D8"/>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102"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ata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6.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7.png"/><Relationship Id="rId7" Type="http://schemas.openxmlformats.org/officeDocument/2006/relationships/image" Target="../media/image2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28.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5.png"/><Relationship Id="rId7" Type="http://schemas.openxmlformats.org/officeDocument/2006/relationships/image" Target="../media/image33.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37.png"/><Relationship Id="rId7" Type="http://schemas.openxmlformats.org/officeDocument/2006/relationships/image" Target="../media/image29.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text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dgm:fillClrLst>
    <dgm:linClrLst meth="repeat">
      <a:schemeClr val="lt1">
        <a:alpha val="0"/>
      </a:schemeClr>
    </dgm:linClrLst>
    <dgm:effectClrLst/>
    <dgm:txLinClrLst/>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a:schemeClr val="accent2"/>
      <a:schemeClr val="accent3"/>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13DAEA-61B2-4DDB-BC2E-D8554D6E596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747CB30-2581-42B6-B51F-80AB05A40921}">
      <dgm:prSet/>
      <dgm:spPr/>
      <dgm:t>
        <a:bodyPr/>
        <a:lstStyle/>
        <a:p>
          <a:r>
            <a:rPr lang="en-GB"/>
            <a:t>SQL</a:t>
          </a:r>
          <a:endParaRPr lang="en-US"/>
        </a:p>
      </dgm:t>
    </dgm:pt>
    <dgm:pt modelId="{90BBA454-DFCC-4952-8FFC-9F158F7AC332}" type="parTrans" cxnId="{FBD27FD7-0430-4830-BFED-C72361D45F0C}">
      <dgm:prSet/>
      <dgm:spPr/>
      <dgm:t>
        <a:bodyPr/>
        <a:lstStyle/>
        <a:p>
          <a:endParaRPr lang="en-US"/>
        </a:p>
      </dgm:t>
    </dgm:pt>
    <dgm:pt modelId="{D099471D-7481-4CD9-A7CB-808D15A6CDFD}" type="sibTrans" cxnId="{FBD27FD7-0430-4830-BFED-C72361D45F0C}">
      <dgm:prSet/>
      <dgm:spPr/>
      <dgm:t>
        <a:bodyPr/>
        <a:lstStyle/>
        <a:p>
          <a:endParaRPr lang="en-US"/>
        </a:p>
      </dgm:t>
    </dgm:pt>
    <dgm:pt modelId="{265DCF92-484C-4D90-BEA9-82AFA10F046E}">
      <dgm:prSet/>
      <dgm:spPr/>
      <dgm:t>
        <a:bodyPr/>
        <a:lstStyle/>
        <a:p>
          <a:r>
            <a:rPr lang="en-GB"/>
            <a:t>Power BI</a:t>
          </a:r>
          <a:endParaRPr lang="en-US"/>
        </a:p>
      </dgm:t>
    </dgm:pt>
    <dgm:pt modelId="{53A2F2A1-184B-45F4-AAA8-40AE53BDFEA8}" type="parTrans" cxnId="{8E2BDCA5-9DA5-4E9A-ACD4-4A806364B14D}">
      <dgm:prSet/>
      <dgm:spPr/>
      <dgm:t>
        <a:bodyPr/>
        <a:lstStyle/>
        <a:p>
          <a:endParaRPr lang="en-US"/>
        </a:p>
      </dgm:t>
    </dgm:pt>
    <dgm:pt modelId="{F7044915-BF6D-4393-9B0E-648B73E9DCC4}" type="sibTrans" cxnId="{8E2BDCA5-9DA5-4E9A-ACD4-4A806364B14D}">
      <dgm:prSet/>
      <dgm:spPr/>
      <dgm:t>
        <a:bodyPr/>
        <a:lstStyle/>
        <a:p>
          <a:endParaRPr lang="en-US"/>
        </a:p>
      </dgm:t>
    </dgm:pt>
    <dgm:pt modelId="{BD047650-B02D-4F6D-9095-F624EB30AAC6}" type="pres">
      <dgm:prSet presAssocID="{B713DAEA-61B2-4DDB-BC2E-D8554D6E596D}" presName="root" presStyleCnt="0">
        <dgm:presLayoutVars>
          <dgm:dir/>
          <dgm:resizeHandles val="exact"/>
        </dgm:presLayoutVars>
      </dgm:prSet>
      <dgm:spPr/>
    </dgm:pt>
    <dgm:pt modelId="{72BA5F6F-C468-4769-A7D1-F985FBF6A6C9}" type="pres">
      <dgm:prSet presAssocID="{1747CB30-2581-42B6-B51F-80AB05A40921}" presName="compNode" presStyleCnt="0"/>
      <dgm:spPr/>
    </dgm:pt>
    <dgm:pt modelId="{D206F1FA-0E01-4C81-8ADF-965EE4C1A10D}" type="pres">
      <dgm:prSet presAssocID="{1747CB30-2581-42B6-B51F-80AB05A4092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6F47E6F-65F2-431F-8876-61E562FA9251}" type="pres">
      <dgm:prSet presAssocID="{1747CB30-2581-42B6-B51F-80AB05A40921}" presName="spaceRect" presStyleCnt="0"/>
      <dgm:spPr/>
    </dgm:pt>
    <dgm:pt modelId="{80B02958-1B18-4709-9171-EABAD4FCC9F4}" type="pres">
      <dgm:prSet presAssocID="{1747CB30-2581-42B6-B51F-80AB05A40921}" presName="textRect" presStyleLbl="revTx" presStyleIdx="0" presStyleCnt="2">
        <dgm:presLayoutVars>
          <dgm:chMax val="1"/>
          <dgm:chPref val="1"/>
        </dgm:presLayoutVars>
      </dgm:prSet>
      <dgm:spPr/>
    </dgm:pt>
    <dgm:pt modelId="{B657C04C-7816-4307-B8C1-E6923CF59EB5}" type="pres">
      <dgm:prSet presAssocID="{D099471D-7481-4CD9-A7CB-808D15A6CDFD}" presName="sibTrans" presStyleCnt="0"/>
      <dgm:spPr/>
    </dgm:pt>
    <dgm:pt modelId="{C0C631ED-A175-4D80-AAA7-55F8F2E31642}" type="pres">
      <dgm:prSet presAssocID="{265DCF92-484C-4D90-BEA9-82AFA10F046E}" presName="compNode" presStyleCnt="0"/>
      <dgm:spPr/>
    </dgm:pt>
    <dgm:pt modelId="{7248C1F8-4D88-425B-B4CD-488236C9AE13}" type="pres">
      <dgm:prSet presAssocID="{265DCF92-484C-4D90-BEA9-82AFA10F046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188E672-AD04-41C9-AFB2-78ACC5DA15DF}" type="pres">
      <dgm:prSet presAssocID="{265DCF92-484C-4D90-BEA9-82AFA10F046E}" presName="spaceRect" presStyleCnt="0"/>
      <dgm:spPr/>
    </dgm:pt>
    <dgm:pt modelId="{C182B46C-4507-4D6A-9808-65AEC64E6546}" type="pres">
      <dgm:prSet presAssocID="{265DCF92-484C-4D90-BEA9-82AFA10F046E}" presName="textRect" presStyleLbl="revTx" presStyleIdx="1" presStyleCnt="2">
        <dgm:presLayoutVars>
          <dgm:chMax val="1"/>
          <dgm:chPref val="1"/>
        </dgm:presLayoutVars>
      </dgm:prSet>
      <dgm:spPr/>
    </dgm:pt>
  </dgm:ptLst>
  <dgm:cxnLst>
    <dgm:cxn modelId="{642D986D-14E1-40A2-9C59-2EABC44B3A83}" type="presOf" srcId="{1747CB30-2581-42B6-B51F-80AB05A40921}" destId="{80B02958-1B18-4709-9171-EABAD4FCC9F4}" srcOrd="0" destOrd="0" presId="urn:microsoft.com/office/officeart/2018/2/layout/IconLabelList"/>
    <dgm:cxn modelId="{DAF96A7D-D35A-4DEA-BE68-9905DEBD512E}" type="presOf" srcId="{265DCF92-484C-4D90-BEA9-82AFA10F046E}" destId="{C182B46C-4507-4D6A-9808-65AEC64E6546}" srcOrd="0" destOrd="0" presId="urn:microsoft.com/office/officeart/2018/2/layout/IconLabelList"/>
    <dgm:cxn modelId="{8E2BDCA5-9DA5-4E9A-ACD4-4A806364B14D}" srcId="{B713DAEA-61B2-4DDB-BC2E-D8554D6E596D}" destId="{265DCF92-484C-4D90-BEA9-82AFA10F046E}" srcOrd="1" destOrd="0" parTransId="{53A2F2A1-184B-45F4-AAA8-40AE53BDFEA8}" sibTransId="{F7044915-BF6D-4393-9B0E-648B73E9DCC4}"/>
    <dgm:cxn modelId="{C80396C7-2EBF-4AEE-841F-493DC692C947}" type="presOf" srcId="{B713DAEA-61B2-4DDB-BC2E-D8554D6E596D}" destId="{BD047650-B02D-4F6D-9095-F624EB30AAC6}" srcOrd="0" destOrd="0" presId="urn:microsoft.com/office/officeart/2018/2/layout/IconLabelList"/>
    <dgm:cxn modelId="{FBD27FD7-0430-4830-BFED-C72361D45F0C}" srcId="{B713DAEA-61B2-4DDB-BC2E-D8554D6E596D}" destId="{1747CB30-2581-42B6-B51F-80AB05A40921}" srcOrd="0" destOrd="0" parTransId="{90BBA454-DFCC-4952-8FFC-9F158F7AC332}" sibTransId="{D099471D-7481-4CD9-A7CB-808D15A6CDFD}"/>
    <dgm:cxn modelId="{5FFAE089-6F98-4ABD-BDAF-2FBBB45CE0B8}" type="presParOf" srcId="{BD047650-B02D-4F6D-9095-F624EB30AAC6}" destId="{72BA5F6F-C468-4769-A7D1-F985FBF6A6C9}" srcOrd="0" destOrd="0" presId="urn:microsoft.com/office/officeart/2018/2/layout/IconLabelList"/>
    <dgm:cxn modelId="{C51A087F-7FF4-45AB-B165-DBD5F7145BFE}" type="presParOf" srcId="{72BA5F6F-C468-4769-A7D1-F985FBF6A6C9}" destId="{D206F1FA-0E01-4C81-8ADF-965EE4C1A10D}" srcOrd="0" destOrd="0" presId="urn:microsoft.com/office/officeart/2018/2/layout/IconLabelList"/>
    <dgm:cxn modelId="{5DEF0799-1F97-4B50-BA4D-3CF26703E6C7}" type="presParOf" srcId="{72BA5F6F-C468-4769-A7D1-F985FBF6A6C9}" destId="{86F47E6F-65F2-431F-8876-61E562FA9251}" srcOrd="1" destOrd="0" presId="urn:microsoft.com/office/officeart/2018/2/layout/IconLabelList"/>
    <dgm:cxn modelId="{36D5547D-00AB-4954-8FF2-12C0C366E9AA}" type="presParOf" srcId="{72BA5F6F-C468-4769-A7D1-F985FBF6A6C9}" destId="{80B02958-1B18-4709-9171-EABAD4FCC9F4}" srcOrd="2" destOrd="0" presId="urn:microsoft.com/office/officeart/2018/2/layout/IconLabelList"/>
    <dgm:cxn modelId="{E42E81FF-BF70-498C-AA72-FCD83BEB0176}" type="presParOf" srcId="{BD047650-B02D-4F6D-9095-F624EB30AAC6}" destId="{B657C04C-7816-4307-B8C1-E6923CF59EB5}" srcOrd="1" destOrd="0" presId="urn:microsoft.com/office/officeart/2018/2/layout/IconLabelList"/>
    <dgm:cxn modelId="{87A96D15-811E-48CB-B011-FB040DCA107F}" type="presParOf" srcId="{BD047650-B02D-4F6D-9095-F624EB30AAC6}" destId="{C0C631ED-A175-4D80-AAA7-55F8F2E31642}" srcOrd="2" destOrd="0" presId="urn:microsoft.com/office/officeart/2018/2/layout/IconLabelList"/>
    <dgm:cxn modelId="{39D0EAD8-2A7B-4313-8B6B-ACA3CD34FC8D}" type="presParOf" srcId="{C0C631ED-A175-4D80-AAA7-55F8F2E31642}" destId="{7248C1F8-4D88-425B-B4CD-488236C9AE13}" srcOrd="0" destOrd="0" presId="urn:microsoft.com/office/officeart/2018/2/layout/IconLabelList"/>
    <dgm:cxn modelId="{520A8268-6682-4ADE-91AF-6DDBADDEBFD1}" type="presParOf" srcId="{C0C631ED-A175-4D80-AAA7-55F8F2E31642}" destId="{2188E672-AD04-41C9-AFB2-78ACC5DA15DF}" srcOrd="1" destOrd="0" presId="urn:microsoft.com/office/officeart/2018/2/layout/IconLabelList"/>
    <dgm:cxn modelId="{F0F42331-CBA3-44D3-9B26-C9832CDD26CC}" type="presParOf" srcId="{C0C631ED-A175-4D80-AAA7-55F8F2E31642}" destId="{C182B46C-4507-4D6A-9808-65AEC64E654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27F0DC-4C04-4079-B44C-9DF661315984}"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6C95BFFB-D80E-47BB-B5FE-2D77BEFD85B5}">
      <dgm:prSet/>
      <dgm:spPr/>
      <dgm:t>
        <a:bodyPr/>
        <a:lstStyle/>
        <a:p>
          <a:pPr>
            <a:lnSpc>
              <a:spcPct val="100000"/>
            </a:lnSpc>
          </a:pPr>
          <a:r>
            <a:rPr lang="en-GB" dirty="0"/>
            <a:t>In the entire company tenure, its has only happened 9 times that a colleague got a 5/5 performance score, while 45 times employees  performed at 3.5/5 and below.</a:t>
          </a:r>
          <a:endParaRPr lang="en-US" dirty="0"/>
        </a:p>
      </dgm:t>
    </dgm:pt>
    <dgm:pt modelId="{DFED976D-868F-4793-B09F-4C7E7B6E59B7}" type="parTrans" cxnId="{735EE38F-3796-4385-B83C-83EE659ED21D}">
      <dgm:prSet/>
      <dgm:spPr/>
      <dgm:t>
        <a:bodyPr/>
        <a:lstStyle/>
        <a:p>
          <a:endParaRPr lang="en-US"/>
        </a:p>
      </dgm:t>
    </dgm:pt>
    <dgm:pt modelId="{DE91F15F-C0D2-4385-9BA0-AE9F44235227}" type="sibTrans" cxnId="{735EE38F-3796-4385-B83C-83EE659ED21D}">
      <dgm:prSet/>
      <dgm:spPr/>
      <dgm:t>
        <a:bodyPr/>
        <a:lstStyle/>
        <a:p>
          <a:endParaRPr lang="en-US"/>
        </a:p>
      </dgm:t>
    </dgm:pt>
    <dgm:pt modelId="{0CF3AC43-41FA-4867-AAAE-8DC43943B932}">
      <dgm:prSet/>
      <dgm:spPr/>
      <dgm:t>
        <a:bodyPr/>
        <a:lstStyle/>
        <a:p>
          <a:pPr>
            <a:lnSpc>
              <a:spcPct val="100000"/>
            </a:lnSpc>
          </a:pPr>
          <a:r>
            <a:rPr lang="en-GB"/>
            <a:t>Out of the 9 times, 6 of these emerged from sales department.</a:t>
          </a:r>
          <a:endParaRPr lang="en-US"/>
        </a:p>
      </dgm:t>
    </dgm:pt>
    <dgm:pt modelId="{25360B6A-D8CE-4FF0-8D92-DCCCD31E83B7}" type="parTrans" cxnId="{0962E6C0-70A7-42D2-B8FC-69A578F2CB6E}">
      <dgm:prSet/>
      <dgm:spPr/>
      <dgm:t>
        <a:bodyPr/>
        <a:lstStyle/>
        <a:p>
          <a:endParaRPr lang="en-US"/>
        </a:p>
      </dgm:t>
    </dgm:pt>
    <dgm:pt modelId="{6D0F0F9E-D561-432F-9CED-3285609F1903}" type="sibTrans" cxnId="{0962E6C0-70A7-42D2-B8FC-69A578F2CB6E}">
      <dgm:prSet/>
      <dgm:spPr/>
      <dgm:t>
        <a:bodyPr/>
        <a:lstStyle/>
        <a:p>
          <a:endParaRPr lang="en-US"/>
        </a:p>
      </dgm:t>
    </dgm:pt>
    <dgm:pt modelId="{179879EC-78FE-419E-A792-042489988938}" type="pres">
      <dgm:prSet presAssocID="{0E27F0DC-4C04-4079-B44C-9DF661315984}" presName="Name0" presStyleCnt="0">
        <dgm:presLayoutVars>
          <dgm:dir/>
          <dgm:animLvl val="lvl"/>
          <dgm:resizeHandles val="exact"/>
        </dgm:presLayoutVars>
      </dgm:prSet>
      <dgm:spPr/>
    </dgm:pt>
    <dgm:pt modelId="{189BD0D5-5DA0-4A4C-9BA3-AAB1E52922CE}" type="pres">
      <dgm:prSet presAssocID="{0CF3AC43-41FA-4867-AAAE-8DC43943B932}" presName="boxAndChildren" presStyleCnt="0"/>
      <dgm:spPr/>
    </dgm:pt>
    <dgm:pt modelId="{19C36A82-4C73-4650-9BFD-FDEC40F74A13}" type="pres">
      <dgm:prSet presAssocID="{0CF3AC43-41FA-4867-AAAE-8DC43943B932}" presName="parentTextBox" presStyleLbl="node1" presStyleIdx="0" presStyleCnt="2"/>
      <dgm:spPr/>
    </dgm:pt>
    <dgm:pt modelId="{2D2F9BEA-623E-4382-9465-84931F094D17}" type="pres">
      <dgm:prSet presAssocID="{DE91F15F-C0D2-4385-9BA0-AE9F44235227}" presName="sp" presStyleCnt="0"/>
      <dgm:spPr/>
    </dgm:pt>
    <dgm:pt modelId="{66E373FB-BFAF-49A0-B13B-47855EA4D99C}" type="pres">
      <dgm:prSet presAssocID="{6C95BFFB-D80E-47BB-B5FE-2D77BEFD85B5}" presName="arrowAndChildren" presStyleCnt="0"/>
      <dgm:spPr/>
    </dgm:pt>
    <dgm:pt modelId="{F7CFD633-E78A-447C-A1A8-14603C012B51}" type="pres">
      <dgm:prSet presAssocID="{6C95BFFB-D80E-47BB-B5FE-2D77BEFD85B5}" presName="parentTextArrow" presStyleLbl="node1" presStyleIdx="1" presStyleCnt="2"/>
      <dgm:spPr/>
    </dgm:pt>
  </dgm:ptLst>
  <dgm:cxnLst>
    <dgm:cxn modelId="{EB653544-4269-4BC5-8589-1FF0DB205CC0}" type="presOf" srcId="{6C95BFFB-D80E-47BB-B5FE-2D77BEFD85B5}" destId="{F7CFD633-E78A-447C-A1A8-14603C012B51}" srcOrd="0" destOrd="0" presId="urn:microsoft.com/office/officeart/2005/8/layout/process4"/>
    <dgm:cxn modelId="{1E841887-3C27-4317-B787-C183AD3C5333}" type="presOf" srcId="{0E27F0DC-4C04-4079-B44C-9DF661315984}" destId="{179879EC-78FE-419E-A792-042489988938}" srcOrd="0" destOrd="0" presId="urn:microsoft.com/office/officeart/2005/8/layout/process4"/>
    <dgm:cxn modelId="{735EE38F-3796-4385-B83C-83EE659ED21D}" srcId="{0E27F0DC-4C04-4079-B44C-9DF661315984}" destId="{6C95BFFB-D80E-47BB-B5FE-2D77BEFD85B5}" srcOrd="0" destOrd="0" parTransId="{DFED976D-868F-4793-B09F-4C7E7B6E59B7}" sibTransId="{DE91F15F-C0D2-4385-9BA0-AE9F44235227}"/>
    <dgm:cxn modelId="{0962E6C0-70A7-42D2-B8FC-69A578F2CB6E}" srcId="{0E27F0DC-4C04-4079-B44C-9DF661315984}" destId="{0CF3AC43-41FA-4867-AAAE-8DC43943B932}" srcOrd="1" destOrd="0" parTransId="{25360B6A-D8CE-4FF0-8D92-DCCCD31E83B7}" sibTransId="{6D0F0F9E-D561-432F-9CED-3285609F1903}"/>
    <dgm:cxn modelId="{F45C02DD-90F9-4262-9346-B13B2C7AC84E}" type="presOf" srcId="{0CF3AC43-41FA-4867-AAAE-8DC43943B932}" destId="{19C36A82-4C73-4650-9BFD-FDEC40F74A13}" srcOrd="0" destOrd="0" presId="urn:microsoft.com/office/officeart/2005/8/layout/process4"/>
    <dgm:cxn modelId="{DA5E5099-F105-445C-8D86-0C95B6F9CE6D}" type="presParOf" srcId="{179879EC-78FE-419E-A792-042489988938}" destId="{189BD0D5-5DA0-4A4C-9BA3-AAB1E52922CE}" srcOrd="0" destOrd="0" presId="urn:microsoft.com/office/officeart/2005/8/layout/process4"/>
    <dgm:cxn modelId="{ECDCC359-57A3-4E4E-994B-50235EF4345A}" type="presParOf" srcId="{189BD0D5-5DA0-4A4C-9BA3-AAB1E52922CE}" destId="{19C36A82-4C73-4650-9BFD-FDEC40F74A13}" srcOrd="0" destOrd="0" presId="urn:microsoft.com/office/officeart/2005/8/layout/process4"/>
    <dgm:cxn modelId="{1D636D8C-24CA-426F-AF1D-1DF17BE3A5D5}" type="presParOf" srcId="{179879EC-78FE-419E-A792-042489988938}" destId="{2D2F9BEA-623E-4382-9465-84931F094D17}" srcOrd="1" destOrd="0" presId="urn:microsoft.com/office/officeart/2005/8/layout/process4"/>
    <dgm:cxn modelId="{2664BD30-59DB-40C9-800D-E961571A4A9E}" type="presParOf" srcId="{179879EC-78FE-419E-A792-042489988938}" destId="{66E373FB-BFAF-49A0-B13B-47855EA4D99C}" srcOrd="2" destOrd="0" presId="urn:microsoft.com/office/officeart/2005/8/layout/process4"/>
    <dgm:cxn modelId="{C35733A4-B87D-417D-B376-DDE65F8FA690}" type="presParOf" srcId="{66E373FB-BFAF-49A0-B13B-47855EA4D99C}" destId="{F7CFD633-E78A-447C-A1A8-14603C012B5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BBF6CD-0F99-43E0-8190-7FECBA2DB3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2AD4A81D-9A23-41DB-8F08-D6A41E371692}">
      <dgm:prSet custT="1"/>
      <dgm:spPr/>
      <dgm:t>
        <a:bodyPr/>
        <a:lstStyle/>
        <a:p>
          <a:pPr>
            <a:lnSpc>
              <a:spcPct val="100000"/>
            </a:lnSpc>
          </a:pPr>
          <a:r>
            <a:rPr lang="en-GB" sz="1200" dirty="0"/>
            <a:t>Sales emerged as the department with most employees getting a perfect average performance score of 5.0. However, this number signposted to the 23 employees getting an average of 3.5 and below is alarming. This shows that the best department is also the poorest in performance.</a:t>
          </a:r>
          <a:endParaRPr lang="en-US" sz="1200" dirty="0"/>
        </a:p>
      </dgm:t>
    </dgm:pt>
    <dgm:pt modelId="{F379DCED-EE82-4511-983B-0B73AC3ECFCE}" type="parTrans" cxnId="{0E5A6756-6749-4C6F-8C1B-1E00D9447C78}">
      <dgm:prSet/>
      <dgm:spPr/>
      <dgm:t>
        <a:bodyPr/>
        <a:lstStyle/>
        <a:p>
          <a:endParaRPr lang="en-US"/>
        </a:p>
      </dgm:t>
    </dgm:pt>
    <dgm:pt modelId="{97A3ED81-4662-4CC6-96E7-B68BF40CD74B}" type="sibTrans" cxnId="{0E5A6756-6749-4C6F-8C1B-1E00D9447C78}">
      <dgm:prSet/>
      <dgm:spPr/>
      <dgm:t>
        <a:bodyPr/>
        <a:lstStyle/>
        <a:p>
          <a:endParaRPr lang="en-US"/>
        </a:p>
      </dgm:t>
    </dgm:pt>
    <dgm:pt modelId="{3D34B77A-C8E9-4AB0-9645-AE93E81FC691}">
      <dgm:prSet/>
      <dgm:spPr/>
      <dgm:t>
        <a:bodyPr/>
        <a:lstStyle/>
        <a:p>
          <a:pPr>
            <a:lnSpc>
              <a:spcPct val="100000"/>
            </a:lnSpc>
          </a:pPr>
          <a:r>
            <a:rPr lang="en-GB"/>
            <a:t>It is shocking that sales managers receive 80k while they colleagues under their management, the sales representatives are earning an average of 84.29K.</a:t>
          </a:r>
          <a:endParaRPr lang="en-US" dirty="0"/>
        </a:p>
      </dgm:t>
    </dgm:pt>
    <dgm:pt modelId="{CF251C63-A229-4417-872E-31A3721FDC81}" type="parTrans" cxnId="{7A60AA46-7DD5-42B1-9969-B9948150B49D}">
      <dgm:prSet/>
      <dgm:spPr/>
      <dgm:t>
        <a:bodyPr/>
        <a:lstStyle/>
        <a:p>
          <a:endParaRPr lang="en-US"/>
        </a:p>
      </dgm:t>
    </dgm:pt>
    <dgm:pt modelId="{307AA18F-B824-481F-846D-A201516986FC}" type="sibTrans" cxnId="{7A60AA46-7DD5-42B1-9969-B9948150B49D}">
      <dgm:prSet/>
      <dgm:spPr/>
      <dgm:t>
        <a:bodyPr/>
        <a:lstStyle/>
        <a:p>
          <a:endParaRPr lang="en-US"/>
        </a:p>
      </dgm:t>
    </dgm:pt>
    <dgm:pt modelId="{1D07D7E2-22F4-4F1F-8CC7-0D90DBD2E853}">
      <dgm:prSet/>
      <dgm:spPr/>
      <dgm:t>
        <a:bodyPr/>
        <a:lstStyle/>
        <a:p>
          <a:pPr>
            <a:lnSpc>
              <a:spcPct val="100000"/>
            </a:lnSpc>
          </a:pPr>
          <a:r>
            <a:rPr lang="en-GB"/>
            <a:t>This nuance might be a possibility that sales representatives are getting commissions and incentives.</a:t>
          </a:r>
          <a:endParaRPr lang="en-US" dirty="0"/>
        </a:p>
      </dgm:t>
    </dgm:pt>
    <dgm:pt modelId="{1C8FC8DC-929B-47AC-80FB-01B678C5E7BF}" type="parTrans" cxnId="{B8B35FA8-4284-478E-99C6-3CDB4B9C6ED2}">
      <dgm:prSet/>
      <dgm:spPr/>
      <dgm:t>
        <a:bodyPr/>
        <a:lstStyle/>
        <a:p>
          <a:endParaRPr lang="en-US"/>
        </a:p>
      </dgm:t>
    </dgm:pt>
    <dgm:pt modelId="{2149AFA9-4F18-45A6-BDAB-01CBC041389E}" type="sibTrans" cxnId="{B8B35FA8-4284-478E-99C6-3CDB4B9C6ED2}">
      <dgm:prSet/>
      <dgm:spPr/>
      <dgm:t>
        <a:bodyPr/>
        <a:lstStyle/>
        <a:p>
          <a:endParaRPr lang="en-US"/>
        </a:p>
      </dgm:t>
    </dgm:pt>
    <dgm:pt modelId="{728BDE22-90CF-461B-9F87-3D16A9CE15C4}" type="pres">
      <dgm:prSet presAssocID="{61BBF6CD-0F99-43E0-8190-7FECBA2DB38A}" presName="root" presStyleCnt="0">
        <dgm:presLayoutVars>
          <dgm:dir/>
          <dgm:resizeHandles val="exact"/>
        </dgm:presLayoutVars>
      </dgm:prSet>
      <dgm:spPr/>
    </dgm:pt>
    <dgm:pt modelId="{E754ED6C-FAAD-4EB5-863A-2897E048E28F}" type="pres">
      <dgm:prSet presAssocID="{2AD4A81D-9A23-41DB-8F08-D6A41E371692}" presName="compNode" presStyleCnt="0"/>
      <dgm:spPr/>
    </dgm:pt>
    <dgm:pt modelId="{13740E53-9D69-418F-B167-22476DF15451}" type="pres">
      <dgm:prSet presAssocID="{2AD4A81D-9A23-41DB-8F08-D6A41E3716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lant"/>
        </a:ext>
      </dgm:extLst>
    </dgm:pt>
    <dgm:pt modelId="{E7242A79-AF61-4154-BB6E-5DEA56161095}" type="pres">
      <dgm:prSet presAssocID="{2AD4A81D-9A23-41DB-8F08-D6A41E371692}" presName="spaceRect" presStyleCnt="0"/>
      <dgm:spPr/>
    </dgm:pt>
    <dgm:pt modelId="{17A13A7B-643B-4650-94F5-98A4B682A7D5}" type="pres">
      <dgm:prSet presAssocID="{2AD4A81D-9A23-41DB-8F08-D6A41E371692}" presName="textRect" presStyleLbl="revTx" presStyleIdx="0" presStyleCnt="3" custScaleX="107054" custScaleY="122224">
        <dgm:presLayoutVars>
          <dgm:chMax val="1"/>
          <dgm:chPref val="1"/>
        </dgm:presLayoutVars>
      </dgm:prSet>
      <dgm:spPr/>
    </dgm:pt>
    <dgm:pt modelId="{018DB333-E692-47A3-ADAF-4C8FD99BC872}" type="pres">
      <dgm:prSet presAssocID="{97A3ED81-4662-4CC6-96E7-B68BF40CD74B}" presName="sibTrans" presStyleCnt="0"/>
      <dgm:spPr/>
    </dgm:pt>
    <dgm:pt modelId="{FA3AA89D-ED4A-47DA-8E96-08CBA99C4072}" type="pres">
      <dgm:prSet presAssocID="{3D34B77A-C8E9-4AB0-9645-AE93E81FC691}" presName="compNode" presStyleCnt="0"/>
      <dgm:spPr/>
    </dgm:pt>
    <dgm:pt modelId="{1214AEF7-5F30-4756-A6D1-8AC1B3B98CBF}" type="pres">
      <dgm:prSet presAssocID="{3D34B77A-C8E9-4AB0-9645-AE93E81FC6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E5F61B03-CCA5-452D-9352-E7C3B769C3B4}" type="pres">
      <dgm:prSet presAssocID="{3D34B77A-C8E9-4AB0-9645-AE93E81FC691}" presName="spaceRect" presStyleCnt="0"/>
      <dgm:spPr/>
    </dgm:pt>
    <dgm:pt modelId="{F31E8425-8C85-4871-AA1F-4B35A8B63A0D}" type="pres">
      <dgm:prSet presAssocID="{3D34B77A-C8E9-4AB0-9645-AE93E81FC691}" presName="textRect" presStyleLbl="revTx" presStyleIdx="1" presStyleCnt="3">
        <dgm:presLayoutVars>
          <dgm:chMax val="1"/>
          <dgm:chPref val="1"/>
        </dgm:presLayoutVars>
      </dgm:prSet>
      <dgm:spPr/>
    </dgm:pt>
    <dgm:pt modelId="{AB9F9C99-B2F1-46E9-896B-E8C48DD2D643}" type="pres">
      <dgm:prSet presAssocID="{307AA18F-B824-481F-846D-A201516986FC}" presName="sibTrans" presStyleCnt="0"/>
      <dgm:spPr/>
    </dgm:pt>
    <dgm:pt modelId="{E7E22188-C75E-43FB-870A-54723CAD7F3F}" type="pres">
      <dgm:prSet presAssocID="{1D07D7E2-22F4-4F1F-8CC7-0D90DBD2E853}" presName="compNode" presStyleCnt="0"/>
      <dgm:spPr/>
    </dgm:pt>
    <dgm:pt modelId="{BEF79F99-1A59-4EA9-B430-C6AD18FD4D06}" type="pres">
      <dgm:prSet presAssocID="{1D07D7E2-22F4-4F1F-8CC7-0D90DBD2E85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oney"/>
        </a:ext>
      </dgm:extLst>
    </dgm:pt>
    <dgm:pt modelId="{C3C1259D-D1CF-497D-8569-87FFA7D608A6}" type="pres">
      <dgm:prSet presAssocID="{1D07D7E2-22F4-4F1F-8CC7-0D90DBD2E853}" presName="spaceRect" presStyleCnt="0"/>
      <dgm:spPr/>
    </dgm:pt>
    <dgm:pt modelId="{CCA5E0E2-7922-4477-9A0F-B7FCD66E5588}" type="pres">
      <dgm:prSet presAssocID="{1D07D7E2-22F4-4F1F-8CC7-0D90DBD2E853}" presName="textRect" presStyleLbl="revTx" presStyleIdx="2" presStyleCnt="3" custScaleY="104873">
        <dgm:presLayoutVars>
          <dgm:chMax val="1"/>
          <dgm:chPref val="1"/>
        </dgm:presLayoutVars>
      </dgm:prSet>
      <dgm:spPr/>
    </dgm:pt>
  </dgm:ptLst>
  <dgm:cxnLst>
    <dgm:cxn modelId="{A7DF7502-4426-4DEE-AEDC-199F7E9BBD7D}" type="presOf" srcId="{2AD4A81D-9A23-41DB-8F08-D6A41E371692}" destId="{17A13A7B-643B-4650-94F5-98A4B682A7D5}" srcOrd="0" destOrd="0" presId="urn:microsoft.com/office/officeart/2018/2/layout/IconLabelList"/>
    <dgm:cxn modelId="{7A60AA46-7DD5-42B1-9969-B9948150B49D}" srcId="{61BBF6CD-0F99-43E0-8190-7FECBA2DB38A}" destId="{3D34B77A-C8E9-4AB0-9645-AE93E81FC691}" srcOrd="1" destOrd="0" parTransId="{CF251C63-A229-4417-872E-31A3721FDC81}" sibTransId="{307AA18F-B824-481F-846D-A201516986FC}"/>
    <dgm:cxn modelId="{22C01053-F108-4E79-B188-12717B53C213}" type="presOf" srcId="{3D34B77A-C8E9-4AB0-9645-AE93E81FC691}" destId="{F31E8425-8C85-4871-AA1F-4B35A8B63A0D}" srcOrd="0" destOrd="0" presId="urn:microsoft.com/office/officeart/2018/2/layout/IconLabelList"/>
    <dgm:cxn modelId="{C56F9974-3751-4CA7-99B8-B3104320CAA5}" type="presOf" srcId="{61BBF6CD-0F99-43E0-8190-7FECBA2DB38A}" destId="{728BDE22-90CF-461B-9F87-3D16A9CE15C4}" srcOrd="0" destOrd="0" presId="urn:microsoft.com/office/officeart/2018/2/layout/IconLabelList"/>
    <dgm:cxn modelId="{0E5A6756-6749-4C6F-8C1B-1E00D9447C78}" srcId="{61BBF6CD-0F99-43E0-8190-7FECBA2DB38A}" destId="{2AD4A81D-9A23-41DB-8F08-D6A41E371692}" srcOrd="0" destOrd="0" parTransId="{F379DCED-EE82-4511-983B-0B73AC3ECFCE}" sibTransId="{97A3ED81-4662-4CC6-96E7-B68BF40CD74B}"/>
    <dgm:cxn modelId="{396AC291-8521-4FA1-A0DB-1DCA87F7F859}" type="presOf" srcId="{1D07D7E2-22F4-4F1F-8CC7-0D90DBD2E853}" destId="{CCA5E0E2-7922-4477-9A0F-B7FCD66E5588}" srcOrd="0" destOrd="0" presId="urn:microsoft.com/office/officeart/2018/2/layout/IconLabelList"/>
    <dgm:cxn modelId="{B8B35FA8-4284-478E-99C6-3CDB4B9C6ED2}" srcId="{61BBF6CD-0F99-43E0-8190-7FECBA2DB38A}" destId="{1D07D7E2-22F4-4F1F-8CC7-0D90DBD2E853}" srcOrd="2" destOrd="0" parTransId="{1C8FC8DC-929B-47AC-80FB-01B678C5E7BF}" sibTransId="{2149AFA9-4F18-45A6-BDAB-01CBC041389E}"/>
    <dgm:cxn modelId="{86BF829D-C259-4D9A-802C-AEE6C459B28C}" type="presParOf" srcId="{728BDE22-90CF-461B-9F87-3D16A9CE15C4}" destId="{E754ED6C-FAAD-4EB5-863A-2897E048E28F}" srcOrd="0" destOrd="0" presId="urn:microsoft.com/office/officeart/2018/2/layout/IconLabelList"/>
    <dgm:cxn modelId="{70D27A5F-F047-450A-8581-31C08EB5F7E3}" type="presParOf" srcId="{E754ED6C-FAAD-4EB5-863A-2897E048E28F}" destId="{13740E53-9D69-418F-B167-22476DF15451}" srcOrd="0" destOrd="0" presId="urn:microsoft.com/office/officeart/2018/2/layout/IconLabelList"/>
    <dgm:cxn modelId="{33C5F6D9-9ADD-4D44-BE19-EA495A0B026C}" type="presParOf" srcId="{E754ED6C-FAAD-4EB5-863A-2897E048E28F}" destId="{E7242A79-AF61-4154-BB6E-5DEA56161095}" srcOrd="1" destOrd="0" presId="urn:microsoft.com/office/officeart/2018/2/layout/IconLabelList"/>
    <dgm:cxn modelId="{F1FF4081-9837-401D-A4DD-CC6012F2C705}" type="presParOf" srcId="{E754ED6C-FAAD-4EB5-863A-2897E048E28F}" destId="{17A13A7B-643B-4650-94F5-98A4B682A7D5}" srcOrd="2" destOrd="0" presId="urn:microsoft.com/office/officeart/2018/2/layout/IconLabelList"/>
    <dgm:cxn modelId="{F0504B42-A4A3-4483-A344-B5D855D23235}" type="presParOf" srcId="{728BDE22-90CF-461B-9F87-3D16A9CE15C4}" destId="{018DB333-E692-47A3-ADAF-4C8FD99BC872}" srcOrd="1" destOrd="0" presId="urn:microsoft.com/office/officeart/2018/2/layout/IconLabelList"/>
    <dgm:cxn modelId="{3E86BBEB-0FEB-4E04-AFE2-48DB9D400F1B}" type="presParOf" srcId="{728BDE22-90CF-461B-9F87-3D16A9CE15C4}" destId="{FA3AA89D-ED4A-47DA-8E96-08CBA99C4072}" srcOrd="2" destOrd="0" presId="urn:microsoft.com/office/officeart/2018/2/layout/IconLabelList"/>
    <dgm:cxn modelId="{2CF4D41B-DDCA-4945-9435-867CA7CF2C78}" type="presParOf" srcId="{FA3AA89D-ED4A-47DA-8E96-08CBA99C4072}" destId="{1214AEF7-5F30-4756-A6D1-8AC1B3B98CBF}" srcOrd="0" destOrd="0" presId="urn:microsoft.com/office/officeart/2018/2/layout/IconLabelList"/>
    <dgm:cxn modelId="{CAEC21F1-A7A7-437A-ADD2-E520C5542BD1}" type="presParOf" srcId="{FA3AA89D-ED4A-47DA-8E96-08CBA99C4072}" destId="{E5F61B03-CCA5-452D-9352-E7C3B769C3B4}" srcOrd="1" destOrd="0" presId="urn:microsoft.com/office/officeart/2018/2/layout/IconLabelList"/>
    <dgm:cxn modelId="{2C6C8F7D-5C21-4B80-B8F6-5CD153479537}" type="presParOf" srcId="{FA3AA89D-ED4A-47DA-8E96-08CBA99C4072}" destId="{F31E8425-8C85-4871-AA1F-4B35A8B63A0D}" srcOrd="2" destOrd="0" presId="urn:microsoft.com/office/officeart/2018/2/layout/IconLabelList"/>
    <dgm:cxn modelId="{9986AE2E-73C4-47C7-B0A6-8DCC6D73923E}" type="presParOf" srcId="{728BDE22-90CF-461B-9F87-3D16A9CE15C4}" destId="{AB9F9C99-B2F1-46E9-896B-E8C48DD2D643}" srcOrd="3" destOrd="0" presId="urn:microsoft.com/office/officeart/2018/2/layout/IconLabelList"/>
    <dgm:cxn modelId="{0730572D-54AD-4DD0-845B-6FECA59E5767}" type="presParOf" srcId="{728BDE22-90CF-461B-9F87-3D16A9CE15C4}" destId="{E7E22188-C75E-43FB-870A-54723CAD7F3F}" srcOrd="4" destOrd="0" presId="urn:microsoft.com/office/officeart/2018/2/layout/IconLabelList"/>
    <dgm:cxn modelId="{635B1633-B031-4AB6-A8B2-7012873AD228}" type="presParOf" srcId="{E7E22188-C75E-43FB-870A-54723CAD7F3F}" destId="{BEF79F99-1A59-4EA9-B430-C6AD18FD4D06}" srcOrd="0" destOrd="0" presId="urn:microsoft.com/office/officeart/2018/2/layout/IconLabelList"/>
    <dgm:cxn modelId="{0E3AD41B-D3EA-4CEB-B4E8-D60E4248897E}" type="presParOf" srcId="{E7E22188-C75E-43FB-870A-54723CAD7F3F}" destId="{C3C1259D-D1CF-497D-8569-87FFA7D608A6}" srcOrd="1" destOrd="0" presId="urn:microsoft.com/office/officeart/2018/2/layout/IconLabelList"/>
    <dgm:cxn modelId="{6FD1E834-3B0A-49AF-B92B-FE2235E32D56}" type="presParOf" srcId="{E7E22188-C75E-43FB-870A-54723CAD7F3F}" destId="{CCA5E0E2-7922-4477-9A0F-B7FCD66E558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EDB4F61-BD08-419E-B83E-AD0CA3E8EC62}" type="doc">
      <dgm:prSet loTypeId="urn:microsoft.com/office/officeart/2018/2/layout/IconCircleList" loCatId="icon" qsTypeId="urn:microsoft.com/office/officeart/2005/8/quickstyle/simple1" qsCatId="simple" csTypeId="urn:microsoft.com/office/officeart/2018/5/colors/Iconchunking_neutralicon_accent3_2" csCatId="accent3" phldr="1"/>
      <dgm:spPr/>
      <dgm:t>
        <a:bodyPr/>
        <a:lstStyle/>
        <a:p>
          <a:endParaRPr lang="en-US"/>
        </a:p>
      </dgm:t>
    </dgm:pt>
    <dgm:pt modelId="{4CF4324F-39D2-4C84-ADBB-520BB744B10F}">
      <dgm:prSet custT="1"/>
      <dgm:spPr/>
      <dgm:t>
        <a:bodyPr/>
        <a:lstStyle/>
        <a:p>
          <a:pPr>
            <a:lnSpc>
              <a:spcPct val="100000"/>
            </a:lnSpc>
          </a:pPr>
          <a:r>
            <a:rPr lang="en-GB" sz="2000" dirty="0"/>
            <a:t>HR tends to reward the employees from HR favourably than any other department this explains why HR has the lowest turnover rate of all departments.</a:t>
          </a:r>
          <a:endParaRPr lang="en-US" sz="2000" dirty="0"/>
        </a:p>
      </dgm:t>
    </dgm:pt>
    <dgm:pt modelId="{9CF5C736-8268-4D25-AD87-5FFFCDE056CE}" type="parTrans" cxnId="{107EE638-3111-4D2D-8357-31FC16B636B5}">
      <dgm:prSet/>
      <dgm:spPr/>
      <dgm:t>
        <a:bodyPr/>
        <a:lstStyle/>
        <a:p>
          <a:endParaRPr lang="en-US"/>
        </a:p>
      </dgm:t>
    </dgm:pt>
    <dgm:pt modelId="{35E11578-8DE0-40F5-BD74-C868A9058115}" type="sibTrans" cxnId="{107EE638-3111-4D2D-8357-31FC16B636B5}">
      <dgm:prSet/>
      <dgm:spPr/>
      <dgm:t>
        <a:bodyPr/>
        <a:lstStyle/>
        <a:p>
          <a:pPr>
            <a:lnSpc>
              <a:spcPct val="100000"/>
            </a:lnSpc>
          </a:pPr>
          <a:endParaRPr lang="en-US"/>
        </a:p>
      </dgm:t>
    </dgm:pt>
    <dgm:pt modelId="{B9AB47F8-AAD2-4EF7-892D-6FE5046C6739}">
      <dgm:prSet custT="1"/>
      <dgm:spPr/>
      <dgm:t>
        <a:bodyPr/>
        <a:lstStyle/>
        <a:p>
          <a:pPr>
            <a:lnSpc>
              <a:spcPct val="100000"/>
            </a:lnSpc>
          </a:pPr>
          <a:r>
            <a:rPr lang="en-GB" sz="2000" dirty="0"/>
            <a:t>Marketing specialists being the only departments with an average salary below 77.86k correlates with the 92.86 turnover rate in this department, furthermore this is the top performing department.</a:t>
          </a:r>
          <a:endParaRPr lang="en-US" sz="2000" dirty="0"/>
        </a:p>
      </dgm:t>
    </dgm:pt>
    <dgm:pt modelId="{58A8246A-AD6B-421F-8BA6-2B2D5D9CF524}" type="parTrans" cxnId="{92FCC2EA-22FE-47F7-AB83-E1F869B1ACD3}">
      <dgm:prSet/>
      <dgm:spPr/>
      <dgm:t>
        <a:bodyPr/>
        <a:lstStyle/>
        <a:p>
          <a:endParaRPr lang="en-US"/>
        </a:p>
      </dgm:t>
    </dgm:pt>
    <dgm:pt modelId="{8B0F0D50-BBBC-4A1B-BD40-C45EB1CF2B80}" type="sibTrans" cxnId="{92FCC2EA-22FE-47F7-AB83-E1F869B1ACD3}">
      <dgm:prSet/>
      <dgm:spPr/>
      <dgm:t>
        <a:bodyPr/>
        <a:lstStyle/>
        <a:p>
          <a:endParaRPr lang="en-US"/>
        </a:p>
      </dgm:t>
    </dgm:pt>
    <dgm:pt modelId="{6CF529DA-A3BA-4BAF-845D-B2379B780C25}" type="pres">
      <dgm:prSet presAssocID="{EEDB4F61-BD08-419E-B83E-AD0CA3E8EC62}" presName="root" presStyleCnt="0">
        <dgm:presLayoutVars>
          <dgm:dir/>
          <dgm:resizeHandles val="exact"/>
        </dgm:presLayoutVars>
      </dgm:prSet>
      <dgm:spPr/>
    </dgm:pt>
    <dgm:pt modelId="{62DDABCB-FBD1-4839-87C3-4ECFF7DD0838}" type="pres">
      <dgm:prSet presAssocID="{EEDB4F61-BD08-419E-B83E-AD0CA3E8EC62}" presName="container" presStyleCnt="0">
        <dgm:presLayoutVars>
          <dgm:dir/>
          <dgm:resizeHandles val="exact"/>
        </dgm:presLayoutVars>
      </dgm:prSet>
      <dgm:spPr/>
    </dgm:pt>
    <dgm:pt modelId="{917617A8-8A6D-406C-BB3D-4AF32A04EC3E}" type="pres">
      <dgm:prSet presAssocID="{4CF4324F-39D2-4C84-ADBB-520BB744B10F}" presName="compNode" presStyleCnt="0"/>
      <dgm:spPr/>
    </dgm:pt>
    <dgm:pt modelId="{1FE8A5F0-5616-4427-AF58-F12399C4051C}" type="pres">
      <dgm:prSet presAssocID="{4CF4324F-39D2-4C84-ADBB-520BB744B10F}" presName="iconBgRect" presStyleLbl="bgShp" presStyleIdx="0" presStyleCnt="2"/>
      <dgm:spPr/>
    </dgm:pt>
    <dgm:pt modelId="{8EBCE9E9-1981-40CD-A689-3642C9CB9FE5}" type="pres">
      <dgm:prSet presAssocID="{4CF4324F-39D2-4C84-ADBB-520BB744B10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47B267DD-9F0F-4D21-9F7C-28FA0EC27AAF}" type="pres">
      <dgm:prSet presAssocID="{4CF4324F-39D2-4C84-ADBB-520BB744B10F}" presName="spaceRect" presStyleCnt="0"/>
      <dgm:spPr/>
    </dgm:pt>
    <dgm:pt modelId="{C76EEA0A-7286-4CF9-98C7-0C9FE9A45131}" type="pres">
      <dgm:prSet presAssocID="{4CF4324F-39D2-4C84-ADBB-520BB744B10F}" presName="textRect" presStyleLbl="revTx" presStyleIdx="0" presStyleCnt="2">
        <dgm:presLayoutVars>
          <dgm:chMax val="1"/>
          <dgm:chPref val="1"/>
        </dgm:presLayoutVars>
      </dgm:prSet>
      <dgm:spPr/>
    </dgm:pt>
    <dgm:pt modelId="{B460B57F-E3F2-47F8-AEBB-7002383B6155}" type="pres">
      <dgm:prSet presAssocID="{35E11578-8DE0-40F5-BD74-C868A9058115}" presName="sibTrans" presStyleLbl="sibTrans2D1" presStyleIdx="0" presStyleCnt="0"/>
      <dgm:spPr/>
    </dgm:pt>
    <dgm:pt modelId="{1D3FEF46-55C0-4757-863E-9A235BFAC613}" type="pres">
      <dgm:prSet presAssocID="{B9AB47F8-AAD2-4EF7-892D-6FE5046C6739}" presName="compNode" presStyleCnt="0"/>
      <dgm:spPr/>
    </dgm:pt>
    <dgm:pt modelId="{CEEA8B7A-7BFC-432F-8ECE-11ECCE26102C}" type="pres">
      <dgm:prSet presAssocID="{B9AB47F8-AAD2-4EF7-892D-6FE5046C6739}" presName="iconBgRect" presStyleLbl="bgShp" presStyleIdx="1" presStyleCnt="2"/>
      <dgm:spPr/>
    </dgm:pt>
    <dgm:pt modelId="{168FCA75-8264-450B-982B-9EDEF15F4099}" type="pres">
      <dgm:prSet presAssocID="{B9AB47F8-AAD2-4EF7-892D-6FE5046C673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3DFE2729-6598-4819-972F-74BCFD0C81BB}" type="pres">
      <dgm:prSet presAssocID="{B9AB47F8-AAD2-4EF7-892D-6FE5046C6739}" presName="spaceRect" presStyleCnt="0"/>
      <dgm:spPr/>
    </dgm:pt>
    <dgm:pt modelId="{7B1114D5-8CAC-4FE3-BF74-0B50624B718D}" type="pres">
      <dgm:prSet presAssocID="{B9AB47F8-AAD2-4EF7-892D-6FE5046C6739}" presName="textRect" presStyleLbl="revTx" presStyleIdx="1" presStyleCnt="2">
        <dgm:presLayoutVars>
          <dgm:chMax val="1"/>
          <dgm:chPref val="1"/>
        </dgm:presLayoutVars>
      </dgm:prSet>
      <dgm:spPr/>
    </dgm:pt>
  </dgm:ptLst>
  <dgm:cxnLst>
    <dgm:cxn modelId="{D72DF318-AC91-4BC7-A990-0AE471FEFB29}" type="presOf" srcId="{EEDB4F61-BD08-419E-B83E-AD0CA3E8EC62}" destId="{6CF529DA-A3BA-4BAF-845D-B2379B780C25}" srcOrd="0" destOrd="0" presId="urn:microsoft.com/office/officeart/2018/2/layout/IconCircleList"/>
    <dgm:cxn modelId="{E8C22522-9C9E-4A77-8567-02CED74829E7}" type="presOf" srcId="{4CF4324F-39D2-4C84-ADBB-520BB744B10F}" destId="{C76EEA0A-7286-4CF9-98C7-0C9FE9A45131}" srcOrd="0" destOrd="0" presId="urn:microsoft.com/office/officeart/2018/2/layout/IconCircleList"/>
    <dgm:cxn modelId="{107EE638-3111-4D2D-8357-31FC16B636B5}" srcId="{EEDB4F61-BD08-419E-B83E-AD0CA3E8EC62}" destId="{4CF4324F-39D2-4C84-ADBB-520BB744B10F}" srcOrd="0" destOrd="0" parTransId="{9CF5C736-8268-4D25-AD87-5FFFCDE056CE}" sibTransId="{35E11578-8DE0-40F5-BD74-C868A9058115}"/>
    <dgm:cxn modelId="{47C6914D-B2FB-4AF9-8ECF-E9D3E1366C97}" type="presOf" srcId="{B9AB47F8-AAD2-4EF7-892D-6FE5046C6739}" destId="{7B1114D5-8CAC-4FE3-BF74-0B50624B718D}" srcOrd="0" destOrd="0" presId="urn:microsoft.com/office/officeart/2018/2/layout/IconCircleList"/>
    <dgm:cxn modelId="{55E8F2D2-6A15-44B0-9D54-61EAA30D8A1A}" type="presOf" srcId="{35E11578-8DE0-40F5-BD74-C868A9058115}" destId="{B460B57F-E3F2-47F8-AEBB-7002383B6155}" srcOrd="0" destOrd="0" presId="urn:microsoft.com/office/officeart/2018/2/layout/IconCircleList"/>
    <dgm:cxn modelId="{92FCC2EA-22FE-47F7-AB83-E1F869B1ACD3}" srcId="{EEDB4F61-BD08-419E-B83E-AD0CA3E8EC62}" destId="{B9AB47F8-AAD2-4EF7-892D-6FE5046C6739}" srcOrd="1" destOrd="0" parTransId="{58A8246A-AD6B-421F-8BA6-2B2D5D9CF524}" sibTransId="{8B0F0D50-BBBC-4A1B-BD40-C45EB1CF2B80}"/>
    <dgm:cxn modelId="{71C10095-0800-4AC1-B0C5-C3649C381873}" type="presParOf" srcId="{6CF529DA-A3BA-4BAF-845D-B2379B780C25}" destId="{62DDABCB-FBD1-4839-87C3-4ECFF7DD0838}" srcOrd="0" destOrd="0" presId="urn:microsoft.com/office/officeart/2018/2/layout/IconCircleList"/>
    <dgm:cxn modelId="{120ED690-06E9-489C-A811-4406CEFBC75C}" type="presParOf" srcId="{62DDABCB-FBD1-4839-87C3-4ECFF7DD0838}" destId="{917617A8-8A6D-406C-BB3D-4AF32A04EC3E}" srcOrd="0" destOrd="0" presId="urn:microsoft.com/office/officeart/2018/2/layout/IconCircleList"/>
    <dgm:cxn modelId="{430A9D45-4E29-4299-8314-5EA83DCB1A21}" type="presParOf" srcId="{917617A8-8A6D-406C-BB3D-4AF32A04EC3E}" destId="{1FE8A5F0-5616-4427-AF58-F12399C4051C}" srcOrd="0" destOrd="0" presId="urn:microsoft.com/office/officeart/2018/2/layout/IconCircleList"/>
    <dgm:cxn modelId="{5A4325BF-D140-4E20-8CE7-363AB12F12F3}" type="presParOf" srcId="{917617A8-8A6D-406C-BB3D-4AF32A04EC3E}" destId="{8EBCE9E9-1981-40CD-A689-3642C9CB9FE5}" srcOrd="1" destOrd="0" presId="urn:microsoft.com/office/officeart/2018/2/layout/IconCircleList"/>
    <dgm:cxn modelId="{E3B9DE6B-DAE0-4E3A-A264-AAAC1C5DDB60}" type="presParOf" srcId="{917617A8-8A6D-406C-BB3D-4AF32A04EC3E}" destId="{47B267DD-9F0F-4D21-9F7C-28FA0EC27AAF}" srcOrd="2" destOrd="0" presId="urn:microsoft.com/office/officeart/2018/2/layout/IconCircleList"/>
    <dgm:cxn modelId="{427DE184-D57C-49F7-80D2-7DA15601C147}" type="presParOf" srcId="{917617A8-8A6D-406C-BB3D-4AF32A04EC3E}" destId="{C76EEA0A-7286-4CF9-98C7-0C9FE9A45131}" srcOrd="3" destOrd="0" presId="urn:microsoft.com/office/officeart/2018/2/layout/IconCircleList"/>
    <dgm:cxn modelId="{0FEE977E-202E-45EB-B402-BB6706B642F8}" type="presParOf" srcId="{62DDABCB-FBD1-4839-87C3-4ECFF7DD0838}" destId="{B460B57F-E3F2-47F8-AEBB-7002383B6155}" srcOrd="1" destOrd="0" presId="urn:microsoft.com/office/officeart/2018/2/layout/IconCircleList"/>
    <dgm:cxn modelId="{5AA1C5B9-4DA2-4330-BC23-B2CA5A9F499B}" type="presParOf" srcId="{62DDABCB-FBD1-4839-87C3-4ECFF7DD0838}" destId="{1D3FEF46-55C0-4757-863E-9A235BFAC613}" srcOrd="2" destOrd="0" presId="urn:microsoft.com/office/officeart/2018/2/layout/IconCircleList"/>
    <dgm:cxn modelId="{CAEFC34A-B19C-4626-831A-F15B4B3C7A99}" type="presParOf" srcId="{1D3FEF46-55C0-4757-863E-9A235BFAC613}" destId="{CEEA8B7A-7BFC-432F-8ECE-11ECCE26102C}" srcOrd="0" destOrd="0" presId="urn:microsoft.com/office/officeart/2018/2/layout/IconCircleList"/>
    <dgm:cxn modelId="{92926DF2-DA37-407F-AA6A-E4AEEC25B573}" type="presParOf" srcId="{1D3FEF46-55C0-4757-863E-9A235BFAC613}" destId="{168FCA75-8264-450B-982B-9EDEF15F4099}" srcOrd="1" destOrd="0" presId="urn:microsoft.com/office/officeart/2018/2/layout/IconCircleList"/>
    <dgm:cxn modelId="{DA831897-F815-4391-B3F3-3E0F47B69A0C}" type="presParOf" srcId="{1D3FEF46-55C0-4757-863E-9A235BFAC613}" destId="{3DFE2729-6598-4819-972F-74BCFD0C81BB}" srcOrd="2" destOrd="0" presId="urn:microsoft.com/office/officeart/2018/2/layout/IconCircleList"/>
    <dgm:cxn modelId="{735EC32B-68C9-451A-9117-8D62736414F6}" type="presParOf" srcId="{1D3FEF46-55C0-4757-863E-9A235BFAC613}" destId="{7B1114D5-8CAC-4FE3-BF74-0B50624B718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2A569B8-21B8-48AE-823D-4FABE10B4389}" type="doc">
      <dgm:prSet loTypeId="urn:microsoft.com/office/officeart/2018/2/layout/IconVerticalSolidList" loCatId="icon" qsTypeId="urn:microsoft.com/office/officeart/2005/8/quickstyle/simple1" qsCatId="simple" csTypeId="urn:microsoft.com/office/officeart/2018/5/colors/Iconchunking_neutralicontext_accent6_2" csCatId="accent6" phldr="1"/>
      <dgm:spPr/>
      <dgm:t>
        <a:bodyPr/>
        <a:lstStyle/>
        <a:p>
          <a:endParaRPr lang="en-US"/>
        </a:p>
      </dgm:t>
    </dgm:pt>
    <dgm:pt modelId="{2C013A9D-1161-4F54-90A0-B2D05468DF83}">
      <dgm:prSet custT="1"/>
      <dgm:spPr/>
      <dgm:t>
        <a:bodyPr/>
        <a:lstStyle/>
        <a:p>
          <a:r>
            <a:rPr lang="en-US" sz="1800" b="1" dirty="0"/>
            <a:t>Enhance Onboarding and Engagement Programs: </a:t>
          </a:r>
          <a:r>
            <a:rPr lang="en-US" sz="1800" dirty="0"/>
            <a:t>Introduce mentorships and career development initiatives, along with regular employee satisfaction surveys to gather feedback.</a:t>
          </a:r>
        </a:p>
      </dgm:t>
    </dgm:pt>
    <dgm:pt modelId="{7755118F-376F-4E2E-9DFB-64365BA1867E}" type="parTrans" cxnId="{2AC80B03-4DFD-4D60-8032-FF4CC50E06DD}">
      <dgm:prSet/>
      <dgm:spPr/>
      <dgm:t>
        <a:bodyPr/>
        <a:lstStyle/>
        <a:p>
          <a:endParaRPr lang="en-US"/>
        </a:p>
      </dgm:t>
    </dgm:pt>
    <dgm:pt modelId="{263FF158-0310-4B1A-8ED4-982B45706829}" type="sibTrans" cxnId="{2AC80B03-4DFD-4D60-8032-FF4CC50E06DD}">
      <dgm:prSet phldrT="1" phldr="0"/>
      <dgm:spPr/>
      <dgm:t>
        <a:bodyPr/>
        <a:lstStyle/>
        <a:p>
          <a:endParaRPr lang="en-US"/>
        </a:p>
      </dgm:t>
    </dgm:pt>
    <dgm:pt modelId="{57E8F8C5-B071-4221-8CA1-418AB1B0CF8A}">
      <dgm:prSet/>
      <dgm:spPr/>
      <dgm:t>
        <a:bodyPr/>
        <a:lstStyle/>
        <a:p>
          <a:r>
            <a:rPr lang="en-US" b="1"/>
            <a:t>Conduct Exit Interviews: </a:t>
          </a:r>
          <a:r>
            <a:rPr lang="en-US"/>
            <a:t>Utilize exit interviews to understand key pain points beyond “</a:t>
          </a:r>
          <a:r>
            <a:rPr lang="en-US" b="1"/>
            <a:t>personal</a:t>
          </a:r>
          <a:r>
            <a:rPr lang="en-US"/>
            <a:t>” such as compensation, management issues, and workload concerns.</a:t>
          </a:r>
        </a:p>
      </dgm:t>
    </dgm:pt>
    <dgm:pt modelId="{400AB615-6698-4B79-9652-DA187FA16223}" type="parTrans" cxnId="{50AF2690-5645-42A4-8837-FE2CD078B4EA}">
      <dgm:prSet/>
      <dgm:spPr/>
      <dgm:t>
        <a:bodyPr/>
        <a:lstStyle/>
        <a:p>
          <a:endParaRPr lang="en-US"/>
        </a:p>
      </dgm:t>
    </dgm:pt>
    <dgm:pt modelId="{A982476D-1668-4421-966A-69BCD1918BF6}" type="sibTrans" cxnId="{50AF2690-5645-42A4-8837-FE2CD078B4EA}">
      <dgm:prSet phldrT="2" phldr="0"/>
      <dgm:spPr/>
      <dgm:t>
        <a:bodyPr/>
        <a:lstStyle/>
        <a:p>
          <a:endParaRPr lang="en-US"/>
        </a:p>
      </dgm:t>
    </dgm:pt>
    <dgm:pt modelId="{20E978A5-8C64-4EB6-9AA5-71657D766783}">
      <dgm:prSet/>
      <dgm:spPr/>
      <dgm:t>
        <a:bodyPr/>
        <a:lstStyle/>
        <a:p>
          <a:r>
            <a:rPr lang="en-US" b="1"/>
            <a:t>Promote Internal Mobility and Career Advancement: </a:t>
          </a:r>
          <a:r>
            <a:rPr lang="en-US"/>
            <a:t>Offer regular training sessions, eLearning opportunities, and job shadowing to prepare current employees for promotions.</a:t>
          </a:r>
        </a:p>
      </dgm:t>
    </dgm:pt>
    <dgm:pt modelId="{23581E50-C69F-494E-83D9-12F59E952F10}" type="parTrans" cxnId="{CFE2B674-AF50-4C2F-88B7-4C79F977D450}">
      <dgm:prSet/>
      <dgm:spPr/>
      <dgm:t>
        <a:bodyPr/>
        <a:lstStyle/>
        <a:p>
          <a:endParaRPr lang="en-US"/>
        </a:p>
      </dgm:t>
    </dgm:pt>
    <dgm:pt modelId="{0F2DA9E8-D79F-48C9-8B3D-66847E36AE62}" type="sibTrans" cxnId="{CFE2B674-AF50-4C2F-88B7-4C79F977D450}">
      <dgm:prSet phldrT="3" phldr="0"/>
      <dgm:spPr/>
      <dgm:t>
        <a:bodyPr/>
        <a:lstStyle/>
        <a:p>
          <a:endParaRPr lang="en-US"/>
        </a:p>
      </dgm:t>
    </dgm:pt>
    <dgm:pt modelId="{61D15737-142A-4F0A-A543-5526F087A75A}">
      <dgm:prSet/>
      <dgm:spPr/>
      <dgm:t>
        <a:bodyPr/>
        <a:lstStyle/>
        <a:p>
          <a:r>
            <a:rPr lang="en-US" b="1" dirty="0"/>
            <a:t>Identify Early Warning Signs: </a:t>
          </a:r>
          <a:r>
            <a:rPr lang="en-US" dirty="0"/>
            <a:t>Look for indicators beyond low performance and attendance, such as colleagues' willingness to accept temporary promotions or participate in internal social gatherings, to gauge engagement levels.</a:t>
          </a:r>
        </a:p>
      </dgm:t>
    </dgm:pt>
    <dgm:pt modelId="{A3C692A4-B357-47D2-97B5-1AD695B13E74}" type="parTrans" cxnId="{C9799736-FF4E-4B08-BE02-5C0F0FBAC7AC}">
      <dgm:prSet/>
      <dgm:spPr/>
      <dgm:t>
        <a:bodyPr/>
        <a:lstStyle/>
        <a:p>
          <a:endParaRPr lang="en-US"/>
        </a:p>
      </dgm:t>
    </dgm:pt>
    <dgm:pt modelId="{1A928813-2383-4F7D-A619-C4D40B071931}" type="sibTrans" cxnId="{C9799736-FF4E-4B08-BE02-5C0F0FBAC7AC}">
      <dgm:prSet phldrT="4" phldr="0"/>
      <dgm:spPr/>
      <dgm:t>
        <a:bodyPr/>
        <a:lstStyle/>
        <a:p>
          <a:endParaRPr lang="en-US"/>
        </a:p>
      </dgm:t>
    </dgm:pt>
    <dgm:pt modelId="{48CE1637-135D-4F9A-96AF-4F0666BEE407}" type="pres">
      <dgm:prSet presAssocID="{82A569B8-21B8-48AE-823D-4FABE10B4389}" presName="root" presStyleCnt="0">
        <dgm:presLayoutVars>
          <dgm:dir/>
          <dgm:resizeHandles val="exact"/>
        </dgm:presLayoutVars>
      </dgm:prSet>
      <dgm:spPr/>
    </dgm:pt>
    <dgm:pt modelId="{E682E11C-87EA-4AA1-980A-DF9D5A946509}" type="pres">
      <dgm:prSet presAssocID="{2C013A9D-1161-4F54-90A0-B2D05468DF83}" presName="compNode" presStyleCnt="0"/>
      <dgm:spPr/>
    </dgm:pt>
    <dgm:pt modelId="{35D2F2B2-AAA1-4AB3-AEAD-629D8ACC1E3C}" type="pres">
      <dgm:prSet presAssocID="{2C013A9D-1161-4F54-90A0-B2D05468DF83}" presName="bgRect" presStyleLbl="bgShp" presStyleIdx="0" presStyleCnt="4"/>
      <dgm:spPr/>
    </dgm:pt>
    <dgm:pt modelId="{CF914A24-C43D-4C14-B4DA-84FAE5E89857}" type="pres">
      <dgm:prSet presAssocID="{2C013A9D-1161-4F54-90A0-B2D05468DF8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39A86CB2-797A-4FE5-9D29-EEB1783401C3}" type="pres">
      <dgm:prSet presAssocID="{2C013A9D-1161-4F54-90A0-B2D05468DF83}" presName="spaceRect" presStyleCnt="0"/>
      <dgm:spPr/>
    </dgm:pt>
    <dgm:pt modelId="{82F8BF33-2A72-42CD-A6DB-BAF7642046DC}" type="pres">
      <dgm:prSet presAssocID="{2C013A9D-1161-4F54-90A0-B2D05468DF83}" presName="parTx" presStyleLbl="revTx" presStyleIdx="0" presStyleCnt="4">
        <dgm:presLayoutVars>
          <dgm:chMax val="0"/>
          <dgm:chPref val="0"/>
        </dgm:presLayoutVars>
      </dgm:prSet>
      <dgm:spPr/>
    </dgm:pt>
    <dgm:pt modelId="{AC4FAA59-C0FD-483A-AB3F-2C76B3D910DA}" type="pres">
      <dgm:prSet presAssocID="{263FF158-0310-4B1A-8ED4-982B45706829}" presName="sibTrans" presStyleCnt="0"/>
      <dgm:spPr/>
    </dgm:pt>
    <dgm:pt modelId="{9E79DFA6-8793-4094-B134-DB9F3C9EBEF8}" type="pres">
      <dgm:prSet presAssocID="{57E8F8C5-B071-4221-8CA1-418AB1B0CF8A}" presName="compNode" presStyleCnt="0"/>
      <dgm:spPr/>
    </dgm:pt>
    <dgm:pt modelId="{163C0A16-7C70-47F0-916E-92E957CB8198}" type="pres">
      <dgm:prSet presAssocID="{57E8F8C5-B071-4221-8CA1-418AB1B0CF8A}" presName="bgRect" presStyleLbl="bgShp" presStyleIdx="1" presStyleCnt="4"/>
      <dgm:spPr/>
    </dgm:pt>
    <dgm:pt modelId="{73443742-AFBD-4590-9823-FF680F7A458D}" type="pres">
      <dgm:prSet presAssocID="{57E8F8C5-B071-4221-8CA1-418AB1B0CF8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ffice Worker"/>
        </a:ext>
      </dgm:extLst>
    </dgm:pt>
    <dgm:pt modelId="{3089D674-D41C-44BC-A5CB-CAEE77D3353F}" type="pres">
      <dgm:prSet presAssocID="{57E8F8C5-B071-4221-8CA1-418AB1B0CF8A}" presName="spaceRect" presStyleCnt="0"/>
      <dgm:spPr/>
    </dgm:pt>
    <dgm:pt modelId="{5E9DEF16-0355-4F1C-A7DD-91ED6145A09E}" type="pres">
      <dgm:prSet presAssocID="{57E8F8C5-B071-4221-8CA1-418AB1B0CF8A}" presName="parTx" presStyleLbl="revTx" presStyleIdx="1" presStyleCnt="4">
        <dgm:presLayoutVars>
          <dgm:chMax val="0"/>
          <dgm:chPref val="0"/>
        </dgm:presLayoutVars>
      </dgm:prSet>
      <dgm:spPr/>
    </dgm:pt>
    <dgm:pt modelId="{FE5D4DFD-40EB-4E05-88DD-7AAD6245D109}" type="pres">
      <dgm:prSet presAssocID="{A982476D-1668-4421-966A-69BCD1918BF6}" presName="sibTrans" presStyleCnt="0"/>
      <dgm:spPr/>
    </dgm:pt>
    <dgm:pt modelId="{EDEAC01F-3A28-4EA4-A191-964CD920C9E8}" type="pres">
      <dgm:prSet presAssocID="{20E978A5-8C64-4EB6-9AA5-71657D766783}" presName="compNode" presStyleCnt="0"/>
      <dgm:spPr/>
    </dgm:pt>
    <dgm:pt modelId="{C84A0708-FEC0-4A74-9750-83785679B8AA}" type="pres">
      <dgm:prSet presAssocID="{20E978A5-8C64-4EB6-9AA5-71657D766783}" presName="bgRect" presStyleLbl="bgShp" presStyleIdx="2" presStyleCnt="4"/>
      <dgm:spPr/>
    </dgm:pt>
    <dgm:pt modelId="{23DD1EAF-A8B9-4639-8DE3-66F8CBC1C499}" type="pres">
      <dgm:prSet presAssocID="{20E978A5-8C64-4EB6-9AA5-71657D76678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6AA88FA0-DD33-403A-9BBF-A3A8B7BAA7EB}" type="pres">
      <dgm:prSet presAssocID="{20E978A5-8C64-4EB6-9AA5-71657D766783}" presName="spaceRect" presStyleCnt="0"/>
      <dgm:spPr/>
    </dgm:pt>
    <dgm:pt modelId="{0DCE7D7B-CA67-440C-BE4D-E00855BA5365}" type="pres">
      <dgm:prSet presAssocID="{20E978A5-8C64-4EB6-9AA5-71657D766783}" presName="parTx" presStyleLbl="revTx" presStyleIdx="2" presStyleCnt="4">
        <dgm:presLayoutVars>
          <dgm:chMax val="0"/>
          <dgm:chPref val="0"/>
        </dgm:presLayoutVars>
      </dgm:prSet>
      <dgm:spPr/>
    </dgm:pt>
    <dgm:pt modelId="{B68783FE-FD02-41DB-B11A-BA963E1FB075}" type="pres">
      <dgm:prSet presAssocID="{0F2DA9E8-D79F-48C9-8B3D-66847E36AE62}" presName="sibTrans" presStyleCnt="0"/>
      <dgm:spPr/>
    </dgm:pt>
    <dgm:pt modelId="{61929D7F-D742-4304-988E-E80CA1B01263}" type="pres">
      <dgm:prSet presAssocID="{61D15737-142A-4F0A-A543-5526F087A75A}" presName="compNode" presStyleCnt="0"/>
      <dgm:spPr/>
    </dgm:pt>
    <dgm:pt modelId="{52E0A625-C55D-4DF4-8BD0-3ACD7FBBD396}" type="pres">
      <dgm:prSet presAssocID="{61D15737-142A-4F0A-A543-5526F087A75A}" presName="bgRect" presStyleLbl="bgShp" presStyleIdx="3" presStyleCnt="4"/>
      <dgm:spPr/>
    </dgm:pt>
    <dgm:pt modelId="{AB087EB2-A404-4899-94B1-DE7652780565}" type="pres">
      <dgm:prSet presAssocID="{61D15737-142A-4F0A-A543-5526F087A75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Irritant"/>
        </a:ext>
      </dgm:extLst>
    </dgm:pt>
    <dgm:pt modelId="{56BEDDA5-1183-40B5-A18A-D5B647AD8ECB}" type="pres">
      <dgm:prSet presAssocID="{61D15737-142A-4F0A-A543-5526F087A75A}" presName="spaceRect" presStyleCnt="0"/>
      <dgm:spPr/>
    </dgm:pt>
    <dgm:pt modelId="{5F02667C-0828-40D2-84F1-F46D4217F956}" type="pres">
      <dgm:prSet presAssocID="{61D15737-142A-4F0A-A543-5526F087A75A}" presName="parTx" presStyleLbl="revTx" presStyleIdx="3" presStyleCnt="4">
        <dgm:presLayoutVars>
          <dgm:chMax val="0"/>
          <dgm:chPref val="0"/>
        </dgm:presLayoutVars>
      </dgm:prSet>
      <dgm:spPr/>
    </dgm:pt>
  </dgm:ptLst>
  <dgm:cxnLst>
    <dgm:cxn modelId="{2AC80B03-4DFD-4D60-8032-FF4CC50E06DD}" srcId="{82A569B8-21B8-48AE-823D-4FABE10B4389}" destId="{2C013A9D-1161-4F54-90A0-B2D05468DF83}" srcOrd="0" destOrd="0" parTransId="{7755118F-376F-4E2E-9DFB-64365BA1867E}" sibTransId="{263FF158-0310-4B1A-8ED4-982B45706829}"/>
    <dgm:cxn modelId="{49D9E021-A228-454D-98C4-075606055485}" type="presOf" srcId="{20E978A5-8C64-4EB6-9AA5-71657D766783}" destId="{0DCE7D7B-CA67-440C-BE4D-E00855BA5365}" srcOrd="0" destOrd="0" presId="urn:microsoft.com/office/officeart/2018/2/layout/IconVerticalSolidList"/>
    <dgm:cxn modelId="{58759A33-8E86-499D-B889-6A919ECDE527}" type="presOf" srcId="{57E8F8C5-B071-4221-8CA1-418AB1B0CF8A}" destId="{5E9DEF16-0355-4F1C-A7DD-91ED6145A09E}" srcOrd="0" destOrd="0" presId="urn:microsoft.com/office/officeart/2018/2/layout/IconVerticalSolidList"/>
    <dgm:cxn modelId="{C9799736-FF4E-4B08-BE02-5C0F0FBAC7AC}" srcId="{82A569B8-21B8-48AE-823D-4FABE10B4389}" destId="{61D15737-142A-4F0A-A543-5526F087A75A}" srcOrd="3" destOrd="0" parTransId="{A3C692A4-B357-47D2-97B5-1AD695B13E74}" sibTransId="{1A928813-2383-4F7D-A619-C4D40B071931}"/>
    <dgm:cxn modelId="{396C6D40-0AAE-4772-BED1-EB4F115B3C40}" type="presOf" srcId="{61D15737-142A-4F0A-A543-5526F087A75A}" destId="{5F02667C-0828-40D2-84F1-F46D4217F956}" srcOrd="0" destOrd="0" presId="urn:microsoft.com/office/officeart/2018/2/layout/IconVerticalSolidList"/>
    <dgm:cxn modelId="{CFE2B674-AF50-4C2F-88B7-4C79F977D450}" srcId="{82A569B8-21B8-48AE-823D-4FABE10B4389}" destId="{20E978A5-8C64-4EB6-9AA5-71657D766783}" srcOrd="2" destOrd="0" parTransId="{23581E50-C69F-494E-83D9-12F59E952F10}" sibTransId="{0F2DA9E8-D79F-48C9-8B3D-66847E36AE62}"/>
    <dgm:cxn modelId="{50AF2690-5645-42A4-8837-FE2CD078B4EA}" srcId="{82A569B8-21B8-48AE-823D-4FABE10B4389}" destId="{57E8F8C5-B071-4221-8CA1-418AB1B0CF8A}" srcOrd="1" destOrd="0" parTransId="{400AB615-6698-4B79-9652-DA187FA16223}" sibTransId="{A982476D-1668-4421-966A-69BCD1918BF6}"/>
    <dgm:cxn modelId="{5879EF96-15DA-4526-B96C-E5026BB55993}" type="presOf" srcId="{2C013A9D-1161-4F54-90A0-B2D05468DF83}" destId="{82F8BF33-2A72-42CD-A6DB-BAF7642046DC}" srcOrd="0" destOrd="0" presId="urn:microsoft.com/office/officeart/2018/2/layout/IconVerticalSolidList"/>
    <dgm:cxn modelId="{4C95F8A6-827D-49B2-B371-21825BFEE169}" type="presOf" srcId="{82A569B8-21B8-48AE-823D-4FABE10B4389}" destId="{48CE1637-135D-4F9A-96AF-4F0666BEE407}" srcOrd="0" destOrd="0" presId="urn:microsoft.com/office/officeart/2018/2/layout/IconVerticalSolidList"/>
    <dgm:cxn modelId="{6127C144-07DB-405F-8142-5A6EFBC69DF5}" type="presParOf" srcId="{48CE1637-135D-4F9A-96AF-4F0666BEE407}" destId="{E682E11C-87EA-4AA1-980A-DF9D5A946509}" srcOrd="0" destOrd="0" presId="urn:microsoft.com/office/officeart/2018/2/layout/IconVerticalSolidList"/>
    <dgm:cxn modelId="{3B55B338-CC24-483D-85BC-5EE998A163DF}" type="presParOf" srcId="{E682E11C-87EA-4AA1-980A-DF9D5A946509}" destId="{35D2F2B2-AAA1-4AB3-AEAD-629D8ACC1E3C}" srcOrd="0" destOrd="0" presId="urn:microsoft.com/office/officeart/2018/2/layout/IconVerticalSolidList"/>
    <dgm:cxn modelId="{4234847E-F236-4066-84C9-1A725CDEB466}" type="presParOf" srcId="{E682E11C-87EA-4AA1-980A-DF9D5A946509}" destId="{CF914A24-C43D-4C14-B4DA-84FAE5E89857}" srcOrd="1" destOrd="0" presId="urn:microsoft.com/office/officeart/2018/2/layout/IconVerticalSolidList"/>
    <dgm:cxn modelId="{067C595C-35BA-4411-BB3F-1860E346023F}" type="presParOf" srcId="{E682E11C-87EA-4AA1-980A-DF9D5A946509}" destId="{39A86CB2-797A-4FE5-9D29-EEB1783401C3}" srcOrd="2" destOrd="0" presId="urn:microsoft.com/office/officeart/2018/2/layout/IconVerticalSolidList"/>
    <dgm:cxn modelId="{65866571-E3CA-47EC-8EFE-57CB6057FB28}" type="presParOf" srcId="{E682E11C-87EA-4AA1-980A-DF9D5A946509}" destId="{82F8BF33-2A72-42CD-A6DB-BAF7642046DC}" srcOrd="3" destOrd="0" presId="urn:microsoft.com/office/officeart/2018/2/layout/IconVerticalSolidList"/>
    <dgm:cxn modelId="{A6AC6DB6-5374-4CC1-986D-DF2648196D00}" type="presParOf" srcId="{48CE1637-135D-4F9A-96AF-4F0666BEE407}" destId="{AC4FAA59-C0FD-483A-AB3F-2C76B3D910DA}" srcOrd="1" destOrd="0" presId="urn:microsoft.com/office/officeart/2018/2/layout/IconVerticalSolidList"/>
    <dgm:cxn modelId="{98457DC1-E93E-4CD4-9C1F-D5732F2C808A}" type="presParOf" srcId="{48CE1637-135D-4F9A-96AF-4F0666BEE407}" destId="{9E79DFA6-8793-4094-B134-DB9F3C9EBEF8}" srcOrd="2" destOrd="0" presId="urn:microsoft.com/office/officeart/2018/2/layout/IconVerticalSolidList"/>
    <dgm:cxn modelId="{6DF145DF-0430-40B3-8360-4758634A7A0A}" type="presParOf" srcId="{9E79DFA6-8793-4094-B134-DB9F3C9EBEF8}" destId="{163C0A16-7C70-47F0-916E-92E957CB8198}" srcOrd="0" destOrd="0" presId="urn:microsoft.com/office/officeart/2018/2/layout/IconVerticalSolidList"/>
    <dgm:cxn modelId="{79C85FD8-881C-4DD6-9096-FB4B3FA012AE}" type="presParOf" srcId="{9E79DFA6-8793-4094-B134-DB9F3C9EBEF8}" destId="{73443742-AFBD-4590-9823-FF680F7A458D}" srcOrd="1" destOrd="0" presId="urn:microsoft.com/office/officeart/2018/2/layout/IconVerticalSolidList"/>
    <dgm:cxn modelId="{5339A3DD-50D5-4C20-924D-3F7864845FBE}" type="presParOf" srcId="{9E79DFA6-8793-4094-B134-DB9F3C9EBEF8}" destId="{3089D674-D41C-44BC-A5CB-CAEE77D3353F}" srcOrd="2" destOrd="0" presId="urn:microsoft.com/office/officeart/2018/2/layout/IconVerticalSolidList"/>
    <dgm:cxn modelId="{9C055C47-B062-4B0A-A073-486856CDC257}" type="presParOf" srcId="{9E79DFA6-8793-4094-B134-DB9F3C9EBEF8}" destId="{5E9DEF16-0355-4F1C-A7DD-91ED6145A09E}" srcOrd="3" destOrd="0" presId="urn:microsoft.com/office/officeart/2018/2/layout/IconVerticalSolidList"/>
    <dgm:cxn modelId="{2C551520-6B27-4B6C-8E21-262D09FD11AE}" type="presParOf" srcId="{48CE1637-135D-4F9A-96AF-4F0666BEE407}" destId="{FE5D4DFD-40EB-4E05-88DD-7AAD6245D109}" srcOrd="3" destOrd="0" presId="urn:microsoft.com/office/officeart/2018/2/layout/IconVerticalSolidList"/>
    <dgm:cxn modelId="{73326BDE-B293-4941-BDCB-D6F448B61F89}" type="presParOf" srcId="{48CE1637-135D-4F9A-96AF-4F0666BEE407}" destId="{EDEAC01F-3A28-4EA4-A191-964CD920C9E8}" srcOrd="4" destOrd="0" presId="urn:microsoft.com/office/officeart/2018/2/layout/IconVerticalSolidList"/>
    <dgm:cxn modelId="{A802771F-2790-4036-B290-478DC48982C9}" type="presParOf" srcId="{EDEAC01F-3A28-4EA4-A191-964CD920C9E8}" destId="{C84A0708-FEC0-4A74-9750-83785679B8AA}" srcOrd="0" destOrd="0" presId="urn:microsoft.com/office/officeart/2018/2/layout/IconVerticalSolidList"/>
    <dgm:cxn modelId="{4EFD6E3F-3AAE-4A32-8627-ECA68963770D}" type="presParOf" srcId="{EDEAC01F-3A28-4EA4-A191-964CD920C9E8}" destId="{23DD1EAF-A8B9-4639-8DE3-66F8CBC1C499}" srcOrd="1" destOrd="0" presId="urn:microsoft.com/office/officeart/2018/2/layout/IconVerticalSolidList"/>
    <dgm:cxn modelId="{2CE2D6ED-81EB-4650-B14E-5F04BDEB7FB3}" type="presParOf" srcId="{EDEAC01F-3A28-4EA4-A191-964CD920C9E8}" destId="{6AA88FA0-DD33-403A-9BBF-A3A8B7BAA7EB}" srcOrd="2" destOrd="0" presId="urn:microsoft.com/office/officeart/2018/2/layout/IconVerticalSolidList"/>
    <dgm:cxn modelId="{1EFD7F93-B4D9-4FFE-8771-CB2FE4C2F94E}" type="presParOf" srcId="{EDEAC01F-3A28-4EA4-A191-964CD920C9E8}" destId="{0DCE7D7B-CA67-440C-BE4D-E00855BA5365}" srcOrd="3" destOrd="0" presId="urn:microsoft.com/office/officeart/2018/2/layout/IconVerticalSolidList"/>
    <dgm:cxn modelId="{D8DE71EB-2AAA-49B4-953C-AC91385D1F73}" type="presParOf" srcId="{48CE1637-135D-4F9A-96AF-4F0666BEE407}" destId="{B68783FE-FD02-41DB-B11A-BA963E1FB075}" srcOrd="5" destOrd="0" presId="urn:microsoft.com/office/officeart/2018/2/layout/IconVerticalSolidList"/>
    <dgm:cxn modelId="{B2E689DF-8660-40A0-A2C9-43BE715A8734}" type="presParOf" srcId="{48CE1637-135D-4F9A-96AF-4F0666BEE407}" destId="{61929D7F-D742-4304-988E-E80CA1B01263}" srcOrd="6" destOrd="0" presId="urn:microsoft.com/office/officeart/2018/2/layout/IconVerticalSolidList"/>
    <dgm:cxn modelId="{847EB850-6B2A-429E-8827-B055246A0B21}" type="presParOf" srcId="{61929D7F-D742-4304-988E-E80CA1B01263}" destId="{52E0A625-C55D-4DF4-8BD0-3ACD7FBBD396}" srcOrd="0" destOrd="0" presId="urn:microsoft.com/office/officeart/2018/2/layout/IconVerticalSolidList"/>
    <dgm:cxn modelId="{1308D1C9-B046-4E67-9E3A-EEB538BF860F}" type="presParOf" srcId="{61929D7F-D742-4304-988E-E80CA1B01263}" destId="{AB087EB2-A404-4899-94B1-DE7652780565}" srcOrd="1" destOrd="0" presId="urn:microsoft.com/office/officeart/2018/2/layout/IconVerticalSolidList"/>
    <dgm:cxn modelId="{0C8B9B2D-F219-4618-9A6C-7FC1486288E3}" type="presParOf" srcId="{61929D7F-D742-4304-988E-E80CA1B01263}" destId="{56BEDDA5-1183-40B5-A18A-D5B647AD8ECB}" srcOrd="2" destOrd="0" presId="urn:microsoft.com/office/officeart/2018/2/layout/IconVerticalSolidList"/>
    <dgm:cxn modelId="{A3D11200-40AA-4B43-9BF6-12F8024045A2}" type="presParOf" srcId="{61929D7F-D742-4304-988E-E80CA1B01263}" destId="{5F02667C-0828-40D2-84F1-F46D4217F95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A155B7-C4BF-42D2-8519-B910CB85F0DB}" type="doc">
      <dgm:prSet loTypeId="urn:microsoft.com/office/officeart/2018/2/layout/IconCircleList" loCatId="icon" qsTypeId="urn:microsoft.com/office/officeart/2005/8/quickstyle/simple1" qsCatId="simple" csTypeId="urn:microsoft.com/office/officeart/2018/5/colors/Iconchunking_neutralicon_colorful2" csCatId="colorful" phldr="1"/>
      <dgm:spPr/>
      <dgm:t>
        <a:bodyPr/>
        <a:lstStyle/>
        <a:p>
          <a:endParaRPr lang="en-US"/>
        </a:p>
      </dgm:t>
    </dgm:pt>
    <dgm:pt modelId="{780A4AC1-637D-4586-965C-31D41EE38C3B}">
      <dgm:prSet custT="1"/>
      <dgm:spPr/>
      <dgm:t>
        <a:bodyPr/>
        <a:lstStyle/>
        <a:p>
          <a:r>
            <a:rPr lang="en-US" sz="1600" b="1" dirty="0"/>
            <a:t>Performance-Based Recognition Programs: </a:t>
          </a:r>
          <a:r>
            <a:rPr lang="en-US" sz="1600" dirty="0"/>
            <a:t>Recognize and reward employees for their hard work with incentives such as in-store discounts, "Department of the Quarter" awards, and "Employee of the Month" acknowledgments.</a:t>
          </a:r>
        </a:p>
      </dgm:t>
    </dgm:pt>
    <dgm:pt modelId="{5FBD5538-A76D-46A1-B446-827107ED09E0}" type="parTrans" cxnId="{125AC856-3791-46B3-8A5E-5BAF2A7A1772}">
      <dgm:prSet/>
      <dgm:spPr/>
      <dgm:t>
        <a:bodyPr/>
        <a:lstStyle/>
        <a:p>
          <a:endParaRPr lang="en-US"/>
        </a:p>
      </dgm:t>
    </dgm:pt>
    <dgm:pt modelId="{8B47C679-6866-4674-AF7F-0FC991BA874A}" type="sibTrans" cxnId="{125AC856-3791-46B3-8A5E-5BAF2A7A1772}">
      <dgm:prSet/>
      <dgm:spPr/>
      <dgm:t>
        <a:bodyPr/>
        <a:lstStyle/>
        <a:p>
          <a:endParaRPr lang="en-US"/>
        </a:p>
      </dgm:t>
    </dgm:pt>
    <dgm:pt modelId="{B0EE1677-4751-4E3E-8E75-70EB43CBDE14}">
      <dgm:prSet custT="1"/>
      <dgm:spPr/>
      <dgm:t>
        <a:bodyPr/>
        <a:lstStyle/>
        <a:p>
          <a:r>
            <a:rPr lang="en-US" sz="1800" b="1" dirty="0"/>
            <a:t>Targeted Training</a:t>
          </a:r>
          <a:r>
            <a:rPr lang="en-US" sz="1800" dirty="0"/>
            <a:t>: Implement customized training programs tailored to the specific needs of each department.</a:t>
          </a:r>
        </a:p>
      </dgm:t>
    </dgm:pt>
    <dgm:pt modelId="{C8B0D5F7-AF86-4AAF-8EC3-ED3D659A8F58}" type="parTrans" cxnId="{FAC82960-A1BB-4982-AF66-2C0990C91D63}">
      <dgm:prSet/>
      <dgm:spPr/>
      <dgm:t>
        <a:bodyPr/>
        <a:lstStyle/>
        <a:p>
          <a:endParaRPr lang="en-US"/>
        </a:p>
      </dgm:t>
    </dgm:pt>
    <dgm:pt modelId="{F2172FD8-8A57-4136-9218-102FD457E9CA}" type="sibTrans" cxnId="{FAC82960-A1BB-4982-AF66-2C0990C91D63}">
      <dgm:prSet/>
      <dgm:spPr/>
      <dgm:t>
        <a:bodyPr/>
        <a:lstStyle/>
        <a:p>
          <a:endParaRPr lang="en-US"/>
        </a:p>
      </dgm:t>
    </dgm:pt>
    <dgm:pt modelId="{8B49131E-88CB-4738-9CFB-6D0DB037DDA3}">
      <dgm:prSet custT="1"/>
      <dgm:spPr/>
      <dgm:t>
        <a:bodyPr/>
        <a:lstStyle/>
        <a:p>
          <a:r>
            <a:rPr lang="en-US" sz="1800" b="1" dirty="0"/>
            <a:t>Data-Driven Performance Tracking: </a:t>
          </a:r>
          <a:r>
            <a:rPr lang="en-US" sz="1800" dirty="0"/>
            <a:t>Utilize dashboards and reports to visualize performance data, enabling HR teams to easily identify the lowest-performing departments.</a:t>
          </a:r>
        </a:p>
      </dgm:t>
    </dgm:pt>
    <dgm:pt modelId="{29089947-0A4D-448D-9502-A08FA48C99CF}" type="parTrans" cxnId="{092FEDB2-CB95-4EAF-91A1-6178CF99A743}">
      <dgm:prSet/>
      <dgm:spPr/>
      <dgm:t>
        <a:bodyPr/>
        <a:lstStyle/>
        <a:p>
          <a:endParaRPr lang="en-US"/>
        </a:p>
      </dgm:t>
    </dgm:pt>
    <dgm:pt modelId="{BC299B26-8B96-4C34-AF71-27B3609107C0}" type="sibTrans" cxnId="{092FEDB2-CB95-4EAF-91A1-6178CF99A743}">
      <dgm:prSet/>
      <dgm:spPr/>
      <dgm:t>
        <a:bodyPr/>
        <a:lstStyle/>
        <a:p>
          <a:endParaRPr lang="en-US"/>
        </a:p>
      </dgm:t>
    </dgm:pt>
    <dgm:pt modelId="{6557190B-F0D3-4A7F-A719-7620934D8D2C}">
      <dgm:prSet custT="1"/>
      <dgm:spPr/>
      <dgm:t>
        <a:bodyPr/>
        <a:lstStyle/>
        <a:p>
          <a:r>
            <a:rPr lang="en-US" sz="1800" b="1" dirty="0"/>
            <a:t>Balanced Workload Across Teams: </a:t>
          </a:r>
          <a:r>
            <a:rPr lang="en-US" sz="1800" dirty="0"/>
            <a:t>Encourage regular, real-time work management across teams to ensure that workloads are distributed proportionately among employees.</a:t>
          </a:r>
        </a:p>
      </dgm:t>
    </dgm:pt>
    <dgm:pt modelId="{0C359B01-D3C0-4EDD-8BBC-B95DB861E079}" type="parTrans" cxnId="{A0751B58-2697-4DDE-808B-9378CECD2012}">
      <dgm:prSet/>
      <dgm:spPr/>
      <dgm:t>
        <a:bodyPr/>
        <a:lstStyle/>
        <a:p>
          <a:endParaRPr lang="en-US"/>
        </a:p>
      </dgm:t>
    </dgm:pt>
    <dgm:pt modelId="{8F9E739D-E780-4B0B-AC01-D681A11EF978}" type="sibTrans" cxnId="{A0751B58-2697-4DDE-808B-9378CECD2012}">
      <dgm:prSet/>
      <dgm:spPr/>
      <dgm:t>
        <a:bodyPr/>
        <a:lstStyle/>
        <a:p>
          <a:endParaRPr lang="en-US"/>
        </a:p>
      </dgm:t>
    </dgm:pt>
    <dgm:pt modelId="{AC7B6662-9E3E-425B-A756-365BECC36D35}" type="pres">
      <dgm:prSet presAssocID="{6EA155B7-C4BF-42D2-8519-B910CB85F0DB}" presName="root" presStyleCnt="0">
        <dgm:presLayoutVars>
          <dgm:dir/>
          <dgm:resizeHandles val="exact"/>
        </dgm:presLayoutVars>
      </dgm:prSet>
      <dgm:spPr/>
    </dgm:pt>
    <dgm:pt modelId="{2820373A-7F5D-464D-A84B-CAFF8BF3C605}" type="pres">
      <dgm:prSet presAssocID="{6EA155B7-C4BF-42D2-8519-B910CB85F0DB}" presName="container" presStyleCnt="0">
        <dgm:presLayoutVars>
          <dgm:dir/>
          <dgm:resizeHandles val="exact"/>
        </dgm:presLayoutVars>
      </dgm:prSet>
      <dgm:spPr/>
    </dgm:pt>
    <dgm:pt modelId="{8FF0AC4A-F633-4185-A677-A74A2CB8A4E1}" type="pres">
      <dgm:prSet presAssocID="{780A4AC1-637D-4586-965C-31D41EE38C3B}" presName="compNode" presStyleCnt="0"/>
      <dgm:spPr/>
    </dgm:pt>
    <dgm:pt modelId="{ABFF20DF-3722-424B-A235-8902115E2694}" type="pres">
      <dgm:prSet presAssocID="{780A4AC1-637D-4586-965C-31D41EE38C3B}" presName="iconBgRect" presStyleLbl="bgShp" presStyleIdx="0" presStyleCnt="4"/>
      <dgm:spPr/>
    </dgm:pt>
    <dgm:pt modelId="{66E29CAC-F379-4A30-B21B-EF96EAE94A9D}" type="pres">
      <dgm:prSet presAssocID="{780A4AC1-637D-4586-965C-31D41EE38C3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ibbon"/>
        </a:ext>
      </dgm:extLst>
    </dgm:pt>
    <dgm:pt modelId="{2F29C0DB-B91F-4E8C-B7C9-58D172B5942C}" type="pres">
      <dgm:prSet presAssocID="{780A4AC1-637D-4586-965C-31D41EE38C3B}" presName="spaceRect" presStyleCnt="0"/>
      <dgm:spPr/>
    </dgm:pt>
    <dgm:pt modelId="{41ADE529-0213-4CDE-A1E2-1DE4BC51759D}" type="pres">
      <dgm:prSet presAssocID="{780A4AC1-637D-4586-965C-31D41EE38C3B}" presName="textRect" presStyleLbl="revTx" presStyleIdx="0" presStyleCnt="4">
        <dgm:presLayoutVars>
          <dgm:chMax val="1"/>
          <dgm:chPref val="1"/>
        </dgm:presLayoutVars>
      </dgm:prSet>
      <dgm:spPr/>
    </dgm:pt>
    <dgm:pt modelId="{715B77E3-C79C-4696-9D90-07366A5EF081}" type="pres">
      <dgm:prSet presAssocID="{8B47C679-6866-4674-AF7F-0FC991BA874A}" presName="sibTrans" presStyleLbl="sibTrans2D1" presStyleIdx="0" presStyleCnt="0"/>
      <dgm:spPr/>
    </dgm:pt>
    <dgm:pt modelId="{7D1292BB-79E2-4C9F-AA2E-DD968798F433}" type="pres">
      <dgm:prSet presAssocID="{B0EE1677-4751-4E3E-8E75-70EB43CBDE14}" presName="compNode" presStyleCnt="0"/>
      <dgm:spPr/>
    </dgm:pt>
    <dgm:pt modelId="{C781A07C-DB7B-479D-89E1-AC611CE5BA11}" type="pres">
      <dgm:prSet presAssocID="{B0EE1677-4751-4E3E-8E75-70EB43CBDE14}" presName="iconBgRect" presStyleLbl="bgShp" presStyleIdx="1" presStyleCnt="4"/>
      <dgm:spPr/>
    </dgm:pt>
    <dgm:pt modelId="{F1616C21-9CA0-4B50-B293-93FEE3742E96}" type="pres">
      <dgm:prSet presAssocID="{B0EE1677-4751-4E3E-8E75-70EB43CBDE1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1A05C725-B3BB-4455-AC79-AF1A05DE4369}" type="pres">
      <dgm:prSet presAssocID="{B0EE1677-4751-4E3E-8E75-70EB43CBDE14}" presName="spaceRect" presStyleCnt="0"/>
      <dgm:spPr/>
    </dgm:pt>
    <dgm:pt modelId="{6739F309-1577-457C-9629-5803A0A0B994}" type="pres">
      <dgm:prSet presAssocID="{B0EE1677-4751-4E3E-8E75-70EB43CBDE14}" presName="textRect" presStyleLbl="revTx" presStyleIdx="1" presStyleCnt="4">
        <dgm:presLayoutVars>
          <dgm:chMax val="1"/>
          <dgm:chPref val="1"/>
        </dgm:presLayoutVars>
      </dgm:prSet>
      <dgm:spPr/>
    </dgm:pt>
    <dgm:pt modelId="{27F3783F-4F2D-4A8C-B8BA-78C71A10DF37}" type="pres">
      <dgm:prSet presAssocID="{F2172FD8-8A57-4136-9218-102FD457E9CA}" presName="sibTrans" presStyleLbl="sibTrans2D1" presStyleIdx="0" presStyleCnt="0"/>
      <dgm:spPr/>
    </dgm:pt>
    <dgm:pt modelId="{3E1C3B67-058E-4CF9-BEB5-2B1CD21E7BA8}" type="pres">
      <dgm:prSet presAssocID="{8B49131E-88CB-4738-9CFB-6D0DB037DDA3}" presName="compNode" presStyleCnt="0"/>
      <dgm:spPr/>
    </dgm:pt>
    <dgm:pt modelId="{3BF93B9B-D719-492E-A9EE-F0D254B05C63}" type="pres">
      <dgm:prSet presAssocID="{8B49131E-88CB-4738-9CFB-6D0DB037DDA3}" presName="iconBgRect" presStyleLbl="bgShp" presStyleIdx="2" presStyleCnt="4"/>
      <dgm:spPr/>
    </dgm:pt>
    <dgm:pt modelId="{851BCDB9-18B8-458C-9B14-6F7140DAD515}" type="pres">
      <dgm:prSet presAssocID="{8B49131E-88CB-4738-9CFB-6D0DB037DDA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1A1E2F84-40A4-426E-AF90-587CB9F0E715}" type="pres">
      <dgm:prSet presAssocID="{8B49131E-88CB-4738-9CFB-6D0DB037DDA3}" presName="spaceRect" presStyleCnt="0"/>
      <dgm:spPr/>
    </dgm:pt>
    <dgm:pt modelId="{F3F06EB2-ACAC-45EF-AF0B-AF7E9EC51CEE}" type="pres">
      <dgm:prSet presAssocID="{8B49131E-88CB-4738-9CFB-6D0DB037DDA3}" presName="textRect" presStyleLbl="revTx" presStyleIdx="2" presStyleCnt="4">
        <dgm:presLayoutVars>
          <dgm:chMax val="1"/>
          <dgm:chPref val="1"/>
        </dgm:presLayoutVars>
      </dgm:prSet>
      <dgm:spPr/>
    </dgm:pt>
    <dgm:pt modelId="{CC0FF7BE-754B-482B-BBAB-C3F05357D39B}" type="pres">
      <dgm:prSet presAssocID="{BC299B26-8B96-4C34-AF71-27B3609107C0}" presName="sibTrans" presStyleLbl="sibTrans2D1" presStyleIdx="0" presStyleCnt="0"/>
      <dgm:spPr/>
    </dgm:pt>
    <dgm:pt modelId="{87A56DB3-71A9-4162-A309-FB3A3937A1B6}" type="pres">
      <dgm:prSet presAssocID="{6557190B-F0D3-4A7F-A719-7620934D8D2C}" presName="compNode" presStyleCnt="0"/>
      <dgm:spPr/>
    </dgm:pt>
    <dgm:pt modelId="{CF0ED730-C4B1-4C41-B674-5CEAB65141C9}" type="pres">
      <dgm:prSet presAssocID="{6557190B-F0D3-4A7F-A719-7620934D8D2C}" presName="iconBgRect" presStyleLbl="bgShp" presStyleIdx="3" presStyleCnt="4"/>
      <dgm:spPr/>
    </dgm:pt>
    <dgm:pt modelId="{2D4274E5-CD23-410E-A3B0-390B2B8D7081}" type="pres">
      <dgm:prSet presAssocID="{6557190B-F0D3-4A7F-A719-7620934D8D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F8E0F433-F961-4D80-9196-DFFCCB354456}" type="pres">
      <dgm:prSet presAssocID="{6557190B-F0D3-4A7F-A719-7620934D8D2C}" presName="spaceRect" presStyleCnt="0"/>
      <dgm:spPr/>
    </dgm:pt>
    <dgm:pt modelId="{7754D611-6068-4664-B10D-45F9864407DD}" type="pres">
      <dgm:prSet presAssocID="{6557190B-F0D3-4A7F-A719-7620934D8D2C}" presName="textRect" presStyleLbl="revTx" presStyleIdx="3" presStyleCnt="4">
        <dgm:presLayoutVars>
          <dgm:chMax val="1"/>
          <dgm:chPref val="1"/>
        </dgm:presLayoutVars>
      </dgm:prSet>
      <dgm:spPr/>
    </dgm:pt>
  </dgm:ptLst>
  <dgm:cxnLst>
    <dgm:cxn modelId="{6F0F4F05-BFCE-484A-8F57-261638E0E19F}" type="presOf" srcId="{F2172FD8-8A57-4136-9218-102FD457E9CA}" destId="{27F3783F-4F2D-4A8C-B8BA-78C71A10DF37}" srcOrd="0" destOrd="0" presId="urn:microsoft.com/office/officeart/2018/2/layout/IconCircleList"/>
    <dgm:cxn modelId="{7B054825-1758-4BC5-BED8-65FED6EED294}" type="presOf" srcId="{8B47C679-6866-4674-AF7F-0FC991BA874A}" destId="{715B77E3-C79C-4696-9D90-07366A5EF081}" srcOrd="0" destOrd="0" presId="urn:microsoft.com/office/officeart/2018/2/layout/IconCircleList"/>
    <dgm:cxn modelId="{32AEE52F-24EA-4806-92FF-6A220AB5511C}" type="presOf" srcId="{780A4AC1-637D-4586-965C-31D41EE38C3B}" destId="{41ADE529-0213-4CDE-A1E2-1DE4BC51759D}" srcOrd="0" destOrd="0" presId="urn:microsoft.com/office/officeart/2018/2/layout/IconCircleList"/>
    <dgm:cxn modelId="{FAC82960-A1BB-4982-AF66-2C0990C91D63}" srcId="{6EA155B7-C4BF-42D2-8519-B910CB85F0DB}" destId="{B0EE1677-4751-4E3E-8E75-70EB43CBDE14}" srcOrd="1" destOrd="0" parTransId="{C8B0D5F7-AF86-4AAF-8EC3-ED3D659A8F58}" sibTransId="{F2172FD8-8A57-4136-9218-102FD457E9CA}"/>
    <dgm:cxn modelId="{125AC856-3791-46B3-8A5E-5BAF2A7A1772}" srcId="{6EA155B7-C4BF-42D2-8519-B910CB85F0DB}" destId="{780A4AC1-637D-4586-965C-31D41EE38C3B}" srcOrd="0" destOrd="0" parTransId="{5FBD5538-A76D-46A1-B446-827107ED09E0}" sibTransId="{8B47C679-6866-4674-AF7F-0FC991BA874A}"/>
    <dgm:cxn modelId="{A0751B58-2697-4DDE-808B-9378CECD2012}" srcId="{6EA155B7-C4BF-42D2-8519-B910CB85F0DB}" destId="{6557190B-F0D3-4A7F-A719-7620934D8D2C}" srcOrd="3" destOrd="0" parTransId="{0C359B01-D3C0-4EDD-8BBC-B95DB861E079}" sibTransId="{8F9E739D-E780-4B0B-AC01-D681A11EF978}"/>
    <dgm:cxn modelId="{ABB19F7D-4E39-478D-B3BB-0BB6A96510C1}" type="presOf" srcId="{6EA155B7-C4BF-42D2-8519-B910CB85F0DB}" destId="{AC7B6662-9E3E-425B-A756-365BECC36D35}" srcOrd="0" destOrd="0" presId="urn:microsoft.com/office/officeart/2018/2/layout/IconCircleList"/>
    <dgm:cxn modelId="{092FEDB2-CB95-4EAF-91A1-6178CF99A743}" srcId="{6EA155B7-C4BF-42D2-8519-B910CB85F0DB}" destId="{8B49131E-88CB-4738-9CFB-6D0DB037DDA3}" srcOrd="2" destOrd="0" parTransId="{29089947-0A4D-448D-9502-A08FA48C99CF}" sibTransId="{BC299B26-8B96-4C34-AF71-27B3609107C0}"/>
    <dgm:cxn modelId="{8C1E91B3-22E2-4267-BA8C-6BA97E1AEC89}" type="presOf" srcId="{8B49131E-88CB-4738-9CFB-6D0DB037DDA3}" destId="{F3F06EB2-ACAC-45EF-AF0B-AF7E9EC51CEE}" srcOrd="0" destOrd="0" presId="urn:microsoft.com/office/officeart/2018/2/layout/IconCircleList"/>
    <dgm:cxn modelId="{D72F6EB7-A830-460E-A841-A79B6374133E}" type="presOf" srcId="{BC299B26-8B96-4C34-AF71-27B3609107C0}" destId="{CC0FF7BE-754B-482B-BBAB-C3F05357D39B}" srcOrd="0" destOrd="0" presId="urn:microsoft.com/office/officeart/2018/2/layout/IconCircleList"/>
    <dgm:cxn modelId="{04252CC6-4C81-43E2-81A0-3DD8CD0B9722}" type="presOf" srcId="{6557190B-F0D3-4A7F-A719-7620934D8D2C}" destId="{7754D611-6068-4664-B10D-45F9864407DD}" srcOrd="0" destOrd="0" presId="urn:microsoft.com/office/officeart/2018/2/layout/IconCircleList"/>
    <dgm:cxn modelId="{F694B1EF-0FA4-4743-9DB0-5F6F0069A675}" type="presOf" srcId="{B0EE1677-4751-4E3E-8E75-70EB43CBDE14}" destId="{6739F309-1577-457C-9629-5803A0A0B994}" srcOrd="0" destOrd="0" presId="urn:microsoft.com/office/officeart/2018/2/layout/IconCircleList"/>
    <dgm:cxn modelId="{1DD880CF-90CC-4F78-BDF2-10C6190BF8E6}" type="presParOf" srcId="{AC7B6662-9E3E-425B-A756-365BECC36D35}" destId="{2820373A-7F5D-464D-A84B-CAFF8BF3C605}" srcOrd="0" destOrd="0" presId="urn:microsoft.com/office/officeart/2018/2/layout/IconCircleList"/>
    <dgm:cxn modelId="{A69A5856-171A-451A-A1DC-1F50ADBCF512}" type="presParOf" srcId="{2820373A-7F5D-464D-A84B-CAFF8BF3C605}" destId="{8FF0AC4A-F633-4185-A677-A74A2CB8A4E1}" srcOrd="0" destOrd="0" presId="urn:microsoft.com/office/officeart/2018/2/layout/IconCircleList"/>
    <dgm:cxn modelId="{4F6D7E2A-D42E-4FB1-A2B6-18C7528A8AAD}" type="presParOf" srcId="{8FF0AC4A-F633-4185-A677-A74A2CB8A4E1}" destId="{ABFF20DF-3722-424B-A235-8902115E2694}" srcOrd="0" destOrd="0" presId="urn:microsoft.com/office/officeart/2018/2/layout/IconCircleList"/>
    <dgm:cxn modelId="{3D4F431E-1CF8-4BF6-8B60-F0F9290B3C3B}" type="presParOf" srcId="{8FF0AC4A-F633-4185-A677-A74A2CB8A4E1}" destId="{66E29CAC-F379-4A30-B21B-EF96EAE94A9D}" srcOrd="1" destOrd="0" presId="urn:microsoft.com/office/officeart/2018/2/layout/IconCircleList"/>
    <dgm:cxn modelId="{F2D1F0BC-64A3-428B-B69B-FE4FCFA21491}" type="presParOf" srcId="{8FF0AC4A-F633-4185-A677-A74A2CB8A4E1}" destId="{2F29C0DB-B91F-4E8C-B7C9-58D172B5942C}" srcOrd="2" destOrd="0" presId="urn:microsoft.com/office/officeart/2018/2/layout/IconCircleList"/>
    <dgm:cxn modelId="{38E656DA-2984-430C-9EE6-14841FEBDA75}" type="presParOf" srcId="{8FF0AC4A-F633-4185-A677-A74A2CB8A4E1}" destId="{41ADE529-0213-4CDE-A1E2-1DE4BC51759D}" srcOrd="3" destOrd="0" presId="urn:microsoft.com/office/officeart/2018/2/layout/IconCircleList"/>
    <dgm:cxn modelId="{CCBA550F-30A6-45D8-9B70-D1A54EFB106E}" type="presParOf" srcId="{2820373A-7F5D-464D-A84B-CAFF8BF3C605}" destId="{715B77E3-C79C-4696-9D90-07366A5EF081}" srcOrd="1" destOrd="0" presId="urn:microsoft.com/office/officeart/2018/2/layout/IconCircleList"/>
    <dgm:cxn modelId="{A1A08E76-4823-47CC-87A2-1347301C7783}" type="presParOf" srcId="{2820373A-7F5D-464D-A84B-CAFF8BF3C605}" destId="{7D1292BB-79E2-4C9F-AA2E-DD968798F433}" srcOrd="2" destOrd="0" presId="urn:microsoft.com/office/officeart/2018/2/layout/IconCircleList"/>
    <dgm:cxn modelId="{01B5EE51-8203-41A3-9C36-FD8EB4139F73}" type="presParOf" srcId="{7D1292BB-79E2-4C9F-AA2E-DD968798F433}" destId="{C781A07C-DB7B-479D-89E1-AC611CE5BA11}" srcOrd="0" destOrd="0" presId="urn:microsoft.com/office/officeart/2018/2/layout/IconCircleList"/>
    <dgm:cxn modelId="{9E3E688B-2AEF-405F-B8D0-9AEED0AD03A9}" type="presParOf" srcId="{7D1292BB-79E2-4C9F-AA2E-DD968798F433}" destId="{F1616C21-9CA0-4B50-B293-93FEE3742E96}" srcOrd="1" destOrd="0" presId="urn:microsoft.com/office/officeart/2018/2/layout/IconCircleList"/>
    <dgm:cxn modelId="{09BC3C8C-C0AF-45CC-BB8C-6EF35418F22B}" type="presParOf" srcId="{7D1292BB-79E2-4C9F-AA2E-DD968798F433}" destId="{1A05C725-B3BB-4455-AC79-AF1A05DE4369}" srcOrd="2" destOrd="0" presId="urn:microsoft.com/office/officeart/2018/2/layout/IconCircleList"/>
    <dgm:cxn modelId="{C349C626-0CBF-4F38-B469-2849F9367FB0}" type="presParOf" srcId="{7D1292BB-79E2-4C9F-AA2E-DD968798F433}" destId="{6739F309-1577-457C-9629-5803A0A0B994}" srcOrd="3" destOrd="0" presId="urn:microsoft.com/office/officeart/2018/2/layout/IconCircleList"/>
    <dgm:cxn modelId="{9DDCCE3B-157C-4934-96FC-D1E65ADEF0A5}" type="presParOf" srcId="{2820373A-7F5D-464D-A84B-CAFF8BF3C605}" destId="{27F3783F-4F2D-4A8C-B8BA-78C71A10DF37}" srcOrd="3" destOrd="0" presId="urn:microsoft.com/office/officeart/2018/2/layout/IconCircleList"/>
    <dgm:cxn modelId="{E50FC6D3-C493-4E28-A642-F6252FAEC606}" type="presParOf" srcId="{2820373A-7F5D-464D-A84B-CAFF8BF3C605}" destId="{3E1C3B67-058E-4CF9-BEB5-2B1CD21E7BA8}" srcOrd="4" destOrd="0" presId="urn:microsoft.com/office/officeart/2018/2/layout/IconCircleList"/>
    <dgm:cxn modelId="{74B65977-42FF-480A-84C7-96FAC6950680}" type="presParOf" srcId="{3E1C3B67-058E-4CF9-BEB5-2B1CD21E7BA8}" destId="{3BF93B9B-D719-492E-A9EE-F0D254B05C63}" srcOrd="0" destOrd="0" presId="urn:microsoft.com/office/officeart/2018/2/layout/IconCircleList"/>
    <dgm:cxn modelId="{32F0442D-210E-48EA-A08B-BD1B49282B7E}" type="presParOf" srcId="{3E1C3B67-058E-4CF9-BEB5-2B1CD21E7BA8}" destId="{851BCDB9-18B8-458C-9B14-6F7140DAD515}" srcOrd="1" destOrd="0" presId="urn:microsoft.com/office/officeart/2018/2/layout/IconCircleList"/>
    <dgm:cxn modelId="{9FC50FB6-7A4D-4431-B3EC-423BB70EB83E}" type="presParOf" srcId="{3E1C3B67-058E-4CF9-BEB5-2B1CD21E7BA8}" destId="{1A1E2F84-40A4-426E-AF90-587CB9F0E715}" srcOrd="2" destOrd="0" presId="urn:microsoft.com/office/officeart/2018/2/layout/IconCircleList"/>
    <dgm:cxn modelId="{A65AE854-7C88-4584-AE77-07EE6F0834CB}" type="presParOf" srcId="{3E1C3B67-058E-4CF9-BEB5-2B1CD21E7BA8}" destId="{F3F06EB2-ACAC-45EF-AF0B-AF7E9EC51CEE}" srcOrd="3" destOrd="0" presId="urn:microsoft.com/office/officeart/2018/2/layout/IconCircleList"/>
    <dgm:cxn modelId="{AF46CD7B-6279-4DB5-B14C-972548055810}" type="presParOf" srcId="{2820373A-7F5D-464D-A84B-CAFF8BF3C605}" destId="{CC0FF7BE-754B-482B-BBAB-C3F05357D39B}" srcOrd="5" destOrd="0" presId="urn:microsoft.com/office/officeart/2018/2/layout/IconCircleList"/>
    <dgm:cxn modelId="{F450A2F0-B4AD-4C49-8823-48BEDB780952}" type="presParOf" srcId="{2820373A-7F5D-464D-A84B-CAFF8BF3C605}" destId="{87A56DB3-71A9-4162-A309-FB3A3937A1B6}" srcOrd="6" destOrd="0" presId="urn:microsoft.com/office/officeart/2018/2/layout/IconCircleList"/>
    <dgm:cxn modelId="{25BCEBBA-84CD-4DFA-9995-EEBCF37E6D5A}" type="presParOf" srcId="{87A56DB3-71A9-4162-A309-FB3A3937A1B6}" destId="{CF0ED730-C4B1-4C41-B674-5CEAB65141C9}" srcOrd="0" destOrd="0" presId="urn:microsoft.com/office/officeart/2018/2/layout/IconCircleList"/>
    <dgm:cxn modelId="{AF384A16-983D-438F-BE19-8351FC824C18}" type="presParOf" srcId="{87A56DB3-71A9-4162-A309-FB3A3937A1B6}" destId="{2D4274E5-CD23-410E-A3B0-390B2B8D7081}" srcOrd="1" destOrd="0" presId="urn:microsoft.com/office/officeart/2018/2/layout/IconCircleList"/>
    <dgm:cxn modelId="{5A7CD10D-A73E-480E-932D-3625D251DFBF}" type="presParOf" srcId="{87A56DB3-71A9-4162-A309-FB3A3937A1B6}" destId="{F8E0F433-F961-4D80-9196-DFFCCB354456}" srcOrd="2" destOrd="0" presId="urn:microsoft.com/office/officeart/2018/2/layout/IconCircleList"/>
    <dgm:cxn modelId="{113D54DC-72FE-4FF2-A168-0C603EF86292}" type="presParOf" srcId="{87A56DB3-71A9-4162-A309-FB3A3937A1B6}" destId="{7754D611-6068-4664-B10D-45F9864407D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21FA21-92B8-4529-811C-13BB6ABDC02F}"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E18763A2-F37B-4D47-A753-BABF93C64161}">
      <dgm:prSet custT="1"/>
      <dgm:spPr/>
      <dgm:t>
        <a:bodyPr/>
        <a:lstStyle/>
        <a:p>
          <a:r>
            <a:rPr lang="en-US" sz="1800" b="1" dirty="0"/>
            <a:t>Standardize Pay Structures: </a:t>
          </a:r>
          <a:r>
            <a:rPr lang="en-US" sz="1800" dirty="0"/>
            <a:t>Ensure that base salaries are consistent across similar roles and pay grades.  </a:t>
          </a:r>
        </a:p>
      </dgm:t>
    </dgm:pt>
    <dgm:pt modelId="{1B4B8475-6FC5-4B97-8F92-137AEC254F17}" type="parTrans" cxnId="{814E8A92-F1A3-4E9B-A112-DAAB7541038C}">
      <dgm:prSet/>
      <dgm:spPr/>
      <dgm:t>
        <a:bodyPr/>
        <a:lstStyle/>
        <a:p>
          <a:endParaRPr lang="en-US"/>
        </a:p>
      </dgm:t>
    </dgm:pt>
    <dgm:pt modelId="{18BADFCE-70AB-4A35-A5EA-AAD184CC5B34}" type="sibTrans" cxnId="{814E8A92-F1A3-4E9B-A112-DAAB7541038C}">
      <dgm:prSet/>
      <dgm:spPr/>
      <dgm:t>
        <a:bodyPr/>
        <a:lstStyle/>
        <a:p>
          <a:endParaRPr lang="en-US"/>
        </a:p>
      </dgm:t>
    </dgm:pt>
    <dgm:pt modelId="{781B2B82-7C0B-4D54-BA3A-62BB67009DC8}">
      <dgm:prSet custT="1"/>
      <dgm:spPr/>
      <dgm:t>
        <a:bodyPr/>
        <a:lstStyle/>
        <a:p>
          <a:r>
            <a:rPr lang="en-US" sz="1600" b="1" dirty="0"/>
            <a:t>Introduce a Pay-for-Performance Model: </a:t>
          </a:r>
          <a:r>
            <a:rPr lang="en-US" sz="1600" dirty="0"/>
            <a:t>Reward high performers, such as marketing specialists, with bonuses instead of incorporating these rewards into their monthly base salary.  </a:t>
          </a:r>
        </a:p>
      </dgm:t>
    </dgm:pt>
    <dgm:pt modelId="{667807A3-D721-400C-8DDA-6630F5AFF601}" type="parTrans" cxnId="{5627CB8F-E351-4B74-A4B8-0545771FA4BC}">
      <dgm:prSet/>
      <dgm:spPr/>
      <dgm:t>
        <a:bodyPr/>
        <a:lstStyle/>
        <a:p>
          <a:endParaRPr lang="en-US"/>
        </a:p>
      </dgm:t>
    </dgm:pt>
    <dgm:pt modelId="{F6D81F89-A447-4BEB-8B97-13749370D2ED}" type="sibTrans" cxnId="{5627CB8F-E351-4B74-A4B8-0545771FA4BC}">
      <dgm:prSet/>
      <dgm:spPr/>
      <dgm:t>
        <a:bodyPr/>
        <a:lstStyle/>
        <a:p>
          <a:endParaRPr lang="en-US"/>
        </a:p>
      </dgm:t>
    </dgm:pt>
    <dgm:pt modelId="{79708217-9E86-4D85-93DE-5D08BB90CDBF}">
      <dgm:prSet custT="1"/>
      <dgm:spPr/>
      <dgm:t>
        <a:bodyPr/>
        <a:lstStyle/>
        <a:p>
          <a:r>
            <a:rPr lang="en-US" sz="1600" b="1" dirty="0"/>
            <a:t>Regular Salary Reviews: </a:t>
          </a:r>
          <a:r>
            <a:rPr lang="en-US" sz="1600" dirty="0"/>
            <a:t>Conduct annual compensation reviews to align with the median national wage and adjust for the cost of living accordingly.</a:t>
          </a:r>
        </a:p>
      </dgm:t>
    </dgm:pt>
    <dgm:pt modelId="{82B07AAF-B9F0-48BF-9CCF-EA1A8AA38B6C}" type="parTrans" cxnId="{53CFE572-9FE6-40C1-838C-0C726C5E89D2}">
      <dgm:prSet/>
      <dgm:spPr/>
      <dgm:t>
        <a:bodyPr/>
        <a:lstStyle/>
        <a:p>
          <a:endParaRPr lang="en-US"/>
        </a:p>
      </dgm:t>
    </dgm:pt>
    <dgm:pt modelId="{F02928DD-74BD-43E9-A55C-1AEB4725FCFC}" type="sibTrans" cxnId="{53CFE572-9FE6-40C1-838C-0C726C5E89D2}">
      <dgm:prSet/>
      <dgm:spPr/>
      <dgm:t>
        <a:bodyPr/>
        <a:lstStyle/>
        <a:p>
          <a:endParaRPr lang="en-US"/>
        </a:p>
      </dgm:t>
    </dgm:pt>
    <dgm:pt modelId="{0C1797DE-AAFD-4900-B4B4-7AF1AF4BCC7A}">
      <dgm:prSet custT="1"/>
      <dgm:spPr/>
      <dgm:t>
        <a:bodyPr/>
        <a:lstStyle/>
        <a:p>
          <a:r>
            <a:rPr lang="en-US" sz="1600" b="1" dirty="0"/>
            <a:t>Address Pay Disparities Across Departments: </a:t>
          </a:r>
          <a:r>
            <a:rPr lang="en-US" sz="1600" dirty="0"/>
            <a:t>Adjust salaries in the marketing department to align with the company-wide base salary of $80,000.</a:t>
          </a:r>
        </a:p>
      </dgm:t>
    </dgm:pt>
    <dgm:pt modelId="{B1C99826-8079-48A3-9414-F415F70DFE05}" type="parTrans" cxnId="{438DCBBF-7E80-4311-8499-13187C489172}">
      <dgm:prSet/>
      <dgm:spPr/>
      <dgm:t>
        <a:bodyPr/>
        <a:lstStyle/>
        <a:p>
          <a:endParaRPr lang="en-US"/>
        </a:p>
      </dgm:t>
    </dgm:pt>
    <dgm:pt modelId="{2CC76F5C-A713-4D1A-BB15-C686E134427E}" type="sibTrans" cxnId="{438DCBBF-7E80-4311-8499-13187C489172}">
      <dgm:prSet/>
      <dgm:spPr/>
      <dgm:t>
        <a:bodyPr/>
        <a:lstStyle/>
        <a:p>
          <a:endParaRPr lang="en-US"/>
        </a:p>
      </dgm:t>
    </dgm:pt>
    <dgm:pt modelId="{65DA20F5-F3BE-4F4D-8816-87941D4E43B2}">
      <dgm:prSet custT="1"/>
      <dgm:spPr/>
      <dgm:t>
        <a:bodyPr/>
        <a:lstStyle/>
        <a:p>
          <a:r>
            <a:rPr lang="en-US" sz="1600" b="1" dirty="0"/>
            <a:t>Encourage Employee Unions: </a:t>
          </a:r>
          <a:r>
            <a:rPr lang="en-US" sz="1600" dirty="0"/>
            <a:t>Support the formation of self-governed employee unions that can advocate for employees anonymously, fostering transparency, trust, and long-term engagement. </a:t>
          </a:r>
        </a:p>
      </dgm:t>
    </dgm:pt>
    <dgm:pt modelId="{D07B1FFB-E31E-4876-8251-4874B2A97DB1}" type="parTrans" cxnId="{11CC1C51-F290-4A24-9992-FBBC957F91E5}">
      <dgm:prSet/>
      <dgm:spPr/>
      <dgm:t>
        <a:bodyPr/>
        <a:lstStyle/>
        <a:p>
          <a:endParaRPr lang="en-US"/>
        </a:p>
      </dgm:t>
    </dgm:pt>
    <dgm:pt modelId="{615A5DE4-75DF-4629-B876-B999CA10B1C3}" type="sibTrans" cxnId="{11CC1C51-F290-4A24-9992-FBBC957F91E5}">
      <dgm:prSet/>
      <dgm:spPr/>
      <dgm:t>
        <a:bodyPr/>
        <a:lstStyle/>
        <a:p>
          <a:endParaRPr lang="en-US"/>
        </a:p>
      </dgm:t>
    </dgm:pt>
    <dgm:pt modelId="{DA1657FE-0A14-47F2-AF2A-A93830F3A576}" type="pres">
      <dgm:prSet presAssocID="{E121FA21-92B8-4529-811C-13BB6ABDC02F}" presName="Name0" presStyleCnt="0">
        <dgm:presLayoutVars>
          <dgm:dir/>
          <dgm:resizeHandles val="exact"/>
        </dgm:presLayoutVars>
      </dgm:prSet>
      <dgm:spPr/>
    </dgm:pt>
    <dgm:pt modelId="{348CF893-F2B3-4329-9AAB-8D11B0C9F91D}" type="pres">
      <dgm:prSet presAssocID="{E18763A2-F37B-4D47-A753-BABF93C64161}" presName="node" presStyleLbl="node1" presStyleIdx="0" presStyleCnt="5">
        <dgm:presLayoutVars>
          <dgm:bulletEnabled val="1"/>
        </dgm:presLayoutVars>
      </dgm:prSet>
      <dgm:spPr/>
    </dgm:pt>
    <dgm:pt modelId="{C3BC79AD-7DFE-40CA-8A5C-45908D6B8117}" type="pres">
      <dgm:prSet presAssocID="{18BADFCE-70AB-4A35-A5EA-AAD184CC5B34}" presName="sibTrans" presStyleLbl="sibTrans1D1" presStyleIdx="0" presStyleCnt="4"/>
      <dgm:spPr/>
    </dgm:pt>
    <dgm:pt modelId="{05BA3664-9EC7-4CDC-B75A-3213C81C90DB}" type="pres">
      <dgm:prSet presAssocID="{18BADFCE-70AB-4A35-A5EA-AAD184CC5B34}" presName="connectorText" presStyleLbl="sibTrans1D1" presStyleIdx="0" presStyleCnt="4"/>
      <dgm:spPr/>
    </dgm:pt>
    <dgm:pt modelId="{0FF52492-6E5F-418C-B69E-C9B10A9D66B8}" type="pres">
      <dgm:prSet presAssocID="{781B2B82-7C0B-4D54-BA3A-62BB67009DC8}" presName="node" presStyleLbl="node1" presStyleIdx="1" presStyleCnt="5">
        <dgm:presLayoutVars>
          <dgm:bulletEnabled val="1"/>
        </dgm:presLayoutVars>
      </dgm:prSet>
      <dgm:spPr/>
    </dgm:pt>
    <dgm:pt modelId="{13DD9364-8DF2-4A13-A37F-F836CF66D79A}" type="pres">
      <dgm:prSet presAssocID="{F6D81F89-A447-4BEB-8B97-13749370D2ED}" presName="sibTrans" presStyleLbl="sibTrans1D1" presStyleIdx="1" presStyleCnt="4"/>
      <dgm:spPr/>
    </dgm:pt>
    <dgm:pt modelId="{F08042AA-8B4E-4007-B14E-DA9E9C9D21F1}" type="pres">
      <dgm:prSet presAssocID="{F6D81F89-A447-4BEB-8B97-13749370D2ED}" presName="connectorText" presStyleLbl="sibTrans1D1" presStyleIdx="1" presStyleCnt="4"/>
      <dgm:spPr/>
    </dgm:pt>
    <dgm:pt modelId="{BFABF3E0-287E-40F8-BF34-92F22F83E2B9}" type="pres">
      <dgm:prSet presAssocID="{79708217-9E86-4D85-93DE-5D08BB90CDBF}" presName="node" presStyleLbl="node1" presStyleIdx="2" presStyleCnt="5">
        <dgm:presLayoutVars>
          <dgm:bulletEnabled val="1"/>
        </dgm:presLayoutVars>
      </dgm:prSet>
      <dgm:spPr/>
    </dgm:pt>
    <dgm:pt modelId="{D9C725B6-1C3E-4988-AD5F-52542E3E01D2}" type="pres">
      <dgm:prSet presAssocID="{F02928DD-74BD-43E9-A55C-1AEB4725FCFC}" presName="sibTrans" presStyleLbl="sibTrans1D1" presStyleIdx="2" presStyleCnt="4"/>
      <dgm:spPr/>
    </dgm:pt>
    <dgm:pt modelId="{55E7F6C9-F8BB-4E6B-94D9-703AA2814B50}" type="pres">
      <dgm:prSet presAssocID="{F02928DD-74BD-43E9-A55C-1AEB4725FCFC}" presName="connectorText" presStyleLbl="sibTrans1D1" presStyleIdx="2" presStyleCnt="4"/>
      <dgm:spPr/>
    </dgm:pt>
    <dgm:pt modelId="{DC820B07-7BC1-4002-81D4-0DA994C90288}" type="pres">
      <dgm:prSet presAssocID="{0C1797DE-AAFD-4900-B4B4-7AF1AF4BCC7A}" presName="node" presStyleLbl="node1" presStyleIdx="3" presStyleCnt="5">
        <dgm:presLayoutVars>
          <dgm:bulletEnabled val="1"/>
        </dgm:presLayoutVars>
      </dgm:prSet>
      <dgm:spPr/>
    </dgm:pt>
    <dgm:pt modelId="{F16C4237-25AB-48F7-AA20-F8A3ECB05814}" type="pres">
      <dgm:prSet presAssocID="{2CC76F5C-A713-4D1A-BB15-C686E134427E}" presName="sibTrans" presStyleLbl="sibTrans1D1" presStyleIdx="3" presStyleCnt="4"/>
      <dgm:spPr/>
    </dgm:pt>
    <dgm:pt modelId="{F1762A8D-1C25-47D6-8B5D-4021AB01763C}" type="pres">
      <dgm:prSet presAssocID="{2CC76F5C-A713-4D1A-BB15-C686E134427E}" presName="connectorText" presStyleLbl="sibTrans1D1" presStyleIdx="3" presStyleCnt="4"/>
      <dgm:spPr/>
    </dgm:pt>
    <dgm:pt modelId="{240F0F53-2D9D-4D97-BD33-315A2E1B5FC2}" type="pres">
      <dgm:prSet presAssocID="{65DA20F5-F3BE-4F4D-8816-87941D4E43B2}" presName="node" presStyleLbl="node1" presStyleIdx="4" presStyleCnt="5">
        <dgm:presLayoutVars>
          <dgm:bulletEnabled val="1"/>
        </dgm:presLayoutVars>
      </dgm:prSet>
      <dgm:spPr/>
    </dgm:pt>
  </dgm:ptLst>
  <dgm:cxnLst>
    <dgm:cxn modelId="{3CBEFB0D-ECFC-43F5-949C-84C9AA8FAE19}" type="presOf" srcId="{F02928DD-74BD-43E9-A55C-1AEB4725FCFC}" destId="{D9C725B6-1C3E-4988-AD5F-52542E3E01D2}" srcOrd="0" destOrd="0" presId="urn:microsoft.com/office/officeart/2016/7/layout/RepeatingBendingProcessNew"/>
    <dgm:cxn modelId="{552BF05D-93D7-4070-B22A-0C66DC9317FD}" type="presOf" srcId="{F6D81F89-A447-4BEB-8B97-13749370D2ED}" destId="{F08042AA-8B4E-4007-B14E-DA9E9C9D21F1}" srcOrd="1" destOrd="0" presId="urn:microsoft.com/office/officeart/2016/7/layout/RepeatingBendingProcessNew"/>
    <dgm:cxn modelId="{D553E368-814F-48AD-B1C8-6C40CA344652}" type="presOf" srcId="{F6D81F89-A447-4BEB-8B97-13749370D2ED}" destId="{13DD9364-8DF2-4A13-A37F-F836CF66D79A}" srcOrd="0" destOrd="0" presId="urn:microsoft.com/office/officeart/2016/7/layout/RepeatingBendingProcessNew"/>
    <dgm:cxn modelId="{11CC1C51-F290-4A24-9992-FBBC957F91E5}" srcId="{E121FA21-92B8-4529-811C-13BB6ABDC02F}" destId="{65DA20F5-F3BE-4F4D-8816-87941D4E43B2}" srcOrd="4" destOrd="0" parTransId="{D07B1FFB-E31E-4876-8251-4874B2A97DB1}" sibTransId="{615A5DE4-75DF-4629-B876-B999CA10B1C3}"/>
    <dgm:cxn modelId="{8BB77F52-AFD2-4A8A-94FB-C40D44BFE2E0}" type="presOf" srcId="{2CC76F5C-A713-4D1A-BB15-C686E134427E}" destId="{F1762A8D-1C25-47D6-8B5D-4021AB01763C}" srcOrd="1" destOrd="0" presId="urn:microsoft.com/office/officeart/2016/7/layout/RepeatingBendingProcessNew"/>
    <dgm:cxn modelId="{53CFE572-9FE6-40C1-838C-0C726C5E89D2}" srcId="{E121FA21-92B8-4529-811C-13BB6ABDC02F}" destId="{79708217-9E86-4D85-93DE-5D08BB90CDBF}" srcOrd="2" destOrd="0" parTransId="{82B07AAF-B9F0-48BF-9CCF-EA1A8AA38B6C}" sibTransId="{F02928DD-74BD-43E9-A55C-1AEB4725FCFC}"/>
    <dgm:cxn modelId="{F89A1054-EC0D-4802-999E-E575163BCA1E}" type="presOf" srcId="{E18763A2-F37B-4D47-A753-BABF93C64161}" destId="{348CF893-F2B3-4329-9AAB-8D11B0C9F91D}" srcOrd="0" destOrd="0" presId="urn:microsoft.com/office/officeart/2016/7/layout/RepeatingBendingProcessNew"/>
    <dgm:cxn modelId="{3EBF907F-CD33-4FC0-8A98-01A8E1D97069}" type="presOf" srcId="{65DA20F5-F3BE-4F4D-8816-87941D4E43B2}" destId="{240F0F53-2D9D-4D97-BD33-315A2E1B5FC2}" srcOrd="0" destOrd="0" presId="urn:microsoft.com/office/officeart/2016/7/layout/RepeatingBendingProcessNew"/>
    <dgm:cxn modelId="{99CB8087-1427-42F8-BDE0-466F88727CE3}" type="presOf" srcId="{F02928DD-74BD-43E9-A55C-1AEB4725FCFC}" destId="{55E7F6C9-F8BB-4E6B-94D9-703AA2814B50}" srcOrd="1" destOrd="0" presId="urn:microsoft.com/office/officeart/2016/7/layout/RepeatingBendingProcessNew"/>
    <dgm:cxn modelId="{5627CB8F-E351-4B74-A4B8-0545771FA4BC}" srcId="{E121FA21-92B8-4529-811C-13BB6ABDC02F}" destId="{781B2B82-7C0B-4D54-BA3A-62BB67009DC8}" srcOrd="1" destOrd="0" parTransId="{667807A3-D721-400C-8DDA-6630F5AFF601}" sibTransId="{F6D81F89-A447-4BEB-8B97-13749370D2ED}"/>
    <dgm:cxn modelId="{6DB83792-6A4A-469B-91E5-ABD52DE58382}" type="presOf" srcId="{781B2B82-7C0B-4D54-BA3A-62BB67009DC8}" destId="{0FF52492-6E5F-418C-B69E-C9B10A9D66B8}" srcOrd="0" destOrd="0" presId="urn:microsoft.com/office/officeart/2016/7/layout/RepeatingBendingProcessNew"/>
    <dgm:cxn modelId="{814E8A92-F1A3-4E9B-A112-DAAB7541038C}" srcId="{E121FA21-92B8-4529-811C-13BB6ABDC02F}" destId="{E18763A2-F37B-4D47-A753-BABF93C64161}" srcOrd="0" destOrd="0" parTransId="{1B4B8475-6FC5-4B97-8F92-137AEC254F17}" sibTransId="{18BADFCE-70AB-4A35-A5EA-AAD184CC5B34}"/>
    <dgm:cxn modelId="{CC172DBE-A55E-4D0A-9F92-6A4E983D5869}" type="presOf" srcId="{18BADFCE-70AB-4A35-A5EA-AAD184CC5B34}" destId="{05BA3664-9EC7-4CDC-B75A-3213C81C90DB}" srcOrd="1" destOrd="0" presId="urn:microsoft.com/office/officeart/2016/7/layout/RepeatingBendingProcessNew"/>
    <dgm:cxn modelId="{438DCBBF-7E80-4311-8499-13187C489172}" srcId="{E121FA21-92B8-4529-811C-13BB6ABDC02F}" destId="{0C1797DE-AAFD-4900-B4B4-7AF1AF4BCC7A}" srcOrd="3" destOrd="0" parTransId="{B1C99826-8079-48A3-9414-F415F70DFE05}" sibTransId="{2CC76F5C-A713-4D1A-BB15-C686E134427E}"/>
    <dgm:cxn modelId="{37ECA0C5-24D2-421A-89E7-198D17F79CDE}" type="presOf" srcId="{18BADFCE-70AB-4A35-A5EA-AAD184CC5B34}" destId="{C3BC79AD-7DFE-40CA-8A5C-45908D6B8117}" srcOrd="0" destOrd="0" presId="urn:microsoft.com/office/officeart/2016/7/layout/RepeatingBendingProcessNew"/>
    <dgm:cxn modelId="{DAE08BD2-8D55-4F24-B48E-B39300211527}" type="presOf" srcId="{2CC76F5C-A713-4D1A-BB15-C686E134427E}" destId="{F16C4237-25AB-48F7-AA20-F8A3ECB05814}" srcOrd="0" destOrd="0" presId="urn:microsoft.com/office/officeart/2016/7/layout/RepeatingBendingProcessNew"/>
    <dgm:cxn modelId="{EA2071D5-9018-4AB5-9690-B481FCF34E46}" type="presOf" srcId="{0C1797DE-AAFD-4900-B4B4-7AF1AF4BCC7A}" destId="{DC820B07-7BC1-4002-81D4-0DA994C90288}" srcOrd="0" destOrd="0" presId="urn:microsoft.com/office/officeart/2016/7/layout/RepeatingBendingProcessNew"/>
    <dgm:cxn modelId="{D8F140D7-ADB8-4BD8-BCE8-0DC3F7C135C9}" type="presOf" srcId="{79708217-9E86-4D85-93DE-5D08BB90CDBF}" destId="{BFABF3E0-287E-40F8-BF34-92F22F83E2B9}" srcOrd="0" destOrd="0" presId="urn:microsoft.com/office/officeart/2016/7/layout/RepeatingBendingProcessNew"/>
    <dgm:cxn modelId="{AD7638ED-DF8D-483F-A0AD-D6562EF4EC7C}" type="presOf" srcId="{E121FA21-92B8-4529-811C-13BB6ABDC02F}" destId="{DA1657FE-0A14-47F2-AF2A-A93830F3A576}" srcOrd="0" destOrd="0" presId="urn:microsoft.com/office/officeart/2016/7/layout/RepeatingBendingProcessNew"/>
    <dgm:cxn modelId="{9D5E0DF7-F5EC-4760-A01F-C700B4BF1612}" type="presParOf" srcId="{DA1657FE-0A14-47F2-AF2A-A93830F3A576}" destId="{348CF893-F2B3-4329-9AAB-8D11B0C9F91D}" srcOrd="0" destOrd="0" presId="urn:microsoft.com/office/officeart/2016/7/layout/RepeatingBendingProcessNew"/>
    <dgm:cxn modelId="{08D0E155-9D17-4D27-81E0-61F4B1024C3E}" type="presParOf" srcId="{DA1657FE-0A14-47F2-AF2A-A93830F3A576}" destId="{C3BC79AD-7DFE-40CA-8A5C-45908D6B8117}" srcOrd="1" destOrd="0" presId="urn:microsoft.com/office/officeart/2016/7/layout/RepeatingBendingProcessNew"/>
    <dgm:cxn modelId="{1434E845-1FF8-4AA5-B0AF-9344DCB16CA6}" type="presParOf" srcId="{C3BC79AD-7DFE-40CA-8A5C-45908D6B8117}" destId="{05BA3664-9EC7-4CDC-B75A-3213C81C90DB}" srcOrd="0" destOrd="0" presId="urn:microsoft.com/office/officeart/2016/7/layout/RepeatingBendingProcessNew"/>
    <dgm:cxn modelId="{5E968D8A-9C0B-4A35-80C9-A02F08E2AE7E}" type="presParOf" srcId="{DA1657FE-0A14-47F2-AF2A-A93830F3A576}" destId="{0FF52492-6E5F-418C-B69E-C9B10A9D66B8}" srcOrd="2" destOrd="0" presId="urn:microsoft.com/office/officeart/2016/7/layout/RepeatingBendingProcessNew"/>
    <dgm:cxn modelId="{05617C84-2397-490A-8903-007CF4E053A3}" type="presParOf" srcId="{DA1657FE-0A14-47F2-AF2A-A93830F3A576}" destId="{13DD9364-8DF2-4A13-A37F-F836CF66D79A}" srcOrd="3" destOrd="0" presId="urn:microsoft.com/office/officeart/2016/7/layout/RepeatingBendingProcessNew"/>
    <dgm:cxn modelId="{3DEECC9A-CBC2-4D48-BBBD-658507546353}" type="presParOf" srcId="{13DD9364-8DF2-4A13-A37F-F836CF66D79A}" destId="{F08042AA-8B4E-4007-B14E-DA9E9C9D21F1}" srcOrd="0" destOrd="0" presId="urn:microsoft.com/office/officeart/2016/7/layout/RepeatingBendingProcessNew"/>
    <dgm:cxn modelId="{A29C11EB-6486-459B-A792-C405DABC311A}" type="presParOf" srcId="{DA1657FE-0A14-47F2-AF2A-A93830F3A576}" destId="{BFABF3E0-287E-40F8-BF34-92F22F83E2B9}" srcOrd="4" destOrd="0" presId="urn:microsoft.com/office/officeart/2016/7/layout/RepeatingBendingProcessNew"/>
    <dgm:cxn modelId="{5412B710-B171-4363-856C-8A674222ADBA}" type="presParOf" srcId="{DA1657FE-0A14-47F2-AF2A-A93830F3A576}" destId="{D9C725B6-1C3E-4988-AD5F-52542E3E01D2}" srcOrd="5" destOrd="0" presId="urn:microsoft.com/office/officeart/2016/7/layout/RepeatingBendingProcessNew"/>
    <dgm:cxn modelId="{1C9AD1CE-E373-4974-BF1B-9EFEF638AEEA}" type="presParOf" srcId="{D9C725B6-1C3E-4988-AD5F-52542E3E01D2}" destId="{55E7F6C9-F8BB-4E6B-94D9-703AA2814B50}" srcOrd="0" destOrd="0" presId="urn:microsoft.com/office/officeart/2016/7/layout/RepeatingBendingProcessNew"/>
    <dgm:cxn modelId="{B5D7C349-DA4E-42A4-9729-615AF39856AD}" type="presParOf" srcId="{DA1657FE-0A14-47F2-AF2A-A93830F3A576}" destId="{DC820B07-7BC1-4002-81D4-0DA994C90288}" srcOrd="6" destOrd="0" presId="urn:microsoft.com/office/officeart/2016/7/layout/RepeatingBendingProcessNew"/>
    <dgm:cxn modelId="{9AED45E1-08D3-423C-87DA-43BD3BB57644}" type="presParOf" srcId="{DA1657FE-0A14-47F2-AF2A-A93830F3A576}" destId="{F16C4237-25AB-48F7-AA20-F8A3ECB05814}" srcOrd="7" destOrd="0" presId="urn:microsoft.com/office/officeart/2016/7/layout/RepeatingBendingProcessNew"/>
    <dgm:cxn modelId="{F757AB19-B361-49A1-9BD8-5EEDD45EE806}" type="presParOf" srcId="{F16C4237-25AB-48F7-AA20-F8A3ECB05814}" destId="{F1762A8D-1C25-47D6-8B5D-4021AB01763C}" srcOrd="0" destOrd="0" presId="urn:microsoft.com/office/officeart/2016/7/layout/RepeatingBendingProcessNew"/>
    <dgm:cxn modelId="{9FC7AC9F-9DE0-462F-9D9B-ABEE57C384E7}" type="presParOf" srcId="{DA1657FE-0A14-47F2-AF2A-A93830F3A576}" destId="{240F0F53-2D9D-4D97-BD33-315A2E1B5FC2}"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06F1FA-0E01-4C81-8ADF-965EE4C1A10D}">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B02958-1B18-4709-9171-EABAD4FCC9F4}">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GB" sz="5000" kern="1200"/>
            <a:t>SQL</a:t>
          </a:r>
          <a:endParaRPr lang="en-US" sz="5000" kern="1200"/>
        </a:p>
      </dsp:txBody>
      <dsp:txXfrm>
        <a:off x="765914" y="2943510"/>
        <a:ext cx="4320000" cy="720000"/>
      </dsp:txXfrm>
    </dsp:sp>
    <dsp:sp modelId="{7248C1F8-4D88-425B-B4CD-488236C9AE13}">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82B46C-4507-4D6A-9808-65AEC64E6546}">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222500">
            <a:lnSpc>
              <a:spcPct val="90000"/>
            </a:lnSpc>
            <a:spcBef>
              <a:spcPct val="0"/>
            </a:spcBef>
            <a:spcAft>
              <a:spcPct val="35000"/>
            </a:spcAft>
            <a:buNone/>
          </a:pPr>
          <a:r>
            <a:rPr lang="en-GB" sz="5000" kern="1200"/>
            <a:t>Power BI</a:t>
          </a:r>
          <a:endParaRPr lang="en-US" sz="5000" kern="1200"/>
        </a:p>
      </dsp:txBody>
      <dsp:txXfrm>
        <a:off x="5841914" y="2943510"/>
        <a:ext cx="432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C36A82-4C73-4650-9BFD-FDEC40F74A13}">
      <dsp:nvSpPr>
        <dsp:cNvPr id="0" name=""/>
        <dsp:cNvSpPr/>
      </dsp:nvSpPr>
      <dsp:spPr>
        <a:xfrm>
          <a:off x="0" y="2626263"/>
          <a:ext cx="10515600" cy="1723112"/>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GB" sz="2800" kern="1200"/>
            <a:t>Out of the 9 times, 6 of these emerged from sales department.</a:t>
          </a:r>
          <a:endParaRPr lang="en-US" sz="2800" kern="1200"/>
        </a:p>
      </dsp:txBody>
      <dsp:txXfrm>
        <a:off x="0" y="2626263"/>
        <a:ext cx="10515600" cy="1723112"/>
      </dsp:txXfrm>
    </dsp:sp>
    <dsp:sp modelId="{F7CFD633-E78A-447C-A1A8-14603C012B51}">
      <dsp:nvSpPr>
        <dsp:cNvPr id="0" name=""/>
        <dsp:cNvSpPr/>
      </dsp:nvSpPr>
      <dsp:spPr>
        <a:xfrm rot="10800000">
          <a:off x="0" y="1962"/>
          <a:ext cx="10515600" cy="2650147"/>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100000"/>
            </a:lnSpc>
            <a:spcBef>
              <a:spcPct val="0"/>
            </a:spcBef>
            <a:spcAft>
              <a:spcPct val="35000"/>
            </a:spcAft>
            <a:buNone/>
          </a:pPr>
          <a:r>
            <a:rPr lang="en-GB" sz="2800" kern="1200" dirty="0"/>
            <a:t>In the entire company tenure, its has only happened 9 times that a colleague got a 5/5 performance score, while 45 times employees  performed at 3.5/5 and below.</a:t>
          </a:r>
          <a:endParaRPr lang="en-US" sz="2800" kern="1200" dirty="0"/>
        </a:p>
      </dsp:txBody>
      <dsp:txXfrm rot="10800000">
        <a:off x="0" y="1962"/>
        <a:ext cx="10515600" cy="172198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40E53-9D69-418F-B167-22476DF15451}">
      <dsp:nvSpPr>
        <dsp:cNvPr id="0" name=""/>
        <dsp:cNvSpPr/>
      </dsp:nvSpPr>
      <dsp:spPr>
        <a:xfrm>
          <a:off x="1212570" y="57056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13A7B-643B-4650-94F5-98A4B682A7D5}">
      <dsp:nvSpPr>
        <dsp:cNvPr id="0" name=""/>
        <dsp:cNvSpPr/>
      </dsp:nvSpPr>
      <dsp:spPr>
        <a:xfrm>
          <a:off x="316060" y="2185752"/>
          <a:ext cx="3093271" cy="1595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GB" sz="1200" kern="1200" dirty="0"/>
            <a:t>Sales emerged as the department with most employees getting a perfect average performance score of 5.0. However, this number signposted to the 23 employees getting an average of 3.5 and below is alarming. This shows that the best department is also the poorest in performance.</a:t>
          </a:r>
          <a:endParaRPr lang="en-US" sz="1200" kern="1200" dirty="0"/>
        </a:p>
      </dsp:txBody>
      <dsp:txXfrm>
        <a:off x="316060" y="2185752"/>
        <a:ext cx="3093271" cy="1595023"/>
      </dsp:txXfrm>
    </dsp:sp>
    <dsp:sp modelId="{1214AEF7-5F30-4756-A6D1-8AC1B3B98CBF}">
      <dsp:nvSpPr>
        <dsp:cNvPr id="0" name=""/>
        <dsp:cNvSpPr/>
      </dsp:nvSpPr>
      <dsp:spPr>
        <a:xfrm>
          <a:off x="4709584" y="643067"/>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1E8425-8C85-4871-AA1F-4B35A8B63A0D}">
      <dsp:nvSpPr>
        <dsp:cNvPr id="0" name=""/>
        <dsp:cNvSpPr/>
      </dsp:nvSpPr>
      <dsp:spPr>
        <a:xfrm>
          <a:off x="3914985" y="2403270"/>
          <a:ext cx="2889450" cy="13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It is shocking that sales managers receive 80k while they colleagues under their management, the sales representatives are earning an average of 84.29K.</a:t>
          </a:r>
          <a:endParaRPr lang="en-US" sz="1500" kern="1200" dirty="0"/>
        </a:p>
      </dsp:txBody>
      <dsp:txXfrm>
        <a:off x="3914985" y="2403270"/>
        <a:ext cx="2889450" cy="1305000"/>
      </dsp:txXfrm>
    </dsp:sp>
    <dsp:sp modelId="{BEF79F99-1A59-4EA9-B430-C6AD18FD4D06}">
      <dsp:nvSpPr>
        <dsp:cNvPr id="0" name=""/>
        <dsp:cNvSpPr/>
      </dsp:nvSpPr>
      <dsp:spPr>
        <a:xfrm>
          <a:off x="8104688" y="627169"/>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A5E0E2-7922-4477-9A0F-B7FCD66E5588}">
      <dsp:nvSpPr>
        <dsp:cNvPr id="0" name=""/>
        <dsp:cNvSpPr/>
      </dsp:nvSpPr>
      <dsp:spPr>
        <a:xfrm>
          <a:off x="7310089" y="2355575"/>
          <a:ext cx="2889450" cy="13685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GB" sz="1500" kern="1200"/>
            <a:t>This nuance might be a possibility that sales representatives are getting commissions and incentives.</a:t>
          </a:r>
          <a:endParaRPr lang="en-US" sz="1500" kern="1200" dirty="0"/>
        </a:p>
      </dsp:txBody>
      <dsp:txXfrm>
        <a:off x="7310089" y="2355575"/>
        <a:ext cx="2889450" cy="1368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8A5F0-5616-4427-AF58-F12399C4051C}">
      <dsp:nvSpPr>
        <dsp:cNvPr id="0" name=""/>
        <dsp:cNvSpPr/>
      </dsp:nvSpPr>
      <dsp:spPr>
        <a:xfrm>
          <a:off x="212335"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CE9E9-1981-40CD-A689-3642C9CB9FE5}">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6EEA0A-7286-4CF9-98C7-0C9FE9A45131}">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HR tends to reward the employees from HR favourably than any other department this explains why HR has the lowest turnover rate of all departments.</a:t>
          </a:r>
          <a:endParaRPr lang="en-US" sz="2000" kern="1200" dirty="0"/>
        </a:p>
      </dsp:txBody>
      <dsp:txXfrm>
        <a:off x="1834517" y="1507711"/>
        <a:ext cx="3148942" cy="1335915"/>
      </dsp:txXfrm>
    </dsp:sp>
    <dsp:sp modelId="{CEEA8B7A-7BFC-432F-8ECE-11ECCE26102C}">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8FCA75-8264-450B-982B-9EDEF15F4099}">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1114D5-8CAC-4FE3-BF74-0B50624B718D}">
      <dsp:nvSpPr>
        <dsp:cNvPr id="0" name=""/>
        <dsp:cNvSpPr/>
      </dsp:nvSpPr>
      <dsp:spPr>
        <a:xfrm>
          <a:off x="7154322"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GB" sz="2000" kern="1200" dirty="0"/>
            <a:t>Marketing specialists being the only departments with an average salary below 77.86k correlates with the 92.86 turnover rate in this department, furthermore this is the top performing department.</a:t>
          </a:r>
          <a:endParaRPr lang="en-US" sz="2000" kern="1200" dirty="0"/>
        </a:p>
      </dsp:txBody>
      <dsp:txXfrm>
        <a:off x="7154322" y="1507711"/>
        <a:ext cx="3148942" cy="133591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D2F2B2-AAA1-4AB3-AEAD-629D8ACC1E3C}">
      <dsp:nvSpPr>
        <dsp:cNvPr id="0" name=""/>
        <dsp:cNvSpPr/>
      </dsp:nvSpPr>
      <dsp:spPr>
        <a:xfrm>
          <a:off x="0" y="1609"/>
          <a:ext cx="10506456" cy="8155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914A24-C43D-4C14-B4DA-84FAE5E89857}">
      <dsp:nvSpPr>
        <dsp:cNvPr id="0" name=""/>
        <dsp:cNvSpPr/>
      </dsp:nvSpPr>
      <dsp:spPr>
        <a:xfrm>
          <a:off x="246695" y="185101"/>
          <a:ext cx="448537" cy="4485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F8BF33-2A72-42CD-A6DB-BAF7642046DC}">
      <dsp:nvSpPr>
        <dsp:cNvPr id="0" name=""/>
        <dsp:cNvSpPr/>
      </dsp:nvSpPr>
      <dsp:spPr>
        <a:xfrm>
          <a:off x="941927" y="1609"/>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800100">
            <a:lnSpc>
              <a:spcPct val="90000"/>
            </a:lnSpc>
            <a:spcBef>
              <a:spcPct val="0"/>
            </a:spcBef>
            <a:spcAft>
              <a:spcPct val="35000"/>
            </a:spcAft>
            <a:buNone/>
          </a:pPr>
          <a:r>
            <a:rPr lang="en-US" sz="1800" b="1" kern="1200" dirty="0"/>
            <a:t>Enhance Onboarding and Engagement Programs: </a:t>
          </a:r>
          <a:r>
            <a:rPr lang="en-US" sz="1800" kern="1200" dirty="0"/>
            <a:t>Introduce mentorships and career development initiatives, along with regular employee satisfaction surveys to gather feedback.</a:t>
          </a:r>
        </a:p>
      </dsp:txBody>
      <dsp:txXfrm>
        <a:off x="941927" y="1609"/>
        <a:ext cx="9564528" cy="815522"/>
      </dsp:txXfrm>
    </dsp:sp>
    <dsp:sp modelId="{163C0A16-7C70-47F0-916E-92E957CB8198}">
      <dsp:nvSpPr>
        <dsp:cNvPr id="0" name=""/>
        <dsp:cNvSpPr/>
      </dsp:nvSpPr>
      <dsp:spPr>
        <a:xfrm>
          <a:off x="0" y="1021011"/>
          <a:ext cx="10506456" cy="8155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443742-AFBD-4590-9823-FF680F7A458D}">
      <dsp:nvSpPr>
        <dsp:cNvPr id="0" name=""/>
        <dsp:cNvSpPr/>
      </dsp:nvSpPr>
      <dsp:spPr>
        <a:xfrm>
          <a:off x="246695" y="1204504"/>
          <a:ext cx="448537" cy="4485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E9DEF16-0355-4F1C-A7DD-91ED6145A09E}">
      <dsp:nvSpPr>
        <dsp:cNvPr id="0" name=""/>
        <dsp:cNvSpPr/>
      </dsp:nvSpPr>
      <dsp:spPr>
        <a:xfrm>
          <a:off x="941927" y="1021011"/>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666750">
            <a:lnSpc>
              <a:spcPct val="90000"/>
            </a:lnSpc>
            <a:spcBef>
              <a:spcPct val="0"/>
            </a:spcBef>
            <a:spcAft>
              <a:spcPct val="35000"/>
            </a:spcAft>
            <a:buNone/>
          </a:pPr>
          <a:r>
            <a:rPr lang="en-US" sz="1500" b="1" kern="1200"/>
            <a:t>Conduct Exit Interviews: </a:t>
          </a:r>
          <a:r>
            <a:rPr lang="en-US" sz="1500" kern="1200"/>
            <a:t>Utilize exit interviews to understand key pain points beyond “</a:t>
          </a:r>
          <a:r>
            <a:rPr lang="en-US" sz="1500" b="1" kern="1200"/>
            <a:t>personal</a:t>
          </a:r>
          <a:r>
            <a:rPr lang="en-US" sz="1500" kern="1200"/>
            <a:t>” such as compensation, management issues, and workload concerns.</a:t>
          </a:r>
        </a:p>
      </dsp:txBody>
      <dsp:txXfrm>
        <a:off x="941927" y="1021011"/>
        <a:ext cx="9564528" cy="815522"/>
      </dsp:txXfrm>
    </dsp:sp>
    <dsp:sp modelId="{C84A0708-FEC0-4A74-9750-83785679B8AA}">
      <dsp:nvSpPr>
        <dsp:cNvPr id="0" name=""/>
        <dsp:cNvSpPr/>
      </dsp:nvSpPr>
      <dsp:spPr>
        <a:xfrm>
          <a:off x="0" y="2040414"/>
          <a:ext cx="10506456" cy="8155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DD1EAF-A8B9-4639-8DE3-66F8CBC1C499}">
      <dsp:nvSpPr>
        <dsp:cNvPr id="0" name=""/>
        <dsp:cNvSpPr/>
      </dsp:nvSpPr>
      <dsp:spPr>
        <a:xfrm>
          <a:off x="246695" y="2223906"/>
          <a:ext cx="448537" cy="4485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CE7D7B-CA67-440C-BE4D-E00855BA5365}">
      <dsp:nvSpPr>
        <dsp:cNvPr id="0" name=""/>
        <dsp:cNvSpPr/>
      </dsp:nvSpPr>
      <dsp:spPr>
        <a:xfrm>
          <a:off x="941927" y="2040414"/>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666750">
            <a:lnSpc>
              <a:spcPct val="90000"/>
            </a:lnSpc>
            <a:spcBef>
              <a:spcPct val="0"/>
            </a:spcBef>
            <a:spcAft>
              <a:spcPct val="35000"/>
            </a:spcAft>
            <a:buNone/>
          </a:pPr>
          <a:r>
            <a:rPr lang="en-US" sz="1500" b="1" kern="1200"/>
            <a:t>Promote Internal Mobility and Career Advancement: </a:t>
          </a:r>
          <a:r>
            <a:rPr lang="en-US" sz="1500" kern="1200"/>
            <a:t>Offer regular training sessions, eLearning opportunities, and job shadowing to prepare current employees for promotions.</a:t>
          </a:r>
        </a:p>
      </dsp:txBody>
      <dsp:txXfrm>
        <a:off x="941927" y="2040414"/>
        <a:ext cx="9564528" cy="815522"/>
      </dsp:txXfrm>
    </dsp:sp>
    <dsp:sp modelId="{52E0A625-C55D-4DF4-8BD0-3ACD7FBBD396}">
      <dsp:nvSpPr>
        <dsp:cNvPr id="0" name=""/>
        <dsp:cNvSpPr/>
      </dsp:nvSpPr>
      <dsp:spPr>
        <a:xfrm>
          <a:off x="0" y="3059816"/>
          <a:ext cx="10506456" cy="81552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087EB2-A404-4899-94B1-DE7652780565}">
      <dsp:nvSpPr>
        <dsp:cNvPr id="0" name=""/>
        <dsp:cNvSpPr/>
      </dsp:nvSpPr>
      <dsp:spPr>
        <a:xfrm>
          <a:off x="246695" y="3243309"/>
          <a:ext cx="448537" cy="4485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02667C-0828-40D2-84F1-F46D4217F956}">
      <dsp:nvSpPr>
        <dsp:cNvPr id="0" name=""/>
        <dsp:cNvSpPr/>
      </dsp:nvSpPr>
      <dsp:spPr>
        <a:xfrm>
          <a:off x="941927" y="3059816"/>
          <a:ext cx="9564528" cy="8155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309" tIns="86309" rIns="86309" bIns="86309" numCol="1" spcCol="1270" anchor="ctr" anchorCtr="0">
          <a:noAutofit/>
        </a:bodyPr>
        <a:lstStyle/>
        <a:p>
          <a:pPr marL="0" lvl="0" indent="0" algn="l" defTabSz="666750">
            <a:lnSpc>
              <a:spcPct val="90000"/>
            </a:lnSpc>
            <a:spcBef>
              <a:spcPct val="0"/>
            </a:spcBef>
            <a:spcAft>
              <a:spcPct val="35000"/>
            </a:spcAft>
            <a:buNone/>
          </a:pPr>
          <a:r>
            <a:rPr lang="en-US" sz="1500" b="1" kern="1200" dirty="0"/>
            <a:t>Identify Early Warning Signs: </a:t>
          </a:r>
          <a:r>
            <a:rPr lang="en-US" sz="1500" kern="1200" dirty="0"/>
            <a:t>Look for indicators beyond low performance and attendance, such as colleagues' willingness to accept temporary promotions or participate in internal social gatherings, to gauge engagement levels.</a:t>
          </a:r>
        </a:p>
      </dsp:txBody>
      <dsp:txXfrm>
        <a:off x="941927" y="3059816"/>
        <a:ext cx="9564528" cy="8155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FF20DF-3722-424B-A235-8902115E2694}">
      <dsp:nvSpPr>
        <dsp:cNvPr id="0" name=""/>
        <dsp:cNvSpPr/>
      </dsp:nvSpPr>
      <dsp:spPr>
        <a:xfrm>
          <a:off x="212335" y="4703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E29CAC-F379-4A30-B21B-EF96EAE94A9D}">
      <dsp:nvSpPr>
        <dsp:cNvPr id="0" name=""/>
        <dsp:cNvSpPr/>
      </dsp:nvSpPr>
      <dsp:spPr>
        <a:xfrm>
          <a:off x="492877" y="7509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ADE529-0213-4CDE-A1E2-1DE4BC51759D}">
      <dsp:nvSpPr>
        <dsp:cNvPr id="0" name=""/>
        <dsp:cNvSpPr/>
      </dsp:nvSpPr>
      <dsp:spPr>
        <a:xfrm>
          <a:off x="1834517"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b="1" kern="1200" dirty="0"/>
            <a:t>Performance-Based Recognition Programs: </a:t>
          </a:r>
          <a:r>
            <a:rPr lang="en-US" sz="1600" kern="1200" dirty="0"/>
            <a:t>Recognize and reward employees for their hard work with incentives such as in-store discounts, "Department of the Quarter" awards, and "Employee of the Month" acknowledgments.</a:t>
          </a:r>
        </a:p>
      </dsp:txBody>
      <dsp:txXfrm>
        <a:off x="1834517" y="470390"/>
        <a:ext cx="3148942" cy="1335915"/>
      </dsp:txXfrm>
    </dsp:sp>
    <dsp:sp modelId="{C781A07C-DB7B-479D-89E1-AC611CE5BA11}">
      <dsp:nvSpPr>
        <dsp:cNvPr id="0" name=""/>
        <dsp:cNvSpPr/>
      </dsp:nvSpPr>
      <dsp:spPr>
        <a:xfrm>
          <a:off x="5532139" y="470390"/>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616C21-9CA0-4B50-B293-93FEE3742E96}">
      <dsp:nvSpPr>
        <dsp:cNvPr id="0" name=""/>
        <dsp:cNvSpPr/>
      </dsp:nvSpPr>
      <dsp:spPr>
        <a:xfrm>
          <a:off x="5812681" y="7509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739F309-1577-457C-9629-5803A0A0B994}">
      <dsp:nvSpPr>
        <dsp:cNvPr id="0" name=""/>
        <dsp:cNvSpPr/>
      </dsp:nvSpPr>
      <dsp:spPr>
        <a:xfrm>
          <a:off x="7154322" y="4703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Targeted Training</a:t>
          </a:r>
          <a:r>
            <a:rPr lang="en-US" sz="1800" kern="1200" dirty="0"/>
            <a:t>: Implement customized training programs tailored to the specific needs of each department.</a:t>
          </a:r>
        </a:p>
      </dsp:txBody>
      <dsp:txXfrm>
        <a:off x="7154322" y="470390"/>
        <a:ext cx="3148942" cy="1335915"/>
      </dsp:txXfrm>
    </dsp:sp>
    <dsp:sp modelId="{3BF93B9B-D719-492E-A9EE-F0D254B05C63}">
      <dsp:nvSpPr>
        <dsp:cNvPr id="0" name=""/>
        <dsp:cNvSpPr/>
      </dsp:nvSpPr>
      <dsp:spPr>
        <a:xfrm>
          <a:off x="212335" y="254623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1BCDB9-18B8-458C-9B14-6F7140DAD515}">
      <dsp:nvSpPr>
        <dsp:cNvPr id="0" name=""/>
        <dsp:cNvSpPr/>
      </dsp:nvSpPr>
      <dsp:spPr>
        <a:xfrm>
          <a:off x="492877" y="2826780"/>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F06EB2-ACAC-45EF-AF0B-AF7E9EC51CEE}">
      <dsp:nvSpPr>
        <dsp:cNvPr id="0" name=""/>
        <dsp:cNvSpPr/>
      </dsp:nvSpPr>
      <dsp:spPr>
        <a:xfrm>
          <a:off x="1834517"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Data-Driven Performance Tracking: </a:t>
          </a:r>
          <a:r>
            <a:rPr lang="en-US" sz="1800" kern="1200" dirty="0"/>
            <a:t>Utilize dashboards and reports to visualize performance data, enabling HR teams to easily identify the lowest-performing departments.</a:t>
          </a:r>
        </a:p>
      </dsp:txBody>
      <dsp:txXfrm>
        <a:off x="1834517" y="2546238"/>
        <a:ext cx="3148942" cy="1335915"/>
      </dsp:txXfrm>
    </dsp:sp>
    <dsp:sp modelId="{CF0ED730-C4B1-4C41-B674-5CEAB65141C9}">
      <dsp:nvSpPr>
        <dsp:cNvPr id="0" name=""/>
        <dsp:cNvSpPr/>
      </dsp:nvSpPr>
      <dsp:spPr>
        <a:xfrm>
          <a:off x="5532139" y="2546238"/>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4274E5-CD23-410E-A3B0-390B2B8D7081}">
      <dsp:nvSpPr>
        <dsp:cNvPr id="0" name=""/>
        <dsp:cNvSpPr/>
      </dsp:nvSpPr>
      <dsp:spPr>
        <a:xfrm>
          <a:off x="5812681" y="2826780"/>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54D611-6068-4664-B10D-45F9864407DD}">
      <dsp:nvSpPr>
        <dsp:cNvPr id="0" name=""/>
        <dsp:cNvSpPr/>
      </dsp:nvSpPr>
      <dsp:spPr>
        <a:xfrm>
          <a:off x="7154322" y="2546238"/>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b="1" kern="1200" dirty="0"/>
            <a:t>Balanced Workload Across Teams: </a:t>
          </a:r>
          <a:r>
            <a:rPr lang="en-US" sz="1800" kern="1200" dirty="0"/>
            <a:t>Encourage regular, real-time work management across teams to ensure that workloads are distributed proportionately among employees.</a:t>
          </a:r>
        </a:p>
      </dsp:txBody>
      <dsp:txXfrm>
        <a:off x="7154322" y="2546238"/>
        <a:ext cx="3148942" cy="133591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C79AD-7DFE-40CA-8A5C-45908D6B8117}">
      <dsp:nvSpPr>
        <dsp:cNvPr id="0" name=""/>
        <dsp:cNvSpPr/>
      </dsp:nvSpPr>
      <dsp:spPr>
        <a:xfrm>
          <a:off x="3042955" y="1186716"/>
          <a:ext cx="666660" cy="91440"/>
        </a:xfrm>
        <a:custGeom>
          <a:avLst/>
          <a:gdLst/>
          <a:ahLst/>
          <a:cxnLst/>
          <a:rect l="0" t="0" r="0" b="0"/>
          <a:pathLst>
            <a:path>
              <a:moveTo>
                <a:pt x="0" y="45720"/>
              </a:moveTo>
              <a:lnTo>
                <a:pt x="666660"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8854" y="1228946"/>
        <a:ext cx="34863" cy="6979"/>
      </dsp:txXfrm>
    </dsp:sp>
    <dsp:sp modelId="{348CF893-F2B3-4329-9AAB-8D11B0C9F91D}">
      <dsp:nvSpPr>
        <dsp:cNvPr id="0" name=""/>
        <dsp:cNvSpPr/>
      </dsp:nvSpPr>
      <dsp:spPr>
        <a:xfrm>
          <a:off x="13187" y="322966"/>
          <a:ext cx="3031567" cy="18189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800100">
            <a:lnSpc>
              <a:spcPct val="90000"/>
            </a:lnSpc>
            <a:spcBef>
              <a:spcPct val="0"/>
            </a:spcBef>
            <a:spcAft>
              <a:spcPct val="35000"/>
            </a:spcAft>
            <a:buNone/>
          </a:pPr>
          <a:r>
            <a:rPr lang="en-US" sz="1800" b="1" kern="1200" dirty="0"/>
            <a:t>Standardize Pay Structures: </a:t>
          </a:r>
          <a:r>
            <a:rPr lang="en-US" sz="1800" kern="1200" dirty="0"/>
            <a:t>Ensure that base salaries are consistent across similar roles and pay grades.  </a:t>
          </a:r>
        </a:p>
      </dsp:txBody>
      <dsp:txXfrm>
        <a:off x="13187" y="322966"/>
        <a:ext cx="3031567" cy="1818940"/>
      </dsp:txXfrm>
    </dsp:sp>
    <dsp:sp modelId="{13DD9364-8DF2-4A13-A37F-F836CF66D79A}">
      <dsp:nvSpPr>
        <dsp:cNvPr id="0" name=""/>
        <dsp:cNvSpPr/>
      </dsp:nvSpPr>
      <dsp:spPr>
        <a:xfrm>
          <a:off x="6771783" y="1186716"/>
          <a:ext cx="666660" cy="91440"/>
        </a:xfrm>
        <a:custGeom>
          <a:avLst/>
          <a:gdLst/>
          <a:ahLst/>
          <a:cxnLst/>
          <a:rect l="0" t="0" r="0" b="0"/>
          <a:pathLst>
            <a:path>
              <a:moveTo>
                <a:pt x="0" y="45720"/>
              </a:moveTo>
              <a:lnTo>
                <a:pt x="666660"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7682" y="1228946"/>
        <a:ext cx="34863" cy="6979"/>
      </dsp:txXfrm>
    </dsp:sp>
    <dsp:sp modelId="{0FF52492-6E5F-418C-B69E-C9B10A9D66B8}">
      <dsp:nvSpPr>
        <dsp:cNvPr id="0" name=""/>
        <dsp:cNvSpPr/>
      </dsp:nvSpPr>
      <dsp:spPr>
        <a:xfrm>
          <a:off x="3742016" y="322966"/>
          <a:ext cx="3031567" cy="18189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711200">
            <a:lnSpc>
              <a:spcPct val="90000"/>
            </a:lnSpc>
            <a:spcBef>
              <a:spcPct val="0"/>
            </a:spcBef>
            <a:spcAft>
              <a:spcPct val="35000"/>
            </a:spcAft>
            <a:buNone/>
          </a:pPr>
          <a:r>
            <a:rPr lang="en-US" sz="1600" b="1" kern="1200" dirty="0"/>
            <a:t>Introduce a Pay-for-Performance Model: </a:t>
          </a:r>
          <a:r>
            <a:rPr lang="en-US" sz="1600" kern="1200" dirty="0"/>
            <a:t>Reward high performers, such as marketing specialists, with bonuses instead of incorporating these rewards into their monthly base salary.  </a:t>
          </a:r>
        </a:p>
      </dsp:txBody>
      <dsp:txXfrm>
        <a:off x="3742016" y="322966"/>
        <a:ext cx="3031567" cy="1818940"/>
      </dsp:txXfrm>
    </dsp:sp>
    <dsp:sp modelId="{D9C725B6-1C3E-4988-AD5F-52542E3E01D2}">
      <dsp:nvSpPr>
        <dsp:cNvPr id="0" name=""/>
        <dsp:cNvSpPr/>
      </dsp:nvSpPr>
      <dsp:spPr>
        <a:xfrm>
          <a:off x="1528971" y="2140106"/>
          <a:ext cx="7457656" cy="666660"/>
        </a:xfrm>
        <a:custGeom>
          <a:avLst/>
          <a:gdLst/>
          <a:ahLst/>
          <a:cxnLst/>
          <a:rect l="0" t="0" r="0" b="0"/>
          <a:pathLst>
            <a:path>
              <a:moveTo>
                <a:pt x="7457656" y="0"/>
              </a:moveTo>
              <a:lnTo>
                <a:pt x="7457656" y="350430"/>
              </a:lnTo>
              <a:lnTo>
                <a:pt x="0" y="350430"/>
              </a:lnTo>
              <a:lnTo>
                <a:pt x="0" y="66666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545" y="2469947"/>
        <a:ext cx="374509" cy="6979"/>
      </dsp:txXfrm>
    </dsp:sp>
    <dsp:sp modelId="{BFABF3E0-287E-40F8-BF34-92F22F83E2B9}">
      <dsp:nvSpPr>
        <dsp:cNvPr id="0" name=""/>
        <dsp:cNvSpPr/>
      </dsp:nvSpPr>
      <dsp:spPr>
        <a:xfrm>
          <a:off x="7470844" y="322966"/>
          <a:ext cx="3031567" cy="18189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711200">
            <a:lnSpc>
              <a:spcPct val="90000"/>
            </a:lnSpc>
            <a:spcBef>
              <a:spcPct val="0"/>
            </a:spcBef>
            <a:spcAft>
              <a:spcPct val="35000"/>
            </a:spcAft>
            <a:buNone/>
          </a:pPr>
          <a:r>
            <a:rPr lang="en-US" sz="1600" b="1" kern="1200" dirty="0"/>
            <a:t>Regular Salary Reviews: </a:t>
          </a:r>
          <a:r>
            <a:rPr lang="en-US" sz="1600" kern="1200" dirty="0"/>
            <a:t>Conduct annual compensation reviews to align with the median national wage and adjust for the cost of living accordingly.</a:t>
          </a:r>
        </a:p>
      </dsp:txBody>
      <dsp:txXfrm>
        <a:off x="7470844" y="322966"/>
        <a:ext cx="3031567" cy="1818940"/>
      </dsp:txXfrm>
    </dsp:sp>
    <dsp:sp modelId="{F16C4237-25AB-48F7-AA20-F8A3ECB05814}">
      <dsp:nvSpPr>
        <dsp:cNvPr id="0" name=""/>
        <dsp:cNvSpPr/>
      </dsp:nvSpPr>
      <dsp:spPr>
        <a:xfrm>
          <a:off x="3042955" y="3702917"/>
          <a:ext cx="666660" cy="91440"/>
        </a:xfrm>
        <a:custGeom>
          <a:avLst/>
          <a:gdLst/>
          <a:ahLst/>
          <a:cxnLst/>
          <a:rect l="0" t="0" r="0" b="0"/>
          <a:pathLst>
            <a:path>
              <a:moveTo>
                <a:pt x="0" y="45720"/>
              </a:moveTo>
              <a:lnTo>
                <a:pt x="666660"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8854" y="3745147"/>
        <a:ext cx="34863" cy="6979"/>
      </dsp:txXfrm>
    </dsp:sp>
    <dsp:sp modelId="{DC820B07-7BC1-4002-81D4-0DA994C90288}">
      <dsp:nvSpPr>
        <dsp:cNvPr id="0" name=""/>
        <dsp:cNvSpPr/>
      </dsp:nvSpPr>
      <dsp:spPr>
        <a:xfrm>
          <a:off x="13187" y="2839167"/>
          <a:ext cx="3031567" cy="18189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711200">
            <a:lnSpc>
              <a:spcPct val="90000"/>
            </a:lnSpc>
            <a:spcBef>
              <a:spcPct val="0"/>
            </a:spcBef>
            <a:spcAft>
              <a:spcPct val="35000"/>
            </a:spcAft>
            <a:buNone/>
          </a:pPr>
          <a:r>
            <a:rPr lang="en-US" sz="1600" b="1" kern="1200" dirty="0"/>
            <a:t>Address Pay Disparities Across Departments: </a:t>
          </a:r>
          <a:r>
            <a:rPr lang="en-US" sz="1600" kern="1200" dirty="0"/>
            <a:t>Adjust salaries in the marketing department to align with the company-wide base salary of $80,000.</a:t>
          </a:r>
        </a:p>
      </dsp:txBody>
      <dsp:txXfrm>
        <a:off x="13187" y="2839167"/>
        <a:ext cx="3031567" cy="1818940"/>
      </dsp:txXfrm>
    </dsp:sp>
    <dsp:sp modelId="{240F0F53-2D9D-4D97-BD33-315A2E1B5FC2}">
      <dsp:nvSpPr>
        <dsp:cNvPr id="0" name=""/>
        <dsp:cNvSpPr/>
      </dsp:nvSpPr>
      <dsp:spPr>
        <a:xfrm>
          <a:off x="3742016" y="2839167"/>
          <a:ext cx="3031567" cy="181894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49" tIns="155929" rIns="148549" bIns="155929" numCol="1" spcCol="1270" anchor="ctr" anchorCtr="0">
          <a:noAutofit/>
        </a:bodyPr>
        <a:lstStyle/>
        <a:p>
          <a:pPr marL="0" lvl="0" indent="0" algn="ctr" defTabSz="711200">
            <a:lnSpc>
              <a:spcPct val="90000"/>
            </a:lnSpc>
            <a:spcBef>
              <a:spcPct val="0"/>
            </a:spcBef>
            <a:spcAft>
              <a:spcPct val="35000"/>
            </a:spcAft>
            <a:buNone/>
          </a:pPr>
          <a:r>
            <a:rPr lang="en-US" sz="1600" b="1" kern="1200" dirty="0"/>
            <a:t>Encourage Employee Unions: </a:t>
          </a:r>
          <a:r>
            <a:rPr lang="en-US" sz="1600" kern="1200" dirty="0"/>
            <a:t>Support the formation of self-governed employee unions that can advocate for employees anonymously, fostering transparency, trust, and long-term engagement. </a:t>
          </a:r>
        </a:p>
      </dsp:txBody>
      <dsp:txXfrm>
        <a:off x="3742016" y="2839167"/>
        <a:ext cx="3031567" cy="181894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C0DED-04E0-485F-7EB8-13EE220781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F74BC66-726A-FF00-FFEA-32A6EF77BF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A364CBE-BD63-F8D0-2798-686DF10E57E1}"/>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64D55451-20F0-CFA6-869A-891549A042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89DFD3-DB3E-6C66-5B76-D7FFAF698272}"/>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288410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6001-0F48-6E28-8BF7-25921A8D412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C27C965-7B24-DE33-C3DE-65FE58F6D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3E02D4-9A72-8384-0692-4FA43220DA3D}"/>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C800F551-8B46-3CF2-33C0-F1A89AFD4C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73A629-5294-0F68-67C1-7479705EFB82}"/>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791035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987CFE-E86D-78B4-146A-11D6F85547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878B58D-2C47-2FE3-26FB-284F39F415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63020F0-C440-16C7-4FFC-9976FBEAA24D}"/>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7CC9F23E-B406-FEE3-D354-8DC49E781C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E18C2A-1BEF-370B-9A98-FD26A6F505B8}"/>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1100097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52E0-0348-510B-6A7A-995972FD117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C76AD06-7805-287D-B702-F2345CD673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5828C4-22D4-0B49-7041-31620B1DC0FD}"/>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D1976C59-1356-6AD1-D689-ED086EBC67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1DEABD-6820-5532-F1D4-C166D618AFD2}"/>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106072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7FEBB-FB21-4C34-238F-905B2468D4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922B241-DAB0-0781-F6AE-B23A747F7B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1EFFD0-950C-08BC-E6EA-142051362C5F}"/>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9C1E1A07-A7D8-ACE1-A23C-DC236A2872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F3E38F-77CF-BA1C-9BDD-40B1FBB1DEA7}"/>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131025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A8F9-0BEA-2EB8-3AC7-55357F876F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C967D6D-8C11-882E-34EA-8A69B0DF4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AB38A13-B00C-83D2-3E17-988BCD4E08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8328531-F26E-532A-8C66-5545F74EFB1D}"/>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6" name="Footer Placeholder 5">
            <a:extLst>
              <a:ext uri="{FF2B5EF4-FFF2-40B4-BE49-F238E27FC236}">
                <a16:creationId xmlns:a16="http://schemas.microsoft.com/office/drawing/2014/main" id="{DC35496D-0AE9-E8DD-6367-36E4C6ACE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5CB2301-F7A5-8788-3F16-8E67FDF8FE7D}"/>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3967241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29E62-040D-F45F-ADD9-C5CA8B94A5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FD9EA64-6776-AB89-94B9-569F33F5C4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ADCDCC-32E6-351F-1841-1B2B4A026B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F9B0CC5-07E6-AAD1-BDAB-D3D066BB03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3F4AD5-FFEA-661E-1921-B264322E93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6FF2BA-F95E-5881-2D27-836AC7B16B6B}"/>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8" name="Footer Placeholder 7">
            <a:extLst>
              <a:ext uri="{FF2B5EF4-FFF2-40B4-BE49-F238E27FC236}">
                <a16:creationId xmlns:a16="http://schemas.microsoft.com/office/drawing/2014/main" id="{B373447A-5DEF-6448-3112-0E93C39AB66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DF04930-E392-194F-A3DD-E55E2D22A886}"/>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270952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F3855-A6AE-CFB4-2899-781C632EF5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D34EE56-4F0A-7F50-10F5-88338607CEC7}"/>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4" name="Footer Placeholder 3">
            <a:extLst>
              <a:ext uri="{FF2B5EF4-FFF2-40B4-BE49-F238E27FC236}">
                <a16:creationId xmlns:a16="http://schemas.microsoft.com/office/drawing/2014/main" id="{69C8E9CD-E895-36D7-4A08-101C97E40A2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D4F96C9-2C14-F624-8492-7810B844C875}"/>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174108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7B655-C3EA-7710-7A84-75FDB0A81500}"/>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3" name="Footer Placeholder 2">
            <a:extLst>
              <a:ext uri="{FF2B5EF4-FFF2-40B4-BE49-F238E27FC236}">
                <a16:creationId xmlns:a16="http://schemas.microsoft.com/office/drawing/2014/main" id="{A998FF9C-0B61-1C2A-E394-D58F61FB01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58CA901-6783-BD17-52EC-E8A114663BDB}"/>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3990522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65A48-71AA-9592-992D-D4CD6ABCD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214413-B666-0A3C-2D07-31E581DF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F1B44FC-A5E1-32CA-845E-FD8365C3D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5301B-82C5-72B4-01E1-2061A9D36375}"/>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6" name="Footer Placeholder 5">
            <a:extLst>
              <a:ext uri="{FF2B5EF4-FFF2-40B4-BE49-F238E27FC236}">
                <a16:creationId xmlns:a16="http://schemas.microsoft.com/office/drawing/2014/main" id="{E0C98A5F-B545-9FD4-C763-00651C6CAF2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7516F3-0084-D430-4FB7-E7FC47351A43}"/>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263693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09FB2-83E2-7CDE-D4B7-ABE02A3AAF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75FA6CE-F342-1F80-724C-AF25827F03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8759337-0308-1AAC-C702-F3491D190A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F57BC-5A38-5B82-FC9C-0E46C39ECB4C}"/>
              </a:ext>
            </a:extLst>
          </p:cNvPr>
          <p:cNvSpPr>
            <a:spLocks noGrp="1"/>
          </p:cNvSpPr>
          <p:nvPr>
            <p:ph type="dt" sz="half" idx="10"/>
          </p:nvPr>
        </p:nvSpPr>
        <p:spPr/>
        <p:txBody>
          <a:bodyPr/>
          <a:lstStyle/>
          <a:p>
            <a:fld id="{C78AE261-FCD9-4220-8174-EC5BD3C3CE5A}" type="datetimeFigureOut">
              <a:rPr lang="en-GB" smtClean="0"/>
              <a:t>25/10/2025</a:t>
            </a:fld>
            <a:endParaRPr lang="en-GB"/>
          </a:p>
        </p:txBody>
      </p:sp>
      <p:sp>
        <p:nvSpPr>
          <p:cNvPr id="6" name="Footer Placeholder 5">
            <a:extLst>
              <a:ext uri="{FF2B5EF4-FFF2-40B4-BE49-F238E27FC236}">
                <a16:creationId xmlns:a16="http://schemas.microsoft.com/office/drawing/2014/main" id="{1AF28DA1-5246-B55F-ECCF-5727C18A36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E01CEB-7482-0E90-EEE5-0B54D0600F9E}"/>
              </a:ext>
            </a:extLst>
          </p:cNvPr>
          <p:cNvSpPr>
            <a:spLocks noGrp="1"/>
          </p:cNvSpPr>
          <p:nvPr>
            <p:ph type="sldNum" sz="quarter" idx="12"/>
          </p:nvPr>
        </p:nvSpPr>
        <p:spPr/>
        <p:txBody>
          <a:bodyPr/>
          <a:lstStyle/>
          <a:p>
            <a:fld id="{9C23BF31-9B3A-4809-A7D7-5C042E231773}" type="slidenum">
              <a:rPr lang="en-GB" smtClean="0"/>
              <a:t>‹#›</a:t>
            </a:fld>
            <a:endParaRPr lang="en-GB"/>
          </a:p>
        </p:txBody>
      </p:sp>
    </p:spTree>
    <p:extLst>
      <p:ext uri="{BB962C8B-B14F-4D97-AF65-F5344CB8AC3E}">
        <p14:creationId xmlns:p14="http://schemas.microsoft.com/office/powerpoint/2010/main" val="163210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72AE2B-3FA2-121E-3488-14C071BAA8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B83BB5A-37E4-0F5B-F0A4-AD48B50021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471E9F9-7B76-5AA2-5A0D-F9107B25C9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8AE261-FCD9-4220-8174-EC5BD3C3CE5A}" type="datetimeFigureOut">
              <a:rPr lang="en-GB" smtClean="0"/>
              <a:t>25/10/2025</a:t>
            </a:fld>
            <a:endParaRPr lang="en-GB"/>
          </a:p>
        </p:txBody>
      </p:sp>
      <p:sp>
        <p:nvSpPr>
          <p:cNvPr id="5" name="Footer Placeholder 4">
            <a:extLst>
              <a:ext uri="{FF2B5EF4-FFF2-40B4-BE49-F238E27FC236}">
                <a16:creationId xmlns:a16="http://schemas.microsoft.com/office/drawing/2014/main" id="{C0C8164D-11FC-3F9D-92F6-67EEB2E69F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41A3022D-97BB-8E24-1B58-7C8BBBD6B6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23BF31-9B3A-4809-A7D7-5C042E231773}" type="slidenum">
              <a:rPr lang="en-GB" smtClean="0"/>
              <a:t>‹#›</a:t>
            </a:fld>
            <a:endParaRPr lang="en-GB"/>
          </a:p>
        </p:txBody>
      </p:sp>
    </p:spTree>
    <p:extLst>
      <p:ext uri="{BB962C8B-B14F-4D97-AF65-F5344CB8AC3E}">
        <p14:creationId xmlns:p14="http://schemas.microsoft.com/office/powerpoint/2010/main" val="3084935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omino effect white cutouts and one blue cutout">
            <a:extLst>
              <a:ext uri="{FF2B5EF4-FFF2-40B4-BE49-F238E27FC236}">
                <a16:creationId xmlns:a16="http://schemas.microsoft.com/office/drawing/2014/main" id="{5145EF2E-9491-07AF-4FBA-40D662376BDE}"/>
              </a:ext>
            </a:extLst>
          </p:cNvPr>
          <p:cNvPicPr>
            <a:picLocks noChangeAspect="1"/>
          </p:cNvPicPr>
          <p:nvPr/>
        </p:nvPicPr>
        <p:blipFill>
          <a:blip r:embed="rId2"/>
          <a:srcRect l="187" t="9091" r="23111"/>
          <a:stretch>
            <a:fillRect/>
          </a:stretch>
        </p:blipFill>
        <p:spPr>
          <a:xfrm>
            <a:off x="3523488" y="10"/>
            <a:ext cx="8668512" cy="6857990"/>
          </a:xfrm>
          <a:prstGeom prst="rect">
            <a:avLst/>
          </a:prstGeom>
        </p:spPr>
      </p:pic>
      <p:sp>
        <p:nvSpPr>
          <p:cNvPr id="19" name="Rectangle 18">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A760AE-7BB1-4045-224E-A964C3D15DD6}"/>
              </a:ext>
            </a:extLst>
          </p:cNvPr>
          <p:cNvSpPr>
            <a:spLocks noGrp="1"/>
          </p:cNvSpPr>
          <p:nvPr>
            <p:ph type="title"/>
          </p:nvPr>
        </p:nvSpPr>
        <p:spPr>
          <a:xfrm>
            <a:off x="477980" y="1122363"/>
            <a:ext cx="4432347" cy="3204134"/>
          </a:xfrm>
        </p:spPr>
        <p:txBody>
          <a:bodyPr vert="horz" lIns="91440" tIns="45720" rIns="91440" bIns="45720" rtlCol="0" anchor="b">
            <a:normAutofit fontScale="90000"/>
          </a:bodyPr>
          <a:lstStyle/>
          <a:p>
            <a:r>
              <a:rPr lang="en-US" sz="8000" b="1" dirty="0"/>
              <a:t>Next Gen </a:t>
            </a:r>
            <a:br>
              <a:rPr lang="en-US" sz="8000" b="1" dirty="0"/>
            </a:br>
            <a:r>
              <a:rPr lang="en-US" sz="8000" b="1" dirty="0"/>
              <a:t>Employee</a:t>
            </a:r>
            <a:br>
              <a:rPr lang="en-US" sz="8000" b="1" dirty="0"/>
            </a:br>
            <a:r>
              <a:rPr lang="en-US" sz="8000" b="1" dirty="0"/>
              <a:t>Analysis </a:t>
            </a:r>
            <a:br>
              <a:rPr lang="en-US" sz="2200" b="1" dirty="0"/>
            </a:br>
            <a:r>
              <a:rPr lang="en-US" sz="2200" b="1" dirty="0"/>
              <a:t>25/10/2025</a:t>
            </a:r>
            <a:endParaRPr lang="en-US" sz="8800" b="1"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60362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EE9619-B92D-0482-4295-75B341FF2449}"/>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Rectangle 33">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9" name="Rectangle 38">
            <a:extLst>
              <a:ext uri="{FF2B5EF4-FFF2-40B4-BE49-F238E27FC236}">
                <a16:creationId xmlns:a16="http://schemas.microsoft.com/office/drawing/2014/main" id="{E43DC68B-54DD-4053-BE4D-615259684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551F95-0ACA-1A6D-AC90-2F2707C996CC}"/>
              </a:ext>
            </a:extLst>
          </p:cNvPr>
          <p:cNvSpPr>
            <a:spLocks noGrp="1"/>
          </p:cNvSpPr>
          <p:nvPr>
            <p:ph type="title"/>
          </p:nvPr>
        </p:nvSpPr>
        <p:spPr>
          <a:xfrm>
            <a:off x="8136331" y="540167"/>
            <a:ext cx="2824070" cy="2135867"/>
          </a:xfrm>
          <a:prstGeom prst="ellipse">
            <a:avLst/>
          </a:prstGeom>
        </p:spPr>
        <p:txBody>
          <a:bodyPr vert="horz" lIns="91440" tIns="45720" rIns="91440" bIns="45720" rtlCol="0" anchor="b">
            <a:normAutofit fontScale="90000"/>
          </a:bodyPr>
          <a:lstStyle/>
          <a:p>
            <a:r>
              <a:rPr lang="en-US" sz="3600" b="1" kern="1200" dirty="0">
                <a:latin typeface="+mj-lt"/>
                <a:ea typeface="+mj-ea"/>
                <a:cs typeface="+mj-cs"/>
              </a:rPr>
              <a:t>Main reason for turnover</a:t>
            </a:r>
          </a:p>
        </p:txBody>
      </p:sp>
      <p:sp>
        <p:nvSpPr>
          <p:cNvPr id="38" name="Rectangle 37">
            <a:extLst>
              <a:ext uri="{FF2B5EF4-FFF2-40B4-BE49-F238E27FC236}">
                <a16:creationId xmlns:a16="http://schemas.microsoft.com/office/drawing/2014/main" id="{36F31C88-3DEF-4EA8-AE3A-49441413FC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713232"/>
            <a:ext cx="422899" cy="5404104"/>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5" name="Content Placeholder 4" descr="A purple circle with white text&#10;&#10;AI-generated content may be incorrect.">
            <a:extLst>
              <a:ext uri="{FF2B5EF4-FFF2-40B4-BE49-F238E27FC236}">
                <a16:creationId xmlns:a16="http://schemas.microsoft.com/office/drawing/2014/main" id="{9EEF033D-6C12-74FA-8C4D-88FC160E7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3005" y="1007468"/>
            <a:ext cx="7400808" cy="5110532"/>
          </a:xfrm>
          <a:prstGeom prst="rect">
            <a:avLst/>
          </a:prstGeom>
        </p:spPr>
      </p:pic>
      <p:sp>
        <p:nvSpPr>
          <p:cNvPr id="16" name="Content Placeholder 15">
            <a:extLst>
              <a:ext uri="{FF2B5EF4-FFF2-40B4-BE49-F238E27FC236}">
                <a16:creationId xmlns:a16="http://schemas.microsoft.com/office/drawing/2014/main" id="{81144648-353C-1A39-32BB-F6ABBC4FB706}"/>
              </a:ext>
            </a:extLst>
          </p:cNvPr>
          <p:cNvSpPr>
            <a:spLocks noGrp="1"/>
          </p:cNvSpPr>
          <p:nvPr>
            <p:ph idx="1"/>
          </p:nvPr>
        </p:nvSpPr>
        <p:spPr>
          <a:xfrm>
            <a:off x="7892715" y="2406318"/>
            <a:ext cx="3471749" cy="3569580"/>
          </a:xfrm>
        </p:spPr>
        <p:txBody>
          <a:bodyPr anchor="t">
            <a:normAutofit/>
          </a:bodyPr>
          <a:lstStyle/>
          <a:p>
            <a:r>
              <a:rPr lang="en-US" sz="2000" dirty="0"/>
              <a:t>It is </a:t>
            </a:r>
            <a:r>
              <a:rPr lang="en-US" sz="2000" b="1" dirty="0"/>
              <a:t>39.29% </a:t>
            </a:r>
            <a:r>
              <a:rPr lang="en-US" sz="2000" dirty="0"/>
              <a:t>most likely for turnover to be </a:t>
            </a:r>
            <a:r>
              <a:rPr lang="en-US" sz="2000" b="1" dirty="0"/>
              <a:t>personal </a:t>
            </a:r>
            <a:r>
              <a:rPr lang="en-US" sz="2000" dirty="0"/>
              <a:t>reasons. </a:t>
            </a:r>
          </a:p>
          <a:p>
            <a:r>
              <a:rPr lang="en-US" sz="2000" dirty="0"/>
              <a:t>Its also 25% likely for an employee to find another job</a:t>
            </a:r>
          </a:p>
          <a:p>
            <a:r>
              <a:rPr lang="en-US" sz="2000" dirty="0"/>
              <a:t>Both career growth and Retire have a 17.86% contribution to turnover </a:t>
            </a:r>
          </a:p>
        </p:txBody>
      </p:sp>
      <p:cxnSp>
        <p:nvCxnSpPr>
          <p:cNvPr id="40" name="Straight Connector 39">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EACA08E-D537-41C6-96A5-5900E05D32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837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525904-8235-38BC-FA41-6F8276EB4E15}"/>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EC20A5F-5C8C-FE7F-ED95-CD70E4F2882A}"/>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Performance Analysis</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503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B572E91-82A0-820B-E6CD-2507C7431DA3}"/>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3E761C-42B0-F632-91B7-72CD160A4758}"/>
              </a:ext>
            </a:extLst>
          </p:cNvPr>
          <p:cNvSpPr>
            <a:spLocks noGrp="1"/>
          </p:cNvSpPr>
          <p:nvPr>
            <p:ph type="title"/>
          </p:nvPr>
        </p:nvSpPr>
        <p:spPr>
          <a:xfrm>
            <a:off x="1149716" y="499397"/>
            <a:ext cx="5929422" cy="1640180"/>
          </a:xfrm>
        </p:spPr>
        <p:txBody>
          <a:bodyPr anchor="b">
            <a:normAutofit/>
          </a:bodyPr>
          <a:lstStyle/>
          <a:p>
            <a:r>
              <a:rPr lang="en-US" sz="4000" b="1" dirty="0"/>
              <a:t>Total employees that left</a:t>
            </a:r>
            <a:endParaRPr lang="en-GB" sz="4000" b="1" dirty="0"/>
          </a:p>
        </p:txBody>
      </p:sp>
      <p:sp>
        <p:nvSpPr>
          <p:cNvPr id="3" name="Content Placeholder 2">
            <a:extLst>
              <a:ext uri="{FF2B5EF4-FFF2-40B4-BE49-F238E27FC236}">
                <a16:creationId xmlns:a16="http://schemas.microsoft.com/office/drawing/2014/main" id="{1486B04A-E25A-ADFC-2549-7B49727E7483}"/>
              </a:ext>
            </a:extLst>
          </p:cNvPr>
          <p:cNvSpPr>
            <a:spLocks noGrp="1"/>
          </p:cNvSpPr>
          <p:nvPr>
            <p:ph idx="1"/>
          </p:nvPr>
        </p:nvSpPr>
        <p:spPr>
          <a:xfrm>
            <a:off x="1149717" y="2423821"/>
            <a:ext cx="5929422" cy="3519780"/>
          </a:xfrm>
        </p:spPr>
        <p:txBody>
          <a:bodyPr>
            <a:normAutofit/>
          </a:bodyPr>
          <a:lstStyle/>
          <a:p>
            <a:pPr marL="0" indent="0">
              <a:buNone/>
            </a:pPr>
            <a:r>
              <a:rPr lang="en-US" sz="9600" b="1" dirty="0"/>
              <a:t>46.67% </a:t>
            </a:r>
          </a:p>
          <a:p>
            <a:pPr marL="0" indent="0">
              <a:buNone/>
            </a:pPr>
            <a:r>
              <a:rPr lang="en-US" sz="2000" dirty="0"/>
              <a:t>of employees have left the company, in </a:t>
            </a:r>
            <a:r>
              <a:rPr lang="en-US" sz="2000" b="1" dirty="0"/>
              <a:t>2024 (15) </a:t>
            </a:r>
            <a:r>
              <a:rPr lang="en-US" sz="2000" dirty="0"/>
              <a:t>and </a:t>
            </a:r>
            <a:r>
              <a:rPr lang="en-US" sz="2000" b="1" dirty="0"/>
              <a:t>2025 (13), </a:t>
            </a:r>
            <a:r>
              <a:rPr lang="en-US" sz="2000" dirty="0"/>
              <a:t>mostly due to personal reasons, and only </a:t>
            </a:r>
            <a:r>
              <a:rPr lang="en-US" sz="2000" b="1" dirty="0"/>
              <a:t>25%</a:t>
            </a:r>
            <a:r>
              <a:rPr lang="en-US" sz="2000" dirty="0"/>
              <a:t> leaving for other jobs rather than career growth.</a:t>
            </a:r>
            <a:endParaRPr lang="en-GB" sz="2000" dirty="0"/>
          </a:p>
          <a:p>
            <a:pPr marL="0" indent="0">
              <a:buNone/>
            </a:pPr>
            <a:endParaRPr lang="en-GB" sz="2000" dirty="0"/>
          </a:p>
        </p:txBody>
      </p:sp>
      <p:pic>
        <p:nvPicPr>
          <p:cNvPr id="7" name="Graphic 6" descr="Exit with solid fill">
            <a:extLst>
              <a:ext uri="{FF2B5EF4-FFF2-40B4-BE49-F238E27FC236}">
                <a16:creationId xmlns:a16="http://schemas.microsoft.com/office/drawing/2014/main" id="{0FA0AB3C-3FC0-D557-44FB-A5B255326B9B}"/>
              </a:ext>
            </a:extLst>
          </p:cNvPr>
          <p:cNvPicPr>
            <a:picLocks noChangeAspect="1"/>
          </p:cNvPicPr>
          <p:nvPr/>
        </p:nvPicPr>
        <p:blipFill>
          <a:blip r:embed="rId2">
            <a:extLst>
              <a:ext uri="{96DAC541-7B7A-43D3-8B79-37D633B846F1}">
                <asvg:svgBlip xmlns:asvg="http://schemas.microsoft.com/office/drawing/2016/SVG/main" r:embed="rId3"/>
              </a:ext>
            </a:extLst>
          </a:blip>
          <a:stretch/>
        </p:blipFill>
        <p:spPr>
          <a:xfrm>
            <a:off x="7745506" y="1492624"/>
            <a:ext cx="3765176" cy="3765176"/>
          </a:xfrm>
          <a:prstGeom prst="rect">
            <a:avLst/>
          </a:prstGeom>
        </p:spPr>
      </p:pic>
      <p:sp>
        <p:nvSpPr>
          <p:cNvPr id="36" name="Rectangle 3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0236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BA3D-381D-F6AD-E769-F0F6C846DE3D}"/>
              </a:ext>
            </a:extLst>
          </p:cNvPr>
          <p:cNvSpPr>
            <a:spLocks noGrp="1"/>
          </p:cNvSpPr>
          <p:nvPr>
            <p:ph type="title"/>
          </p:nvPr>
        </p:nvSpPr>
        <p:spPr/>
        <p:txBody>
          <a:bodyPr/>
          <a:lstStyle/>
          <a:p>
            <a:r>
              <a:rPr lang="en-US" b="1" dirty="0"/>
              <a:t>score of 5.0 / below 3.5?</a:t>
            </a:r>
            <a:endParaRPr lang="en-GB" b="1" dirty="0"/>
          </a:p>
        </p:txBody>
      </p:sp>
      <p:graphicFrame>
        <p:nvGraphicFramePr>
          <p:cNvPr id="5" name="Content Placeholder 2">
            <a:extLst>
              <a:ext uri="{FF2B5EF4-FFF2-40B4-BE49-F238E27FC236}">
                <a16:creationId xmlns:a16="http://schemas.microsoft.com/office/drawing/2014/main" id="{959E52D0-212E-E0CC-A3BA-7179BC1BE01E}"/>
              </a:ext>
            </a:extLst>
          </p:cNvPr>
          <p:cNvGraphicFramePr>
            <a:graphicFrameLocks noGrp="1"/>
          </p:cNvGraphicFramePr>
          <p:nvPr>
            <p:ph idx="1"/>
            <p:extLst>
              <p:ext uri="{D42A27DB-BD31-4B8C-83A1-F6EECF244321}">
                <p14:modId xmlns:p14="http://schemas.microsoft.com/office/powerpoint/2010/main" val="137449116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337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F977CD-96BC-AE53-3D60-D33FAF65E09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6A4824-9B76-97D6-A9BB-9D7F73A3385B}"/>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kern="1200" dirty="0">
                <a:latin typeface="+mj-lt"/>
                <a:ea typeface="+mj-ea"/>
                <a:cs typeface="+mj-cs"/>
              </a:rPr>
              <a:t>Department Performance</a:t>
            </a:r>
          </a:p>
        </p:txBody>
      </p:sp>
      <p:sp>
        <p:nvSpPr>
          <p:cNvPr id="1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73912503-9542-3C91-295D-4486710EFF89}"/>
              </a:ext>
            </a:extLst>
          </p:cNvPr>
          <p:cNvSpPr>
            <a:spLocks noGrp="1"/>
          </p:cNvSpPr>
          <p:nvPr>
            <p:ph idx="1"/>
          </p:nvPr>
        </p:nvSpPr>
        <p:spPr>
          <a:xfrm>
            <a:off x="630936" y="2807208"/>
            <a:ext cx="3429000" cy="3410712"/>
          </a:xfrm>
        </p:spPr>
        <p:txBody>
          <a:bodyPr anchor="t">
            <a:normAutofit fontScale="92500"/>
          </a:bodyPr>
          <a:lstStyle/>
          <a:p>
            <a:pPr marL="0" indent="0">
              <a:buNone/>
            </a:pPr>
            <a:r>
              <a:rPr lang="en-US" sz="2200" dirty="0"/>
              <a:t>All departments have a performance average of above</a:t>
            </a:r>
          </a:p>
          <a:p>
            <a:pPr marL="0" indent="0">
              <a:buNone/>
            </a:pPr>
            <a:r>
              <a:rPr lang="en-US" sz="13800" b="1" dirty="0"/>
              <a:t>4.0+</a:t>
            </a:r>
          </a:p>
          <a:p>
            <a:endParaRPr lang="en-US" sz="2200" dirty="0"/>
          </a:p>
        </p:txBody>
      </p:sp>
      <p:pic>
        <p:nvPicPr>
          <p:cNvPr id="5" name="Content Placeholder 4" descr="A purple bar graph with text&#10;&#10;AI-generated content may be incorrect.">
            <a:extLst>
              <a:ext uri="{FF2B5EF4-FFF2-40B4-BE49-F238E27FC236}">
                <a16:creationId xmlns:a16="http://schemas.microsoft.com/office/drawing/2014/main" id="{341927F4-FCA0-52BD-4304-A8B486F19B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02815"/>
            <a:ext cx="6903720" cy="5452370"/>
          </a:xfrm>
          <a:prstGeom prst="rect">
            <a:avLst/>
          </a:prstGeom>
        </p:spPr>
      </p:pic>
    </p:spTree>
    <p:extLst>
      <p:ext uri="{BB962C8B-B14F-4D97-AF65-F5344CB8AC3E}">
        <p14:creationId xmlns:p14="http://schemas.microsoft.com/office/powerpoint/2010/main" val="1120295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78C842-D0C3-3BA5-2E66-50B003CF8FED}"/>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B273E61-2FBF-4D0E-EE05-B1FEED062B73}"/>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dirty="0">
                <a:solidFill>
                  <a:schemeClr val="tx1"/>
                </a:solidFill>
                <a:latin typeface="+mj-lt"/>
                <a:ea typeface="+mj-ea"/>
                <a:cs typeface="+mj-cs"/>
              </a:rPr>
              <a:t>Salary Analysis</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144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EF6B60-A4EB-DF7E-81BE-440CFE7C8B10}"/>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D7F64A8-D625-4F61-A290-B499BB62A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366C8B-7C21-761B-4386-CE2BE8B5569D}"/>
              </a:ext>
            </a:extLst>
          </p:cNvPr>
          <p:cNvSpPr>
            <a:spLocks noGrp="1"/>
          </p:cNvSpPr>
          <p:nvPr>
            <p:ph type="title"/>
          </p:nvPr>
        </p:nvSpPr>
        <p:spPr>
          <a:xfrm>
            <a:off x="2187363" y="1671569"/>
            <a:ext cx="5801917" cy="628869"/>
          </a:xfrm>
        </p:spPr>
        <p:txBody>
          <a:bodyPr anchor="b">
            <a:normAutofit fontScale="90000"/>
          </a:bodyPr>
          <a:lstStyle/>
          <a:p>
            <a:r>
              <a:rPr lang="en-GB" sz="4000" dirty="0"/>
              <a:t>Total Salary Expense</a:t>
            </a:r>
          </a:p>
        </p:txBody>
      </p:sp>
      <p:pic>
        <p:nvPicPr>
          <p:cNvPr id="7" name="Graphic 6" descr="Dollar">
            <a:extLst>
              <a:ext uri="{FF2B5EF4-FFF2-40B4-BE49-F238E27FC236}">
                <a16:creationId xmlns:a16="http://schemas.microsoft.com/office/drawing/2014/main" id="{E956A2A3-D8E4-59CD-0AFE-F1FACB1761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36948" y="2694018"/>
            <a:ext cx="1198532" cy="1198532"/>
          </a:xfrm>
          <a:prstGeom prst="rect">
            <a:avLst/>
          </a:prstGeom>
        </p:spPr>
      </p:pic>
      <p:sp>
        <p:nvSpPr>
          <p:cNvPr id="3" name="Content Placeholder 2">
            <a:extLst>
              <a:ext uri="{FF2B5EF4-FFF2-40B4-BE49-F238E27FC236}">
                <a16:creationId xmlns:a16="http://schemas.microsoft.com/office/drawing/2014/main" id="{E0D3ECE0-1DCE-7A95-C01A-B793D558C9E7}"/>
              </a:ext>
            </a:extLst>
          </p:cNvPr>
          <p:cNvSpPr>
            <a:spLocks noGrp="1"/>
          </p:cNvSpPr>
          <p:nvPr>
            <p:ph idx="1"/>
          </p:nvPr>
        </p:nvSpPr>
        <p:spPr>
          <a:xfrm>
            <a:off x="2187364" y="2300438"/>
            <a:ext cx="5801917" cy="3828651"/>
          </a:xfrm>
        </p:spPr>
        <p:txBody>
          <a:bodyPr>
            <a:normAutofit fontScale="85000" lnSpcReduction="10000"/>
          </a:bodyPr>
          <a:lstStyle/>
          <a:p>
            <a:endParaRPr lang="en-GB" sz="2000" b="1" dirty="0"/>
          </a:p>
          <a:p>
            <a:pPr marL="0" indent="0">
              <a:buNone/>
            </a:pPr>
            <a:r>
              <a:rPr lang="en-GB" sz="18400" b="1" dirty="0"/>
              <a:t>4.85M</a:t>
            </a:r>
          </a:p>
          <a:p>
            <a:pPr marL="0" indent="0">
              <a:buNone/>
            </a:pPr>
            <a:r>
              <a:rPr lang="en-GB" sz="2100" dirty="0"/>
              <a:t>Is the total salary Next Gen Has Spent on employee compensation based on 2024-05-03 salary compensations</a:t>
            </a:r>
          </a:p>
        </p:txBody>
      </p:sp>
      <p:pic>
        <p:nvPicPr>
          <p:cNvPr id="9" name="Graphic 8" descr="Dollar">
            <a:extLst>
              <a:ext uri="{FF2B5EF4-FFF2-40B4-BE49-F238E27FC236}">
                <a16:creationId xmlns:a16="http://schemas.microsoft.com/office/drawing/2014/main" id="{6C35CAB8-6848-4EC6-B3F6-092FB37935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41431" y="816337"/>
            <a:ext cx="5225327" cy="5225327"/>
          </a:xfrm>
          <a:prstGeom prst="rect">
            <a:avLst/>
          </a:prstGeom>
        </p:spPr>
      </p:pic>
    </p:spTree>
    <p:extLst>
      <p:ext uri="{BB962C8B-B14F-4D97-AF65-F5344CB8AC3E}">
        <p14:creationId xmlns:p14="http://schemas.microsoft.com/office/powerpoint/2010/main" val="813239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167761-7109-F359-7FA3-ABC3A9A187EB}"/>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Rectangle 2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2810E71-D84E-6758-8B72-27642B032C67}"/>
              </a:ext>
            </a:extLst>
          </p:cNvPr>
          <p:cNvSpPr>
            <a:spLocks noGrp="1"/>
          </p:cNvSpPr>
          <p:nvPr>
            <p:ph type="title"/>
          </p:nvPr>
        </p:nvSpPr>
        <p:spPr>
          <a:xfrm>
            <a:off x="1115568" y="548640"/>
            <a:ext cx="10168128" cy="1179576"/>
          </a:xfrm>
        </p:spPr>
        <p:txBody>
          <a:bodyPr>
            <a:normAutofit/>
          </a:bodyPr>
          <a:lstStyle/>
          <a:p>
            <a:r>
              <a:rPr lang="en-GB" sz="4000" b="1" dirty="0"/>
              <a:t>Salary By Job Title</a:t>
            </a:r>
          </a:p>
        </p:txBody>
      </p:sp>
      <p:sp>
        <p:nvSpPr>
          <p:cNvPr id="27" name="Rectangle 2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graph of purple squares with text&#10;&#10;AI-generated content may be incorrect.">
            <a:extLst>
              <a:ext uri="{FF2B5EF4-FFF2-40B4-BE49-F238E27FC236}">
                <a16:creationId xmlns:a16="http://schemas.microsoft.com/office/drawing/2014/main" id="{519508EE-E24B-8917-B15F-95E7257F2BB1}"/>
              </a:ext>
            </a:extLst>
          </p:cNvPr>
          <p:cNvPicPr>
            <a:picLocks noChangeAspect="1"/>
          </p:cNvPicPr>
          <p:nvPr/>
        </p:nvPicPr>
        <p:blipFill>
          <a:blip r:embed="rId2">
            <a:extLst>
              <a:ext uri="{28A0092B-C50C-407E-A947-70E740481C1C}">
                <a14:useLocalDpi xmlns:a14="http://schemas.microsoft.com/office/drawing/2010/main" val="0"/>
              </a:ext>
            </a:extLst>
          </a:blip>
          <a:srcRect t="1901" r="-3" b="-3"/>
          <a:stretch>
            <a:fillRect/>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2B36AA4B-D3F9-26F0-C5E6-D344CFE17F48}"/>
              </a:ext>
            </a:extLst>
          </p:cNvPr>
          <p:cNvSpPr>
            <a:spLocks noGrp="1"/>
          </p:cNvSpPr>
          <p:nvPr>
            <p:ph idx="1"/>
          </p:nvPr>
        </p:nvSpPr>
        <p:spPr>
          <a:xfrm>
            <a:off x="7411453" y="2478024"/>
            <a:ext cx="3872243" cy="3694176"/>
          </a:xfrm>
        </p:spPr>
        <p:txBody>
          <a:bodyPr anchor="ctr">
            <a:normAutofit/>
          </a:bodyPr>
          <a:lstStyle/>
          <a:p>
            <a:r>
              <a:rPr lang="en-US" sz="1800" dirty="0"/>
              <a:t>Majority of the departments have a compensation of 80K and above, only Marketing specialists' compensation is 77.86k</a:t>
            </a:r>
          </a:p>
        </p:txBody>
      </p:sp>
    </p:spTree>
    <p:extLst>
      <p:ext uri="{BB962C8B-B14F-4D97-AF65-F5344CB8AC3E}">
        <p14:creationId xmlns:p14="http://schemas.microsoft.com/office/powerpoint/2010/main" val="385846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47BEDC-6F2E-DDD3-AD90-AB1A094AA02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7A1719-2358-6DB2-6824-96E903D22F18}"/>
              </a:ext>
            </a:extLst>
          </p:cNvPr>
          <p:cNvSpPr>
            <a:spLocks noGrp="1"/>
          </p:cNvSpPr>
          <p:nvPr>
            <p:ph type="title"/>
          </p:nvPr>
        </p:nvSpPr>
        <p:spPr>
          <a:xfrm>
            <a:off x="1075767" y="1188637"/>
            <a:ext cx="2988234" cy="4480726"/>
          </a:xfrm>
        </p:spPr>
        <p:txBody>
          <a:bodyPr>
            <a:normAutofit/>
          </a:bodyPr>
          <a:lstStyle/>
          <a:p>
            <a:pPr algn="r"/>
            <a:r>
              <a:rPr lang="en-GB" sz="4600" b="1" dirty="0"/>
              <a:t>Employees Earning More than 80K</a:t>
            </a:r>
          </a:p>
        </p:txBody>
      </p:sp>
      <p:cxnSp>
        <p:nvCxnSpPr>
          <p:cNvPr id="14" name="Straight Connector 13">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5A07C09-3829-F133-F720-9B65E50043B2}"/>
              </a:ext>
            </a:extLst>
          </p:cNvPr>
          <p:cNvSpPr>
            <a:spLocks noGrp="1"/>
          </p:cNvSpPr>
          <p:nvPr>
            <p:ph idx="1"/>
          </p:nvPr>
        </p:nvSpPr>
        <p:spPr>
          <a:xfrm>
            <a:off x="5255260" y="1648870"/>
            <a:ext cx="4702848" cy="3560260"/>
          </a:xfrm>
        </p:spPr>
        <p:txBody>
          <a:bodyPr anchor="ctr">
            <a:normAutofit fontScale="92500"/>
          </a:bodyPr>
          <a:lstStyle/>
          <a:p>
            <a:pPr marL="0" indent="0">
              <a:buNone/>
            </a:pPr>
            <a:r>
              <a:rPr lang="en-GB" sz="19900" b="1" dirty="0"/>
              <a:t>26</a:t>
            </a:r>
          </a:p>
          <a:p>
            <a:pPr marL="0" indent="0">
              <a:buNone/>
            </a:pPr>
            <a:r>
              <a:rPr lang="en-GB" sz="2400" dirty="0"/>
              <a:t>Are high earners</a:t>
            </a:r>
          </a:p>
          <a:p>
            <a:pPr marL="0" indent="0">
              <a:buNone/>
            </a:pPr>
            <a:r>
              <a:rPr lang="en-GB" sz="2400" dirty="0"/>
              <a:t>Majority being sales representatives</a:t>
            </a:r>
          </a:p>
        </p:txBody>
      </p:sp>
    </p:spTree>
    <p:extLst>
      <p:ext uri="{BB962C8B-B14F-4D97-AF65-F5344CB8AC3E}">
        <p14:creationId xmlns:p14="http://schemas.microsoft.com/office/powerpoint/2010/main" val="91153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3FF13E-23E7-8BB0-FEC7-D266558B215C}"/>
              </a:ext>
            </a:extLst>
          </p:cNvPr>
          <p:cNvSpPr>
            <a:spLocks noGrp="1"/>
          </p:cNvSpPr>
          <p:nvPr>
            <p:ph type="title"/>
          </p:nvPr>
        </p:nvSpPr>
        <p:spPr>
          <a:xfrm>
            <a:off x="793662" y="386930"/>
            <a:ext cx="10066122" cy="1298448"/>
          </a:xfrm>
        </p:spPr>
        <p:txBody>
          <a:bodyPr anchor="b">
            <a:normAutofit/>
          </a:bodyPr>
          <a:lstStyle/>
          <a:p>
            <a:r>
              <a:rPr lang="en-GB" sz="4800" b="1" dirty="0"/>
              <a:t>Department to salary correlation</a:t>
            </a:r>
          </a:p>
        </p:txBody>
      </p:sp>
      <p:sp>
        <p:nvSpPr>
          <p:cNvPr id="37" name="Rectangle 3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D7936FE-C97C-AEFB-223E-E2506B930DD1}"/>
              </a:ext>
            </a:extLst>
          </p:cNvPr>
          <p:cNvSpPr>
            <a:spLocks noGrp="1"/>
          </p:cNvSpPr>
          <p:nvPr>
            <p:ph idx="1"/>
          </p:nvPr>
        </p:nvSpPr>
        <p:spPr>
          <a:xfrm>
            <a:off x="793661" y="2599509"/>
            <a:ext cx="4958534" cy="3639450"/>
          </a:xfrm>
        </p:spPr>
        <p:txBody>
          <a:bodyPr anchor="ctr">
            <a:normAutofit/>
          </a:bodyPr>
          <a:lstStyle/>
          <a:p>
            <a:r>
              <a:rPr lang="en-US" sz="2000" dirty="0"/>
              <a:t>Departments with the </a:t>
            </a:r>
            <a:r>
              <a:rPr lang="en-US" sz="2000" b="1" dirty="0"/>
              <a:t>highest salaries are showing lower performance</a:t>
            </a:r>
            <a:r>
              <a:rPr lang="en-US" sz="2000" dirty="0"/>
              <a:t>.</a:t>
            </a:r>
          </a:p>
          <a:p>
            <a:r>
              <a:rPr lang="en-US" sz="2000" b="1" dirty="0"/>
              <a:t>Marketing &amp; Engineering:</a:t>
            </a:r>
            <a:r>
              <a:rPr lang="en-US" sz="2000" dirty="0"/>
              <a:t> Performance </a:t>
            </a:r>
            <a:r>
              <a:rPr lang="en-US" sz="2000" b="1" dirty="0"/>
              <a:t>4.10–4.13</a:t>
            </a:r>
            <a:r>
              <a:rPr lang="en-US" sz="2000" dirty="0"/>
              <a:t>, Salary </a:t>
            </a:r>
            <a:r>
              <a:rPr lang="en-US" sz="2000" b="1" dirty="0"/>
              <a:t>$80k</a:t>
            </a:r>
            <a:r>
              <a:rPr lang="en-US" sz="2000" dirty="0"/>
              <a:t> → solid performance with moderate pay.</a:t>
            </a:r>
          </a:p>
          <a:p>
            <a:r>
              <a:rPr lang="en-US" sz="2000" b="1" dirty="0"/>
              <a:t>HR:</a:t>
            </a:r>
            <a:r>
              <a:rPr lang="en-US" sz="2000" dirty="0"/>
              <a:t> Highest Salary </a:t>
            </a:r>
            <a:r>
              <a:rPr lang="en-US" sz="2000" b="1" dirty="0"/>
              <a:t>$83k</a:t>
            </a:r>
            <a:r>
              <a:rPr lang="en-US" sz="2000" dirty="0"/>
              <a:t>, Performance </a:t>
            </a:r>
            <a:r>
              <a:rPr lang="en-US" sz="2000" b="1" dirty="0"/>
              <a:t>4.05</a:t>
            </a:r>
            <a:r>
              <a:rPr lang="en-US" sz="2000" dirty="0"/>
              <a:t> → high pay, slightly lower performance.</a:t>
            </a:r>
          </a:p>
          <a:p>
            <a:r>
              <a:rPr lang="en-US" sz="2000" b="1" dirty="0"/>
              <a:t>Sales:</a:t>
            </a:r>
            <a:r>
              <a:rPr lang="en-US" sz="2000" dirty="0"/>
              <a:t> Salary </a:t>
            </a:r>
            <a:r>
              <a:rPr lang="en-US" sz="2000" b="1" dirty="0"/>
              <a:t>$82.86k</a:t>
            </a:r>
            <a:r>
              <a:rPr lang="en-US" sz="2000" dirty="0"/>
              <a:t>, Performance </a:t>
            </a:r>
            <a:r>
              <a:rPr lang="en-US" sz="2000" b="1" dirty="0"/>
              <a:t>4.0</a:t>
            </a:r>
            <a:r>
              <a:rPr lang="en-US" sz="2000" dirty="0"/>
              <a:t> → highest pay among low performers.</a:t>
            </a:r>
          </a:p>
        </p:txBody>
      </p:sp>
      <p:pic>
        <p:nvPicPr>
          <p:cNvPr id="5" name="Content Placeholder 4" descr="A graph with purple dots&#10;&#10;AI-generated content may be incorrect.">
            <a:extLst>
              <a:ext uri="{FF2B5EF4-FFF2-40B4-BE49-F238E27FC236}">
                <a16:creationId xmlns:a16="http://schemas.microsoft.com/office/drawing/2014/main" id="{954F5A57-688B-6B8F-E001-DC7919166A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2654662"/>
            <a:ext cx="5150277" cy="3373430"/>
          </a:xfrm>
          <a:prstGeom prst="rect">
            <a:avLst/>
          </a:prstGeom>
        </p:spPr>
      </p:pic>
      <p:sp>
        <p:nvSpPr>
          <p:cNvPr id="41" name="Rectangle 40">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06176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4026A73-1F7F-49F2-B319-8CA3B3D53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Right Triangle 33">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47A738-01A2-F526-B034-A5A321A1AA0D}"/>
              </a:ext>
            </a:extLst>
          </p:cNvPr>
          <p:cNvSpPr>
            <a:spLocks noGrp="1"/>
          </p:cNvSpPr>
          <p:nvPr>
            <p:ph type="title"/>
          </p:nvPr>
        </p:nvSpPr>
        <p:spPr>
          <a:xfrm>
            <a:off x="1006900" y="1188637"/>
            <a:ext cx="3141430" cy="4480726"/>
          </a:xfrm>
        </p:spPr>
        <p:txBody>
          <a:bodyPr>
            <a:normAutofit/>
          </a:bodyPr>
          <a:lstStyle/>
          <a:p>
            <a:pPr algn="r"/>
            <a:r>
              <a:rPr lang="en-GB" sz="6100" b="1"/>
              <a:t>Problem</a:t>
            </a:r>
          </a:p>
        </p:txBody>
      </p:sp>
      <p:cxnSp>
        <p:nvCxnSpPr>
          <p:cNvPr id="38" name="Straight Connector 37">
            <a:extLst>
              <a:ext uri="{FF2B5EF4-FFF2-40B4-BE49-F238E27FC236}">
                <a16:creationId xmlns:a16="http://schemas.microsoft.com/office/drawing/2014/main" id="{23AAC9B5-8015-485C-ACF9-A750390E9A5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3DE1D010-4AF6-59A3-F7F3-F2C736E9D4BF}"/>
              </a:ext>
            </a:extLst>
          </p:cNvPr>
          <p:cNvSpPr>
            <a:spLocks noGrp="1"/>
          </p:cNvSpPr>
          <p:nvPr>
            <p:ph idx="1"/>
          </p:nvPr>
        </p:nvSpPr>
        <p:spPr>
          <a:xfrm>
            <a:off x="5138927" y="1338729"/>
            <a:ext cx="6046171" cy="4180542"/>
          </a:xfrm>
        </p:spPr>
        <p:txBody>
          <a:bodyPr anchor="ctr">
            <a:normAutofit lnSpcReduction="10000"/>
          </a:bodyPr>
          <a:lstStyle/>
          <a:p>
            <a:r>
              <a:rPr lang="en-US" sz="2400" dirty="0"/>
              <a:t>Next Gen is a startup tech company specializing in innovative hardware and software solutions.</a:t>
            </a:r>
          </a:p>
          <a:p>
            <a:endParaRPr lang="en-US" sz="2400" dirty="0"/>
          </a:p>
          <a:p>
            <a:r>
              <a:rPr lang="en-US" sz="2400" dirty="0"/>
              <a:t>The company is striving to maintain high employee satisfaction and performance while reducing turnover rates.</a:t>
            </a:r>
          </a:p>
          <a:p>
            <a:pPr marL="0" indent="0">
              <a:buNone/>
            </a:pPr>
            <a:endParaRPr lang="en-US" sz="2400" dirty="0"/>
          </a:p>
          <a:p>
            <a:r>
              <a:rPr lang="en-US" sz="2400" dirty="0"/>
              <a:t>However, the HR department is facing challenges with a high turnover rate and an imbalanced ratio of low- to high-performing employees.</a:t>
            </a:r>
            <a:endParaRPr lang="en-GB" sz="2400" dirty="0"/>
          </a:p>
        </p:txBody>
      </p:sp>
    </p:spTree>
    <p:extLst>
      <p:ext uri="{BB962C8B-B14F-4D97-AF65-F5344CB8AC3E}">
        <p14:creationId xmlns:p14="http://schemas.microsoft.com/office/powerpoint/2010/main" val="378771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2AF3F-3DA3-5494-0966-5016D7289C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EFB5E2-AFA7-9465-F039-FCED2156910B}"/>
              </a:ext>
            </a:extLst>
          </p:cNvPr>
          <p:cNvSpPr>
            <a:spLocks noGrp="1"/>
          </p:cNvSpPr>
          <p:nvPr>
            <p:ph type="title"/>
          </p:nvPr>
        </p:nvSpPr>
        <p:spPr/>
        <p:txBody>
          <a:bodyPr/>
          <a:lstStyle/>
          <a:p>
            <a:r>
              <a:rPr lang="en-GB" b="1"/>
              <a:t>Insight Deep Dive</a:t>
            </a:r>
            <a:endParaRPr lang="en-GB" b="1" dirty="0"/>
          </a:p>
        </p:txBody>
      </p:sp>
      <p:graphicFrame>
        <p:nvGraphicFramePr>
          <p:cNvPr id="5" name="Content Placeholder 2">
            <a:extLst>
              <a:ext uri="{FF2B5EF4-FFF2-40B4-BE49-F238E27FC236}">
                <a16:creationId xmlns:a16="http://schemas.microsoft.com/office/drawing/2014/main" id="{C2D208C3-C1E4-B96A-041C-0034950B5C6F}"/>
              </a:ext>
            </a:extLst>
          </p:cNvPr>
          <p:cNvGraphicFramePr>
            <a:graphicFrameLocks noGrp="1"/>
          </p:cNvGraphicFramePr>
          <p:nvPr>
            <p:ph idx="1"/>
            <p:extLst>
              <p:ext uri="{D42A27DB-BD31-4B8C-83A1-F6EECF244321}">
                <p14:modId xmlns:p14="http://schemas.microsoft.com/office/powerpoint/2010/main" val="19906222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2287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9AF49C2-955C-76DB-D6F8-8393F09D1D4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DD0F35-A88C-D28D-A0DF-28337CA3DE41}"/>
              </a:ext>
            </a:extLst>
          </p:cNvPr>
          <p:cNvSpPr>
            <a:spLocks noGrp="1"/>
          </p:cNvSpPr>
          <p:nvPr>
            <p:ph type="title"/>
          </p:nvPr>
        </p:nvSpPr>
        <p:spPr>
          <a:xfrm>
            <a:off x="838200" y="556995"/>
            <a:ext cx="10515600" cy="1133693"/>
          </a:xfrm>
        </p:spPr>
        <p:txBody>
          <a:bodyPr>
            <a:normAutofit/>
          </a:bodyPr>
          <a:lstStyle/>
          <a:p>
            <a:r>
              <a:rPr lang="en-GB" sz="5200" b="1"/>
              <a:t>Insight Deep Dive</a:t>
            </a:r>
          </a:p>
        </p:txBody>
      </p:sp>
      <p:graphicFrame>
        <p:nvGraphicFramePr>
          <p:cNvPr id="5" name="Content Placeholder 2">
            <a:extLst>
              <a:ext uri="{FF2B5EF4-FFF2-40B4-BE49-F238E27FC236}">
                <a16:creationId xmlns:a16="http://schemas.microsoft.com/office/drawing/2014/main" id="{EB856729-B041-41C4-836B-789B8D22185F}"/>
              </a:ext>
            </a:extLst>
          </p:cNvPr>
          <p:cNvGraphicFramePr>
            <a:graphicFrameLocks noGrp="1"/>
          </p:cNvGraphicFramePr>
          <p:nvPr>
            <p:ph idx="1"/>
            <p:extLst>
              <p:ext uri="{D42A27DB-BD31-4B8C-83A1-F6EECF244321}">
                <p14:modId xmlns:p14="http://schemas.microsoft.com/office/powerpoint/2010/main" val="113946651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210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E53F8A-2F00-4A4F-B31B-4863870C5B0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1D377EB-C9D2-4ED0-86A6-740A297E3E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36A432-C17D-97C2-AB0C-A0F36FC67669}"/>
              </a:ext>
            </a:extLst>
          </p:cNvPr>
          <p:cNvSpPr>
            <a:spLocks noGrp="1"/>
          </p:cNvSpPr>
          <p:nvPr>
            <p:ph type="title"/>
          </p:nvPr>
        </p:nvSpPr>
        <p:spPr>
          <a:xfrm>
            <a:off x="841248" y="685800"/>
            <a:ext cx="10506456" cy="1157005"/>
          </a:xfrm>
        </p:spPr>
        <p:txBody>
          <a:bodyPr anchor="b">
            <a:normAutofit/>
          </a:bodyPr>
          <a:lstStyle/>
          <a:p>
            <a:r>
              <a:rPr lang="en-GB" sz="4800" b="1" dirty="0"/>
              <a:t>Employee Retention Recommendations</a:t>
            </a:r>
          </a:p>
        </p:txBody>
      </p:sp>
      <p:sp>
        <p:nvSpPr>
          <p:cNvPr id="25" name="Rectangle 24">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0140" y="34093"/>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95805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20B4A694-7B5F-1BA0-F66E-E80739323265}"/>
              </a:ext>
            </a:extLst>
          </p:cNvPr>
          <p:cNvGraphicFramePr>
            <a:graphicFrameLocks noGrp="1"/>
          </p:cNvGraphicFramePr>
          <p:nvPr>
            <p:ph idx="1"/>
            <p:extLst>
              <p:ext uri="{D42A27DB-BD31-4B8C-83A1-F6EECF244321}">
                <p14:modId xmlns:p14="http://schemas.microsoft.com/office/powerpoint/2010/main" val="2700833256"/>
              </p:ext>
            </p:extLst>
          </p:nvPr>
        </p:nvGraphicFramePr>
        <p:xfrm>
          <a:off x="838200" y="2295252"/>
          <a:ext cx="10506456" cy="3876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63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48576C-8D0A-0EF1-A888-B35EBA36E71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FECC2-0CE8-2DE5-D3ED-BA9FCBB3AAA5}"/>
              </a:ext>
            </a:extLst>
          </p:cNvPr>
          <p:cNvSpPr>
            <a:spLocks noGrp="1"/>
          </p:cNvSpPr>
          <p:nvPr>
            <p:ph type="title"/>
          </p:nvPr>
        </p:nvSpPr>
        <p:spPr>
          <a:xfrm>
            <a:off x="838200" y="557188"/>
            <a:ext cx="10515600" cy="1133499"/>
          </a:xfrm>
        </p:spPr>
        <p:txBody>
          <a:bodyPr>
            <a:normAutofit/>
          </a:bodyPr>
          <a:lstStyle/>
          <a:p>
            <a:pPr algn="ctr"/>
            <a:r>
              <a:rPr lang="en-GB" sz="5200" b="1"/>
              <a:t>Performance Recommendations</a:t>
            </a:r>
          </a:p>
        </p:txBody>
      </p:sp>
      <p:graphicFrame>
        <p:nvGraphicFramePr>
          <p:cNvPr id="5" name="Content Placeholder 2">
            <a:extLst>
              <a:ext uri="{FF2B5EF4-FFF2-40B4-BE49-F238E27FC236}">
                <a16:creationId xmlns:a16="http://schemas.microsoft.com/office/drawing/2014/main" id="{229E63A5-2331-77A5-C914-A1E0FF2E7765}"/>
              </a:ext>
            </a:extLst>
          </p:cNvPr>
          <p:cNvGraphicFramePr>
            <a:graphicFrameLocks noGrp="1"/>
          </p:cNvGraphicFramePr>
          <p:nvPr>
            <p:ph idx="1"/>
            <p:extLst>
              <p:ext uri="{D42A27DB-BD31-4B8C-83A1-F6EECF244321}">
                <p14:modId xmlns:p14="http://schemas.microsoft.com/office/powerpoint/2010/main" val="188599545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75192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2B321-308D-9163-8AE3-712620649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1975B5-A49B-F271-F115-DBD30DADD092}"/>
              </a:ext>
            </a:extLst>
          </p:cNvPr>
          <p:cNvSpPr>
            <a:spLocks noGrp="1"/>
          </p:cNvSpPr>
          <p:nvPr>
            <p:ph type="title"/>
          </p:nvPr>
        </p:nvSpPr>
        <p:spPr>
          <a:xfrm>
            <a:off x="838200" y="365125"/>
            <a:ext cx="10515600" cy="1054601"/>
          </a:xfrm>
        </p:spPr>
        <p:txBody>
          <a:bodyPr/>
          <a:lstStyle/>
          <a:p>
            <a:r>
              <a:rPr lang="en-GB" b="1" dirty="0"/>
              <a:t>Salary &amp; Compensation Recommendations</a:t>
            </a:r>
          </a:p>
        </p:txBody>
      </p:sp>
      <p:graphicFrame>
        <p:nvGraphicFramePr>
          <p:cNvPr id="12" name="Content Placeholder 2">
            <a:extLst>
              <a:ext uri="{FF2B5EF4-FFF2-40B4-BE49-F238E27FC236}">
                <a16:creationId xmlns:a16="http://schemas.microsoft.com/office/drawing/2014/main" id="{B7280207-B020-B27C-A1A8-7E457AB96304}"/>
              </a:ext>
            </a:extLst>
          </p:cNvPr>
          <p:cNvGraphicFramePr>
            <a:graphicFrameLocks noGrp="1"/>
          </p:cNvGraphicFramePr>
          <p:nvPr>
            <p:ph idx="1"/>
            <p:extLst>
              <p:ext uri="{D42A27DB-BD31-4B8C-83A1-F6EECF244321}">
                <p14:modId xmlns:p14="http://schemas.microsoft.com/office/powerpoint/2010/main" val="3018804105"/>
              </p:ext>
            </p:extLst>
          </p:nvPr>
        </p:nvGraphicFramePr>
        <p:xfrm>
          <a:off x="838200" y="1419726"/>
          <a:ext cx="10515600" cy="4981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9092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91E12-39B5-C773-6067-9497D73E8FA2}"/>
              </a:ext>
            </a:extLst>
          </p:cNvPr>
          <p:cNvSpPr>
            <a:spLocks noGrp="1"/>
          </p:cNvSpPr>
          <p:nvPr>
            <p:ph type="title"/>
          </p:nvPr>
        </p:nvSpPr>
        <p:spPr/>
        <p:txBody>
          <a:bodyPr/>
          <a:lstStyle/>
          <a:p>
            <a:r>
              <a:rPr lang="en-GB" b="1" dirty="0"/>
              <a:t>Caveats</a:t>
            </a:r>
          </a:p>
        </p:txBody>
      </p:sp>
      <p:sp>
        <p:nvSpPr>
          <p:cNvPr id="3" name="Content Placeholder 2">
            <a:extLst>
              <a:ext uri="{FF2B5EF4-FFF2-40B4-BE49-F238E27FC236}">
                <a16:creationId xmlns:a16="http://schemas.microsoft.com/office/drawing/2014/main" id="{39B982DB-F477-B3AE-ED80-D4F60CF115B8}"/>
              </a:ext>
            </a:extLst>
          </p:cNvPr>
          <p:cNvSpPr>
            <a:spLocks noGrp="1"/>
          </p:cNvSpPr>
          <p:nvPr>
            <p:ph idx="1"/>
          </p:nvPr>
        </p:nvSpPr>
        <p:spPr/>
        <p:txBody>
          <a:bodyPr/>
          <a:lstStyle/>
          <a:p>
            <a:r>
              <a:rPr lang="en-GB" dirty="0"/>
              <a:t>The salary dataset only projects for payroll date 2024-05-03 and should be treated with caution.</a:t>
            </a:r>
          </a:p>
          <a:p>
            <a:r>
              <a:rPr lang="en-GB" dirty="0"/>
              <a:t>Data is majorly dependant on quotative analysis and so the exact personal reasons for turnover have not captured the nuances of the actual turnover reason</a:t>
            </a:r>
          </a:p>
          <a:p>
            <a:endParaRPr lang="en-GB" dirty="0"/>
          </a:p>
        </p:txBody>
      </p:sp>
    </p:spTree>
    <p:extLst>
      <p:ext uri="{BB962C8B-B14F-4D97-AF65-F5344CB8AC3E}">
        <p14:creationId xmlns:p14="http://schemas.microsoft.com/office/powerpoint/2010/main" val="15993693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Handshake">
            <a:extLst>
              <a:ext uri="{FF2B5EF4-FFF2-40B4-BE49-F238E27FC236}">
                <a16:creationId xmlns:a16="http://schemas.microsoft.com/office/drawing/2014/main" id="{A37A59CB-47B1-7638-A504-C69BF8A55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707309" y="1040309"/>
            <a:ext cx="4777381" cy="477738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9AD5AF0D-6DFC-0C92-E17E-927B037169BB}"/>
              </a:ext>
            </a:extLst>
          </p:cNvPr>
          <p:cNvSpPr>
            <a:spLocks noGrp="1"/>
          </p:cNvSpPr>
          <p:nvPr>
            <p:ph idx="1"/>
          </p:nvPr>
        </p:nvSpPr>
        <p:spPr>
          <a:xfrm>
            <a:off x="6380172" y="5486400"/>
            <a:ext cx="5811828" cy="1239660"/>
          </a:xfrm>
        </p:spPr>
        <p:txBody>
          <a:bodyPr>
            <a:normAutofit lnSpcReduction="10000"/>
          </a:bodyPr>
          <a:lstStyle/>
          <a:p>
            <a:pPr marL="0" indent="0">
              <a:buNone/>
            </a:pPr>
            <a:r>
              <a:rPr lang="en-GB" sz="8800" b="1" dirty="0"/>
              <a:t>Thank You.</a:t>
            </a:r>
          </a:p>
        </p:txBody>
      </p:sp>
    </p:spTree>
    <p:extLst>
      <p:ext uri="{BB962C8B-B14F-4D97-AF65-F5344CB8AC3E}">
        <p14:creationId xmlns:p14="http://schemas.microsoft.com/office/powerpoint/2010/main" val="1927825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1F12E-44F8-4D72-CAB8-B0827A80A52E}"/>
              </a:ext>
            </a:extLst>
          </p:cNvPr>
          <p:cNvSpPr>
            <a:spLocks noGrp="1"/>
          </p:cNvSpPr>
          <p:nvPr>
            <p:ph type="title"/>
          </p:nvPr>
        </p:nvSpPr>
        <p:spPr>
          <a:xfrm>
            <a:off x="6094105" y="802955"/>
            <a:ext cx="4977976" cy="1454051"/>
          </a:xfrm>
        </p:spPr>
        <p:txBody>
          <a:bodyPr>
            <a:normAutofit/>
          </a:bodyPr>
          <a:lstStyle/>
          <a:p>
            <a:r>
              <a:rPr lang="en-GB" sz="6000" b="1" dirty="0">
                <a:solidFill>
                  <a:schemeClr val="tx2"/>
                </a:solidFill>
              </a:rPr>
              <a:t>Solution</a:t>
            </a:r>
          </a:p>
        </p:txBody>
      </p:sp>
      <p:pic>
        <p:nvPicPr>
          <p:cNvPr id="7" name="Graphic 6" descr="Workflow">
            <a:extLst>
              <a:ext uri="{FF2B5EF4-FFF2-40B4-BE49-F238E27FC236}">
                <a16:creationId xmlns:a16="http://schemas.microsoft.com/office/drawing/2014/main" id="{1F920EC2-6779-B03A-66C7-D452FB9C4D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E5CD57E-2DCE-CF43-8323-D08D36FF1181}"/>
              </a:ext>
            </a:extLst>
          </p:cNvPr>
          <p:cNvSpPr>
            <a:spLocks noGrp="1"/>
          </p:cNvSpPr>
          <p:nvPr>
            <p:ph idx="1"/>
          </p:nvPr>
        </p:nvSpPr>
        <p:spPr>
          <a:xfrm>
            <a:off x="5842535" y="2421682"/>
            <a:ext cx="5662513" cy="3639289"/>
          </a:xfrm>
        </p:spPr>
        <p:txBody>
          <a:bodyPr anchor="ctr">
            <a:normAutofit lnSpcReduction="10000"/>
          </a:bodyPr>
          <a:lstStyle/>
          <a:p>
            <a:r>
              <a:rPr lang="en-US" sz="2400" dirty="0">
                <a:solidFill>
                  <a:schemeClr val="tx2"/>
                </a:solidFill>
              </a:rPr>
              <a:t>Through root cause analysis, the company aims to explore underlying factors contributing to poor performance and high turnover.</a:t>
            </a:r>
          </a:p>
          <a:p>
            <a:endParaRPr lang="en-US" sz="2400" dirty="0">
              <a:solidFill>
                <a:schemeClr val="tx2"/>
              </a:solidFill>
            </a:endParaRPr>
          </a:p>
          <a:p>
            <a:r>
              <a:rPr lang="en-US" sz="2400" dirty="0">
                <a:solidFill>
                  <a:schemeClr val="tx2"/>
                </a:solidFill>
              </a:rPr>
              <a:t>By identifying key patterns early, Next Gen can implement targeted interventions to improve retention, enhance performance, and ensure fair compensation across departments.</a:t>
            </a:r>
            <a:endParaRPr lang="en-GB" sz="2400" dirty="0">
              <a:solidFill>
                <a:schemeClr val="tx2"/>
              </a:solidFill>
            </a:endParaRPr>
          </a:p>
        </p:txBody>
      </p:sp>
      <p:grpSp>
        <p:nvGrpSpPr>
          <p:cNvPr id="20" name="Group 19">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12917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9C0F2A-FF39-B284-1762-F2A3E4E801CF}"/>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Tools Used	</a:t>
            </a:r>
          </a:p>
        </p:txBody>
      </p:sp>
      <p:graphicFrame>
        <p:nvGraphicFramePr>
          <p:cNvPr id="5" name="Content Placeholder 2">
            <a:extLst>
              <a:ext uri="{FF2B5EF4-FFF2-40B4-BE49-F238E27FC236}">
                <a16:creationId xmlns:a16="http://schemas.microsoft.com/office/drawing/2014/main" id="{7F5E7B0E-2E13-61A7-A4FA-9143C0573258}"/>
              </a:ext>
            </a:extLst>
          </p:cNvPr>
          <p:cNvGraphicFramePr>
            <a:graphicFrameLocks noGrp="1"/>
          </p:cNvGraphicFramePr>
          <p:nvPr>
            <p:ph idx="1"/>
            <p:extLst>
              <p:ext uri="{D42A27DB-BD31-4B8C-83A1-F6EECF244321}">
                <p14:modId xmlns:p14="http://schemas.microsoft.com/office/powerpoint/2010/main" val="354950891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469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a:extLst>
              <a:ext uri="{FF2B5EF4-FFF2-40B4-BE49-F238E27FC236}">
                <a16:creationId xmlns:a16="http://schemas.microsoft.com/office/drawing/2014/main" id="{E648452B-8E98-D3D6-3FCB-10F020C2FCB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1" r="121"/>
          <a:stretch/>
        </p:blipFill>
        <p:spPr>
          <a:xfrm>
            <a:off x="20" y="1282"/>
            <a:ext cx="12191980" cy="6856718"/>
          </a:xfrm>
          <a:prstGeom prst="rect">
            <a:avLst/>
          </a:prstGeom>
        </p:spPr>
      </p:pic>
    </p:spTree>
    <p:extLst>
      <p:ext uri="{BB962C8B-B14F-4D97-AF65-F5344CB8AC3E}">
        <p14:creationId xmlns:p14="http://schemas.microsoft.com/office/powerpoint/2010/main" val="50716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58A713-71C7-5F88-F216-2FA476F630E5}"/>
              </a:ext>
            </a:extLst>
          </p:cNvPr>
          <p:cNvSpPr>
            <a:spLocks noGrp="1"/>
          </p:cNvSpPr>
          <p:nvPr>
            <p:ph type="title"/>
          </p:nvPr>
        </p:nvSpPr>
        <p:spPr>
          <a:xfrm>
            <a:off x="1524003" y="1999615"/>
            <a:ext cx="9144000" cy="2764028"/>
          </a:xfrm>
        </p:spPr>
        <p:txBody>
          <a:bodyPr vert="horz" lIns="91440" tIns="45720" rIns="91440" bIns="45720" rtlCol="0" anchor="ctr">
            <a:normAutofit/>
          </a:bodyPr>
          <a:lstStyle/>
          <a:p>
            <a:pPr algn="ctr"/>
            <a:r>
              <a:rPr lang="en-US" sz="7200" b="1" kern="1200">
                <a:solidFill>
                  <a:schemeClr val="tx1"/>
                </a:solidFill>
                <a:latin typeface="+mj-lt"/>
                <a:ea typeface="+mj-ea"/>
                <a:cs typeface="+mj-cs"/>
              </a:rPr>
              <a:t>Employee Retention Analysis</a:t>
            </a:r>
          </a:p>
        </p:txBody>
      </p:sp>
      <p:sp>
        <p:nvSpPr>
          <p:cNvPr id="24" name="Rectangle 2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341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 name="Freeform: Shape 70">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2" name="Freeform: Shape 71">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D54B46B-5015-832B-0D65-20F0C343B8B4}"/>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3200" b="1" kern="1200" dirty="0">
                <a:solidFill>
                  <a:schemeClr val="tx1"/>
                </a:solidFill>
                <a:latin typeface="+mj-lt"/>
                <a:ea typeface="+mj-ea"/>
                <a:cs typeface="+mj-cs"/>
              </a:rPr>
              <a:t>Longest serving employees</a:t>
            </a:r>
          </a:p>
        </p:txBody>
      </p:sp>
      <p:sp>
        <p:nvSpPr>
          <p:cNvPr id="68" name="Rectangle 6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0" name="Rectangle 6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2">
            <a:extLst>
              <a:ext uri="{FF2B5EF4-FFF2-40B4-BE49-F238E27FC236}">
                <a16:creationId xmlns:a16="http://schemas.microsoft.com/office/drawing/2014/main" id="{CB750806-193E-D935-CAB7-EB6E87E97A33}"/>
              </a:ext>
            </a:extLst>
          </p:cNvPr>
          <p:cNvSpPr>
            <a:spLocks noGrp="1" noChangeArrowheads="1"/>
          </p:cNvSpPr>
          <p:nvPr>
            <p:ph type="subTitle" idx="1"/>
          </p:nvPr>
        </p:nvSpPr>
        <p:spPr bwMode="auto">
          <a:xfrm>
            <a:off x="81345" y="2718054"/>
            <a:ext cx="4446529" cy="3207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algn="l" fontAlgn="base">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David Moore</a:t>
            </a:r>
            <a:r>
              <a:rPr kumimoji="0" lang="en-US" altLang="en-US" sz="1700" b="0" i="0" u="none" strike="noStrike" cap="none" normalizeH="0" baseline="0" dirty="0">
                <a:ln>
                  <a:noFill/>
                </a:ln>
                <a:effectLst/>
              </a:rPr>
              <a:t> – most loyal employee, over </a:t>
            </a:r>
            <a:r>
              <a:rPr kumimoji="0" lang="en-US" altLang="en-US" sz="1700" b="1" i="0" u="none" strike="noStrike" cap="none" normalizeH="0" baseline="0" dirty="0">
                <a:ln>
                  <a:noFill/>
                </a:ln>
                <a:effectLst/>
              </a:rPr>
              <a:t>10 years</a:t>
            </a:r>
            <a:r>
              <a:rPr kumimoji="0" lang="en-US" altLang="en-US" sz="1700" b="0" i="0" u="none" strike="noStrike" cap="none" normalizeH="0" baseline="0" dirty="0">
                <a:ln>
                  <a:noFill/>
                </a:ln>
                <a:effectLst/>
              </a:rPr>
              <a:t> at Next Gen Corp.</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John Johnson</a:t>
            </a:r>
            <a:r>
              <a:rPr kumimoji="0" lang="en-US" altLang="en-US" sz="1700" b="0" i="0" u="none" strike="noStrike" cap="none" normalizeH="0" baseline="0" dirty="0">
                <a:ln>
                  <a:noFill/>
                </a:ln>
                <a:effectLst/>
              </a:rPr>
              <a:t> – close to reaching the </a:t>
            </a:r>
            <a:r>
              <a:rPr kumimoji="0" lang="en-US" altLang="en-US" sz="1700" b="1" i="0" u="none" strike="noStrike" cap="none" normalizeH="0" baseline="0" dirty="0">
                <a:ln>
                  <a:noFill/>
                </a:ln>
                <a:effectLst/>
              </a:rPr>
              <a:t>decade mark</a:t>
            </a:r>
            <a:r>
              <a:rPr kumimoji="0" lang="en-US" altLang="en-US" sz="1700" b="0" i="0" u="none" strike="noStrike" cap="none" normalizeH="0" baseline="0" dirty="0">
                <a:ln>
                  <a:noFill/>
                </a:ln>
                <a:effectLst/>
              </a:rPr>
              <a:t>.</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3 of top 5</a:t>
            </a:r>
            <a:r>
              <a:rPr kumimoji="0" lang="en-US" altLang="en-US" sz="1700" b="0" i="0" u="none" strike="noStrike" cap="none" normalizeH="0" baseline="0" dirty="0">
                <a:ln>
                  <a:noFill/>
                </a:ln>
                <a:effectLst/>
              </a:rPr>
              <a:t> are from </a:t>
            </a:r>
            <a:r>
              <a:rPr kumimoji="0" lang="en-US" altLang="en-US" sz="1700" b="1" i="0" u="none" strike="noStrike" cap="none" normalizeH="0" baseline="0" dirty="0">
                <a:ln>
                  <a:noFill/>
                </a:ln>
                <a:effectLst/>
              </a:rPr>
              <a:t>Sales</a:t>
            </a:r>
            <a:r>
              <a:rPr kumimoji="0" lang="en-US" altLang="en-US" sz="1700" b="0" i="0" u="none" strike="noStrike" cap="none" normalizeH="0" baseline="0" dirty="0">
                <a:ln>
                  <a:noFill/>
                </a:ln>
                <a:effectLst/>
              </a:rPr>
              <a:t>; </a:t>
            </a:r>
            <a:r>
              <a:rPr kumimoji="0" lang="en-US" altLang="en-US" sz="1700" b="1" i="0" u="none" strike="noStrike" cap="none" normalizeH="0" baseline="0" dirty="0">
                <a:ln>
                  <a:noFill/>
                </a:ln>
                <a:effectLst/>
              </a:rPr>
              <a:t>1 from HR</a:t>
            </a:r>
            <a:r>
              <a:rPr kumimoji="0" lang="en-US" altLang="en-US" sz="1700" b="0" i="0" u="none" strike="noStrike" cap="none" normalizeH="0" baseline="0" dirty="0">
                <a:ln>
                  <a:noFill/>
                </a:ln>
                <a:effectLst/>
              </a:rPr>
              <a:t>, </a:t>
            </a:r>
            <a:r>
              <a:rPr kumimoji="0" lang="en-US" altLang="en-US" sz="1700" b="1" i="0" u="none" strike="noStrike" cap="none" normalizeH="0" baseline="0" dirty="0">
                <a:ln>
                  <a:noFill/>
                </a:ln>
                <a:effectLst/>
              </a:rPr>
              <a:t>1 from Marketing</a:t>
            </a:r>
            <a:r>
              <a:rPr kumimoji="0" lang="en-US" altLang="en-US" sz="1700" b="0" i="0" u="none" strike="noStrike" cap="none" normalizeH="0" baseline="0" dirty="0">
                <a:ln>
                  <a:noFill/>
                </a:ln>
                <a:effectLst/>
              </a:rPr>
              <a:t>.</a:t>
            </a:r>
          </a:p>
          <a:p>
            <a:pPr marL="0" marR="0" lvl="0" indent="-228600" algn="l" fontAlgn="base">
              <a:spcBef>
                <a:spcPct val="0"/>
              </a:spcBef>
              <a:spcAft>
                <a:spcPts val="600"/>
              </a:spcAft>
              <a:buClrTx/>
              <a:buSzTx/>
              <a:buFont typeface="Arial" panose="020B0604020202020204" pitchFamily="34" charset="0"/>
              <a:buChar char="•"/>
              <a:tabLst/>
            </a:pPr>
            <a:r>
              <a:rPr kumimoji="0" lang="en-US" altLang="en-US" sz="1700" b="1" i="0" u="none" strike="noStrike" cap="none" normalizeH="0" baseline="0" dirty="0">
                <a:ln>
                  <a:noFill/>
                </a:ln>
                <a:effectLst/>
              </a:rPr>
              <a:t>No engineers</a:t>
            </a:r>
            <a:r>
              <a:rPr kumimoji="0" lang="en-US" altLang="en-US" sz="1700" b="0" i="0" u="none" strike="noStrike" cap="none" normalizeH="0" baseline="0" dirty="0">
                <a:ln>
                  <a:noFill/>
                </a:ln>
                <a:effectLst/>
              </a:rPr>
              <a:t> on the list → possible </a:t>
            </a:r>
            <a:r>
              <a:rPr kumimoji="0" lang="en-US" altLang="en-US" sz="1700" b="1" i="0" u="none" strike="noStrike" cap="none" normalizeH="0" baseline="0" dirty="0">
                <a:ln>
                  <a:noFill/>
                </a:ln>
                <a:effectLst/>
              </a:rPr>
              <a:t>burnout or low pay</a:t>
            </a:r>
            <a:r>
              <a:rPr kumimoji="0" lang="en-US" altLang="en-US" sz="1700" b="0" i="0" u="none" strike="noStrike" cap="none" normalizeH="0" baseline="0" dirty="0">
                <a:ln>
                  <a:noFill/>
                </a:ln>
                <a:effectLst/>
              </a:rPr>
              <a:t> issues.</a:t>
            </a:r>
          </a:p>
        </p:txBody>
      </p:sp>
      <p:pic>
        <p:nvPicPr>
          <p:cNvPr id="5" name="Picture 4" descr="A purple and white table with text&#10;&#10;AI-generated content may be incorrect.">
            <a:extLst>
              <a:ext uri="{FF2B5EF4-FFF2-40B4-BE49-F238E27FC236}">
                <a16:creationId xmlns:a16="http://schemas.microsoft.com/office/drawing/2014/main" id="{773210CC-AAA5-36C3-D806-3AA6543A6183}"/>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898967" y="1297746"/>
            <a:ext cx="6921940" cy="4371749"/>
          </a:xfrm>
          <a:prstGeom prst="rect">
            <a:avLst/>
          </a:prstGeom>
        </p:spPr>
      </p:pic>
    </p:spTree>
    <p:extLst>
      <p:ext uri="{BB962C8B-B14F-4D97-AF65-F5344CB8AC3E}">
        <p14:creationId xmlns:p14="http://schemas.microsoft.com/office/powerpoint/2010/main" val="985532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E8E64-9CC4-14DB-C20D-E73A780D33BF}"/>
              </a:ext>
            </a:extLst>
          </p:cNvPr>
          <p:cNvSpPr>
            <a:spLocks noGrp="1"/>
          </p:cNvSpPr>
          <p:nvPr>
            <p:ph type="title"/>
          </p:nvPr>
        </p:nvSpPr>
        <p:spPr>
          <a:xfrm>
            <a:off x="645064" y="525982"/>
            <a:ext cx="4282983" cy="1200361"/>
          </a:xfrm>
        </p:spPr>
        <p:txBody>
          <a:bodyPr anchor="b">
            <a:normAutofit/>
          </a:bodyPr>
          <a:lstStyle/>
          <a:p>
            <a:r>
              <a:rPr lang="en-GB" sz="3600" b="1" dirty="0"/>
              <a:t>Department Turnover rate</a:t>
            </a:r>
          </a:p>
        </p:txBody>
      </p:sp>
      <p:sp>
        <p:nvSpPr>
          <p:cNvPr id="23" name="Rectangle 2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D6B421C4-ABAB-4444-036F-5F2B5C81B2EB}"/>
              </a:ext>
            </a:extLst>
          </p:cNvPr>
          <p:cNvSpPr>
            <a:spLocks noGrp="1" noChangeArrowheads="1"/>
          </p:cNvSpPr>
          <p:nvPr>
            <p:ph idx="1"/>
          </p:nvPr>
        </p:nvSpPr>
        <p:spPr bwMode="auto">
          <a:xfrm>
            <a:off x="310234" y="2031101"/>
            <a:ext cx="5411494" cy="35119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lvl="0" indent="0" eaLnBrk="0" fontAlgn="base" hangingPunct="0">
              <a:spcBef>
                <a:spcPct val="0"/>
              </a:spcBef>
              <a:spcAft>
                <a:spcPts val="600"/>
              </a:spcAft>
              <a:buFontTx/>
              <a:buChar char="•"/>
            </a:pPr>
            <a:r>
              <a:rPr kumimoji="0" lang="en-US" altLang="en-US" sz="1800" b="1" i="0" u="none" strike="noStrike" cap="none" normalizeH="0" baseline="0" dirty="0">
                <a:ln>
                  <a:noFill/>
                </a:ln>
                <a:effectLst/>
                <a:latin typeface="Arial" panose="020B0604020202020204" pitchFamily="34" charset="0"/>
              </a:rPr>
              <a:t>Marketing</a:t>
            </a:r>
            <a:r>
              <a:rPr kumimoji="0" lang="en-US" altLang="en-US" sz="1800" b="0" i="0" u="none" strike="noStrike" cap="none" normalizeH="0" baseline="0" dirty="0">
                <a:ln>
                  <a:noFill/>
                </a:ln>
                <a:effectLst/>
                <a:latin typeface="Arial" panose="020B0604020202020204" pitchFamily="34" charset="0"/>
              </a:rPr>
              <a:t> shows the </a:t>
            </a:r>
            <a:r>
              <a:rPr kumimoji="0" lang="en-US" altLang="en-US" sz="1800" b="1" i="0" u="none" strike="noStrike" cap="none" normalizeH="0" baseline="0" dirty="0">
                <a:ln>
                  <a:noFill/>
                </a:ln>
                <a:effectLst/>
                <a:latin typeface="Arial" panose="020B0604020202020204" pitchFamily="34" charset="0"/>
              </a:rPr>
              <a:t>highest turnover</a:t>
            </a:r>
            <a:r>
              <a:rPr kumimoji="0" lang="en-US" altLang="en-US" sz="1800" b="0" i="0" u="none" strike="noStrike" cap="none" normalizeH="0" baseline="0" dirty="0">
                <a:ln>
                  <a:noFill/>
                </a:ln>
                <a:effectLst/>
                <a:latin typeface="Arial" panose="020B0604020202020204" pitchFamily="34" charset="0"/>
              </a:rPr>
              <a:t> at</a:t>
            </a:r>
            <a:r>
              <a:rPr lang="en-US" altLang="en-US" sz="1800" b="1" dirty="0">
                <a:latin typeface="Arial" panose="020B0604020202020204" pitchFamily="34" charset="0"/>
              </a:rPr>
              <a:t> </a:t>
            </a:r>
            <a:r>
              <a:rPr lang="en-US" altLang="en-US" sz="4400" b="1" dirty="0">
                <a:latin typeface="Arial" panose="020B0604020202020204" pitchFamily="34" charset="0"/>
              </a:rPr>
              <a:t>92.86%</a:t>
            </a:r>
            <a:r>
              <a:rPr lang="en-US" altLang="en-US" sz="1800" b="1" dirty="0">
                <a:latin typeface="Arial" panose="020B0604020202020204" pitchFamily="34" charset="0"/>
              </a:rPr>
              <a:t>.</a:t>
            </a:r>
          </a:p>
          <a:p>
            <a:pPr marL="0" lvl="0" indent="0" eaLnBrk="0" fontAlgn="base" hangingPunct="0">
              <a:spcBef>
                <a:spcPct val="0"/>
              </a:spcBef>
              <a:spcAft>
                <a:spcPts val="600"/>
              </a:spcAft>
              <a:buFontTx/>
              <a:buChar char="•"/>
            </a:pPr>
            <a:endParaRPr kumimoji="0" lang="en-US" altLang="en-US" sz="1800" b="1" i="0" u="none" strike="noStrike" cap="none" normalizeH="0" baseline="0" dirty="0">
              <a:ln>
                <a:noFill/>
              </a:ln>
              <a:effectLst/>
              <a:latin typeface="Arial" panose="020B0604020202020204" pitchFamily="34" charset="0"/>
            </a:endParaRPr>
          </a:p>
          <a:p>
            <a:pPr marL="0" lvl="0" indent="0" eaLnBrk="0" fontAlgn="base" hangingPunct="0">
              <a:spcBef>
                <a:spcPct val="0"/>
              </a:spcBef>
              <a:spcAft>
                <a:spcPts val="600"/>
              </a:spcAft>
              <a:buNone/>
            </a:pPr>
            <a:endParaRPr kumimoji="0" lang="en-US" altLang="en-US" sz="2000" b="0" i="0" u="none" strike="noStrike" cap="none" normalizeH="0" baseline="0" dirty="0">
              <a:ln>
                <a:noFill/>
              </a:ln>
              <a:effectLst/>
              <a:latin typeface="Arial" panose="020B0604020202020204" pitchFamily="34" charset="0"/>
            </a:endParaRPr>
          </a:p>
          <a:p>
            <a:pPr marL="0" lvl="0" indent="0" eaLnBrk="0" fontAlgn="base" hangingPunct="0">
              <a:spcBef>
                <a:spcPct val="0"/>
              </a:spcBef>
              <a:spcAft>
                <a:spcPts val="600"/>
              </a:spcAft>
              <a:buFontTx/>
              <a:buChar char="•"/>
            </a:pPr>
            <a:r>
              <a:rPr lang="en-US" altLang="en-US" sz="2000" b="1" dirty="0">
                <a:latin typeface="Arial" panose="020B0604020202020204" pitchFamily="34" charset="0"/>
              </a:rPr>
              <a:t>66.67%</a:t>
            </a:r>
            <a:r>
              <a:rPr lang="en-US" altLang="en-US" sz="2000" dirty="0">
                <a:latin typeface="Arial" panose="020B0604020202020204" pitchFamily="34" charset="0"/>
              </a:rPr>
              <a:t>  of </a:t>
            </a:r>
            <a:r>
              <a:rPr kumimoji="0" lang="en-US" altLang="en-US" sz="2000" b="1" i="0" u="none" strike="noStrike" cap="none" normalizeH="0" baseline="0" dirty="0">
                <a:ln>
                  <a:noFill/>
                </a:ln>
                <a:effectLst/>
                <a:latin typeface="Arial" panose="020B0604020202020204" pitchFamily="34" charset="0"/>
              </a:rPr>
              <a:t>Engineering</a:t>
            </a:r>
            <a:r>
              <a:rPr kumimoji="0" lang="en-US" altLang="en-US" sz="2000" b="0" i="0" u="none" strike="noStrike" cap="none" normalizeH="0" baseline="0" dirty="0">
                <a:ln>
                  <a:noFill/>
                </a:ln>
                <a:effectLst/>
                <a:latin typeface="Arial" panose="020B0604020202020204" pitchFamily="34" charset="0"/>
              </a:rPr>
              <a:t> employees have left.</a:t>
            </a:r>
          </a:p>
          <a:p>
            <a:pPr marL="0" marR="0" lvl="0" indent="0" defTabSz="914400" rtl="0" eaLnBrk="0" fontAlgn="base" latinLnBrk="0" hangingPunct="0">
              <a:spcBef>
                <a:spcPct val="0"/>
              </a:spcBef>
              <a:spcAft>
                <a:spcPts val="600"/>
              </a:spcAft>
              <a:buClrTx/>
              <a:buSzTx/>
              <a:buFontTx/>
              <a:buChar char="•"/>
              <a:tabLst/>
            </a:pPr>
            <a:r>
              <a:rPr kumimoji="0" lang="en-US" altLang="en-US" sz="2000" b="1" i="0" u="none" strike="noStrike" cap="none" normalizeH="0" baseline="0" dirty="0">
                <a:ln>
                  <a:noFill/>
                </a:ln>
                <a:effectLst/>
                <a:latin typeface="Arial" panose="020B0604020202020204" pitchFamily="34" charset="0"/>
              </a:rPr>
              <a:t>Sales</a:t>
            </a:r>
            <a:r>
              <a:rPr kumimoji="0" lang="en-US" altLang="en-US" sz="2000" b="0" i="0" u="none" strike="noStrike" cap="none" normalizeH="0" baseline="0" dirty="0">
                <a:ln>
                  <a:noFill/>
                </a:ln>
                <a:effectLst/>
                <a:latin typeface="Arial" panose="020B0604020202020204" pitchFamily="34" charset="0"/>
              </a:rPr>
              <a:t> and </a:t>
            </a:r>
            <a:r>
              <a:rPr kumimoji="0" lang="en-US" altLang="en-US" sz="2000" b="1" i="0" u="none" strike="noStrike" cap="none" normalizeH="0" baseline="0" dirty="0">
                <a:ln>
                  <a:noFill/>
                </a:ln>
                <a:effectLst/>
                <a:latin typeface="Arial" panose="020B0604020202020204" pitchFamily="34" charset="0"/>
              </a:rPr>
              <a:t>HR</a:t>
            </a:r>
            <a:r>
              <a:rPr kumimoji="0" lang="en-US" altLang="en-US" sz="2000" b="0" i="0" u="none" strike="noStrike" cap="none" normalizeH="0" baseline="0" dirty="0">
                <a:ln>
                  <a:noFill/>
                </a:ln>
                <a:effectLst/>
                <a:latin typeface="Arial" panose="020B0604020202020204" pitchFamily="34" charset="0"/>
              </a:rPr>
              <a:t> have the </a:t>
            </a:r>
            <a:r>
              <a:rPr kumimoji="0" lang="en-US" altLang="en-US" sz="2000" b="1" i="0" u="none" strike="noStrike" cap="none" normalizeH="0" baseline="0" dirty="0">
                <a:ln>
                  <a:noFill/>
                </a:ln>
                <a:effectLst/>
                <a:latin typeface="Arial" panose="020B0604020202020204" pitchFamily="34" charset="0"/>
              </a:rPr>
              <a:t>lowest turnover (&lt;30%)</a:t>
            </a:r>
            <a:r>
              <a:rPr lang="en-US" altLang="en-US" sz="2000" dirty="0">
                <a:latin typeface="Arial" panose="020B0604020202020204" pitchFamily="34" charset="0"/>
              </a:rPr>
              <a:t>.</a:t>
            </a:r>
            <a:endParaRPr kumimoji="0" lang="en-US" altLang="en-US" sz="2000" b="0" i="0" u="none" strike="noStrike" cap="none" normalizeH="0" baseline="0" dirty="0">
              <a:ln>
                <a:noFill/>
              </a:ln>
              <a:effectLst/>
              <a:latin typeface="Arial" panose="020B0604020202020204" pitchFamily="34" charset="0"/>
            </a:endParaRPr>
          </a:p>
        </p:txBody>
      </p:sp>
      <p:sp>
        <p:nvSpPr>
          <p:cNvPr id="25" name="Rectangle 2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purple rectangular shapes&#10;&#10;AI-generated content may be incorrect.">
            <a:extLst>
              <a:ext uri="{FF2B5EF4-FFF2-40B4-BE49-F238E27FC236}">
                <a16:creationId xmlns:a16="http://schemas.microsoft.com/office/drawing/2014/main" id="{6C6338B4-9BD1-4672-4E7A-EABE3B6DB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7738" y="1366878"/>
            <a:ext cx="5628018" cy="3891373"/>
          </a:xfrm>
          <a:prstGeom prst="rect">
            <a:avLst/>
          </a:prstGeom>
        </p:spPr>
      </p:pic>
    </p:spTree>
    <p:extLst>
      <p:ext uri="{BB962C8B-B14F-4D97-AF65-F5344CB8AC3E}">
        <p14:creationId xmlns:p14="http://schemas.microsoft.com/office/powerpoint/2010/main" val="78012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736390-5CCC-386E-8265-C2E6529AD19E}"/>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1FAB9C7-F8E5-CE76-8D3E-9D77458F8D08}"/>
              </a:ext>
            </a:extLst>
          </p:cNvPr>
          <p:cNvSpPr>
            <a:spLocks noGrp="1"/>
          </p:cNvSpPr>
          <p:nvPr>
            <p:ph type="title"/>
          </p:nvPr>
        </p:nvSpPr>
        <p:spPr>
          <a:xfrm>
            <a:off x="1115568" y="548640"/>
            <a:ext cx="10168128" cy="1179576"/>
          </a:xfrm>
        </p:spPr>
        <p:txBody>
          <a:bodyPr>
            <a:normAutofit/>
          </a:bodyPr>
          <a:lstStyle/>
          <a:p>
            <a:r>
              <a:rPr lang="en-GB" sz="4000" b="1" dirty="0"/>
              <a:t>Employees at risk of leaving</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 purple and white text on a white background&#10;&#10;AI-generated content may be incorrect.">
            <a:extLst>
              <a:ext uri="{FF2B5EF4-FFF2-40B4-BE49-F238E27FC236}">
                <a16:creationId xmlns:a16="http://schemas.microsoft.com/office/drawing/2014/main" id="{560C2F3C-D881-1779-A522-E1FEF4924D1F}"/>
              </a:ext>
            </a:extLst>
          </p:cNvPr>
          <p:cNvPicPr>
            <a:picLocks noChangeAspect="1"/>
          </p:cNvPicPr>
          <p:nvPr/>
        </p:nvPicPr>
        <p:blipFill>
          <a:blip r:embed="rId2">
            <a:extLst>
              <a:ext uri="{28A0092B-C50C-407E-A947-70E740481C1C}">
                <a14:useLocalDpi xmlns:a14="http://schemas.microsoft.com/office/drawing/2010/main" val="0"/>
              </a:ext>
            </a:extLst>
          </a:blip>
          <a:srcRect t="2092" r="-2" b="-2"/>
          <a:stretch>
            <a:fillRect/>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6CED3352-0C4B-F77D-AA80-4D57E1773C46}"/>
              </a:ext>
            </a:extLst>
          </p:cNvPr>
          <p:cNvSpPr>
            <a:spLocks noGrp="1"/>
          </p:cNvSpPr>
          <p:nvPr>
            <p:ph idx="1"/>
          </p:nvPr>
        </p:nvSpPr>
        <p:spPr>
          <a:xfrm>
            <a:off x="7180446" y="2478024"/>
            <a:ext cx="4542161" cy="3694176"/>
          </a:xfrm>
        </p:spPr>
        <p:txBody>
          <a:bodyPr anchor="ctr">
            <a:normAutofit/>
          </a:bodyPr>
          <a:lstStyle/>
          <a:p>
            <a:r>
              <a:rPr lang="en-US" sz="2000" dirty="0"/>
              <a:t>Most of the lowest-performing employees are from the Sales and HR departments, with the majority in Sales. </a:t>
            </a:r>
          </a:p>
          <a:p>
            <a:r>
              <a:rPr lang="en-US" sz="2000" dirty="0"/>
              <a:t>This suggests that the Sales department’s commission-based structure may be impacting overall performance.</a:t>
            </a:r>
          </a:p>
          <a:p>
            <a:r>
              <a:rPr lang="en-US" sz="2000" dirty="0"/>
              <a:t>Some of the HR underperformers appear to hold managerial roles, where limited oversight might influence performance outcomes.</a:t>
            </a:r>
          </a:p>
        </p:txBody>
      </p:sp>
    </p:spTree>
    <p:extLst>
      <p:ext uri="{BB962C8B-B14F-4D97-AF65-F5344CB8AC3E}">
        <p14:creationId xmlns:p14="http://schemas.microsoft.com/office/powerpoint/2010/main" val="4399739"/>
      </p:ext>
    </p:extLst>
  </p:cSld>
  <p:clrMapOvr>
    <a:masterClrMapping/>
  </p:clrMapOvr>
</p:sld>
</file>

<file path=ppt/theme/theme1.xml><?xml version="1.0" encoding="utf-8"?>
<a:theme xmlns:a="http://schemas.openxmlformats.org/drawingml/2006/main" name="Office Theme">
  <a:themeElements>
    <a:clrScheme name="Custom 31">
      <a:dk1>
        <a:srgbClr val="FFFFFF"/>
      </a:dk1>
      <a:lt1>
        <a:srgbClr val="6B007B"/>
      </a:lt1>
      <a:dk2>
        <a:srgbClr val="FFFFFF"/>
      </a:dk2>
      <a:lt2>
        <a:srgbClr val="6B007B"/>
      </a:lt2>
      <a:accent1>
        <a:srgbClr val="CE93D8"/>
      </a:accent1>
      <a:accent2>
        <a:srgbClr val="CE93D8"/>
      </a:accent2>
      <a:accent3>
        <a:srgbClr val="CE93D8"/>
      </a:accent3>
      <a:accent4>
        <a:srgbClr val="6B007B"/>
      </a:accent4>
      <a:accent5>
        <a:srgbClr val="A02B93"/>
      </a:accent5>
      <a:accent6>
        <a:srgbClr val="CE93D8"/>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8D0EF7F-D366-45E6-8EE1-0530BC19D0F7}">
  <we:reference id="WA200005566" version="3.0.0.3" store="Omex"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TM03457515[[fn=View]]</Template>
  <TotalTime>835</TotalTime>
  <Words>1063</Words>
  <Application>Microsoft Office PowerPoint</Application>
  <PresentationFormat>Widescreen</PresentationFormat>
  <Paragraphs>87</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Helvetica Neue Medium</vt:lpstr>
      <vt:lpstr>Office Theme</vt:lpstr>
      <vt:lpstr>Next Gen  Employee Analysis  25/10/2025</vt:lpstr>
      <vt:lpstr>Problem</vt:lpstr>
      <vt:lpstr>Solution</vt:lpstr>
      <vt:lpstr>Tools Used </vt:lpstr>
      <vt:lpstr>PowerPoint Presentation</vt:lpstr>
      <vt:lpstr>Employee Retention Analysis</vt:lpstr>
      <vt:lpstr>Longest serving employees</vt:lpstr>
      <vt:lpstr>Department Turnover rate</vt:lpstr>
      <vt:lpstr>Employees at risk of leaving</vt:lpstr>
      <vt:lpstr>Main reason for turnover</vt:lpstr>
      <vt:lpstr>Performance Analysis</vt:lpstr>
      <vt:lpstr>Total employees that left</vt:lpstr>
      <vt:lpstr>score of 5.0 / below 3.5?</vt:lpstr>
      <vt:lpstr>Department Performance</vt:lpstr>
      <vt:lpstr>Salary Analysis</vt:lpstr>
      <vt:lpstr>Total Salary Expense</vt:lpstr>
      <vt:lpstr>Salary By Job Title</vt:lpstr>
      <vt:lpstr>Employees Earning More than 80K</vt:lpstr>
      <vt:lpstr>Department to salary correlation</vt:lpstr>
      <vt:lpstr>Insight Deep Dive</vt:lpstr>
      <vt:lpstr>Insight Deep Dive</vt:lpstr>
      <vt:lpstr>Employee Retention Recommendations</vt:lpstr>
      <vt:lpstr>Performance Recommendations</vt:lpstr>
      <vt:lpstr>Salary &amp; Compensation Recommendations</vt:lpstr>
      <vt:lpstr>Caveats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KIPKEMBOI C. (2324276)</dc:creator>
  <cp:lastModifiedBy>KIPKEMBOI C. (2324276)</cp:lastModifiedBy>
  <cp:revision>12</cp:revision>
  <dcterms:created xsi:type="dcterms:W3CDTF">2025-10-24T17:49:37Z</dcterms:created>
  <dcterms:modified xsi:type="dcterms:W3CDTF">2025-10-25T18:42:02Z</dcterms:modified>
</cp:coreProperties>
</file>