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2" r:id="rId1"/>
  </p:sldMasterIdLst>
  <p:sldIdLst>
    <p:sldId id="257" r:id="rId2"/>
    <p:sldId id="259" r:id="rId3"/>
    <p:sldId id="258" r:id="rId4"/>
    <p:sldId id="291" r:id="rId5"/>
    <p:sldId id="299" r:id="rId6"/>
    <p:sldId id="294" r:id="rId7"/>
    <p:sldId id="263" r:id="rId8"/>
    <p:sldId id="290" r:id="rId9"/>
    <p:sldId id="265" r:id="rId10"/>
    <p:sldId id="277" r:id="rId11"/>
    <p:sldId id="266" r:id="rId12"/>
    <p:sldId id="267" r:id="rId13"/>
    <p:sldId id="268" r:id="rId14"/>
    <p:sldId id="292" r:id="rId15"/>
    <p:sldId id="278" r:id="rId16"/>
    <p:sldId id="279" r:id="rId17"/>
    <p:sldId id="280" r:id="rId18"/>
    <p:sldId id="281" r:id="rId19"/>
    <p:sldId id="282" r:id="rId20"/>
    <p:sldId id="298" r:id="rId21"/>
    <p:sldId id="284" r:id="rId22"/>
    <p:sldId id="285" r:id="rId23"/>
    <p:sldId id="286" r:id="rId24"/>
    <p:sldId id="293" r:id="rId25"/>
    <p:sldId id="296" r:id="rId26"/>
    <p:sldId id="269" r:id="rId27"/>
    <p:sldId id="270" r:id="rId28"/>
    <p:sldId id="271" r:id="rId29"/>
    <p:sldId id="274" r:id="rId30"/>
    <p:sldId id="273" r:id="rId31"/>
    <p:sldId id="272" r:id="rId32"/>
    <p:sldId id="275" r:id="rId33"/>
    <p:sldId id="297" r:id="rId34"/>
    <p:sldId id="276" r:id="rId35"/>
    <p:sldId id="300" r:id="rId36"/>
    <p:sldId id="29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5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13" autoAdjust="0"/>
    <p:restoredTop sz="94660"/>
  </p:normalViewPr>
  <p:slideViewPr>
    <p:cSldViewPr snapToGrid="0">
      <p:cViewPr varScale="1">
        <p:scale>
          <a:sx n="105" d="100"/>
          <a:sy n="105" d="100"/>
        </p:scale>
        <p:origin x="8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797EF-B0CD-6ED1-3A97-93AF7F46CA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DDA94A4-18E2-7C52-C15F-E3F9789AB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577B501-91DF-D56E-8118-0D4D44FA23E9}"/>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BDEC18AC-26DF-5215-3FB8-35F9146495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002CE7-9F29-E9DF-6DB6-384B2979BFC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0058030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98F2E-D648-6A67-36B2-2F9A2C89D22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01588B-AC2B-14DF-7F9D-D593F52717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6E3E83E-2D5C-CE8B-18A7-134F07993F8F}"/>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7EE526D8-3E52-F3BC-FC28-0918F8227AD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63FCECA-9D48-FE29-C6FD-2A3811F22D9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4264306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839F6B-41CE-7FC8-0E9A-421F5BA7BE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5796B61-C163-DCC3-F5B7-B19C7E2B35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5885C9-42E1-C571-EEF9-6896FFBC21CD}"/>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67D9DE6A-A19C-8F8F-AFAD-E01E82BBCDD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CC7309D-81EA-CFF9-0262-FB6F060815B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8963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4269-0971-153F-7230-517C7ED97D3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7FBB67C-0FD1-C300-B88F-3C20F6E262F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828CBE-9589-66C1-E7B4-C6108D6BF479}"/>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1663650B-0234-C142-EF1C-48661E7CFFC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174D0E-F944-091A-D71F-A3925373936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3755431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014C-E0D8-C751-5C4A-45D210684B1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24C5DFB-7E95-3FBD-0E79-0E8195B3310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D037226-C065-14B0-C0B5-C342EA6DA7B0}"/>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3222BC32-FCB5-98F0-CE46-56737A9A742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B6A77B9-2894-6932-1D56-B4F1CA391A2F}"/>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4135852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C7D9-512F-2FA0-9839-BD3D3CD6FA4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70C5E7C-3715-9451-E892-AA3DABA983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E30CCD4-AFA3-6B51-46CD-8E5B2D32E4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0EC0E57-EE6F-F657-9688-91FE459B0E46}"/>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6" name="Footer Placeholder 5">
            <a:extLst>
              <a:ext uri="{FF2B5EF4-FFF2-40B4-BE49-F238E27FC236}">
                <a16:creationId xmlns:a16="http://schemas.microsoft.com/office/drawing/2014/main" id="{D716E3CA-7BB2-349E-F8CF-063E3A19D73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F79835D-BC29-EC8B-1D4B-F0490FF38E04}"/>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629865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E7C13-4BB1-DBE2-0C14-BD72294EB9A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D868213-3B1E-1710-2D00-DC3BC508B1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0464A-A32A-664C-9E48-F9C279FFC8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981D7BD-05C9-CF39-150E-8426F59E6E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EABD5E0-13DE-0508-E87B-3561718621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BF830F3-E1F6-75C2-6C03-38851400AD53}"/>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8" name="Footer Placeholder 7">
            <a:extLst>
              <a:ext uri="{FF2B5EF4-FFF2-40B4-BE49-F238E27FC236}">
                <a16:creationId xmlns:a16="http://schemas.microsoft.com/office/drawing/2014/main" id="{9EF67C5F-B672-DE49-FE6C-8CC89FC4C2B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EB6027-4781-36E6-CC00-F27FA7CE7186}"/>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216942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8732-7614-6287-96CF-74F23D439DE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AB658EB-37FD-E5F3-2484-E6DBE64309D7}"/>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4" name="Footer Placeholder 3">
            <a:extLst>
              <a:ext uri="{FF2B5EF4-FFF2-40B4-BE49-F238E27FC236}">
                <a16:creationId xmlns:a16="http://schemas.microsoft.com/office/drawing/2014/main" id="{4320DF9F-B0ED-C062-7C6D-244AC377293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CE837EA7-CE35-C11A-C2A9-2C15B298F8A0}"/>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3894429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66F488-7A7D-B3BD-DC66-7C35DACE44C7}"/>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3" name="Footer Placeholder 2">
            <a:extLst>
              <a:ext uri="{FF2B5EF4-FFF2-40B4-BE49-F238E27FC236}">
                <a16:creationId xmlns:a16="http://schemas.microsoft.com/office/drawing/2014/main" id="{0CD46BF2-A42C-1D8A-87B1-26AD5B1077D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8D79936-987B-3A16-324E-9C3DB6184BF7}"/>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1998495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C6205-2F8D-FBD2-0995-764225933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45CDD89A-885B-CCCB-E526-DE382B5410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56F6E94-356C-9F08-B9D5-1C666476A7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00EA17-7B5E-F0F9-5A58-44F3FB20312A}"/>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6" name="Footer Placeholder 5">
            <a:extLst>
              <a:ext uri="{FF2B5EF4-FFF2-40B4-BE49-F238E27FC236}">
                <a16:creationId xmlns:a16="http://schemas.microsoft.com/office/drawing/2014/main" id="{E7DFFCF4-AC71-4D64-6509-FAB7680854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165E977-5637-8499-DD57-48EE8CB5F2EF}"/>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126914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0032-7E7D-D0AB-E4E9-9DAF9F91F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B120128-0806-ACB9-B824-435EFEEEED6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9399489-8B02-7E32-5911-4A754C92E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28F50C-D27D-31E2-6FF1-D25C564C8971}"/>
              </a:ext>
            </a:extLst>
          </p:cNvPr>
          <p:cNvSpPr>
            <a:spLocks noGrp="1"/>
          </p:cNvSpPr>
          <p:nvPr>
            <p:ph type="dt" sz="half" idx="10"/>
          </p:nvPr>
        </p:nvSpPr>
        <p:spPr/>
        <p:txBody>
          <a:bodyPr/>
          <a:lstStyle/>
          <a:p>
            <a:fld id="{FB337EF1-3D6D-477A-A3A8-2339885AB945}" type="datetimeFigureOut">
              <a:rPr lang="en-GB" smtClean="0"/>
              <a:t>27/09/2025</a:t>
            </a:fld>
            <a:endParaRPr lang="en-GB"/>
          </a:p>
        </p:txBody>
      </p:sp>
      <p:sp>
        <p:nvSpPr>
          <p:cNvPr id="6" name="Footer Placeholder 5">
            <a:extLst>
              <a:ext uri="{FF2B5EF4-FFF2-40B4-BE49-F238E27FC236}">
                <a16:creationId xmlns:a16="http://schemas.microsoft.com/office/drawing/2014/main" id="{4A0FBF42-BFAA-B0F3-DF97-9A99383CC1F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610525-5245-8931-C847-220E78F80F3E}"/>
              </a:ext>
            </a:extLst>
          </p:cNvPr>
          <p:cNvSpPr>
            <a:spLocks noGrp="1"/>
          </p:cNvSpPr>
          <p:nvPr>
            <p:ph type="sldNum" sz="quarter" idx="12"/>
          </p:nvPr>
        </p:nvSpPr>
        <p:spPr/>
        <p:txBody>
          <a:bodyPr/>
          <a:lstStyle/>
          <a:p>
            <a:fld id="{FFEDE475-1375-4E08-8219-3BE3F100E457}" type="slidenum">
              <a:rPr lang="en-GB" smtClean="0"/>
              <a:t>‹#›</a:t>
            </a:fld>
            <a:endParaRPr lang="en-GB"/>
          </a:p>
        </p:txBody>
      </p:sp>
    </p:spTree>
    <p:extLst>
      <p:ext uri="{BB962C8B-B14F-4D97-AF65-F5344CB8AC3E}">
        <p14:creationId xmlns:p14="http://schemas.microsoft.com/office/powerpoint/2010/main" val="23515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C543"/>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13B5F1-A37E-C450-A276-C577ABF3D9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3B6C7C9-E307-B950-0FB7-6D8881860D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E32B0DD-9DA0-CCF1-40F0-4C2676CF99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B337EF1-3D6D-477A-A3A8-2339885AB945}" type="datetimeFigureOut">
              <a:rPr lang="en-GB" smtClean="0"/>
              <a:t>27/09/2025</a:t>
            </a:fld>
            <a:endParaRPr lang="en-GB"/>
          </a:p>
        </p:txBody>
      </p:sp>
      <p:sp>
        <p:nvSpPr>
          <p:cNvPr id="5" name="Footer Placeholder 4">
            <a:extLst>
              <a:ext uri="{FF2B5EF4-FFF2-40B4-BE49-F238E27FC236}">
                <a16:creationId xmlns:a16="http://schemas.microsoft.com/office/drawing/2014/main" id="{19DABE26-668C-2F85-B2F1-DCFDC1FC859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A9E89ACB-6E7D-AB0D-BEF8-28808BDD67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FEDE475-1375-4E08-8219-3BE3F100E457}" type="slidenum">
              <a:rPr lang="en-GB" smtClean="0"/>
              <a:t>‹#›</a:t>
            </a:fld>
            <a:endParaRPr lang="en-GB"/>
          </a:p>
        </p:txBody>
      </p:sp>
    </p:spTree>
    <p:extLst>
      <p:ext uri="{BB962C8B-B14F-4D97-AF65-F5344CB8AC3E}">
        <p14:creationId xmlns:p14="http://schemas.microsoft.com/office/powerpoint/2010/main" val="3647745507"/>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3.sv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hyperlink" Target="https://app.powerbi.com/view?r=eyJrIjoiZTJmZDFmMTItMDc4Ni00YTQxLWFhMTAtYzZlZDc2ZWQ3MTJkIiwidCI6ImZmMGYzZTNhLTNlNTMtNDU0Zi1iMmI1LTZjNjg3NTNiOGVlNCJ9" TargetMode="External"/><Relationship Id="rId2" Type="http://schemas.openxmlformats.org/officeDocument/2006/relationships/hyperlink" Target="https://github.com/cephard/NovaMed-Solutions.git" TargetMode="Externa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91F5D0-54D0-0131-969D-BFCAFEDF15F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lumMod val="50000"/>
                </a:schemeClr>
              </a:solidFill>
            </a:endParaRPr>
          </a:p>
        </p:txBody>
      </p:sp>
      <p:sp>
        <p:nvSpPr>
          <p:cNvPr id="2" name="Title 1">
            <a:extLst>
              <a:ext uri="{FF2B5EF4-FFF2-40B4-BE49-F238E27FC236}">
                <a16:creationId xmlns:a16="http://schemas.microsoft.com/office/drawing/2014/main" id="{AE62CC44-D8F7-B0B8-AEF5-43045E2A3514}"/>
              </a:ext>
            </a:extLst>
          </p:cNvPr>
          <p:cNvSpPr>
            <a:spLocks noGrp="1"/>
          </p:cNvSpPr>
          <p:nvPr>
            <p:ph type="ctrTitle"/>
          </p:nvPr>
        </p:nvSpPr>
        <p:spPr>
          <a:xfrm>
            <a:off x="1932903" y="949325"/>
            <a:ext cx="8071706" cy="2387600"/>
          </a:xfrm>
        </p:spPr>
        <p:txBody>
          <a:bodyPr vert="horz" lIns="91440" tIns="45720" rIns="91440" bIns="45720" rtlCol="0">
            <a:normAutofit/>
          </a:bodyPr>
          <a:lstStyle/>
          <a:p>
            <a:pPr algn="r"/>
            <a:r>
              <a:rPr lang="en-GB" sz="6600" b="1" dirty="0" err="1">
                <a:solidFill>
                  <a:schemeClr val="bg1"/>
                </a:solidFill>
              </a:rPr>
              <a:t>NovaMed</a:t>
            </a:r>
            <a:r>
              <a:rPr lang="en-GB" sz="6600" b="1" dirty="0">
                <a:solidFill>
                  <a:schemeClr val="bg1"/>
                </a:solidFill>
              </a:rPr>
              <a:t>-Solutions</a:t>
            </a:r>
            <a:endParaRPr lang="en-US" sz="66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A3C35827-1E08-D1A8-8EBC-B60B7DAC2C20}"/>
              </a:ext>
            </a:extLst>
          </p:cNvPr>
          <p:cNvSpPr>
            <a:spLocks noGrp="1"/>
          </p:cNvSpPr>
          <p:nvPr>
            <p:ph type="subTitle" idx="1"/>
          </p:nvPr>
        </p:nvSpPr>
        <p:spPr>
          <a:xfrm>
            <a:off x="1932902" y="3429000"/>
            <a:ext cx="8071697" cy="1655762"/>
          </a:xfrm>
        </p:spPr>
        <p:txBody>
          <a:bodyPr vert="horz" lIns="91440" tIns="45720" rIns="91440" bIns="45720" rtlCol="0">
            <a:normAutofit/>
          </a:bodyPr>
          <a:lstStyle/>
          <a:p>
            <a:pPr algn="r"/>
            <a:r>
              <a:rPr lang="en-US" sz="3200" b="1" dirty="0">
                <a:solidFill>
                  <a:srgbClr val="FDC543"/>
                </a:solidFill>
              </a:rPr>
              <a:t>Team Lyra</a:t>
            </a:r>
          </a:p>
        </p:txBody>
      </p:sp>
      <p:cxnSp>
        <p:nvCxnSpPr>
          <p:cNvPr id="32" name="Straight Connector 31">
            <a:extLst>
              <a:ext uri="{FF2B5EF4-FFF2-40B4-BE49-F238E27FC236}">
                <a16:creationId xmlns:a16="http://schemas.microsoft.com/office/drawing/2014/main" id="{EC4521DE-248E-440D-AAD6-FD9E7D34B3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5285"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442C13FA-4C0F-42D0-9626-5BA6040D8C3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6252485"/>
            <a:ext cx="1219200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2461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403B3-D028-A4FC-0D26-30E7CA85858C}"/>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E09D88E7-7713-7DFE-C79E-CE851BEFE2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2FE789-4BB6-6758-E364-3EE1200A9892}"/>
              </a:ext>
            </a:extLst>
          </p:cNvPr>
          <p:cNvSpPr>
            <a:spLocks noGrp="1"/>
          </p:cNvSpPr>
          <p:nvPr>
            <p:ph type="ctrTitle"/>
          </p:nvPr>
        </p:nvSpPr>
        <p:spPr>
          <a:xfrm>
            <a:off x="1155556" y="6214530"/>
            <a:ext cx="4284418" cy="321736"/>
          </a:xfrm>
        </p:spPr>
        <p:txBody>
          <a:bodyPr vert="horz" lIns="91440" tIns="45720" rIns="91440" bIns="45720" rtlCol="0" anchor="b">
            <a:normAutofit/>
          </a:bodyPr>
          <a:lstStyle/>
          <a:p>
            <a:pPr algn="l"/>
            <a:r>
              <a:rPr lang="en-GB" sz="1500" b="1" dirty="0">
                <a:solidFill>
                  <a:schemeClr val="bg1"/>
                </a:solidFill>
              </a:rPr>
              <a:t>Customer Analysis </a:t>
            </a:r>
            <a:r>
              <a:rPr lang="en-US" sz="1500" b="1" dirty="0">
                <a:solidFill>
                  <a:schemeClr val="bg1"/>
                </a:solidFill>
              </a:rPr>
              <a:t>Dashboard</a:t>
            </a:r>
            <a:endParaRPr lang="en-US" sz="1500" b="1" kern="1200" dirty="0">
              <a:solidFill>
                <a:schemeClr val="bg1"/>
              </a:solidFill>
              <a:latin typeface="+mj-lt"/>
              <a:ea typeface="+mj-ea"/>
              <a:cs typeface="+mj-cs"/>
            </a:endParaRPr>
          </a:p>
        </p:txBody>
      </p:sp>
      <p:sp>
        <p:nvSpPr>
          <p:cNvPr id="41" name="Rectangle 40">
            <a:extLst>
              <a:ext uri="{FF2B5EF4-FFF2-40B4-BE49-F238E27FC236}">
                <a16:creationId xmlns:a16="http://schemas.microsoft.com/office/drawing/2014/main" id="{68EF7997-E0B4-E708-168B-41ADEDA9E1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graph&#10;&#10;AI-generated content may be incorrect.">
            <a:extLst>
              <a:ext uri="{FF2B5EF4-FFF2-40B4-BE49-F238E27FC236}">
                <a16:creationId xmlns:a16="http://schemas.microsoft.com/office/drawing/2014/main" id="{6140173A-4096-F5EA-0B40-2C93060EFE30}"/>
              </a:ext>
            </a:extLst>
          </p:cNvPr>
          <p:cNvPicPr>
            <a:picLocks noChangeAspect="1"/>
          </p:cNvPicPr>
          <p:nvPr/>
        </p:nvPicPr>
        <p:blipFill>
          <a:blip r:embed="rId2">
            <a:extLst>
              <a:ext uri="{28A0092B-C50C-407E-A947-70E740481C1C}">
                <a14:useLocalDpi xmlns:a14="http://schemas.microsoft.com/office/drawing/2010/main" val="0"/>
              </a:ext>
            </a:extLst>
          </a:blip>
          <a:srcRect l="247" r="2" b="2"/>
          <a:stretch>
            <a:fillRect/>
          </a:stretch>
        </p:blipFill>
        <p:spPr>
          <a:xfrm>
            <a:off x="1155556" y="637761"/>
            <a:ext cx="9889765" cy="5576763"/>
          </a:xfrm>
          <a:prstGeom prst="rect">
            <a:avLst/>
          </a:prstGeom>
        </p:spPr>
      </p:pic>
    </p:spTree>
    <p:extLst>
      <p:ext uri="{BB962C8B-B14F-4D97-AF65-F5344CB8AC3E}">
        <p14:creationId xmlns:p14="http://schemas.microsoft.com/office/powerpoint/2010/main" val="15971530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FC392-49C3-2F88-FC6B-13A5DCDD6BCD}"/>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BC3C1C15-F370-FE46-FE17-4145C6BE6D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B946D6E-2A90-99BD-F9C4-147843AA3FE7}"/>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a:solidFill>
                  <a:schemeClr val="bg1"/>
                </a:solidFill>
              </a:rPr>
              <a:t>Methodology</a:t>
            </a:r>
            <a:endParaRPr lang="en-GB" sz="4400" b="1" dirty="0">
              <a:solidFill>
                <a:schemeClr val="bg1"/>
              </a:solidFill>
            </a:endParaRPr>
          </a:p>
        </p:txBody>
      </p:sp>
      <p:cxnSp>
        <p:nvCxnSpPr>
          <p:cNvPr id="32" name="Straight Connector 31">
            <a:extLst>
              <a:ext uri="{FF2B5EF4-FFF2-40B4-BE49-F238E27FC236}">
                <a16:creationId xmlns:a16="http://schemas.microsoft.com/office/drawing/2014/main" id="{6C4173DE-6103-4FF3-821D-82024BC078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B48A3EC-2102-93D7-92F8-EDBBBE3E3EEB}"/>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r>
              <a:rPr lang="en-US" dirty="0">
                <a:solidFill>
                  <a:schemeClr val="bg1"/>
                </a:solidFill>
              </a:rPr>
              <a:t>The SWOT framework (Strengths, Weaknesses, Opportunities, and Threats) has been utilized to evaluate the sales performance of </a:t>
            </a:r>
            <a:r>
              <a:rPr lang="en-US" dirty="0" err="1">
                <a:solidFill>
                  <a:schemeClr val="bg1"/>
                </a:solidFill>
              </a:rPr>
              <a:t>NovaMed</a:t>
            </a:r>
            <a:r>
              <a:rPr lang="en-US" dirty="0">
                <a:solidFill>
                  <a:schemeClr val="bg1"/>
                </a:solidFill>
              </a:rPr>
              <a:t> Solutions.</a:t>
            </a:r>
          </a:p>
          <a:p>
            <a:pPr algn="l"/>
            <a:r>
              <a:rPr lang="en-US" dirty="0">
                <a:solidFill>
                  <a:schemeClr val="bg1"/>
                </a:solidFill>
              </a:rPr>
              <a:t>By integrating SWOT analysis with sales metrics and Power BI dashboards, we identify trends, highlight areas for improvement, and anticipate potential challenges that may impact operations.</a:t>
            </a:r>
          </a:p>
          <a:p>
            <a:pPr algn="l"/>
            <a:r>
              <a:rPr lang="en-US" dirty="0">
                <a:solidFill>
                  <a:schemeClr val="bg1"/>
                </a:solidFill>
              </a:rPr>
              <a:t>This structured approach provides strategic insights beyond mere data, supporting informed decision-making to enhance business strategies and optimize overall performance.</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0C966D53-07E2-8A25-22BE-484C1617D1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6918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33043-0672-C3A8-1559-DD605543B81C}"/>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522A115C-2E70-42FA-2C7E-4B2B83C984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3F207D0F-4632-930E-85C9-4130932A4D21}"/>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l"/>
            <a:r>
              <a:rPr lang="en-US" sz="4400" b="1" dirty="0">
                <a:solidFill>
                  <a:schemeClr val="bg1"/>
                </a:solidFill>
              </a:rPr>
              <a:t>SWOT Breakdown</a:t>
            </a:r>
            <a:endParaRPr lang="en-US" sz="4400" dirty="0">
              <a:solidFill>
                <a:schemeClr val="bg1"/>
              </a:solidFill>
            </a:endParaRPr>
          </a:p>
        </p:txBody>
      </p:sp>
      <p:cxnSp>
        <p:nvCxnSpPr>
          <p:cNvPr id="32" name="Straight Connector 31">
            <a:extLst>
              <a:ext uri="{FF2B5EF4-FFF2-40B4-BE49-F238E27FC236}">
                <a16:creationId xmlns:a16="http://schemas.microsoft.com/office/drawing/2014/main" id="{34E7E686-EE63-1174-5B69-D7E444E55A8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AE2082A-E552-D1EE-7DD2-4ED251240435}"/>
              </a:ext>
            </a:extLst>
          </p:cNvPr>
          <p:cNvSpPr>
            <a:spLocks noGrp="1"/>
          </p:cNvSpPr>
          <p:nvPr>
            <p:ph type="subTitle" idx="1"/>
          </p:nvPr>
        </p:nvSpPr>
        <p:spPr>
          <a:xfrm>
            <a:off x="653142" y="2398957"/>
            <a:ext cx="11016343" cy="3526144"/>
          </a:xfrm>
        </p:spPr>
        <p:txBody>
          <a:bodyPr vert="horz" lIns="91440" tIns="45720" rIns="91440" bIns="45720" rtlCol="0">
            <a:noAutofit/>
          </a:bodyPr>
          <a:lstStyle/>
          <a:p>
            <a:pPr indent="-228600" algn="l">
              <a:buFont typeface="Arial" panose="020B0604020202020204" pitchFamily="34" charset="0"/>
              <a:buChar char="•"/>
            </a:pPr>
            <a:r>
              <a:rPr lang="en-US" sz="2000" dirty="0">
                <a:solidFill>
                  <a:schemeClr val="bg1"/>
                </a:solidFill>
              </a:rPr>
              <a:t>Strengths:*Products such as Doxycycline and Lisinopril, which have the highest profit margins and the largest sales volumes, serve as core revenue drivers and significantly contribute to the company's profitability.</a:t>
            </a:r>
          </a:p>
          <a:p>
            <a:pPr indent="-228600" algn="l">
              <a:buFont typeface="Arial" panose="020B0604020202020204" pitchFamily="34" charset="0"/>
              <a:buChar char="•"/>
            </a:pPr>
            <a:r>
              <a:rPr lang="en-US" sz="2000" dirty="0">
                <a:solidFill>
                  <a:schemeClr val="bg1"/>
                </a:solidFill>
              </a:rPr>
              <a:t>Weaknesses: Underperforming products like Amoxicillin and Fluticasone, which generate low revenue or possess low profit margins, hinder efficiency and indicate areas that require reevaluation.</a:t>
            </a:r>
          </a:p>
          <a:p>
            <a:pPr indent="-228600" algn="l">
              <a:buFont typeface="Arial" panose="020B0604020202020204" pitchFamily="34" charset="0"/>
              <a:buChar char="•"/>
            </a:pPr>
            <a:r>
              <a:rPr lang="en-US" sz="2000" dirty="0">
                <a:solidFill>
                  <a:schemeClr val="bg1"/>
                </a:solidFill>
              </a:rPr>
              <a:t>Opportunities: Untapped markets and customer segments offer potential for revenue growth at relatively low costs. For instance, expanding into Australia and implementing targeted campaigns for Generation X frequent buyers could be a beneficial move.</a:t>
            </a:r>
          </a:p>
          <a:p>
            <a:pPr indent="-228600" algn="l">
              <a:buFont typeface="Arial" panose="020B0604020202020204" pitchFamily="34" charset="0"/>
              <a:buChar char="•"/>
            </a:pPr>
            <a:r>
              <a:rPr lang="en-US" sz="2000" dirty="0">
                <a:solidFill>
                  <a:schemeClr val="bg1"/>
                </a:solidFill>
              </a:rPr>
              <a:t>Threats: External risks include rising costs of raw materials (COGS), declining selling prices, and a substantial drop in annual revenue, which fell from $5.19 million in December 2023 to a decrease of 59.18% in January 2024. These factors may place pressure on profit margins and overall competitiveness.</a:t>
            </a:r>
          </a:p>
        </p:txBody>
      </p:sp>
      <p:sp>
        <p:nvSpPr>
          <p:cNvPr id="34" name="Rectangle 33">
            <a:extLst>
              <a:ext uri="{FF2B5EF4-FFF2-40B4-BE49-F238E27FC236}">
                <a16:creationId xmlns:a16="http://schemas.microsoft.com/office/drawing/2014/main" id="{BA42DF65-159D-4FFC-C4A1-CF8C06EF06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1455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B95C0-86A2-C402-FD18-D7FB448E6FB4}"/>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5E09EF50-E96B-6B44-23D2-D618B516E7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BAAC5EC-C750-823B-9E9E-F79FF9E01D52}"/>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Insights Deep Dive Dimensions</a:t>
            </a:r>
          </a:p>
        </p:txBody>
      </p:sp>
      <p:cxnSp>
        <p:nvCxnSpPr>
          <p:cNvPr id="32" name="Straight Connector 31">
            <a:extLst>
              <a:ext uri="{FF2B5EF4-FFF2-40B4-BE49-F238E27FC236}">
                <a16:creationId xmlns:a16="http://schemas.microsoft.com/office/drawing/2014/main" id="{4271FE2B-D9C2-F051-43F6-4D31E959A4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6F2951E-470B-C896-3D57-83E9C691B5AE}"/>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chemeClr val="bg1"/>
              </a:solidFill>
            </a:endParaRPr>
          </a:p>
          <a:p>
            <a:pPr indent="-228600" algn="l">
              <a:buFont typeface="Arial" panose="020B0604020202020204" pitchFamily="34" charset="0"/>
              <a:buChar char="•"/>
            </a:pPr>
            <a:r>
              <a:rPr lang="en-GB" b="1" dirty="0">
                <a:solidFill>
                  <a:schemeClr val="bg1"/>
                </a:solidFill>
              </a:rPr>
              <a:t>Month-over-month comparison</a:t>
            </a:r>
          </a:p>
          <a:p>
            <a:pPr indent="-228600" algn="l">
              <a:buFont typeface="Arial" panose="020B0604020202020204" pitchFamily="34" charset="0"/>
              <a:buChar char="•"/>
            </a:pPr>
            <a:r>
              <a:rPr lang="en-US" b="1" dirty="0">
                <a:solidFill>
                  <a:schemeClr val="bg1"/>
                </a:solidFill>
              </a:rPr>
              <a:t>Top 5 &amp; Bottom 5 Drugs</a:t>
            </a:r>
          </a:p>
          <a:p>
            <a:pPr indent="-228600" algn="l">
              <a:buFont typeface="Arial" panose="020B0604020202020204" pitchFamily="34" charset="0"/>
              <a:buChar char="•"/>
            </a:pPr>
            <a:r>
              <a:rPr lang="en-GB" b="1" dirty="0">
                <a:solidFill>
                  <a:schemeClr val="bg1"/>
                </a:solidFill>
              </a:rPr>
              <a:t>Customer Performance</a:t>
            </a:r>
          </a:p>
          <a:p>
            <a:pPr indent="-228600" algn="l">
              <a:buFont typeface="Arial" panose="020B0604020202020204" pitchFamily="34" charset="0"/>
              <a:buChar char="•"/>
            </a:pPr>
            <a:r>
              <a:rPr lang="en-GB" b="1" dirty="0">
                <a:solidFill>
                  <a:schemeClr val="bg1"/>
                </a:solidFill>
              </a:rPr>
              <a:t>Customer Demographics</a:t>
            </a:r>
          </a:p>
          <a:p>
            <a:pPr indent="-228600" algn="l">
              <a:buFont typeface="Arial" panose="020B0604020202020204" pitchFamily="34" charset="0"/>
              <a:buChar char="•"/>
            </a:pPr>
            <a:r>
              <a:rPr lang="en-GB" b="1" dirty="0">
                <a:solidFill>
                  <a:schemeClr val="bg1"/>
                </a:solidFill>
              </a:rPr>
              <a:t>customer type</a:t>
            </a:r>
          </a:p>
        </p:txBody>
      </p:sp>
      <p:sp>
        <p:nvSpPr>
          <p:cNvPr id="34" name="Rectangle 33">
            <a:extLst>
              <a:ext uri="{FF2B5EF4-FFF2-40B4-BE49-F238E27FC236}">
                <a16:creationId xmlns:a16="http://schemas.microsoft.com/office/drawing/2014/main" id="{D5488428-B686-51C8-5052-E5D342C2CC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7178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A75731C0-DB9D-FB39-7B72-96FC38922F06}"/>
              </a:ext>
            </a:extLst>
          </p:cNvPr>
          <p:cNvSpPr>
            <a:spLocks noGrp="1"/>
          </p:cNvSpPr>
          <p:nvPr>
            <p:ph type="title"/>
          </p:nvPr>
        </p:nvSpPr>
        <p:spPr>
          <a:xfrm>
            <a:off x="6095999" y="707132"/>
            <a:ext cx="5820230" cy="2387600"/>
          </a:xfrm>
        </p:spPr>
        <p:txBody>
          <a:bodyPr vert="horz" lIns="91440" tIns="45720" rIns="91440" bIns="45720" rtlCol="0" anchor="b">
            <a:normAutofit/>
          </a:bodyPr>
          <a:lstStyle/>
          <a:p>
            <a:r>
              <a:rPr lang="en-US" b="1" kern="1200" dirty="0">
                <a:solidFill>
                  <a:schemeClr val="bg1"/>
                </a:solidFill>
                <a:latin typeface="+mj-lt"/>
                <a:ea typeface="+mj-ea"/>
                <a:cs typeface="+mj-cs"/>
              </a:rPr>
              <a:t>Top Bottom Analysis</a:t>
            </a:r>
            <a:endParaRPr lang="en-US" kern="1200" dirty="0">
              <a:solidFill>
                <a:schemeClr val="bg1"/>
              </a:solidFill>
              <a:latin typeface="+mj-lt"/>
              <a:ea typeface="+mj-ea"/>
              <a:cs typeface="+mj-cs"/>
            </a:endParaRPr>
          </a:p>
        </p:txBody>
      </p:sp>
      <p:pic>
        <p:nvPicPr>
          <p:cNvPr id="5" name="Content Placeholder 4" descr="Clipboard Mixed with solid fill">
            <a:extLst>
              <a:ext uri="{FF2B5EF4-FFF2-40B4-BE49-F238E27FC236}">
                <a16:creationId xmlns:a16="http://schemas.microsoft.com/office/drawing/2014/main" id="{9ECCC338-0347-2B56-D5F0-C43E84B16D9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26206" y="1069839"/>
            <a:ext cx="4718321" cy="4718321"/>
          </a:xfrm>
          <a:prstGeom prst="rect">
            <a:avLst/>
          </a:prstGeom>
        </p:spPr>
      </p:pic>
      <p:sp>
        <p:nvSpPr>
          <p:cNvPr id="65" name="Rectangle 64">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9600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0732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193B0-AE82-267F-23C6-3F002117BB0A}"/>
            </a:ext>
          </a:extLst>
        </p:cNvPr>
        <p:cNvGrpSpPr/>
        <p:nvPr/>
      </p:nvGrpSpPr>
      <p:grpSpPr>
        <a:xfrm>
          <a:off x="0" y="0"/>
          <a:ext cx="0" cy="0"/>
          <a:chOff x="0" y="0"/>
          <a:chExt cx="0" cy="0"/>
        </a:xfrm>
      </p:grpSpPr>
      <p:sp>
        <p:nvSpPr>
          <p:cNvPr id="39" name="Rectangle 38">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4" name="Oval 43">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1" name="Rectangle 50">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042B668-2479-1458-F61C-02FA89832C5F}"/>
              </a:ext>
            </a:extLst>
          </p:cNvPr>
          <p:cNvSpPr>
            <a:spLocks noGrp="1"/>
          </p:cNvSpPr>
          <p:nvPr>
            <p:ph type="ctrTitle"/>
          </p:nvPr>
        </p:nvSpPr>
        <p:spPr>
          <a:xfrm>
            <a:off x="629640" y="630935"/>
            <a:ext cx="3318246" cy="2096769"/>
          </a:xfrm>
          <a:noFill/>
        </p:spPr>
        <p:txBody>
          <a:bodyPr vert="horz" lIns="91440" tIns="45720" rIns="91440" bIns="45720" rtlCol="0" anchor="t">
            <a:normAutofit/>
          </a:bodyPr>
          <a:lstStyle/>
          <a:p>
            <a:pPr algn="l"/>
            <a:r>
              <a:rPr lang="en-GB" sz="4800" b="1" dirty="0">
                <a:solidFill>
                  <a:schemeClr val="bg1"/>
                </a:solidFill>
              </a:rPr>
              <a:t>M-O-M comparison</a:t>
            </a:r>
            <a:br>
              <a:rPr lang="en-GB" sz="4800" b="1" dirty="0">
                <a:solidFill>
                  <a:schemeClr val="bg1"/>
                </a:solidFill>
              </a:rPr>
            </a:br>
            <a:r>
              <a:rPr lang="en-GB" sz="4800" b="1" dirty="0">
                <a:solidFill>
                  <a:schemeClr val="bg1"/>
                </a:solidFill>
              </a:rPr>
              <a:t>2022</a:t>
            </a:r>
          </a:p>
        </p:txBody>
      </p:sp>
      <p:sp>
        <p:nvSpPr>
          <p:cNvPr id="53" name="Rectangle 52">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5" name="Group 54">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56" name="Straight Connector 55">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D17E5F65-9FD9-BD91-85CC-B78039EE93CF}"/>
              </a:ext>
            </a:extLst>
          </p:cNvPr>
          <p:cNvSpPr>
            <a:spLocks noGrp="1"/>
          </p:cNvSpPr>
          <p:nvPr>
            <p:ph type="subTitle" idx="1"/>
          </p:nvPr>
        </p:nvSpPr>
        <p:spPr>
          <a:xfrm>
            <a:off x="3947886" y="630935"/>
            <a:ext cx="7461637" cy="2096771"/>
          </a:xfrm>
          <a:noFill/>
        </p:spPr>
        <p:txBody>
          <a:bodyPr vert="horz" lIns="91440" tIns="45720" rIns="91440" bIns="45720" rtlCol="0" anchor="t">
            <a:normAutofit fontScale="92500" lnSpcReduction="20000"/>
          </a:bodyPr>
          <a:lstStyle/>
          <a:p>
            <a:pPr marL="342900" indent="-342900" algn="l">
              <a:buFont typeface="Arial" panose="020B0604020202020204" pitchFamily="34" charset="0"/>
              <a:buChar char="•"/>
            </a:pPr>
            <a:r>
              <a:rPr lang="en-US" dirty="0">
                <a:solidFill>
                  <a:schemeClr val="bg1"/>
                </a:solidFill>
              </a:rPr>
              <a:t>Revenue experienced a sharp decline of 45.04% from January to February. </a:t>
            </a:r>
          </a:p>
          <a:p>
            <a:pPr marL="342900" indent="-342900" algn="l">
              <a:buFont typeface="Arial" panose="020B0604020202020204" pitchFamily="34" charset="0"/>
              <a:buChar char="•"/>
            </a:pPr>
            <a:r>
              <a:rPr lang="en-US" dirty="0">
                <a:solidFill>
                  <a:schemeClr val="bg1"/>
                </a:solidFill>
              </a:rPr>
              <a:t>There was a recovery in the following months, but June saw another drop of 16.65%. </a:t>
            </a:r>
          </a:p>
          <a:p>
            <a:pPr marL="342900" indent="-342900" algn="l">
              <a:buFont typeface="Arial" panose="020B0604020202020204" pitchFamily="34" charset="0"/>
              <a:buChar char="•"/>
            </a:pPr>
            <a:r>
              <a:rPr lang="en-US" dirty="0">
                <a:solidFill>
                  <a:schemeClr val="bg1"/>
                </a:solidFill>
              </a:rPr>
              <a:t>From July to September, revenue rebounded; however, the year ended on a weak note, with December recording the lowest levels of both profit and loss.</a:t>
            </a:r>
            <a:endParaRPr lang="en-GB" b="1" dirty="0">
              <a:solidFill>
                <a:schemeClr val="bg1"/>
              </a:solidFill>
            </a:endParaRPr>
          </a:p>
        </p:txBody>
      </p:sp>
      <p:grpSp>
        <p:nvGrpSpPr>
          <p:cNvPr id="61" name="Group 60">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62" name="Straight Connector 61">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graph on a screen&#10;&#10;AI-generated content may be incorrect.">
            <a:extLst>
              <a:ext uri="{FF2B5EF4-FFF2-40B4-BE49-F238E27FC236}">
                <a16:creationId xmlns:a16="http://schemas.microsoft.com/office/drawing/2014/main" id="{92904B55-7B89-1F06-185C-EB598E9FF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94" y="2885910"/>
            <a:ext cx="10448795" cy="3265248"/>
          </a:xfrm>
          <a:prstGeom prst="rect">
            <a:avLst/>
          </a:prstGeom>
        </p:spPr>
      </p:pic>
      <p:grpSp>
        <p:nvGrpSpPr>
          <p:cNvPr id="67" name="Group 66">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68" name="Straight Connector 67">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55445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445930-52ED-DB2C-26DC-8042ADD2029C}"/>
            </a:ext>
          </a:extLst>
        </p:cNvPr>
        <p:cNvGrpSpPr/>
        <p:nvPr/>
      </p:nvGrpSpPr>
      <p:grpSpPr>
        <a:xfrm>
          <a:off x="0" y="0"/>
          <a:ext cx="0" cy="0"/>
          <a:chOff x="0" y="0"/>
          <a:chExt cx="0" cy="0"/>
        </a:xfrm>
      </p:grpSpPr>
      <p:sp>
        <p:nvSpPr>
          <p:cNvPr id="113" name="Rectangle 112">
            <a:extLst>
              <a:ext uri="{FF2B5EF4-FFF2-40B4-BE49-F238E27FC236}">
                <a16:creationId xmlns:a16="http://schemas.microsoft.com/office/drawing/2014/main" id="{D7A453D2-15D8-4403-815F-291FA16340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8161EA6B-09CA-445B-AB0D-8DF76FA92D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4" name="Group 123">
            <a:extLst>
              <a:ext uri="{FF2B5EF4-FFF2-40B4-BE49-F238E27FC236}">
                <a16:creationId xmlns:a16="http://schemas.microsoft.com/office/drawing/2014/main" id="{74E65F23-789E-4CB9-B34F-46A85E25D66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26" name="Oval 125">
              <a:extLst>
                <a:ext uri="{FF2B5EF4-FFF2-40B4-BE49-F238E27FC236}">
                  <a16:creationId xmlns:a16="http://schemas.microsoft.com/office/drawing/2014/main" id="{1CA207F7-3B67-4EA2-8EC5-1260B55A07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Oval 131">
              <a:extLst>
                <a:ext uri="{FF2B5EF4-FFF2-40B4-BE49-F238E27FC236}">
                  <a16:creationId xmlns:a16="http://schemas.microsoft.com/office/drawing/2014/main" id="{AD4CC450-51C3-4A41-B2B1-68A15D57C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Oval 133">
              <a:extLst>
                <a:ext uri="{FF2B5EF4-FFF2-40B4-BE49-F238E27FC236}">
                  <a16:creationId xmlns:a16="http://schemas.microsoft.com/office/drawing/2014/main" id="{ED62506D-F8E8-4C55-B160-D4FE898504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E6004793-0083-43B9-81A2-20F71D2C7D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53D192AA-AFCB-470F-B66A-18815C3525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9079B0CF-0B4C-42A9-9769-3AC0A34FA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ACA682C8-94F9-3319-4D85-8C8BE6413D7A}"/>
              </a:ext>
            </a:extLst>
          </p:cNvPr>
          <p:cNvSpPr>
            <a:spLocks noGrp="1"/>
          </p:cNvSpPr>
          <p:nvPr>
            <p:ph type="ctrTitle"/>
          </p:nvPr>
        </p:nvSpPr>
        <p:spPr>
          <a:xfrm>
            <a:off x="630936" y="630936"/>
            <a:ext cx="3273407" cy="2096756"/>
          </a:xfrm>
          <a:noFill/>
        </p:spPr>
        <p:txBody>
          <a:bodyPr vert="horz" lIns="91440" tIns="45720" rIns="91440" bIns="45720" rtlCol="0" anchor="t">
            <a:normAutofit/>
          </a:bodyPr>
          <a:lstStyle/>
          <a:p>
            <a:pPr algn="l"/>
            <a:r>
              <a:rPr lang="en-GB" sz="4800" b="1" dirty="0">
                <a:solidFill>
                  <a:schemeClr val="bg1"/>
                </a:solidFill>
              </a:rPr>
              <a:t>M-O-M comparison</a:t>
            </a:r>
            <a:br>
              <a:rPr lang="en-GB" sz="4800" b="1" dirty="0">
                <a:solidFill>
                  <a:schemeClr val="bg1"/>
                </a:solidFill>
              </a:rPr>
            </a:br>
            <a:r>
              <a:rPr lang="en-GB" sz="4800" b="1" dirty="0">
                <a:solidFill>
                  <a:schemeClr val="bg1"/>
                </a:solidFill>
              </a:rPr>
              <a:t>2023</a:t>
            </a:r>
            <a:endParaRPr lang="en-US" sz="4800" b="1" kern="1200" dirty="0">
              <a:solidFill>
                <a:schemeClr val="bg1"/>
              </a:solidFill>
              <a:latin typeface="+mj-lt"/>
              <a:ea typeface="+mj-ea"/>
              <a:cs typeface="+mj-cs"/>
            </a:endParaRPr>
          </a:p>
        </p:txBody>
      </p:sp>
      <p:sp>
        <p:nvSpPr>
          <p:cNvPr id="3" name="Subtitle 2">
            <a:extLst>
              <a:ext uri="{FF2B5EF4-FFF2-40B4-BE49-F238E27FC236}">
                <a16:creationId xmlns:a16="http://schemas.microsoft.com/office/drawing/2014/main" id="{45A71A53-CDC6-B344-D73E-1001CC54FC4C}"/>
              </a:ext>
            </a:extLst>
          </p:cNvPr>
          <p:cNvSpPr>
            <a:spLocks noGrp="1"/>
          </p:cNvSpPr>
          <p:nvPr>
            <p:ph type="subTitle" idx="1"/>
          </p:nvPr>
        </p:nvSpPr>
        <p:spPr>
          <a:xfrm>
            <a:off x="4005943" y="630936"/>
            <a:ext cx="7270739" cy="2096769"/>
          </a:xfrm>
          <a:noFill/>
        </p:spPr>
        <p:txBody>
          <a:bodyPr vert="horz" lIns="91440" tIns="45720" rIns="91440" bIns="45720" rtlCol="0" anchor="t">
            <a:noAutofit/>
          </a:bodyPr>
          <a:lstStyle/>
          <a:p>
            <a:pPr indent="-228600" algn="l">
              <a:buFont typeface="Arial" panose="020B0604020202020204" pitchFamily="34" charset="0"/>
              <a:buChar char="•"/>
            </a:pPr>
            <a:r>
              <a:rPr lang="en-US" sz="1900" dirty="0">
                <a:solidFill>
                  <a:schemeClr val="bg1"/>
                </a:solidFill>
              </a:rPr>
              <a:t>January started strong with a 3900.95% increase over December 2022, but February saw a significant decline of 22.43%.</a:t>
            </a:r>
          </a:p>
          <a:p>
            <a:pPr indent="-228600" algn="l">
              <a:buFont typeface="Arial" panose="020B0604020202020204" pitchFamily="34" charset="0"/>
              <a:buChar char="•"/>
            </a:pPr>
            <a:r>
              <a:rPr lang="en-US" sz="1900" dirty="0">
                <a:solidFill>
                  <a:schemeClr val="bg1"/>
                </a:solidFill>
              </a:rPr>
              <a:t>Overall, revenue and profit showed steady growth throughout the year, with a notable dip in August at 19.94%.</a:t>
            </a:r>
          </a:p>
          <a:p>
            <a:pPr indent="-228600" algn="l">
              <a:buFont typeface="Arial" panose="020B0604020202020204" pitchFamily="34" charset="0"/>
              <a:buChar char="•"/>
            </a:pPr>
            <a:r>
              <a:rPr lang="en-US" sz="1900" dirty="0">
                <a:solidFill>
                  <a:schemeClr val="bg1"/>
                </a:solidFill>
              </a:rPr>
              <a:t>December ended slightly negatively with an 8.30% decrease.</a:t>
            </a:r>
          </a:p>
        </p:txBody>
      </p:sp>
      <p:sp>
        <p:nvSpPr>
          <p:cNvPr id="125" name="Rectangle 124">
            <a:extLst>
              <a:ext uri="{FF2B5EF4-FFF2-40B4-BE49-F238E27FC236}">
                <a16:creationId xmlns:a16="http://schemas.microsoft.com/office/drawing/2014/main" id="{B8114C98-A349-4111-A123-E8EAB86ABE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7" name="Group 126">
            <a:extLst>
              <a:ext uri="{FF2B5EF4-FFF2-40B4-BE49-F238E27FC236}">
                <a16:creationId xmlns:a16="http://schemas.microsoft.com/office/drawing/2014/main" id="{670FB431-AE18-414D-92F4-1D12D199115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28" name="Straight Connector 127">
              <a:extLst>
                <a:ext uri="{FF2B5EF4-FFF2-40B4-BE49-F238E27FC236}">
                  <a16:creationId xmlns:a16="http://schemas.microsoft.com/office/drawing/2014/main" id="{24467063-D74E-4D42-8790-B9F6D69584B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1D19BAC-1681-47BC-AAF5-92FAFFF6F4C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94347C2B-E846-452C-97AA-7E254FC1CE8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10EA2B35-7959-4C2A-84AA-FF5D94FEDE9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133" name="Rectangle 132">
            <a:extLst>
              <a:ext uri="{FF2B5EF4-FFF2-40B4-BE49-F238E27FC236}">
                <a16:creationId xmlns:a16="http://schemas.microsoft.com/office/drawing/2014/main" id="{E2D3D3F2-ABBB-4453-B1C5-1BEBF7E4DD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5" name="Group 134">
            <a:extLst>
              <a:ext uri="{FF2B5EF4-FFF2-40B4-BE49-F238E27FC236}">
                <a16:creationId xmlns:a16="http://schemas.microsoft.com/office/drawing/2014/main" id="{8214E4A5-A0D2-42C4-8D14-D2A7E495F04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6" name="Straight Connector 135">
              <a:extLst>
                <a:ext uri="{FF2B5EF4-FFF2-40B4-BE49-F238E27FC236}">
                  <a16:creationId xmlns:a16="http://schemas.microsoft.com/office/drawing/2014/main" id="{7494D7A0-6B21-41E8-A7D3-0033BBB791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1E141D7D-32B0-448E-A666-EA8703AFCF2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8D87E268-6345-420F-8B97-B37ED04100E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35E1622E-7FA6-4760-A2BF-A8105EBF7BB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graph of a graph&#10;&#10;AI-generated content may be incorrect.">
            <a:extLst>
              <a:ext uri="{FF2B5EF4-FFF2-40B4-BE49-F238E27FC236}">
                <a16:creationId xmlns:a16="http://schemas.microsoft.com/office/drawing/2014/main" id="{7D23C2FB-0303-375C-1DFD-6ECC046B8E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69" y="2885910"/>
            <a:ext cx="10284244" cy="3265248"/>
          </a:xfrm>
          <a:prstGeom prst="rect">
            <a:avLst/>
          </a:prstGeom>
        </p:spPr>
      </p:pic>
      <p:grpSp>
        <p:nvGrpSpPr>
          <p:cNvPr id="141" name="Group 140">
            <a:extLst>
              <a:ext uri="{FF2B5EF4-FFF2-40B4-BE49-F238E27FC236}">
                <a16:creationId xmlns:a16="http://schemas.microsoft.com/office/drawing/2014/main" id="{4043ADFC-DC2E-40D2-954D-4A13B908DA8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42" name="Straight Connector 141">
              <a:extLst>
                <a:ext uri="{FF2B5EF4-FFF2-40B4-BE49-F238E27FC236}">
                  <a16:creationId xmlns:a16="http://schemas.microsoft.com/office/drawing/2014/main" id="{C975E7D3-10F5-4E53-902F-9E79C98C22D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BDC51AAB-5A3B-4730-B8AC-46C96AC0B6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03A6F2D9-1476-4E35-988D-D4CCB15C8D6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CE17F678-D5C6-49BF-933D-1E65F69B325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14799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AAC50-E85D-1D33-4E2F-5E435567D2A1}"/>
            </a:ext>
          </a:extLst>
        </p:cNvPr>
        <p:cNvGrpSpPr/>
        <p:nvPr/>
      </p:nvGrpSpPr>
      <p:grpSpPr>
        <a:xfrm>
          <a:off x="0" y="0"/>
          <a:ext cx="0" cy="0"/>
          <a:chOff x="0" y="0"/>
          <a:chExt cx="0" cy="0"/>
        </a:xfrm>
      </p:grpSpPr>
      <p:sp>
        <p:nvSpPr>
          <p:cNvPr id="113" name="Rectangle 112">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7" name="Group 116">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18" name="Oval 117">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Oval 119">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2" name="Oval 121">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5" name="Rectangle 124">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0DD669-807B-4261-0291-EF53BCBB764E}"/>
              </a:ext>
            </a:extLst>
          </p:cNvPr>
          <p:cNvSpPr>
            <a:spLocks noGrp="1"/>
          </p:cNvSpPr>
          <p:nvPr>
            <p:ph type="ctrTitle"/>
          </p:nvPr>
        </p:nvSpPr>
        <p:spPr>
          <a:xfrm>
            <a:off x="629640" y="630935"/>
            <a:ext cx="3274703" cy="2096769"/>
          </a:xfrm>
          <a:noFill/>
        </p:spPr>
        <p:txBody>
          <a:bodyPr vert="horz" lIns="91440" tIns="45720" rIns="91440" bIns="45720" rtlCol="0" anchor="t">
            <a:normAutofit/>
          </a:bodyPr>
          <a:lstStyle/>
          <a:p>
            <a:pPr algn="l"/>
            <a:r>
              <a:rPr lang="en-GB" sz="4800" b="1" dirty="0">
                <a:solidFill>
                  <a:schemeClr val="bg1"/>
                </a:solidFill>
              </a:rPr>
              <a:t>M-O-M comparison</a:t>
            </a:r>
            <a:br>
              <a:rPr lang="en-GB" sz="4800" b="1" dirty="0">
                <a:solidFill>
                  <a:schemeClr val="bg1"/>
                </a:solidFill>
              </a:rPr>
            </a:br>
            <a:r>
              <a:rPr lang="en-GB" sz="4800" b="1" dirty="0">
                <a:solidFill>
                  <a:schemeClr val="bg1"/>
                </a:solidFill>
              </a:rPr>
              <a:t>2024</a:t>
            </a:r>
          </a:p>
        </p:txBody>
      </p:sp>
      <p:sp>
        <p:nvSpPr>
          <p:cNvPr id="127" name="Rectangle 126">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9" name="Group 128">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30" name="Straight Connector 129">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BDCD1F1C-6AE9-6884-C14E-1832EBC6E623}"/>
              </a:ext>
            </a:extLst>
          </p:cNvPr>
          <p:cNvSpPr>
            <a:spLocks noGrp="1"/>
          </p:cNvSpPr>
          <p:nvPr>
            <p:ph type="subTitle" idx="1"/>
          </p:nvPr>
        </p:nvSpPr>
        <p:spPr>
          <a:xfrm>
            <a:off x="4125554" y="630935"/>
            <a:ext cx="7283969" cy="2096771"/>
          </a:xfrm>
          <a:noFill/>
        </p:spPr>
        <p:txBody>
          <a:bodyPr vert="horz" lIns="91440" tIns="45720" rIns="91440" bIns="45720" rtlCol="0" anchor="t">
            <a:normAutofit lnSpcReduction="10000"/>
          </a:bodyPr>
          <a:lstStyle/>
          <a:p>
            <a:pPr marL="342900" indent="-342900" algn="l">
              <a:buFont typeface="Arial" panose="020B0604020202020204" pitchFamily="34" charset="0"/>
              <a:buChar char="•"/>
            </a:pPr>
            <a:r>
              <a:rPr lang="en-US" sz="1900" dirty="0">
                <a:solidFill>
                  <a:schemeClr val="bg1"/>
                </a:solidFill>
              </a:rPr>
              <a:t>In January 2024, revenue fell by 59.18% from December 2023. December 2022 ended at $136.43K, while January 2023 surged to $5.46M, a 3900.95% increase, suggesting 2023 was atypical.</a:t>
            </a:r>
          </a:p>
          <a:p>
            <a:pPr marL="342900" indent="-342900" algn="l">
              <a:buFont typeface="Arial" panose="020B0604020202020204" pitchFamily="34" charset="0"/>
              <a:buChar char="•"/>
            </a:pPr>
            <a:r>
              <a:rPr lang="en-US" sz="1900" dirty="0">
                <a:solidFill>
                  <a:schemeClr val="bg1"/>
                </a:solidFill>
              </a:rPr>
              <a:t>Revenue in 2024 has generally declined, with a slight growth of 55.12%, and a significant drop of 40.20% in September.</a:t>
            </a:r>
          </a:p>
          <a:p>
            <a:pPr marL="342900" indent="-342900" algn="l">
              <a:buFont typeface="Arial" panose="020B0604020202020204" pitchFamily="34" charset="0"/>
              <a:buChar char="•"/>
            </a:pPr>
            <a:r>
              <a:rPr lang="en-US" sz="1900" dirty="0">
                <a:solidFill>
                  <a:schemeClr val="bg1"/>
                </a:solidFill>
              </a:rPr>
              <a:t>However, December 2024 rebounded strongly, reaching $372.82K, nearly doubling with a 99.99% increase.</a:t>
            </a:r>
          </a:p>
        </p:txBody>
      </p:sp>
      <p:grpSp>
        <p:nvGrpSpPr>
          <p:cNvPr id="135" name="Group 134">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36" name="Straight Connector 135">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descr="A graph on a screen&#10;&#10;AI-generated content may be incorrect.">
            <a:extLst>
              <a:ext uri="{FF2B5EF4-FFF2-40B4-BE49-F238E27FC236}">
                <a16:creationId xmlns:a16="http://schemas.microsoft.com/office/drawing/2014/main" id="{4FFE7026-0CEE-B942-CF78-4E8121A822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769" y="2885910"/>
            <a:ext cx="10284244" cy="3265248"/>
          </a:xfrm>
          <a:prstGeom prst="rect">
            <a:avLst/>
          </a:prstGeom>
        </p:spPr>
      </p:pic>
      <p:grpSp>
        <p:nvGrpSpPr>
          <p:cNvPr id="141" name="Group 140">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42" name="Straight Connector 141">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96872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23171F-91EC-07EC-F488-82EA741B3E31}"/>
            </a:ext>
          </a:extLst>
        </p:cNvPr>
        <p:cNvGrpSpPr/>
        <p:nvPr/>
      </p:nvGrpSpPr>
      <p:grpSpPr>
        <a:xfrm>
          <a:off x="0" y="0"/>
          <a:ext cx="0" cy="0"/>
          <a:chOff x="0" y="0"/>
          <a:chExt cx="0" cy="0"/>
        </a:xfrm>
      </p:grpSpPr>
      <p:sp>
        <p:nvSpPr>
          <p:cNvPr id="150" name="Rectangle 149">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4" name="Group 153">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55" name="Oval 154">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9" name="Oval 158">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2" name="Rectangle 161">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0F7F2-FF1B-EC68-3710-ADF5012747D5}"/>
              </a:ext>
            </a:extLst>
          </p:cNvPr>
          <p:cNvSpPr>
            <a:spLocks noGrp="1"/>
          </p:cNvSpPr>
          <p:nvPr>
            <p:ph type="ctrTitle"/>
          </p:nvPr>
        </p:nvSpPr>
        <p:spPr>
          <a:xfrm>
            <a:off x="629640" y="630935"/>
            <a:ext cx="3303731" cy="2096769"/>
          </a:xfrm>
          <a:noFill/>
        </p:spPr>
        <p:txBody>
          <a:bodyPr vert="horz" lIns="91440" tIns="45720" rIns="91440" bIns="45720" rtlCol="0" anchor="t">
            <a:normAutofit/>
          </a:bodyPr>
          <a:lstStyle/>
          <a:p>
            <a:pPr algn="l"/>
            <a:r>
              <a:rPr lang="en-GB" sz="4800" b="1" dirty="0">
                <a:solidFill>
                  <a:schemeClr val="bg1"/>
                </a:solidFill>
              </a:rPr>
              <a:t>M-O-M comparison</a:t>
            </a:r>
            <a:br>
              <a:rPr lang="en-GB" sz="4800" b="1" dirty="0">
                <a:solidFill>
                  <a:schemeClr val="bg1"/>
                </a:solidFill>
              </a:rPr>
            </a:br>
            <a:r>
              <a:rPr lang="en-GB" sz="4800" b="1" dirty="0">
                <a:solidFill>
                  <a:schemeClr val="bg1"/>
                </a:solidFill>
              </a:rPr>
              <a:t>2025</a:t>
            </a:r>
          </a:p>
        </p:txBody>
      </p:sp>
      <p:sp>
        <p:nvSpPr>
          <p:cNvPr id="164" name="Rectangle 163">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6" name="Group 165">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67" name="Straight Connector 166">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67492E91-2968-DD47-B3AF-76F0825D1406}"/>
              </a:ext>
            </a:extLst>
          </p:cNvPr>
          <p:cNvSpPr>
            <a:spLocks noGrp="1"/>
          </p:cNvSpPr>
          <p:nvPr>
            <p:ph type="subTitle" idx="1"/>
          </p:nvPr>
        </p:nvSpPr>
        <p:spPr>
          <a:xfrm>
            <a:off x="3933372" y="630935"/>
            <a:ext cx="8255580" cy="2096771"/>
          </a:xfrm>
          <a:noFill/>
        </p:spPr>
        <p:txBody>
          <a:bodyPr vert="horz" lIns="91440" tIns="45720" rIns="91440" bIns="45720" rtlCol="0" anchor="t">
            <a:noAutofit/>
          </a:bodyPr>
          <a:lstStyle/>
          <a:p>
            <a:pPr marL="342900" indent="-342900" algn="l">
              <a:buFont typeface="Arial" panose="020B0604020202020204" pitchFamily="34" charset="0"/>
              <a:buChar char="•"/>
            </a:pPr>
            <a:r>
              <a:rPr lang="en-US" sz="1900" dirty="0">
                <a:solidFill>
                  <a:schemeClr val="bg1"/>
                </a:solidFill>
              </a:rPr>
              <a:t>January started strong with a 30.89% increase; however, February experienced a significant drop of 33.98%.</a:t>
            </a:r>
          </a:p>
          <a:p>
            <a:pPr marL="342900" indent="-342900" algn="l">
              <a:buFont typeface="Arial" panose="020B0604020202020204" pitchFamily="34" charset="0"/>
              <a:buChar char="•"/>
            </a:pPr>
            <a:r>
              <a:rPr lang="en-US" sz="1900" dirty="0">
                <a:solidFill>
                  <a:schemeClr val="bg1"/>
                </a:solidFill>
              </a:rPr>
              <a:t>Recovery was modest until mid-year, and after April, sales began to decline steadily, hitting their lowest point in November, although September saw a notable spike of 48.96%.</a:t>
            </a:r>
          </a:p>
          <a:p>
            <a:pPr marL="342900" indent="-342900" algn="l">
              <a:buFont typeface="Arial" panose="020B0604020202020204" pitchFamily="34" charset="0"/>
              <a:buChar char="•"/>
            </a:pPr>
            <a:r>
              <a:rPr lang="en-US" sz="1900" dirty="0">
                <a:solidFill>
                  <a:schemeClr val="bg1"/>
                </a:solidFill>
              </a:rPr>
              <a:t>December ended the year with a remarkable 74.05% increase.</a:t>
            </a:r>
          </a:p>
        </p:txBody>
      </p:sp>
      <p:grpSp>
        <p:nvGrpSpPr>
          <p:cNvPr id="172" name="Group 171">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73" name="Straight Connector 172">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6" name="Picture 5" descr="A graph of a graph">
            <a:extLst>
              <a:ext uri="{FF2B5EF4-FFF2-40B4-BE49-F238E27FC236}">
                <a16:creationId xmlns:a16="http://schemas.microsoft.com/office/drawing/2014/main" id="{2AEC58D1-C138-0815-B10B-D886AC7351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8494" y="2885910"/>
            <a:ext cx="10448795" cy="3265248"/>
          </a:xfrm>
          <a:prstGeom prst="rect">
            <a:avLst/>
          </a:prstGeom>
        </p:spPr>
      </p:pic>
      <p:grpSp>
        <p:nvGrpSpPr>
          <p:cNvPr id="178" name="Group 177">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79" name="Straight Connector 178">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752925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C543"/>
        </a:solidFill>
        <a:effectLst/>
      </p:bgPr>
    </p:bg>
    <p:spTree>
      <p:nvGrpSpPr>
        <p:cNvPr id="1" name="">
          <a:extLst>
            <a:ext uri="{FF2B5EF4-FFF2-40B4-BE49-F238E27FC236}">
              <a16:creationId xmlns:a16="http://schemas.microsoft.com/office/drawing/2014/main" id="{E185884A-9418-2AF1-1F30-B15A7840C4E6}"/>
            </a:ext>
          </a:extLst>
        </p:cNvPr>
        <p:cNvGrpSpPr/>
        <p:nvPr/>
      </p:nvGrpSpPr>
      <p:grpSpPr>
        <a:xfrm>
          <a:off x="0" y="0"/>
          <a:ext cx="0" cy="0"/>
          <a:chOff x="0" y="0"/>
          <a:chExt cx="0" cy="0"/>
        </a:xfrm>
      </p:grpSpPr>
      <p:sp>
        <p:nvSpPr>
          <p:cNvPr id="206" name="Rectangle 205">
            <a:extLst>
              <a:ext uri="{FF2B5EF4-FFF2-40B4-BE49-F238E27FC236}">
                <a16:creationId xmlns:a16="http://schemas.microsoft.com/office/drawing/2014/main" id="{75CC5FF6-C911-4883-B5F7-F5F3E29A8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84E2200F-ED39-40A1-A6F7-65A45ED6D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0" name="Group 209">
            <a:extLst>
              <a:ext uri="{FF2B5EF4-FFF2-40B4-BE49-F238E27FC236}">
                <a16:creationId xmlns:a16="http://schemas.microsoft.com/office/drawing/2014/main" id="{3726E6E6-780F-4A0A-A5F4-00A5D98CD9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211" name="Oval 210">
              <a:extLst>
                <a:ext uri="{FF2B5EF4-FFF2-40B4-BE49-F238E27FC236}">
                  <a16:creationId xmlns:a16="http://schemas.microsoft.com/office/drawing/2014/main" id="{D0CE67C6-550F-4926-A0C6-3B04D1356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3FE779B0-F7A5-4CC4-866E-BE631E4936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BA0C0F8B-0FF1-48AC-AAFF-ADE67F5D3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E933A1D7-4610-4093-8383-604286D8C3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5" name="Oval 214">
              <a:extLst>
                <a:ext uri="{FF2B5EF4-FFF2-40B4-BE49-F238E27FC236}">
                  <a16:creationId xmlns:a16="http://schemas.microsoft.com/office/drawing/2014/main" id="{CF812992-42FB-42E1-BDF9-82281909A8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30B7AC02-CE8D-437F-AC5D-838D3B45D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44CE2032-988C-BA9E-326F-A10D6829D833}"/>
              </a:ext>
            </a:extLst>
          </p:cNvPr>
          <p:cNvSpPr>
            <a:spLocks noGrp="1"/>
          </p:cNvSpPr>
          <p:nvPr>
            <p:ph type="ctrTitle"/>
          </p:nvPr>
        </p:nvSpPr>
        <p:spPr>
          <a:xfrm>
            <a:off x="629640" y="592317"/>
            <a:ext cx="5815651" cy="1621091"/>
          </a:xfrm>
          <a:noFill/>
        </p:spPr>
        <p:txBody>
          <a:bodyPr vert="horz" lIns="91440" tIns="45720" rIns="91440" bIns="45720" rtlCol="0" anchor="b">
            <a:normAutofit/>
          </a:bodyPr>
          <a:lstStyle/>
          <a:p>
            <a:pPr algn="l"/>
            <a:r>
              <a:rPr lang="en-US" sz="4800" b="1" dirty="0">
                <a:solidFill>
                  <a:schemeClr val="bg1"/>
                </a:solidFill>
              </a:rPr>
              <a:t>Top 5 &amp; Bottom 5 Drugs</a:t>
            </a:r>
          </a:p>
        </p:txBody>
      </p:sp>
      <p:sp>
        <p:nvSpPr>
          <p:cNvPr id="218" name="Rectangle 217">
            <a:extLst>
              <a:ext uri="{FF2B5EF4-FFF2-40B4-BE49-F238E27FC236}">
                <a16:creationId xmlns:a16="http://schemas.microsoft.com/office/drawing/2014/main" id="{A4AE5E3E-9489-4D5A-A458-72C3E481CB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E06513A-997E-439F-88F7-33C92E7454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7200000">
            <a:off x="7037257" y="2562815"/>
            <a:ext cx="3065910" cy="3065910"/>
          </a:xfrm>
          <a:prstGeom prst="ellipse">
            <a:avLst/>
          </a:prstGeom>
          <a:gradFill>
            <a:gsLst>
              <a:gs pos="0">
                <a:schemeClr val="tx2">
                  <a:lumMod val="75000"/>
                  <a:alpha val="10000"/>
                </a:schemeClr>
              </a:gs>
              <a:gs pos="100000">
                <a:schemeClr val="tx2">
                  <a:lumMod val="75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B163B796-84D7-4069-93D0-7A496A03A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4" name="Group 223">
            <a:extLst>
              <a:ext uri="{FF2B5EF4-FFF2-40B4-BE49-F238E27FC236}">
                <a16:creationId xmlns:a16="http://schemas.microsoft.com/office/drawing/2014/main" id="{87A77F8F-E829-4314-9F44-36169F7548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225" name="Straight Connector 224">
              <a:extLst>
                <a:ext uri="{FF2B5EF4-FFF2-40B4-BE49-F238E27FC236}">
                  <a16:creationId xmlns:a16="http://schemas.microsoft.com/office/drawing/2014/main" id="{E8D18253-A2A5-4168-A077-5A4A9C532B0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id="{6DAC9C54-D328-4591-AE19-1C4E335C79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A74A6996-7D92-4A5D-B88C-3B3E56C691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D0F18B95-9F0D-423C-9242-0FBEC72769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30" name="Oval 229">
            <a:extLst>
              <a:ext uri="{FF2B5EF4-FFF2-40B4-BE49-F238E27FC236}">
                <a16:creationId xmlns:a16="http://schemas.microsoft.com/office/drawing/2014/main" id="{D410E918-5C84-4D9A-9CFE-CD3CCB173E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9460608" y="2568069"/>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screen&#10;&#10;AI-generated content may be incorrect.">
            <a:extLst>
              <a:ext uri="{FF2B5EF4-FFF2-40B4-BE49-F238E27FC236}">
                <a16:creationId xmlns:a16="http://schemas.microsoft.com/office/drawing/2014/main" id="{73A6FA2C-D7ED-58C0-1F2E-E6AC7C6407D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2741" y="630936"/>
            <a:ext cx="3316512" cy="2691517"/>
          </a:xfrm>
          <a:prstGeom prst="rect">
            <a:avLst/>
          </a:prstGeom>
        </p:spPr>
      </p:pic>
      <p:grpSp>
        <p:nvGrpSpPr>
          <p:cNvPr id="232" name="Group 231">
            <a:extLst>
              <a:ext uri="{FF2B5EF4-FFF2-40B4-BE49-F238E27FC236}">
                <a16:creationId xmlns:a16="http://schemas.microsoft.com/office/drawing/2014/main" id="{B138BDDD-D054-4F0A-BB1F-9D016848D62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6693313" y="774915"/>
            <a:ext cx="304800" cy="429768"/>
            <a:chOff x="215328" y="-46937"/>
            <a:chExt cx="304800" cy="2773841"/>
          </a:xfrm>
        </p:grpSpPr>
        <p:cxnSp>
          <p:nvCxnSpPr>
            <p:cNvPr id="233" name="Straight Connector 232">
              <a:extLst>
                <a:ext uri="{FF2B5EF4-FFF2-40B4-BE49-F238E27FC236}">
                  <a16:creationId xmlns:a16="http://schemas.microsoft.com/office/drawing/2014/main" id="{3CB9B538-BCFF-41C2-87A8-28853C3998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id="{DD34C8C8-72AB-40F5-87DE-E7AE196F7D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9DA1E9C3-A70A-49DD-AD8F-5E768B24FA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BC92A81C-B9D6-4A1C-BE78-377104DBEC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38" name="Group 237">
            <a:extLst>
              <a:ext uri="{FF2B5EF4-FFF2-40B4-BE49-F238E27FC236}">
                <a16:creationId xmlns:a16="http://schemas.microsoft.com/office/drawing/2014/main" id="{85AC4472-E842-4CF4-BD50-983305EDB34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877278" y="4945279"/>
            <a:ext cx="1285875" cy="549007"/>
            <a:chOff x="7029447" y="3514725"/>
            <a:chExt cx="1285875" cy="549007"/>
          </a:xfrm>
        </p:grpSpPr>
        <p:cxnSp>
          <p:nvCxnSpPr>
            <p:cNvPr id="239" name="Straight Connector 238">
              <a:extLst>
                <a:ext uri="{FF2B5EF4-FFF2-40B4-BE49-F238E27FC236}">
                  <a16:creationId xmlns:a16="http://schemas.microsoft.com/office/drawing/2014/main" id="{C2EE92C3-E117-4FC2-A305-586C89CA7B2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A6FE6FB-7083-4B79-B1FD-B08855376F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6D5D4DA-BEE4-4C4F-9CA9-0D068AAB838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id="{CEB1644A-A3F6-44EF-AC1D-F2CB55C9F60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20000"/>
                    </a:schemeClr>
                  </a:gs>
                  <a:gs pos="100000">
                    <a:schemeClr val="tx2">
                      <a:lumMod val="50000"/>
                      <a:alpha val="2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grpSp>
        <p:nvGrpSpPr>
          <p:cNvPr id="244" name="Group 243">
            <a:extLst>
              <a:ext uri="{FF2B5EF4-FFF2-40B4-BE49-F238E27FC236}">
                <a16:creationId xmlns:a16="http://schemas.microsoft.com/office/drawing/2014/main" id="{0E88FC08-D56F-45D4-AC54-B89F64697BE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245" name="Straight Connector 244">
              <a:extLst>
                <a:ext uri="{FF2B5EF4-FFF2-40B4-BE49-F238E27FC236}">
                  <a16:creationId xmlns:a16="http://schemas.microsoft.com/office/drawing/2014/main" id="{DA9CDF2D-7A78-4571-B1C1-857192D4A99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id="{2E46C3A6-A8E2-4FBB-B6F8-FBEA0D905D8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id="{BD35E17C-3C3F-401E-875C-1BA82BBA5A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id="{88C01EF9-F43C-4B12-BBF9-A20421C7550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8757ED25-FF0E-3BC6-FDF8-516A9BAF0E8C}"/>
              </a:ext>
            </a:extLst>
          </p:cNvPr>
          <p:cNvSpPr>
            <a:spLocks noGrp="1"/>
          </p:cNvSpPr>
          <p:nvPr>
            <p:ph type="subTitle" idx="1"/>
          </p:nvPr>
        </p:nvSpPr>
        <p:spPr>
          <a:xfrm>
            <a:off x="629641" y="2213408"/>
            <a:ext cx="5815651" cy="3916099"/>
          </a:xfrm>
          <a:noFill/>
        </p:spPr>
        <p:txBody>
          <a:bodyPr vert="horz" lIns="91440" tIns="45720" rIns="91440" bIns="45720" rtlCol="0" anchor="t">
            <a:normAutofit/>
          </a:bodyPr>
          <a:lstStyle/>
          <a:p>
            <a:pPr marL="342900" indent="-342900" algn="l">
              <a:buFont typeface="Arial" panose="020B0604020202020204" pitchFamily="34" charset="0"/>
              <a:buChar char="•"/>
            </a:pPr>
            <a:r>
              <a:rPr lang="en-US" sz="1900" dirty="0">
                <a:solidFill>
                  <a:schemeClr val="bg1"/>
                </a:solidFill>
              </a:rPr>
              <a:t>The top five selling drugs each generate over $3 million in revenue.</a:t>
            </a:r>
          </a:p>
          <a:p>
            <a:pPr marL="342900" indent="-342900" algn="l">
              <a:buFont typeface="Arial" panose="020B0604020202020204" pitchFamily="34" charset="0"/>
              <a:buChar char="•"/>
            </a:pPr>
            <a:r>
              <a:rPr lang="en-US" sz="1900" dirty="0">
                <a:solidFill>
                  <a:schemeClr val="bg1"/>
                </a:solidFill>
              </a:rPr>
              <a:t>The combined revenue of the bottom five drugs is only $2.36 million, which is less than the revenue of any individual drug on the top five list. </a:t>
            </a:r>
          </a:p>
          <a:p>
            <a:pPr marL="342900" indent="-342900" algn="l">
              <a:buFont typeface="Arial" panose="020B0604020202020204" pitchFamily="34" charset="0"/>
              <a:buChar char="•"/>
            </a:pPr>
            <a:r>
              <a:rPr lang="en-US" sz="1900" dirty="0">
                <a:solidFill>
                  <a:schemeClr val="bg1"/>
                </a:solidFill>
              </a:rPr>
              <a:t>All of the top five drugs have a high profit margin, exceeding 80%. Conversely, the bottom five drugs exhibit low profit margins, with Montelukast having the lowest at 8.34%. Notably, Prednisone has a profit margin of 77.85%.</a:t>
            </a:r>
            <a:endParaRPr lang="en-GB" sz="1900" dirty="0">
              <a:solidFill>
                <a:schemeClr val="bg1"/>
              </a:solidFill>
            </a:endParaRPr>
          </a:p>
        </p:txBody>
      </p:sp>
      <p:pic>
        <p:nvPicPr>
          <p:cNvPr id="8" name="Picture 7" descr="A screenshot of a graph&#10;&#10;AI-generated content may be incorrect.">
            <a:extLst>
              <a:ext uri="{FF2B5EF4-FFF2-40B4-BE49-F238E27FC236}">
                <a16:creationId xmlns:a16="http://schemas.microsoft.com/office/drawing/2014/main" id="{E8DB494A-F111-9526-E1B9-A900301CC1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02741" y="3437988"/>
            <a:ext cx="3316512" cy="2691517"/>
          </a:xfrm>
          <a:prstGeom prst="rect">
            <a:avLst/>
          </a:prstGeom>
        </p:spPr>
      </p:pic>
    </p:spTree>
    <p:extLst>
      <p:ext uri="{BB962C8B-B14F-4D97-AF65-F5344CB8AC3E}">
        <p14:creationId xmlns:p14="http://schemas.microsoft.com/office/powerpoint/2010/main" val="3308769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7B6DC-9664-D1D0-EA18-61B08C8EF921}"/>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9B3935F5-7A3F-15DA-2602-C88A45A83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1256269-E028-76EF-C017-71EB297FBA4B}"/>
              </a:ext>
            </a:extLst>
          </p:cNvPr>
          <p:cNvSpPr>
            <a:spLocks noGrp="1"/>
          </p:cNvSpPr>
          <p:nvPr>
            <p:ph type="ctrTitle"/>
          </p:nvPr>
        </p:nvSpPr>
        <p:spPr>
          <a:xfrm>
            <a:off x="126206" y="669925"/>
            <a:ext cx="5220940" cy="1325563"/>
          </a:xfrm>
        </p:spPr>
        <p:txBody>
          <a:bodyPr vert="horz" lIns="91440" tIns="45720" rIns="91440" bIns="45720" rtlCol="0" anchor="b">
            <a:normAutofit/>
          </a:bodyPr>
          <a:lstStyle/>
          <a:p>
            <a:pPr algn="r"/>
            <a:r>
              <a:rPr lang="en-US" sz="4400" b="1" kern="1200" dirty="0">
                <a:solidFill>
                  <a:schemeClr val="bg1"/>
                </a:solidFill>
                <a:latin typeface="+mj-lt"/>
                <a:ea typeface="+mj-ea"/>
                <a:cs typeface="+mj-cs"/>
              </a:rPr>
              <a:t>Project Background</a:t>
            </a:r>
          </a:p>
        </p:txBody>
      </p:sp>
      <p:cxnSp>
        <p:nvCxnSpPr>
          <p:cNvPr id="23" name="Straight Connector 22">
            <a:extLst>
              <a:ext uri="{FF2B5EF4-FFF2-40B4-BE49-F238E27FC236}">
                <a16:creationId xmlns:a16="http://schemas.microsoft.com/office/drawing/2014/main" id="{0F067185-4889-5FC7-B4AD-4A38F9D744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6B82B4E-A991-F255-D42E-1FAD02C49DFA}"/>
              </a:ext>
            </a:extLst>
          </p:cNvPr>
          <p:cNvSpPr>
            <a:spLocks noGrp="1"/>
          </p:cNvSpPr>
          <p:nvPr>
            <p:ph type="subTitle" idx="1"/>
          </p:nvPr>
        </p:nvSpPr>
        <p:spPr>
          <a:xfrm>
            <a:off x="1392667" y="2398957"/>
            <a:ext cx="9406666" cy="3526144"/>
          </a:xfrm>
        </p:spPr>
        <p:txBody>
          <a:bodyPr vert="horz" lIns="91440" tIns="45720" rIns="91440" bIns="45720" rtlCol="0">
            <a:noAutofit/>
          </a:bodyPr>
          <a:lstStyle/>
          <a:p>
            <a:pPr marL="342900" indent="-342900" algn="l">
              <a:buFont typeface="Arial" panose="020B0604020202020204" pitchFamily="34" charset="0"/>
              <a:buChar char="•"/>
            </a:pPr>
            <a:r>
              <a:rPr lang="en-US" sz="1900" dirty="0" err="1">
                <a:solidFill>
                  <a:schemeClr val="bg1"/>
                </a:solidFill>
              </a:rPr>
              <a:t>NovaMed</a:t>
            </a:r>
            <a:r>
              <a:rPr lang="en-US" sz="1900" dirty="0">
                <a:solidFill>
                  <a:schemeClr val="bg1"/>
                </a:solidFill>
              </a:rPr>
              <a:t> Solutions, established in 2022, is a prominent pharmaceutical distributor offering prescription medicines online and through pharmacies. </a:t>
            </a:r>
          </a:p>
          <a:p>
            <a:pPr marL="342900" indent="-342900" algn="l">
              <a:buFont typeface="Arial" panose="020B0604020202020204" pitchFamily="34" charset="0"/>
              <a:buChar char="•"/>
            </a:pPr>
            <a:r>
              <a:rPr lang="en-US" sz="1900" dirty="0">
                <a:solidFill>
                  <a:schemeClr val="bg1"/>
                </a:solidFill>
              </a:rPr>
              <a:t>The company serves a diverse healthcare sector but faces challenges in demand forecasting, stock management, and customer engagement, impacting its operations.</a:t>
            </a:r>
          </a:p>
          <a:p>
            <a:pPr marL="342900" indent="-342900" algn="l">
              <a:buFont typeface="Arial" panose="020B0604020202020204" pitchFamily="34" charset="0"/>
              <a:buChar char="•"/>
            </a:pPr>
            <a:r>
              <a:rPr lang="en-US" sz="1900" dirty="0">
                <a:solidFill>
                  <a:schemeClr val="bg1"/>
                </a:solidFill>
              </a:rPr>
              <a:t>With large data silos of sales records, customer information, and drug data, </a:t>
            </a:r>
            <a:r>
              <a:rPr lang="en-US" sz="1900" dirty="0" err="1">
                <a:solidFill>
                  <a:schemeClr val="bg1"/>
                </a:solidFill>
              </a:rPr>
              <a:t>NovaMed</a:t>
            </a:r>
            <a:r>
              <a:rPr lang="en-US" sz="1900" dirty="0">
                <a:solidFill>
                  <a:schemeClr val="bg1"/>
                </a:solidFill>
              </a:rPr>
              <a:t> struggles to consolidate sales performance, manage inventory, and identify market opportunities.</a:t>
            </a:r>
          </a:p>
          <a:p>
            <a:pPr marL="342900" indent="-342900" algn="l">
              <a:buFont typeface="Arial" panose="020B0604020202020204" pitchFamily="34" charset="0"/>
              <a:buChar char="•"/>
            </a:pPr>
            <a:r>
              <a:rPr lang="en-US" sz="1900" dirty="0" err="1">
                <a:solidFill>
                  <a:schemeClr val="bg1"/>
                </a:solidFill>
              </a:rPr>
              <a:t>Analysing</a:t>
            </a:r>
            <a:r>
              <a:rPr lang="en-US" sz="1900" dirty="0">
                <a:solidFill>
                  <a:schemeClr val="bg1"/>
                </a:solidFill>
              </a:rPr>
              <a:t> comprehensive sales data, including revenue and customer demographics, aims to enhance business strategies and streamline operations through data-driven decisions.</a:t>
            </a:r>
          </a:p>
        </p:txBody>
      </p:sp>
      <p:sp>
        <p:nvSpPr>
          <p:cNvPr id="25" name="Rectangle 24">
            <a:extLst>
              <a:ext uri="{FF2B5EF4-FFF2-40B4-BE49-F238E27FC236}">
                <a16:creationId xmlns:a16="http://schemas.microsoft.com/office/drawing/2014/main" id="{0CE78C1C-BF3B-5B63-B867-344505973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5742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28629D-6EE3-F10B-482F-90A3CE813C08}"/>
            </a:ext>
          </a:extLst>
        </p:cNvPr>
        <p:cNvGrpSpPr/>
        <p:nvPr/>
      </p:nvGrpSpPr>
      <p:grpSpPr>
        <a:xfrm>
          <a:off x="0" y="0"/>
          <a:ext cx="0" cy="0"/>
          <a:chOff x="0" y="0"/>
          <a:chExt cx="0" cy="0"/>
        </a:xfrm>
      </p:grpSpPr>
      <p:sp>
        <p:nvSpPr>
          <p:cNvPr id="64" name="Rectangle 63">
            <a:extLst>
              <a:ext uri="{FF2B5EF4-FFF2-40B4-BE49-F238E27FC236}">
                <a16:creationId xmlns:a16="http://schemas.microsoft.com/office/drawing/2014/main" id="{3A35CE8D-82C8-8D72-758D-DDF9D37FA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241825B-0EF8-D799-379B-95D4CAE1C1E5}"/>
              </a:ext>
            </a:extLst>
          </p:cNvPr>
          <p:cNvSpPr>
            <a:spLocks noGrp="1"/>
          </p:cNvSpPr>
          <p:nvPr>
            <p:ph type="title"/>
          </p:nvPr>
        </p:nvSpPr>
        <p:spPr>
          <a:xfrm>
            <a:off x="6095999" y="707132"/>
            <a:ext cx="5820230" cy="2387600"/>
          </a:xfrm>
        </p:spPr>
        <p:txBody>
          <a:bodyPr vert="horz" lIns="91440" tIns="45720" rIns="91440" bIns="45720" rtlCol="0" anchor="b">
            <a:normAutofit/>
          </a:bodyPr>
          <a:lstStyle/>
          <a:p>
            <a:r>
              <a:rPr lang="en-US" b="1" kern="1200" dirty="0">
                <a:solidFill>
                  <a:schemeClr val="bg1"/>
                </a:solidFill>
                <a:latin typeface="+mj-lt"/>
                <a:ea typeface="+mj-ea"/>
                <a:cs typeface="+mj-cs"/>
              </a:rPr>
              <a:t>Customer Performance</a:t>
            </a:r>
            <a:endParaRPr lang="en-US" kern="1200" dirty="0">
              <a:solidFill>
                <a:schemeClr val="bg1"/>
              </a:solidFill>
              <a:latin typeface="+mj-lt"/>
              <a:ea typeface="+mj-ea"/>
              <a:cs typeface="+mj-cs"/>
            </a:endParaRPr>
          </a:p>
        </p:txBody>
      </p:sp>
      <p:pic>
        <p:nvPicPr>
          <p:cNvPr id="5" name="Content Placeholder 4" descr="Upward trend">
            <a:extLst>
              <a:ext uri="{FF2B5EF4-FFF2-40B4-BE49-F238E27FC236}">
                <a16:creationId xmlns:a16="http://schemas.microsoft.com/office/drawing/2014/main" id="{C3552B56-4059-0E27-4919-9ED36907898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06" y="1069839"/>
            <a:ext cx="4718321" cy="4718321"/>
          </a:xfrm>
          <a:prstGeom prst="rect">
            <a:avLst/>
          </a:prstGeom>
        </p:spPr>
      </p:pic>
      <p:sp>
        <p:nvSpPr>
          <p:cNvPr id="65" name="Rectangle 64">
            <a:extLst>
              <a:ext uri="{FF2B5EF4-FFF2-40B4-BE49-F238E27FC236}">
                <a16:creationId xmlns:a16="http://schemas.microsoft.com/office/drawing/2014/main" id="{FC8320A6-6FA0-4766-BF87-99E6A2555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6" name="Straight Connector 65">
            <a:extLst>
              <a:ext uri="{FF2B5EF4-FFF2-40B4-BE49-F238E27FC236}">
                <a16:creationId xmlns:a16="http://schemas.microsoft.com/office/drawing/2014/main" id="{ADE489EE-4DD4-053E-9B44-173C4504D38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9600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037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CBE36-7408-983D-1B97-988A2AA4BC9F}"/>
            </a:ext>
          </a:extLst>
        </p:cNvPr>
        <p:cNvGrpSpPr/>
        <p:nvPr/>
      </p:nvGrpSpPr>
      <p:grpSpPr>
        <a:xfrm>
          <a:off x="0" y="0"/>
          <a:ext cx="0" cy="0"/>
          <a:chOff x="0" y="0"/>
          <a:chExt cx="0" cy="0"/>
        </a:xfrm>
      </p:grpSpPr>
      <p:sp>
        <p:nvSpPr>
          <p:cNvPr id="253" name="Rectangle 252">
            <a:extLst>
              <a:ext uri="{FF2B5EF4-FFF2-40B4-BE49-F238E27FC236}">
                <a16:creationId xmlns:a16="http://schemas.microsoft.com/office/drawing/2014/main" id="{FC5B573E-73CC-26E3-22FD-F64ACEA955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AD8268-C064-3FA2-5A05-7A99B6AB49F1}"/>
              </a:ext>
            </a:extLst>
          </p:cNvPr>
          <p:cNvSpPr>
            <a:spLocks noGrp="1"/>
          </p:cNvSpPr>
          <p:nvPr>
            <p:ph type="ctrTitle"/>
          </p:nvPr>
        </p:nvSpPr>
        <p:spPr>
          <a:xfrm>
            <a:off x="728663" y="1422401"/>
            <a:ext cx="5367337" cy="725714"/>
          </a:xfrm>
        </p:spPr>
        <p:txBody>
          <a:bodyPr vert="horz" lIns="91440" tIns="45720" rIns="91440" bIns="45720" rtlCol="0">
            <a:normAutofit fontScale="90000"/>
          </a:bodyPr>
          <a:lstStyle/>
          <a:p>
            <a:pPr algn="l"/>
            <a:r>
              <a:rPr lang="en-GB" sz="5000" b="1" dirty="0">
                <a:solidFill>
                  <a:schemeClr val="bg1"/>
                </a:solidFill>
              </a:rPr>
              <a:t>Customer Type</a:t>
            </a:r>
          </a:p>
        </p:txBody>
      </p:sp>
      <p:sp>
        <p:nvSpPr>
          <p:cNvPr id="3" name="Subtitle 2">
            <a:extLst>
              <a:ext uri="{FF2B5EF4-FFF2-40B4-BE49-F238E27FC236}">
                <a16:creationId xmlns:a16="http://schemas.microsoft.com/office/drawing/2014/main" id="{6D4E5D32-985A-718A-A605-CC580A319970}"/>
              </a:ext>
            </a:extLst>
          </p:cNvPr>
          <p:cNvSpPr>
            <a:spLocks noGrp="1"/>
          </p:cNvSpPr>
          <p:nvPr>
            <p:ph type="subTitle" idx="1"/>
          </p:nvPr>
        </p:nvSpPr>
        <p:spPr>
          <a:xfrm>
            <a:off x="728663" y="2612571"/>
            <a:ext cx="5367337" cy="3501922"/>
          </a:xfrm>
        </p:spPr>
        <p:txBody>
          <a:bodyPr vert="horz" lIns="91440" tIns="45720" rIns="91440" bIns="45720" rtlCol="0">
            <a:normAutofit/>
          </a:bodyPr>
          <a:lstStyle/>
          <a:p>
            <a:pPr marL="342900" indent="-342900" algn="l">
              <a:buFont typeface="Arial" panose="020B0604020202020204" pitchFamily="34" charset="0"/>
              <a:buChar char="•"/>
            </a:pPr>
            <a:r>
              <a:rPr lang="en-US" sz="1900" dirty="0">
                <a:solidFill>
                  <a:schemeClr val="bg1"/>
                </a:solidFill>
              </a:rPr>
              <a:t>The majority of customers, in terms of quantity sold, were direct end users.</a:t>
            </a:r>
          </a:p>
          <a:p>
            <a:pPr marL="342900" indent="-342900" algn="l">
              <a:buFont typeface="Arial" panose="020B0604020202020204" pitchFamily="34" charset="0"/>
              <a:buChar char="•"/>
            </a:pPr>
            <a:r>
              <a:rPr lang="en-US" sz="1900" dirty="0">
                <a:solidFill>
                  <a:schemeClr val="bg1"/>
                </a:solidFill>
              </a:rPr>
              <a:t>However, the customers who purchased the drugs for resale generated significantly higher revenue, </a:t>
            </a:r>
            <a:r>
              <a:rPr lang="en-US" sz="1900" dirty="0" err="1">
                <a:solidFill>
                  <a:schemeClr val="bg1"/>
                </a:solidFill>
              </a:rPr>
              <a:t>totalling</a:t>
            </a:r>
            <a:r>
              <a:rPr lang="en-US" sz="1900" dirty="0">
                <a:solidFill>
                  <a:schemeClr val="bg1"/>
                </a:solidFill>
              </a:rPr>
              <a:t> $62.86 million, compared to just $8.45 million from end users. </a:t>
            </a:r>
          </a:p>
          <a:p>
            <a:pPr marL="342900" indent="-342900" algn="l">
              <a:buFont typeface="Arial" panose="020B0604020202020204" pitchFamily="34" charset="0"/>
              <a:buChar char="•"/>
            </a:pPr>
            <a:r>
              <a:rPr lang="en-US" sz="1900" dirty="0">
                <a:solidFill>
                  <a:schemeClr val="bg1"/>
                </a:solidFill>
              </a:rPr>
              <a:t>This indicates that while third-party sellers bought fewer drugs, their prices were considerably higher than those sold to end users.</a:t>
            </a:r>
            <a:endParaRPr lang="en-GB" sz="1900" dirty="0">
              <a:solidFill>
                <a:schemeClr val="bg1"/>
              </a:solidFill>
            </a:endParaRPr>
          </a:p>
        </p:txBody>
      </p:sp>
      <p:sp>
        <p:nvSpPr>
          <p:cNvPr id="255" name="Rectangle 254">
            <a:extLst>
              <a:ext uri="{FF2B5EF4-FFF2-40B4-BE49-F238E27FC236}">
                <a16:creationId xmlns:a16="http://schemas.microsoft.com/office/drawing/2014/main" id="{D05C070C-953B-91D8-683F-E0AC3663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 shot of a chart&#10;&#10;AI-generated content may be incorrect.">
            <a:extLst>
              <a:ext uri="{FF2B5EF4-FFF2-40B4-BE49-F238E27FC236}">
                <a16:creationId xmlns:a16="http://schemas.microsoft.com/office/drawing/2014/main" id="{6B04E7A7-65BF-1811-2F0C-B74F110CB9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776" y="1657777"/>
            <a:ext cx="4806120" cy="3437789"/>
          </a:xfrm>
          <a:prstGeom prst="rect">
            <a:avLst/>
          </a:prstGeom>
        </p:spPr>
      </p:pic>
    </p:spTree>
    <p:extLst>
      <p:ext uri="{BB962C8B-B14F-4D97-AF65-F5344CB8AC3E}">
        <p14:creationId xmlns:p14="http://schemas.microsoft.com/office/powerpoint/2010/main" val="1693453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914FDB-2A51-D0E8-3BDD-C552367F8D47}"/>
            </a:ext>
          </a:extLst>
        </p:cNvPr>
        <p:cNvGrpSpPr/>
        <p:nvPr/>
      </p:nvGrpSpPr>
      <p:grpSpPr>
        <a:xfrm>
          <a:off x="0" y="0"/>
          <a:ext cx="0" cy="0"/>
          <a:chOff x="0" y="0"/>
          <a:chExt cx="0" cy="0"/>
        </a:xfrm>
      </p:grpSpPr>
      <p:sp>
        <p:nvSpPr>
          <p:cNvPr id="267" name="Rectangle 266">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99EC4E-E9A1-A423-A410-A32B2851C54D}"/>
              </a:ext>
            </a:extLst>
          </p:cNvPr>
          <p:cNvSpPr>
            <a:spLocks noGrp="1"/>
          </p:cNvSpPr>
          <p:nvPr>
            <p:ph type="ctrTitle"/>
          </p:nvPr>
        </p:nvSpPr>
        <p:spPr>
          <a:xfrm>
            <a:off x="728663" y="638850"/>
            <a:ext cx="5367337" cy="661314"/>
          </a:xfrm>
        </p:spPr>
        <p:txBody>
          <a:bodyPr vert="horz" lIns="91440" tIns="45720" rIns="91440" bIns="45720" rtlCol="0">
            <a:normAutofit fontScale="90000"/>
          </a:bodyPr>
          <a:lstStyle/>
          <a:p>
            <a:pPr algn="l"/>
            <a:r>
              <a:rPr lang="en-GB" sz="5000" b="1" dirty="0">
                <a:solidFill>
                  <a:schemeClr val="bg1"/>
                </a:solidFill>
              </a:rPr>
              <a:t>Location</a:t>
            </a:r>
          </a:p>
        </p:txBody>
      </p:sp>
      <p:sp>
        <p:nvSpPr>
          <p:cNvPr id="3" name="Subtitle 2">
            <a:extLst>
              <a:ext uri="{FF2B5EF4-FFF2-40B4-BE49-F238E27FC236}">
                <a16:creationId xmlns:a16="http://schemas.microsoft.com/office/drawing/2014/main" id="{92A0AA89-6FEC-9D1F-A759-BA971CE9038F}"/>
              </a:ext>
            </a:extLst>
          </p:cNvPr>
          <p:cNvSpPr>
            <a:spLocks noGrp="1"/>
          </p:cNvSpPr>
          <p:nvPr>
            <p:ph type="subTitle" idx="1"/>
          </p:nvPr>
        </p:nvSpPr>
        <p:spPr>
          <a:xfrm>
            <a:off x="728663" y="1300164"/>
            <a:ext cx="5367337" cy="4257673"/>
          </a:xfrm>
        </p:spPr>
        <p:txBody>
          <a:bodyPr vert="horz" lIns="91440" tIns="45720" rIns="91440" bIns="45720" rtlCol="0">
            <a:noAutofit/>
          </a:bodyPr>
          <a:lstStyle/>
          <a:p>
            <a:pPr algn="l"/>
            <a:r>
              <a:rPr lang="en-US" sz="1900" dirty="0">
                <a:solidFill>
                  <a:schemeClr val="bg1"/>
                </a:solidFill>
              </a:rPr>
              <a:t>On the map, dark blue represents the highest value, yellow mid-value, and light blue the lowest value. </a:t>
            </a:r>
          </a:p>
          <a:p>
            <a:pPr algn="l"/>
            <a:r>
              <a:rPr lang="en-US" sz="1900" b="1" dirty="0">
                <a:solidFill>
                  <a:schemeClr val="bg1"/>
                </a:solidFill>
              </a:rPr>
              <a:t>Canada</a:t>
            </a:r>
            <a:r>
              <a:rPr lang="en-US" sz="1900" dirty="0">
                <a:solidFill>
                  <a:schemeClr val="bg1"/>
                </a:solidFill>
              </a:rPr>
              <a:t> has become the strongest customer base, accounting for 44.41% of revenue from the region. Out of the $31.67 million in revenue from Canada, 51.12% was generated by male customers, with the majority being seniors.</a:t>
            </a:r>
          </a:p>
          <a:p>
            <a:pPr algn="l"/>
            <a:endParaRPr lang="en-US" sz="1900" dirty="0">
              <a:solidFill>
                <a:schemeClr val="bg1"/>
              </a:solidFill>
            </a:endParaRPr>
          </a:p>
          <a:p>
            <a:pPr algn="l"/>
            <a:r>
              <a:rPr lang="en-US" sz="1900" b="1" dirty="0">
                <a:solidFill>
                  <a:schemeClr val="bg1"/>
                </a:solidFill>
              </a:rPr>
              <a:t>Australia</a:t>
            </a:r>
            <a:r>
              <a:rPr lang="en-US" sz="1900" dirty="0">
                <a:solidFill>
                  <a:schemeClr val="bg1"/>
                </a:solidFill>
              </a:rPr>
              <a:t> has the second-largest customer base, accounting for 21.39% of the total customer base. Although this region generates the second-highest revenue, its earnings are nearly half of Canada’s revenue. Additionally, 56.37% of the revenue comes from senior female customers.</a:t>
            </a:r>
          </a:p>
        </p:txBody>
      </p:sp>
      <p:sp>
        <p:nvSpPr>
          <p:cNvPr id="269" name="Rectangle 268">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map of the world&#10;&#10;AI-generated content may be incorrect.">
            <a:extLst>
              <a:ext uri="{FF2B5EF4-FFF2-40B4-BE49-F238E27FC236}">
                <a16:creationId xmlns:a16="http://schemas.microsoft.com/office/drawing/2014/main" id="{2A1BD83B-B6E4-4997-019D-27BF3E4B8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776" y="2042973"/>
            <a:ext cx="4806120" cy="2667396"/>
          </a:xfrm>
          <a:prstGeom prst="rect">
            <a:avLst/>
          </a:prstGeom>
        </p:spPr>
      </p:pic>
    </p:spTree>
    <p:extLst>
      <p:ext uri="{BB962C8B-B14F-4D97-AF65-F5344CB8AC3E}">
        <p14:creationId xmlns:p14="http://schemas.microsoft.com/office/powerpoint/2010/main" val="1950126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E60BFB-EEEC-F809-DAC7-1F4913E4A7CA}"/>
            </a:ext>
          </a:extLst>
        </p:cNvPr>
        <p:cNvGrpSpPr/>
        <p:nvPr/>
      </p:nvGrpSpPr>
      <p:grpSpPr>
        <a:xfrm>
          <a:off x="0" y="0"/>
          <a:ext cx="0" cy="0"/>
          <a:chOff x="0" y="0"/>
          <a:chExt cx="0" cy="0"/>
        </a:xfrm>
      </p:grpSpPr>
      <p:sp>
        <p:nvSpPr>
          <p:cNvPr id="378" name="Rectangle 37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A074B45-7EBE-3548-B53E-A7F09F772CB9}"/>
              </a:ext>
            </a:extLst>
          </p:cNvPr>
          <p:cNvSpPr>
            <a:spLocks noGrp="1"/>
          </p:cNvSpPr>
          <p:nvPr>
            <p:ph type="ctrTitle"/>
          </p:nvPr>
        </p:nvSpPr>
        <p:spPr>
          <a:xfrm>
            <a:off x="1295400" y="669925"/>
            <a:ext cx="4800600" cy="1325563"/>
          </a:xfrm>
        </p:spPr>
        <p:txBody>
          <a:bodyPr vert="horz" lIns="91440" tIns="45720" rIns="91440" bIns="45720" rtlCol="0" anchor="b">
            <a:normAutofit/>
          </a:bodyPr>
          <a:lstStyle/>
          <a:p>
            <a:pPr algn="l"/>
            <a:r>
              <a:rPr lang="en-US" sz="4400" b="1" dirty="0">
                <a:solidFill>
                  <a:schemeClr val="bg1"/>
                </a:solidFill>
              </a:rPr>
              <a:t>Age Group</a:t>
            </a:r>
          </a:p>
        </p:txBody>
      </p:sp>
      <p:cxnSp>
        <p:nvCxnSpPr>
          <p:cNvPr id="380" name="Straight Connector 37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 y="2026340"/>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373852E-C479-6C5E-01EE-83D6E6509ADD}"/>
              </a:ext>
            </a:extLst>
          </p:cNvPr>
          <p:cNvSpPr>
            <a:spLocks noGrp="1"/>
          </p:cNvSpPr>
          <p:nvPr>
            <p:ph type="subTitle" idx="1"/>
          </p:nvPr>
        </p:nvSpPr>
        <p:spPr>
          <a:xfrm>
            <a:off x="261258" y="2288833"/>
            <a:ext cx="5834742" cy="3711571"/>
          </a:xfrm>
        </p:spPr>
        <p:txBody>
          <a:bodyPr vert="horz" lIns="91440" tIns="45720" rIns="91440" bIns="45720" rtlCol="0">
            <a:noAutofit/>
          </a:bodyPr>
          <a:lstStyle/>
          <a:p>
            <a:pPr indent="-228600" algn="l">
              <a:buFont typeface="Arial" panose="020B0604020202020204" pitchFamily="34" charset="0"/>
              <a:buChar char="•"/>
            </a:pPr>
            <a:r>
              <a:rPr lang="en-US" sz="1900" dirty="0">
                <a:solidFill>
                  <a:schemeClr val="bg1"/>
                </a:solidFill>
              </a:rPr>
              <a:t>The buying habits of different age groups show distinct patterns. While frequent buyers are consistently represented across all age groups, preferred customers and new customers tend to skew toward seniors. </a:t>
            </a:r>
          </a:p>
          <a:p>
            <a:pPr indent="-228600" algn="l">
              <a:buFont typeface="Arial" panose="020B0604020202020204" pitchFamily="34" charset="0"/>
              <a:buChar char="•"/>
            </a:pPr>
            <a:r>
              <a:rPr lang="en-US" sz="1900" dirty="0">
                <a:solidFill>
                  <a:schemeClr val="bg1"/>
                </a:solidFill>
              </a:rPr>
              <a:t>Notably, only 19.76% of seniors are classified as frequent buyers, which contrasts with other age groups. </a:t>
            </a:r>
          </a:p>
          <a:p>
            <a:pPr indent="-228600" algn="l">
              <a:buFont typeface="Arial" panose="020B0604020202020204" pitchFamily="34" charset="0"/>
              <a:buChar char="•"/>
            </a:pPr>
            <a:r>
              <a:rPr lang="en-US" sz="1900" dirty="0">
                <a:solidFill>
                  <a:schemeClr val="bg1"/>
                </a:solidFill>
              </a:rPr>
              <a:t>Generation X has the highest percentage of frequent buyers at 42.28%, and this group exhibits an even distribution of genders.</a:t>
            </a:r>
          </a:p>
          <a:p>
            <a:pPr indent="-228600" algn="l">
              <a:buFont typeface="Arial" panose="020B0604020202020204" pitchFamily="34" charset="0"/>
              <a:buChar char="•"/>
            </a:pPr>
            <a:r>
              <a:rPr lang="en-US" sz="1900" dirty="0">
                <a:solidFill>
                  <a:schemeClr val="bg1"/>
                </a:solidFill>
              </a:rPr>
              <a:t> Millennials also show a strong tendency to make repeat purchases, with 38.02% being frequent buyers. In comparison, 34.92% of Generation Z buyers are frequent purchasers.</a:t>
            </a:r>
          </a:p>
        </p:txBody>
      </p:sp>
      <p:pic>
        <p:nvPicPr>
          <p:cNvPr id="4" name="Picture 3" descr="A screenshot of a computer">
            <a:extLst>
              <a:ext uri="{FF2B5EF4-FFF2-40B4-BE49-F238E27FC236}">
                <a16:creationId xmlns:a16="http://schemas.microsoft.com/office/drawing/2014/main" id="{396B5997-FAAB-5330-8E97-9B4EDE3F4A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6769" y="188685"/>
            <a:ext cx="4562273" cy="2835431"/>
          </a:xfrm>
          <a:prstGeom prst="rect">
            <a:avLst/>
          </a:prstGeom>
        </p:spPr>
      </p:pic>
      <p:pic>
        <p:nvPicPr>
          <p:cNvPr id="6" name="Picture 5" descr="A screenshot of a graph&#10;&#10;AI-generated content may be incorrect.">
            <a:extLst>
              <a:ext uri="{FF2B5EF4-FFF2-40B4-BE49-F238E27FC236}">
                <a16:creationId xmlns:a16="http://schemas.microsoft.com/office/drawing/2014/main" id="{7D9E8603-683F-1989-AF8C-CC2DDEB429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6779" y="3780593"/>
            <a:ext cx="4562263" cy="2888722"/>
          </a:xfrm>
          <a:prstGeom prst="rect">
            <a:avLst/>
          </a:prstGeom>
        </p:spPr>
      </p:pic>
      <p:cxnSp>
        <p:nvCxnSpPr>
          <p:cNvPr id="382" name="Straight Connector 381">
            <a:extLst>
              <a:ext uri="{FF2B5EF4-FFF2-40B4-BE49-F238E27FC236}">
                <a16:creationId xmlns:a16="http://schemas.microsoft.com/office/drawing/2014/main" id="{B7188D9B-1674-419B-A379-D1632A7EC3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29053" y="0"/>
            <a:ext cx="0" cy="685800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11891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F6DABF-65EC-E3DE-9FBF-8B75D538B9DA}"/>
            </a:ext>
          </a:extLst>
        </p:cNvPr>
        <p:cNvGrpSpPr/>
        <p:nvPr/>
      </p:nvGrpSpPr>
      <p:grpSpPr>
        <a:xfrm>
          <a:off x="0" y="0"/>
          <a:ext cx="0" cy="0"/>
          <a:chOff x="0" y="0"/>
          <a:chExt cx="0" cy="0"/>
        </a:xfrm>
      </p:grpSpPr>
      <p:sp>
        <p:nvSpPr>
          <p:cNvPr id="306" name="Rectangle 305">
            <a:extLst>
              <a:ext uri="{FF2B5EF4-FFF2-40B4-BE49-F238E27FC236}">
                <a16:creationId xmlns:a16="http://schemas.microsoft.com/office/drawing/2014/main" id="{159E6FCC-A470-01EB-4C43-D521BEA70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736B30-FAD3-4DF5-AA7A-00155A4C6354}"/>
              </a:ext>
            </a:extLst>
          </p:cNvPr>
          <p:cNvSpPr>
            <a:spLocks noGrp="1"/>
          </p:cNvSpPr>
          <p:nvPr>
            <p:ph type="ctrTitle"/>
          </p:nvPr>
        </p:nvSpPr>
        <p:spPr>
          <a:xfrm>
            <a:off x="602461" y="168782"/>
            <a:ext cx="4605340" cy="860205"/>
          </a:xfrm>
        </p:spPr>
        <p:txBody>
          <a:bodyPr vert="horz" lIns="91440" tIns="45720" rIns="91440" bIns="45720" rtlCol="0">
            <a:normAutofit/>
          </a:bodyPr>
          <a:lstStyle/>
          <a:p>
            <a:pPr algn="l"/>
            <a:r>
              <a:rPr lang="en-GB" sz="4400" b="1" dirty="0">
                <a:solidFill>
                  <a:schemeClr val="bg1"/>
                </a:solidFill>
              </a:rPr>
              <a:t>Gender</a:t>
            </a:r>
          </a:p>
        </p:txBody>
      </p:sp>
      <p:sp>
        <p:nvSpPr>
          <p:cNvPr id="3" name="Subtitle 2">
            <a:extLst>
              <a:ext uri="{FF2B5EF4-FFF2-40B4-BE49-F238E27FC236}">
                <a16:creationId xmlns:a16="http://schemas.microsoft.com/office/drawing/2014/main" id="{A88E34F5-D05A-E8D7-EDFC-8B3A082E9A04}"/>
              </a:ext>
            </a:extLst>
          </p:cNvPr>
          <p:cNvSpPr>
            <a:spLocks noGrp="1"/>
          </p:cNvSpPr>
          <p:nvPr>
            <p:ph type="subTitle" idx="1"/>
          </p:nvPr>
        </p:nvSpPr>
        <p:spPr>
          <a:xfrm>
            <a:off x="908453" y="1349829"/>
            <a:ext cx="6047751" cy="4122057"/>
          </a:xfrm>
        </p:spPr>
        <p:txBody>
          <a:bodyPr vert="horz" lIns="91440" tIns="45720" rIns="91440" bIns="45720" rtlCol="0">
            <a:noAutofit/>
          </a:bodyPr>
          <a:lstStyle/>
          <a:p>
            <a:pPr algn="l"/>
            <a:r>
              <a:rPr lang="en-US" sz="1900" dirty="0">
                <a:solidFill>
                  <a:schemeClr val="bg1"/>
                </a:solidFill>
              </a:rPr>
              <a:t>The data encompasses three gender categories: Male, Female, and Other. Among individuals in the "Other" category, 48.22% are new customers, with a significant number located in Canada.</a:t>
            </a:r>
          </a:p>
          <a:p>
            <a:pPr algn="l"/>
            <a:r>
              <a:rPr lang="en-US" sz="1900" dirty="0">
                <a:solidFill>
                  <a:schemeClr val="bg1"/>
                </a:solidFill>
              </a:rPr>
              <a:t>Male customers generate the largest portion of revenue, accounting for 46.6% of total revenue. Within this group, 37.24% are preferred customers, with the majority residing in Canada and Australia.</a:t>
            </a:r>
          </a:p>
          <a:p>
            <a:pPr algn="l"/>
            <a:r>
              <a:rPr lang="en-US" sz="1900" dirty="0">
                <a:solidFill>
                  <a:schemeClr val="bg1"/>
                </a:solidFill>
              </a:rPr>
              <a:t>Female customers primarily consist of frequent and preferred buyers. They are evenly distributed across various locations, with a substantial presence in Australia, followed by Canada and several European countries, including Germany, France, and the United Kingdom.</a:t>
            </a:r>
          </a:p>
        </p:txBody>
      </p:sp>
      <p:sp>
        <p:nvSpPr>
          <p:cNvPr id="307" name="Rectangle 306">
            <a:extLst>
              <a:ext uri="{FF2B5EF4-FFF2-40B4-BE49-F238E27FC236}">
                <a16:creationId xmlns:a16="http://schemas.microsoft.com/office/drawing/2014/main" id="{C7EE9758-ED89-EF49-95CD-F5EB5A1E7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2461" y="1197769"/>
            <a:ext cx="10987078" cy="4462463"/>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aph on a screen&#10;&#10;AI-generated content may be incorrect.">
            <a:extLst>
              <a:ext uri="{FF2B5EF4-FFF2-40B4-BE49-F238E27FC236}">
                <a16:creationId xmlns:a16="http://schemas.microsoft.com/office/drawing/2014/main" id="{1F433221-EBA6-D9FE-616D-367BE2132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4658" y="1630359"/>
            <a:ext cx="4356428" cy="3556000"/>
          </a:xfrm>
          <a:prstGeom prst="rect">
            <a:avLst/>
          </a:prstGeom>
        </p:spPr>
      </p:pic>
    </p:spTree>
    <p:extLst>
      <p:ext uri="{BB962C8B-B14F-4D97-AF65-F5344CB8AC3E}">
        <p14:creationId xmlns:p14="http://schemas.microsoft.com/office/powerpoint/2010/main" val="36914365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4899EF-C2BC-BC38-C7CD-172CFE23C0E6}"/>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EE259E80-266E-D42D-B751-E096BC49E8F7}"/>
              </a:ext>
            </a:extLst>
          </p:cNvPr>
          <p:cNvSpPr>
            <a:spLocks noGrp="1"/>
          </p:cNvSpPr>
          <p:nvPr>
            <p:ph type="ctrTitle"/>
          </p:nvPr>
        </p:nvSpPr>
        <p:spPr>
          <a:xfrm>
            <a:off x="6095999" y="707132"/>
            <a:ext cx="5969795" cy="2387600"/>
          </a:xfrm>
        </p:spPr>
        <p:txBody>
          <a:bodyPr vert="horz" lIns="91440" tIns="45720" rIns="91440" bIns="45720" rtlCol="0">
            <a:normAutofit/>
          </a:bodyPr>
          <a:lstStyle/>
          <a:p>
            <a:pPr algn="l"/>
            <a:r>
              <a:rPr lang="en-GB" sz="4400" b="1" dirty="0">
                <a:solidFill>
                  <a:schemeClr val="bg1"/>
                </a:solidFill>
              </a:rPr>
              <a:t>Recommendations</a:t>
            </a:r>
          </a:p>
        </p:txBody>
      </p:sp>
      <p:pic>
        <p:nvPicPr>
          <p:cNvPr id="38" name="Graphic 37" descr="Lightbulb">
            <a:extLst>
              <a:ext uri="{FF2B5EF4-FFF2-40B4-BE49-F238E27FC236}">
                <a16:creationId xmlns:a16="http://schemas.microsoft.com/office/drawing/2014/main" id="{8941F725-F058-7693-D1C9-BF29CAA2619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06" y="1069839"/>
            <a:ext cx="4718321" cy="4718321"/>
          </a:xfrm>
          <a:prstGeom prst="rect">
            <a:avLst/>
          </a:prstGeom>
        </p:spPr>
      </p:pic>
      <p:sp>
        <p:nvSpPr>
          <p:cNvPr id="43" name="Rectangle 4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9600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5139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38"/>
                                        </p:tgtEl>
                                        <p:attrNameLst>
                                          <p:attrName>style.visibility</p:attrName>
                                        </p:attrNameLst>
                                      </p:cBhvr>
                                      <p:to>
                                        <p:strVal val="visible"/>
                                      </p:to>
                                    </p:set>
                                    <p:animEffect transition="in" filter="fade">
                                      <p:cBhvr>
                                        <p:cTn id="10" dur="7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37CDA-322D-6165-FF24-02D14C2D7BB2}"/>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3E50BBC-C8AD-F8A7-F01E-7905764689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BA6EF3F-94D3-157D-3B73-19556786974A}"/>
              </a:ext>
            </a:extLst>
          </p:cNvPr>
          <p:cNvSpPr>
            <a:spLocks noGrp="1"/>
          </p:cNvSpPr>
          <p:nvPr>
            <p:ph type="ctrTitle"/>
          </p:nvPr>
        </p:nvSpPr>
        <p:spPr>
          <a:xfrm>
            <a:off x="126205" y="669925"/>
            <a:ext cx="5220937" cy="1325563"/>
          </a:xfrm>
        </p:spPr>
        <p:txBody>
          <a:bodyPr vert="horz" lIns="91440" tIns="45720" rIns="91440" bIns="45720" rtlCol="0" anchor="b">
            <a:normAutofit/>
          </a:bodyPr>
          <a:lstStyle/>
          <a:p>
            <a:pPr marL="457200" indent="-457200" algn="r">
              <a:buAutoNum type="arabicPeriod"/>
            </a:pPr>
            <a:r>
              <a:rPr lang="en-GB" sz="4400" b="1" dirty="0">
                <a:solidFill>
                  <a:srgbClr val="FDC543"/>
                </a:solidFill>
              </a:rPr>
              <a:t>Revenue &amp; Profit Optimisation</a:t>
            </a:r>
          </a:p>
        </p:txBody>
      </p:sp>
      <p:cxnSp>
        <p:nvCxnSpPr>
          <p:cNvPr id="32" name="Straight Connector 31">
            <a:extLst>
              <a:ext uri="{FF2B5EF4-FFF2-40B4-BE49-F238E27FC236}">
                <a16:creationId xmlns:a16="http://schemas.microsoft.com/office/drawing/2014/main" id="{3B90EC07-4C43-E923-A587-5E42B5040B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D0F791F-77B7-4B65-08E8-7204D6E2EC23}"/>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rgbClr val="FDC543"/>
              </a:solidFill>
            </a:endParaRPr>
          </a:p>
          <a:p>
            <a:pPr marL="342900" indent="-342900" algn="l">
              <a:buFont typeface="Arial" panose="020B0604020202020204" pitchFamily="34" charset="0"/>
              <a:buChar char="•"/>
            </a:pPr>
            <a:r>
              <a:rPr lang="en-GB" dirty="0">
                <a:solidFill>
                  <a:schemeClr val="bg1"/>
                </a:solidFill>
              </a:rPr>
              <a:t>Introduce seasonal promotions or discount campaigns to stabilise sales throughout the year.</a:t>
            </a:r>
          </a:p>
          <a:p>
            <a:pPr marL="342900" indent="-342900" algn="l">
              <a:buFont typeface="Arial" panose="020B0604020202020204" pitchFamily="34" charset="0"/>
              <a:buChar char="•"/>
            </a:pPr>
            <a:r>
              <a:rPr lang="en-GB" dirty="0">
                <a:solidFill>
                  <a:schemeClr val="bg1"/>
                </a:solidFill>
              </a:rPr>
              <a:t>Bundle underperforming drugs like </a:t>
            </a:r>
            <a:r>
              <a:rPr lang="en-GB" i="1" dirty="0">
                <a:solidFill>
                  <a:schemeClr val="bg1"/>
                </a:solidFill>
              </a:rPr>
              <a:t>Amoxicillin  with </a:t>
            </a:r>
            <a:r>
              <a:rPr lang="en-GB" dirty="0">
                <a:solidFill>
                  <a:schemeClr val="bg1"/>
                </a:solidFill>
              </a:rPr>
              <a:t>top performers like </a:t>
            </a:r>
            <a:r>
              <a:rPr lang="en-GB" i="1" dirty="0">
                <a:solidFill>
                  <a:schemeClr val="bg1"/>
                </a:solidFill>
              </a:rPr>
              <a:t>Doxycycline</a:t>
            </a:r>
            <a:endParaRPr lang="en-GB" dirty="0">
              <a:solidFill>
                <a:schemeClr val="bg1"/>
              </a:solidFill>
            </a:endParaRPr>
          </a:p>
          <a:p>
            <a:pPr marL="342900" indent="-342900" algn="l">
              <a:buFont typeface="Arial" panose="020B0604020202020204" pitchFamily="34" charset="0"/>
              <a:buChar char="•"/>
            </a:pPr>
            <a:r>
              <a:rPr lang="en-GB" dirty="0">
                <a:solidFill>
                  <a:schemeClr val="bg1"/>
                </a:solidFill>
              </a:rPr>
              <a:t>Monitor turnover of low-demand drugs to minimise overstocking and reduce holding costs.</a:t>
            </a:r>
            <a:endParaRPr lang="en-US" sz="2000" dirty="0">
              <a:solidFill>
                <a:schemeClr val="bg1"/>
              </a:solidFill>
            </a:endParaRPr>
          </a:p>
        </p:txBody>
      </p:sp>
      <p:sp>
        <p:nvSpPr>
          <p:cNvPr id="34" name="Rectangle 33">
            <a:extLst>
              <a:ext uri="{FF2B5EF4-FFF2-40B4-BE49-F238E27FC236}">
                <a16:creationId xmlns:a16="http://schemas.microsoft.com/office/drawing/2014/main" id="{CF496A34-1841-981D-5478-EE5252549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97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223AD7-60FE-90F3-AF80-E8DB1202D723}"/>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3226F8B4-0FBC-E0FE-B25F-B25B107762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8FDE863C-01EF-0449-BA22-AD055BC51782}"/>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rgbClr val="FDC543"/>
                </a:solidFill>
              </a:rPr>
              <a:t>2. Top Drug Strategy</a:t>
            </a:r>
          </a:p>
        </p:txBody>
      </p:sp>
      <p:cxnSp>
        <p:nvCxnSpPr>
          <p:cNvPr id="32" name="Straight Connector 31">
            <a:extLst>
              <a:ext uri="{FF2B5EF4-FFF2-40B4-BE49-F238E27FC236}">
                <a16:creationId xmlns:a16="http://schemas.microsoft.com/office/drawing/2014/main" id="{B471F5BF-B5E7-9F2C-FA80-0D28497856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5E256B6-A2FC-88AD-959C-9D43FA92FFCE}"/>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rgbClr val="FDC543"/>
              </a:solidFill>
            </a:endParaRPr>
          </a:p>
          <a:p>
            <a:pPr marL="342900" indent="-342900" algn="l">
              <a:buFont typeface="Arial" panose="020B0604020202020204" pitchFamily="34" charset="0"/>
              <a:buChar char="•"/>
            </a:pPr>
            <a:r>
              <a:rPr lang="en-GB" dirty="0">
                <a:solidFill>
                  <a:schemeClr val="bg1"/>
                </a:solidFill>
              </a:rPr>
              <a:t>Secure long-term supplier agreements to ensure steady availability for top-selling drugs.</a:t>
            </a:r>
          </a:p>
          <a:p>
            <a:pPr marL="342900" indent="-342900" algn="l">
              <a:buFont typeface="Arial" panose="020B0604020202020204" pitchFamily="34" charset="0"/>
              <a:buChar char="•"/>
            </a:pPr>
            <a:r>
              <a:rPr lang="en-GB" dirty="0">
                <a:solidFill>
                  <a:schemeClr val="bg1"/>
                </a:solidFill>
              </a:rPr>
              <a:t>Invest in campaigns to enhance the market share of top-selling drugs.</a:t>
            </a:r>
          </a:p>
          <a:p>
            <a:pPr marL="342900" indent="-342900" algn="l">
              <a:buFont typeface="Arial" panose="020B0604020202020204" pitchFamily="34" charset="0"/>
              <a:buChar char="•"/>
            </a:pPr>
            <a:r>
              <a:rPr lang="en-GB" dirty="0">
                <a:solidFill>
                  <a:schemeClr val="bg1"/>
                </a:solidFill>
              </a:rPr>
              <a:t>Explore new drug categories aligned with top performer trends.</a:t>
            </a:r>
          </a:p>
          <a:p>
            <a:pPr indent="-228600" algn="l">
              <a:buFont typeface="Arial" panose="020B0604020202020204" pitchFamily="34" charset="0"/>
              <a:buChar char="•"/>
            </a:pPr>
            <a:endParaRPr lang="en-US" sz="2000" dirty="0">
              <a:solidFill>
                <a:schemeClr val="bg1"/>
              </a:solidFill>
            </a:endParaRPr>
          </a:p>
        </p:txBody>
      </p:sp>
      <p:sp>
        <p:nvSpPr>
          <p:cNvPr id="34" name="Rectangle 33">
            <a:extLst>
              <a:ext uri="{FF2B5EF4-FFF2-40B4-BE49-F238E27FC236}">
                <a16:creationId xmlns:a16="http://schemas.microsoft.com/office/drawing/2014/main" id="{51A00F5B-B8A2-63D8-64AA-F303A2B19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71464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FE1E2-A086-F55C-B1BE-86B84F28BDD9}"/>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9652DE79-651C-27C1-22B3-E34629A229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4E797887-70FB-F0E7-2713-9D76E7E3233E}"/>
              </a:ext>
            </a:extLst>
          </p:cNvPr>
          <p:cNvSpPr>
            <a:spLocks noGrp="1"/>
          </p:cNvSpPr>
          <p:nvPr>
            <p:ph type="ctrTitle"/>
          </p:nvPr>
        </p:nvSpPr>
        <p:spPr>
          <a:xfrm>
            <a:off x="126206" y="146045"/>
            <a:ext cx="5220940" cy="1880295"/>
          </a:xfrm>
        </p:spPr>
        <p:txBody>
          <a:bodyPr vert="horz" lIns="91440" tIns="45720" rIns="91440" bIns="45720" rtlCol="0" anchor="b">
            <a:noAutofit/>
          </a:bodyPr>
          <a:lstStyle/>
          <a:p>
            <a:pPr algn="r"/>
            <a:r>
              <a:rPr lang="en-GB" sz="3600" b="1" dirty="0">
                <a:solidFill>
                  <a:srgbClr val="FDC543"/>
                </a:solidFill>
              </a:rPr>
              <a:t>3. Customer Relationship Management</a:t>
            </a:r>
          </a:p>
        </p:txBody>
      </p:sp>
      <p:cxnSp>
        <p:nvCxnSpPr>
          <p:cNvPr id="32" name="Straight Connector 31">
            <a:extLst>
              <a:ext uri="{FF2B5EF4-FFF2-40B4-BE49-F238E27FC236}">
                <a16:creationId xmlns:a16="http://schemas.microsoft.com/office/drawing/2014/main" id="{41AECEFA-0C04-947B-2CDD-A8303AFEBE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C8F93E56-615F-BB78-DE20-EC1C35402F5C}"/>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rgbClr val="FDC543"/>
              </a:solidFill>
            </a:endParaRPr>
          </a:p>
          <a:p>
            <a:pPr marL="342900" indent="-342900" algn="l">
              <a:buFont typeface="Arial" panose="020B0604020202020204" pitchFamily="34" charset="0"/>
              <a:buChar char="•"/>
            </a:pPr>
            <a:r>
              <a:rPr lang="en-GB" dirty="0">
                <a:solidFill>
                  <a:schemeClr val="bg1"/>
                </a:solidFill>
              </a:rPr>
              <a:t>Reward top customers like </a:t>
            </a:r>
            <a:r>
              <a:rPr lang="en-GB" i="1" dirty="0">
                <a:solidFill>
                  <a:schemeClr val="bg1"/>
                </a:solidFill>
              </a:rPr>
              <a:t>Bob Williams </a:t>
            </a:r>
            <a:r>
              <a:rPr lang="en-GB" dirty="0">
                <a:solidFill>
                  <a:schemeClr val="bg1"/>
                </a:solidFill>
              </a:rPr>
              <a:t>with exclusive loyalty discounts.</a:t>
            </a:r>
          </a:p>
          <a:p>
            <a:pPr marL="342900" indent="-342900" algn="l">
              <a:buFont typeface="Arial" panose="020B0604020202020204" pitchFamily="34" charset="0"/>
              <a:buChar char="•"/>
            </a:pPr>
            <a:r>
              <a:rPr lang="en-GB" dirty="0">
                <a:solidFill>
                  <a:schemeClr val="bg1"/>
                </a:solidFill>
              </a:rPr>
              <a:t>Target underperforming customers (</a:t>
            </a:r>
            <a:r>
              <a:rPr lang="en-GB" i="1" dirty="0">
                <a:solidFill>
                  <a:schemeClr val="bg1"/>
                </a:solidFill>
              </a:rPr>
              <a:t>Carol Smith</a:t>
            </a:r>
            <a:r>
              <a:rPr lang="en-GB" dirty="0">
                <a:solidFill>
                  <a:schemeClr val="bg1"/>
                </a:solidFill>
              </a:rPr>
              <a:t>) with personalised offers.</a:t>
            </a:r>
          </a:p>
          <a:p>
            <a:pPr marL="342900" indent="-342900" algn="l">
              <a:buFont typeface="Arial" panose="020B0604020202020204" pitchFamily="34" charset="0"/>
              <a:buChar char="•"/>
            </a:pPr>
            <a:r>
              <a:rPr lang="en-GB" dirty="0">
                <a:solidFill>
                  <a:schemeClr val="bg1"/>
                </a:solidFill>
              </a:rPr>
              <a:t>Tailor campaigns by customer type and age group (e.g., incentives for </a:t>
            </a:r>
            <a:r>
              <a:rPr lang="en-GB" b="1" dirty="0">
                <a:solidFill>
                  <a:schemeClr val="bg1"/>
                </a:solidFill>
              </a:rPr>
              <a:t>Gen X frequent buyers</a:t>
            </a:r>
            <a:r>
              <a:rPr lang="en-GB" dirty="0">
                <a:solidFill>
                  <a:schemeClr val="bg1"/>
                </a:solidFill>
              </a:rPr>
              <a:t>).</a:t>
            </a:r>
          </a:p>
        </p:txBody>
      </p:sp>
      <p:sp>
        <p:nvSpPr>
          <p:cNvPr id="34" name="Rectangle 33">
            <a:extLst>
              <a:ext uri="{FF2B5EF4-FFF2-40B4-BE49-F238E27FC236}">
                <a16:creationId xmlns:a16="http://schemas.microsoft.com/office/drawing/2014/main" id="{DC312DA2-7290-3853-B7B3-93DC53A90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51292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785A2-9767-4B16-837E-FE765DA0FC06}"/>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F0BC6F0F-4C08-A3FD-7295-5C0386F6E6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6EE8FB1-7B85-CC75-58B0-1B592EBFAD2B}"/>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rgbClr val="FDC543"/>
                </a:solidFill>
              </a:rPr>
              <a:t>4. Geographical Expansion</a:t>
            </a:r>
          </a:p>
        </p:txBody>
      </p:sp>
      <p:cxnSp>
        <p:nvCxnSpPr>
          <p:cNvPr id="32" name="Straight Connector 31">
            <a:extLst>
              <a:ext uri="{FF2B5EF4-FFF2-40B4-BE49-F238E27FC236}">
                <a16:creationId xmlns:a16="http://schemas.microsoft.com/office/drawing/2014/main" id="{7BB43858-A7C7-0DD4-757D-EE34C23A66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0BF2ECBA-0610-661F-439B-9A74D09B1F23}"/>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GB" b="1" dirty="0">
              <a:solidFill>
                <a:srgbClr val="FDC543"/>
              </a:solidFill>
            </a:endParaRPr>
          </a:p>
          <a:p>
            <a:pPr marL="342900" indent="-342900" algn="l">
              <a:buFont typeface="Arial" panose="020B0604020202020204" pitchFamily="34" charset="0"/>
              <a:buChar char="•"/>
            </a:pPr>
            <a:r>
              <a:rPr lang="en-GB" dirty="0">
                <a:solidFill>
                  <a:schemeClr val="bg1"/>
                </a:solidFill>
              </a:rPr>
              <a:t>Strengthen presence by focusing on preferred senior male customers in Canada.</a:t>
            </a:r>
          </a:p>
          <a:p>
            <a:pPr marL="342900" indent="-342900" algn="l">
              <a:buFont typeface="Arial" panose="020B0604020202020204" pitchFamily="34" charset="0"/>
              <a:buChar char="•"/>
            </a:pPr>
            <a:r>
              <a:rPr lang="en-GB" dirty="0">
                <a:solidFill>
                  <a:schemeClr val="bg1"/>
                </a:solidFill>
              </a:rPr>
              <a:t>Expand campaigns targeting frequent senior female buyers in Australia.</a:t>
            </a:r>
          </a:p>
          <a:p>
            <a:pPr marL="342900" indent="-342900" algn="l">
              <a:buFont typeface="Arial" panose="020B0604020202020204" pitchFamily="34" charset="0"/>
              <a:buChar char="•"/>
            </a:pPr>
            <a:r>
              <a:rPr lang="en-GB" dirty="0">
                <a:solidFill>
                  <a:schemeClr val="bg1"/>
                </a:solidFill>
              </a:rPr>
              <a:t>Explore opportunities in regions with smaller but growing revenue streams in Europe.</a:t>
            </a:r>
          </a:p>
        </p:txBody>
      </p:sp>
      <p:sp>
        <p:nvSpPr>
          <p:cNvPr id="34" name="Rectangle 33">
            <a:extLst>
              <a:ext uri="{FF2B5EF4-FFF2-40B4-BE49-F238E27FC236}">
                <a16:creationId xmlns:a16="http://schemas.microsoft.com/office/drawing/2014/main" id="{00762F75-5D46-C4C9-9FCD-78AB3DC2E3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3918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8C2F8C-D4B0-C582-5114-239BBDC4AF74}"/>
            </a:ext>
          </a:extLst>
        </p:cNvPr>
        <p:cNvGrpSpPr/>
        <p:nvPr/>
      </p:nvGrpSpPr>
      <p:grpSpPr>
        <a:xfrm>
          <a:off x="0" y="0"/>
          <a:ext cx="0" cy="0"/>
          <a:chOff x="0" y="0"/>
          <a:chExt cx="0" cy="0"/>
        </a:xfrm>
      </p:grpSpPr>
      <p:sp>
        <p:nvSpPr>
          <p:cNvPr id="40" name="Rectangle 39">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B87FC2D1-1BFF-614F-1FBD-5A15DC1DB88E}"/>
              </a:ext>
            </a:extLst>
          </p:cNvPr>
          <p:cNvSpPr>
            <a:spLocks noGrp="1"/>
          </p:cNvSpPr>
          <p:nvPr>
            <p:ph type="ctrTitle"/>
          </p:nvPr>
        </p:nvSpPr>
        <p:spPr>
          <a:xfrm>
            <a:off x="838200" y="448721"/>
            <a:ext cx="4707671" cy="1225650"/>
          </a:xfrm>
        </p:spPr>
        <p:txBody>
          <a:bodyPr vert="horz" lIns="91440" tIns="45720" rIns="91440" bIns="45720" rtlCol="0" anchor="b">
            <a:normAutofit/>
          </a:bodyPr>
          <a:lstStyle/>
          <a:p>
            <a:pPr algn="l"/>
            <a:r>
              <a:rPr lang="en-US" sz="3800" b="1" kern="1200" dirty="0">
                <a:solidFill>
                  <a:schemeClr val="bg1"/>
                </a:solidFill>
                <a:latin typeface="+mj-lt"/>
                <a:ea typeface="+mj-ea"/>
                <a:cs typeface="+mj-cs"/>
              </a:rPr>
              <a:t>Key Insights</a:t>
            </a:r>
          </a:p>
        </p:txBody>
      </p:sp>
      <p:cxnSp>
        <p:nvCxnSpPr>
          <p:cNvPr id="42" name="Straight Connector 41">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1873"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486397D5-3ADD-8ABE-1E7D-27FDC3EFF7AE}"/>
              </a:ext>
            </a:extLst>
          </p:cNvPr>
          <p:cNvSpPr>
            <a:spLocks noGrp="1"/>
          </p:cNvSpPr>
          <p:nvPr>
            <p:ph type="subTitle" idx="1"/>
          </p:nvPr>
        </p:nvSpPr>
        <p:spPr>
          <a:xfrm>
            <a:off x="897769" y="1909192"/>
            <a:ext cx="6606117" cy="3647710"/>
          </a:xfrm>
        </p:spPr>
        <p:txBody>
          <a:bodyPr vert="horz" lIns="91440" tIns="45720" rIns="91440" bIns="45720" rtlCol="0">
            <a:noAutofit/>
          </a:bodyPr>
          <a:lstStyle/>
          <a:p>
            <a:pPr marL="342900" indent="-342900" algn="l">
              <a:buFont typeface="Arial" panose="020B0604020202020204" pitchFamily="34" charset="0"/>
              <a:buChar char="•"/>
            </a:pPr>
            <a:r>
              <a:rPr lang="en-US" sz="1900" b="1" dirty="0">
                <a:solidFill>
                  <a:schemeClr val="bg1"/>
                </a:solidFill>
              </a:rPr>
              <a:t>Top/Bottom Analysis:</a:t>
            </a:r>
            <a:r>
              <a:rPr lang="en-US" sz="1900" dirty="0">
                <a:solidFill>
                  <a:schemeClr val="bg1"/>
                </a:solidFill>
              </a:rPr>
              <a:t> This involves tracking overall sales metrics, including revenue, profit, and cost of goods sold (COGS).</a:t>
            </a:r>
          </a:p>
          <a:p>
            <a:pPr marL="342900" indent="-342900" algn="l">
              <a:buFont typeface="Arial" panose="020B0604020202020204" pitchFamily="34" charset="0"/>
              <a:buChar char="•"/>
            </a:pPr>
            <a:r>
              <a:rPr lang="en-US" sz="1900" dirty="0">
                <a:solidFill>
                  <a:schemeClr val="bg1"/>
                </a:solidFill>
              </a:rPr>
              <a:t> </a:t>
            </a:r>
            <a:r>
              <a:rPr lang="en-US" sz="1900" b="1" dirty="0">
                <a:solidFill>
                  <a:schemeClr val="bg1"/>
                </a:solidFill>
              </a:rPr>
              <a:t>Month-over-Month Comparison:</a:t>
            </a:r>
            <a:r>
              <a:rPr lang="en-US" sz="1900" dirty="0">
                <a:solidFill>
                  <a:schemeClr val="bg1"/>
                </a:solidFill>
              </a:rPr>
              <a:t> An analysis comparing the performance of drugs in terms of revenue and profit with the previous month.</a:t>
            </a:r>
          </a:p>
          <a:p>
            <a:pPr marL="342900" indent="-342900" algn="l">
              <a:buFont typeface="Arial" panose="020B0604020202020204" pitchFamily="34" charset="0"/>
              <a:buChar char="•"/>
            </a:pPr>
            <a:r>
              <a:rPr lang="en-US" sz="1900" b="1" dirty="0">
                <a:solidFill>
                  <a:schemeClr val="bg1"/>
                </a:solidFill>
              </a:rPr>
              <a:t>Customer Analysis:</a:t>
            </a:r>
            <a:r>
              <a:rPr lang="en-US" sz="1900" dirty="0">
                <a:solidFill>
                  <a:schemeClr val="bg1"/>
                </a:solidFill>
              </a:rPr>
              <a:t> An assessment of how customer segments, such as age group, purchasing category, and gender, influence revenue, profit, and sales.</a:t>
            </a:r>
          </a:p>
          <a:p>
            <a:pPr marL="342900" indent="-342900" algn="l">
              <a:buFont typeface="Arial" panose="020B0604020202020204" pitchFamily="34" charset="0"/>
              <a:buChar char="•"/>
            </a:pPr>
            <a:r>
              <a:rPr lang="en-US" sz="1900" b="1" dirty="0">
                <a:solidFill>
                  <a:schemeClr val="bg1"/>
                </a:solidFill>
              </a:rPr>
              <a:t>Geographical Analysis:</a:t>
            </a:r>
            <a:r>
              <a:rPr lang="en-US" sz="1900" dirty="0">
                <a:solidFill>
                  <a:schemeClr val="bg1"/>
                </a:solidFill>
              </a:rPr>
              <a:t> An examination of the key revenue sources based on customers' geographical locations, including countries.</a:t>
            </a:r>
          </a:p>
        </p:txBody>
      </p:sp>
      <p:cxnSp>
        <p:nvCxnSpPr>
          <p:cNvPr id="44" name="Straight Connector 43">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4027"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7" name="Picture 26" descr="Person handing over keys">
            <a:extLst>
              <a:ext uri="{FF2B5EF4-FFF2-40B4-BE49-F238E27FC236}">
                <a16:creationId xmlns:a16="http://schemas.microsoft.com/office/drawing/2014/main" id="{57C7ADE6-411E-E49D-982A-90ED0A6E6FE3}"/>
              </a:ext>
            </a:extLst>
          </p:cNvPr>
          <p:cNvPicPr>
            <a:picLocks noChangeAspect="1"/>
          </p:cNvPicPr>
          <p:nvPr/>
        </p:nvPicPr>
        <p:blipFill>
          <a:blip r:embed="rId2"/>
          <a:srcRect l="23146" r="35468" b="-1"/>
          <a:stretch>
            <a:fillRect/>
          </a:stretch>
        </p:blipFill>
        <p:spPr>
          <a:xfrm>
            <a:off x="7939978" y="0"/>
            <a:ext cx="4252022" cy="6858000"/>
          </a:xfrm>
          <a:prstGeom prst="rect">
            <a:avLst/>
          </a:prstGeom>
        </p:spPr>
      </p:pic>
    </p:spTree>
    <p:extLst>
      <p:ext uri="{BB962C8B-B14F-4D97-AF65-F5344CB8AC3E}">
        <p14:creationId xmlns:p14="http://schemas.microsoft.com/office/powerpoint/2010/main" val="38834963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D0498-819D-B252-450A-1EB158A50F9D}"/>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6F9F191C-58DA-5364-41E9-05B16AE7B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9CD6FB9-1DD1-D921-A400-CD8050319867}"/>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dirty="0">
                <a:solidFill>
                  <a:srgbClr val="FDC543"/>
                </a:solidFill>
              </a:rPr>
              <a:t>5. Operational Efficiency</a:t>
            </a:r>
          </a:p>
        </p:txBody>
      </p:sp>
      <p:cxnSp>
        <p:nvCxnSpPr>
          <p:cNvPr id="32" name="Straight Connector 31">
            <a:extLst>
              <a:ext uri="{FF2B5EF4-FFF2-40B4-BE49-F238E27FC236}">
                <a16:creationId xmlns:a16="http://schemas.microsoft.com/office/drawing/2014/main" id="{1EB85B04-C1D3-EECB-9927-E69F959561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FF06E1D-E36E-9948-E8EB-5BA00D0809CB}"/>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algn="l"/>
            <a:endParaRPr lang="en-US" b="1" dirty="0">
              <a:solidFill>
                <a:srgbClr val="FDC543"/>
              </a:solidFill>
            </a:endParaRPr>
          </a:p>
          <a:p>
            <a:pPr marL="342900" indent="-342900" algn="l">
              <a:buFont typeface="Arial" panose="020B0604020202020204" pitchFamily="34" charset="0"/>
              <a:buChar char="•"/>
            </a:pPr>
            <a:r>
              <a:rPr lang="en-US" dirty="0">
                <a:solidFill>
                  <a:schemeClr val="bg1"/>
                </a:solidFill>
              </a:rPr>
              <a:t>Leverage Power BI predictive models to align stock with seasonal demand.</a:t>
            </a:r>
          </a:p>
          <a:p>
            <a:pPr marL="342900" indent="-342900" algn="l">
              <a:buFont typeface="Arial" panose="020B0604020202020204" pitchFamily="34" charset="0"/>
              <a:buChar char="•"/>
            </a:pPr>
            <a:r>
              <a:rPr lang="en-US" dirty="0">
                <a:solidFill>
                  <a:schemeClr val="bg1"/>
                </a:solidFill>
              </a:rPr>
              <a:t>Deploy real-time Power BI Service dashboards to track revenue, margins, and stock levels.</a:t>
            </a:r>
          </a:p>
          <a:p>
            <a:pPr marL="342900" indent="-342900" algn="l">
              <a:buFont typeface="Arial" panose="020B0604020202020204" pitchFamily="34" charset="0"/>
              <a:buChar char="•"/>
            </a:pPr>
            <a:r>
              <a:rPr lang="en-US" dirty="0">
                <a:solidFill>
                  <a:schemeClr val="bg1"/>
                </a:solidFill>
              </a:rPr>
              <a:t>Set automated notifications to track low inventory of high-demand products.</a:t>
            </a:r>
          </a:p>
        </p:txBody>
      </p:sp>
      <p:sp>
        <p:nvSpPr>
          <p:cNvPr id="34" name="Rectangle 33">
            <a:extLst>
              <a:ext uri="{FF2B5EF4-FFF2-40B4-BE49-F238E27FC236}">
                <a16:creationId xmlns:a16="http://schemas.microsoft.com/office/drawing/2014/main" id="{C4EB25C5-C307-8BA2-FD00-053196777A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53342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50B28-DA84-B8D3-9E52-1791351214BE}"/>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87315150-152B-96C5-E646-6185CB6E16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8C6DAC6-67A9-E406-E957-36E318E4C550}"/>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dirty="0">
                <a:solidFill>
                  <a:srgbClr val="FDC543"/>
                </a:solidFill>
              </a:rPr>
              <a:t>6. Future Growth Opportunities</a:t>
            </a:r>
          </a:p>
        </p:txBody>
      </p:sp>
      <p:cxnSp>
        <p:nvCxnSpPr>
          <p:cNvPr id="32" name="Straight Connector 31">
            <a:extLst>
              <a:ext uri="{FF2B5EF4-FFF2-40B4-BE49-F238E27FC236}">
                <a16:creationId xmlns:a16="http://schemas.microsoft.com/office/drawing/2014/main" id="{721BAB06-113D-D78E-94D4-D81FAED334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D4E97C97-E98C-3D73-B3AE-A6384F42D75A}"/>
              </a:ext>
            </a:extLst>
          </p:cNvPr>
          <p:cNvSpPr>
            <a:spLocks noGrp="1"/>
          </p:cNvSpPr>
          <p:nvPr>
            <p:ph type="subTitle" idx="1"/>
          </p:nvPr>
        </p:nvSpPr>
        <p:spPr>
          <a:xfrm>
            <a:off x="1392667" y="2398957"/>
            <a:ext cx="9406666" cy="3526144"/>
          </a:xfrm>
        </p:spPr>
        <p:txBody>
          <a:bodyPr vert="horz" lIns="91440" tIns="45720" rIns="91440" bIns="45720" rtlCol="0">
            <a:noAutofit/>
          </a:bodyPr>
          <a:lstStyle/>
          <a:p>
            <a:pPr algn="l"/>
            <a:endParaRPr lang="en-US" b="1" dirty="0">
              <a:solidFill>
                <a:srgbClr val="FDC543"/>
              </a:solidFill>
            </a:endParaRPr>
          </a:p>
          <a:p>
            <a:pPr marL="342900" indent="-342900" algn="l">
              <a:buFont typeface="Arial" panose="020B0604020202020204" pitchFamily="34" charset="0"/>
              <a:buChar char="•"/>
            </a:pPr>
            <a:r>
              <a:rPr lang="en-US" dirty="0">
                <a:solidFill>
                  <a:schemeClr val="bg1"/>
                </a:solidFill>
              </a:rPr>
              <a:t>Utilize predictive analytics to forecast sales performance by drug and region. </a:t>
            </a:r>
          </a:p>
          <a:p>
            <a:pPr marL="342900" indent="-342900" algn="l">
              <a:buFont typeface="Arial" panose="020B0604020202020204" pitchFamily="34" charset="0"/>
              <a:buChar char="•"/>
            </a:pPr>
            <a:r>
              <a:rPr lang="en-US" dirty="0">
                <a:solidFill>
                  <a:schemeClr val="bg1"/>
                </a:solidFill>
              </a:rPr>
              <a:t>Implement customer engagement tools, such as developing a mobile app or creating email campaigns informed by demographic insights.</a:t>
            </a:r>
          </a:p>
          <a:p>
            <a:pPr marL="342900" indent="-342900" algn="l">
              <a:buFont typeface="Arial" panose="020B0604020202020204" pitchFamily="34" charset="0"/>
              <a:buChar char="•"/>
            </a:pPr>
            <a:r>
              <a:rPr lang="en-US" dirty="0">
                <a:solidFill>
                  <a:schemeClr val="bg1"/>
                </a:solidFill>
              </a:rPr>
              <a:t>Enhance e-commerce personalization by recommending products based on customers' purchase history, following best practices from leading retail platforms.</a:t>
            </a:r>
          </a:p>
        </p:txBody>
      </p:sp>
      <p:sp>
        <p:nvSpPr>
          <p:cNvPr id="34" name="Rectangle 33">
            <a:extLst>
              <a:ext uri="{FF2B5EF4-FFF2-40B4-BE49-F238E27FC236}">
                <a16:creationId xmlns:a16="http://schemas.microsoft.com/office/drawing/2014/main" id="{21FF2646-A288-5EDE-692B-6E0497349F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63838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E62B01-3C5C-3875-47E6-81011EC383A5}"/>
            </a:ext>
          </a:extLst>
        </p:cNvPr>
        <p:cNvGrpSpPr/>
        <p:nvPr/>
      </p:nvGrpSpPr>
      <p:grpSpPr>
        <a:xfrm>
          <a:off x="0" y="0"/>
          <a:ext cx="0" cy="0"/>
          <a:chOff x="0" y="0"/>
          <a:chExt cx="0" cy="0"/>
        </a:xfrm>
      </p:grpSpPr>
      <p:sp>
        <p:nvSpPr>
          <p:cNvPr id="41" name="Rectangle 40">
            <a:extLst>
              <a:ext uri="{FF2B5EF4-FFF2-40B4-BE49-F238E27FC236}">
                <a16:creationId xmlns:a16="http://schemas.microsoft.com/office/drawing/2014/main" id="{5F18414D-1626-4996-AACB-23D3DE45B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D9749C14-EBFC-3008-BC57-0D5319C8FF87}"/>
              </a:ext>
            </a:extLst>
          </p:cNvPr>
          <p:cNvSpPr>
            <a:spLocks noGrp="1"/>
          </p:cNvSpPr>
          <p:nvPr>
            <p:ph type="ctrTitle"/>
          </p:nvPr>
        </p:nvSpPr>
        <p:spPr>
          <a:xfrm>
            <a:off x="6095999" y="707132"/>
            <a:ext cx="5969795" cy="2387600"/>
          </a:xfrm>
        </p:spPr>
        <p:txBody>
          <a:bodyPr vert="horz" lIns="91440" tIns="45720" rIns="91440" bIns="45720" rtlCol="0">
            <a:normAutofit/>
          </a:bodyPr>
          <a:lstStyle/>
          <a:p>
            <a:pPr algn="l"/>
            <a:r>
              <a:rPr lang="en-GB" sz="4400" b="1" dirty="0">
                <a:solidFill>
                  <a:schemeClr val="bg1"/>
                </a:solidFill>
              </a:rPr>
              <a:t>Assumptions &amp; </a:t>
            </a:r>
            <a:r>
              <a:rPr lang="en-US" sz="4400" b="1" dirty="0">
                <a:solidFill>
                  <a:schemeClr val="bg1"/>
                </a:solidFill>
              </a:rPr>
              <a:t>Caveats</a:t>
            </a:r>
            <a:endParaRPr lang="en-GB" sz="4400" b="1" dirty="0">
              <a:solidFill>
                <a:schemeClr val="bg1"/>
              </a:solidFill>
            </a:endParaRPr>
          </a:p>
        </p:txBody>
      </p:sp>
      <p:pic>
        <p:nvPicPr>
          <p:cNvPr id="38" name="Graphic 37" descr="Error">
            <a:extLst>
              <a:ext uri="{FF2B5EF4-FFF2-40B4-BE49-F238E27FC236}">
                <a16:creationId xmlns:a16="http://schemas.microsoft.com/office/drawing/2014/main" id="{A1286284-1C26-D878-A8B8-8F0299CAAC2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6206" y="1069839"/>
            <a:ext cx="4718321" cy="4718321"/>
          </a:xfrm>
          <a:prstGeom prst="rect">
            <a:avLst/>
          </a:prstGeom>
        </p:spPr>
      </p:pic>
      <p:sp>
        <p:nvSpPr>
          <p:cNvPr id="43" name="Rectangle 42">
            <a:extLst>
              <a:ext uri="{FF2B5EF4-FFF2-40B4-BE49-F238E27FC236}">
                <a16:creationId xmlns:a16="http://schemas.microsoft.com/office/drawing/2014/main" id="{D84C2E9E-0B5D-4B5F-9A1F-70EBDCE390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5" name="Straight Connector 44">
            <a:extLst>
              <a:ext uri="{FF2B5EF4-FFF2-40B4-BE49-F238E27FC236}">
                <a16:creationId xmlns:a16="http://schemas.microsoft.com/office/drawing/2014/main" id="{07A9243D-8FC3-4B36-874B-55906B03F48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096001" y="3209925"/>
            <a:ext cx="609599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9314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FEE06-5BDE-AAB4-128D-9A841D68EEA8}"/>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981136F0-5619-01AB-B52F-A92311B6A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675B926B-8A1C-7325-A16C-EF0F93B7D863}"/>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GB" sz="4400" b="1" dirty="0">
                <a:solidFill>
                  <a:schemeClr val="bg1"/>
                </a:solidFill>
              </a:rPr>
              <a:t>Assumptions</a:t>
            </a:r>
          </a:p>
        </p:txBody>
      </p:sp>
      <p:cxnSp>
        <p:nvCxnSpPr>
          <p:cNvPr id="32" name="Straight Connector 31">
            <a:extLst>
              <a:ext uri="{FF2B5EF4-FFF2-40B4-BE49-F238E27FC236}">
                <a16:creationId xmlns:a16="http://schemas.microsoft.com/office/drawing/2014/main" id="{654916F0-B0B0-F236-BE8D-433375C490B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11C44C-6C7B-B2FD-164F-055A3F9A06EF}"/>
              </a:ext>
            </a:extLst>
          </p:cNvPr>
          <p:cNvSpPr>
            <a:spLocks noGrp="1"/>
          </p:cNvSpPr>
          <p:nvPr>
            <p:ph type="subTitle" idx="1"/>
          </p:nvPr>
        </p:nvSpPr>
        <p:spPr>
          <a:xfrm>
            <a:off x="1392667" y="2398956"/>
            <a:ext cx="9406666" cy="4175577"/>
          </a:xfrm>
        </p:spPr>
        <p:txBody>
          <a:bodyPr vert="horz" lIns="91440" tIns="45720" rIns="91440" bIns="45720" rtlCol="0">
            <a:normAutofit/>
          </a:bodyPr>
          <a:lstStyle/>
          <a:p>
            <a:pPr algn="l"/>
            <a:r>
              <a:rPr lang="en-US" dirty="0">
                <a:solidFill>
                  <a:schemeClr val="bg1"/>
                </a:solidFill>
              </a:rPr>
              <a:t>This analysis accepted an assumption that: </a:t>
            </a:r>
          </a:p>
          <a:p>
            <a:pPr marL="342900" indent="-342900" algn="l">
              <a:buFont typeface="Arial" panose="020B0604020202020204" pitchFamily="34" charset="0"/>
              <a:buChar char="•"/>
            </a:pPr>
            <a:r>
              <a:rPr lang="en-US" sz="2100" dirty="0">
                <a:solidFill>
                  <a:schemeClr val="bg1"/>
                </a:solidFill>
              </a:rPr>
              <a:t>The extremely high sales in 2023 are likely due to a partnership with another supplier, boosting revenue.</a:t>
            </a:r>
          </a:p>
          <a:p>
            <a:pPr marL="342900" indent="-342900" algn="l">
              <a:buFont typeface="Arial" panose="020B0604020202020204" pitchFamily="34" charset="0"/>
              <a:buChar char="•"/>
            </a:pPr>
            <a:r>
              <a:rPr lang="en-US" sz="2100" dirty="0">
                <a:solidFill>
                  <a:schemeClr val="bg1"/>
                </a:solidFill>
              </a:rPr>
              <a:t>The conflicting relationship between CustomerID and Buyer Type (User or Seller) in the Fact table indicates how customers acquired the medicine. This is to maintain </a:t>
            </a:r>
            <a:r>
              <a:rPr lang="en-US" sz="2100" dirty="0" err="1">
                <a:solidFill>
                  <a:schemeClr val="bg1"/>
                </a:solidFill>
              </a:rPr>
              <a:t>normalisation</a:t>
            </a:r>
            <a:r>
              <a:rPr lang="en-US" sz="2100" dirty="0">
                <a:solidFill>
                  <a:schemeClr val="bg1"/>
                </a:solidFill>
              </a:rPr>
              <a:t> and prevent any ambiguity regarding transitive dependency, as it is essential to store Buyer Type as an attribute in the Customer table, as it is an inherent characteristic of the customer.</a:t>
            </a:r>
          </a:p>
          <a:p>
            <a:pPr marL="342900" indent="-342900" algn="l">
              <a:buFont typeface="Arial" panose="020B0604020202020204" pitchFamily="34" charset="0"/>
              <a:buChar char="•"/>
            </a:pPr>
            <a:r>
              <a:rPr lang="en-US" sz="2100" dirty="0">
                <a:solidFill>
                  <a:schemeClr val="bg1"/>
                </a:solidFill>
              </a:rPr>
              <a:t>Duplicate </a:t>
            </a:r>
            <a:r>
              <a:rPr lang="en-US" sz="2100" dirty="0" err="1">
                <a:solidFill>
                  <a:schemeClr val="bg1"/>
                </a:solidFill>
              </a:rPr>
              <a:t>SalesID</a:t>
            </a:r>
            <a:r>
              <a:rPr lang="en-US" sz="2100" dirty="0">
                <a:solidFill>
                  <a:schemeClr val="bg1"/>
                </a:solidFill>
              </a:rPr>
              <a:t> entries had unique values in other columns, indicating a possible data entry error. An indexed </a:t>
            </a:r>
            <a:r>
              <a:rPr lang="en-US" sz="2100" dirty="0" err="1">
                <a:solidFill>
                  <a:schemeClr val="bg1"/>
                </a:solidFill>
              </a:rPr>
              <a:t>SalesID</a:t>
            </a:r>
            <a:r>
              <a:rPr lang="en-US" sz="2100" dirty="0">
                <a:solidFill>
                  <a:schemeClr val="bg1"/>
                </a:solidFill>
              </a:rPr>
              <a:t> column was created as a primary key for the Fact table.</a:t>
            </a:r>
          </a:p>
        </p:txBody>
      </p:sp>
      <p:sp>
        <p:nvSpPr>
          <p:cNvPr id="34" name="Rectangle 33">
            <a:extLst>
              <a:ext uri="{FF2B5EF4-FFF2-40B4-BE49-F238E27FC236}">
                <a16:creationId xmlns:a16="http://schemas.microsoft.com/office/drawing/2014/main" id="{AB2C57B2-ABFB-B327-1941-95F096F1E3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27445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0FB85-ED72-21F8-AB35-E7DD41803107}"/>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0A794BE4-5FDE-DB13-8788-14DE9A4C9F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CE35E9FB-665E-6C37-705B-9FE6284CDE7C}"/>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dirty="0">
                <a:solidFill>
                  <a:schemeClr val="bg1"/>
                </a:solidFill>
              </a:rPr>
              <a:t>Caveats</a:t>
            </a:r>
            <a:endParaRPr lang="en-GB" sz="4400" b="1" dirty="0">
              <a:solidFill>
                <a:schemeClr val="bg1"/>
              </a:solidFill>
            </a:endParaRPr>
          </a:p>
        </p:txBody>
      </p:sp>
      <p:cxnSp>
        <p:nvCxnSpPr>
          <p:cNvPr id="32" name="Straight Connector 31">
            <a:extLst>
              <a:ext uri="{FF2B5EF4-FFF2-40B4-BE49-F238E27FC236}">
                <a16:creationId xmlns:a16="http://schemas.microsoft.com/office/drawing/2014/main" id="{2BF5CDA5-58AF-055E-16D4-B276EA5B68F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4B96BDF-E392-4283-EB6B-0CB43B596A25}"/>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The Buyer Type in the Fact table may not fully represent customer </a:t>
            </a:r>
            <a:r>
              <a:rPr lang="en-US" dirty="0" err="1">
                <a:solidFill>
                  <a:schemeClr val="bg1"/>
                </a:solidFill>
              </a:rPr>
              <a:t>behaviour</a:t>
            </a:r>
            <a:r>
              <a:rPr lang="en-US" dirty="0">
                <a:solidFill>
                  <a:schemeClr val="bg1"/>
                </a:solidFill>
              </a:rPr>
              <a:t> due to </a:t>
            </a:r>
            <a:r>
              <a:rPr lang="en-US" dirty="0" err="1">
                <a:solidFill>
                  <a:schemeClr val="bg1"/>
                </a:solidFill>
              </a:rPr>
              <a:t>normalisation</a:t>
            </a:r>
            <a:r>
              <a:rPr lang="en-US" dirty="0">
                <a:solidFill>
                  <a:schemeClr val="bg1"/>
                </a:solidFill>
              </a:rPr>
              <a:t> issues. Therefore, insights derived from this field should be interpreted with caution.</a:t>
            </a:r>
          </a:p>
          <a:p>
            <a:pPr marL="342900" indent="-342900" algn="l">
              <a:buFont typeface="Arial" panose="020B0604020202020204" pitchFamily="34" charset="0"/>
              <a:buChar char="•"/>
            </a:pPr>
            <a:r>
              <a:rPr lang="en-US" dirty="0">
                <a:solidFill>
                  <a:schemeClr val="bg1"/>
                </a:solidFill>
              </a:rPr>
              <a:t> The dataset does not account for market dynamics, supply chain disruptions, competitor actions, or regulatory changes, all of which could impact actual sales and profitability trends.</a:t>
            </a:r>
          </a:p>
          <a:p>
            <a:pPr marL="342900" indent="-342900" algn="l">
              <a:buFont typeface="Arial" panose="020B0604020202020204" pitchFamily="34" charset="0"/>
              <a:buChar char="•"/>
            </a:pPr>
            <a:endParaRPr lang="en-US" dirty="0">
              <a:solidFill>
                <a:schemeClr val="bg1"/>
              </a:solidFill>
            </a:endParaRPr>
          </a:p>
        </p:txBody>
      </p:sp>
      <p:sp>
        <p:nvSpPr>
          <p:cNvPr id="34" name="Rectangle 33">
            <a:extLst>
              <a:ext uri="{FF2B5EF4-FFF2-40B4-BE49-F238E27FC236}">
                <a16:creationId xmlns:a16="http://schemas.microsoft.com/office/drawing/2014/main" id="{7DCD0E64-C2B4-EB1A-5415-5E5CCBBF2A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91120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1E7488-052C-2278-662B-668BE952958D}"/>
            </a:ext>
          </a:extLst>
        </p:cNvPr>
        <p:cNvGrpSpPr/>
        <p:nvPr/>
      </p:nvGrpSpPr>
      <p:grpSpPr>
        <a:xfrm>
          <a:off x="0" y="0"/>
          <a:ext cx="0" cy="0"/>
          <a:chOff x="0" y="0"/>
          <a:chExt cx="0" cy="0"/>
        </a:xfrm>
      </p:grpSpPr>
      <p:sp>
        <p:nvSpPr>
          <p:cNvPr id="30" name="Rectangle 29">
            <a:extLst>
              <a:ext uri="{FF2B5EF4-FFF2-40B4-BE49-F238E27FC236}">
                <a16:creationId xmlns:a16="http://schemas.microsoft.com/office/drawing/2014/main" id="{E96FE5B2-C130-2353-6FFC-8D9DA5F94D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2FF574AD-2BFC-2AFD-CB7F-24220029925D}"/>
              </a:ext>
            </a:extLst>
          </p:cNvPr>
          <p:cNvSpPr>
            <a:spLocks noGrp="1"/>
          </p:cNvSpPr>
          <p:nvPr>
            <p:ph type="ctrTitle"/>
          </p:nvPr>
        </p:nvSpPr>
        <p:spPr>
          <a:xfrm>
            <a:off x="126207" y="669925"/>
            <a:ext cx="5220936" cy="1325563"/>
          </a:xfrm>
        </p:spPr>
        <p:txBody>
          <a:bodyPr vert="horz" lIns="91440" tIns="45720" rIns="91440" bIns="45720" rtlCol="0" anchor="b">
            <a:normAutofit/>
          </a:bodyPr>
          <a:lstStyle/>
          <a:p>
            <a:pPr algn="r"/>
            <a:r>
              <a:rPr lang="en-US" sz="4400" b="1" dirty="0">
                <a:solidFill>
                  <a:schemeClr val="bg1"/>
                </a:solidFill>
              </a:rPr>
              <a:t>GitHub link to clone:</a:t>
            </a:r>
            <a:endParaRPr lang="en-GB" sz="4400" b="1" dirty="0">
              <a:solidFill>
                <a:schemeClr val="bg1"/>
              </a:solidFill>
            </a:endParaRPr>
          </a:p>
        </p:txBody>
      </p:sp>
      <p:cxnSp>
        <p:nvCxnSpPr>
          <p:cNvPr id="32" name="Straight Connector 31">
            <a:extLst>
              <a:ext uri="{FF2B5EF4-FFF2-40B4-BE49-F238E27FC236}">
                <a16:creationId xmlns:a16="http://schemas.microsoft.com/office/drawing/2014/main" id="{E62D7DDC-D601-86FB-E173-316F16B4CA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AC6996C-4E55-DF90-B5B9-B4CEB04FA3A4}"/>
              </a:ext>
            </a:extLst>
          </p:cNvPr>
          <p:cNvSpPr>
            <a:spLocks noGrp="1"/>
          </p:cNvSpPr>
          <p:nvPr>
            <p:ph type="subTitle" idx="1"/>
          </p:nvPr>
        </p:nvSpPr>
        <p:spPr>
          <a:xfrm>
            <a:off x="1392667" y="2398957"/>
            <a:ext cx="9406666" cy="3526144"/>
          </a:xfrm>
        </p:spPr>
        <p:txBody>
          <a:bodyPr vert="horz" lIns="91440" tIns="45720" rIns="91440" bIns="45720" rtlCol="0">
            <a:normAutofit/>
          </a:bodyPr>
          <a:lstStyle/>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b="1" dirty="0">
                <a:solidFill>
                  <a:schemeClr val="bg1"/>
                </a:solidFill>
              </a:rPr>
              <a:t> GitHub</a:t>
            </a:r>
            <a:r>
              <a:rPr lang="en-US" dirty="0">
                <a:solidFill>
                  <a:schemeClr val="bg1"/>
                </a:solidFill>
              </a:rPr>
              <a:t>:</a:t>
            </a:r>
          </a:p>
          <a:p>
            <a:pPr algn="l"/>
            <a:r>
              <a:rPr lang="en-US" dirty="0">
                <a:solidFill>
                  <a:schemeClr val="bg1"/>
                </a:solidFill>
                <a:hlinkClick r:id="rId2"/>
              </a:rPr>
              <a:t>https://github.com/cephard/NovaMed-Solutions.git</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r>
              <a:rPr lang="en-US" dirty="0">
                <a:solidFill>
                  <a:schemeClr val="bg1"/>
                </a:solidFill>
              </a:rPr>
              <a:t> Power BI Service:</a:t>
            </a:r>
          </a:p>
          <a:p>
            <a:pPr algn="l"/>
            <a:r>
              <a:rPr lang="en-US" dirty="0">
                <a:solidFill>
                  <a:schemeClr val="bg1"/>
                </a:solidFill>
                <a:hlinkClick r:id="rId3"/>
              </a:rPr>
              <a:t>https://app.powerbi.com/view?r=eyJrIjoiZTJmZDFmMTItMDc4Ni00YTQxLWFhMTAtYzZlZDc2ZWQ3MTJkIiwidCI6ImZmMGYzZTNhLTNlNTMtNDU0Zi1iMmI1LTZjNjg3NTNiOGVlNCJ9</a:t>
            </a: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a:p>
            <a:pPr marL="342900" indent="-342900" algn="l">
              <a:buFont typeface="Arial" panose="020B0604020202020204" pitchFamily="34" charset="0"/>
              <a:buChar char="•"/>
            </a:pPr>
            <a:endParaRPr lang="en-US" dirty="0">
              <a:solidFill>
                <a:schemeClr val="bg1"/>
              </a:solidFill>
            </a:endParaRPr>
          </a:p>
        </p:txBody>
      </p:sp>
      <p:sp>
        <p:nvSpPr>
          <p:cNvPr id="34" name="Rectangle 33">
            <a:extLst>
              <a:ext uri="{FF2B5EF4-FFF2-40B4-BE49-F238E27FC236}">
                <a16:creationId xmlns:a16="http://schemas.microsoft.com/office/drawing/2014/main" id="{4D82D20A-B28E-C0DB-E342-F2084909FD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6191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02B869-B0DD-6F45-E0B4-F086FF3223F9}"/>
            </a:ext>
          </a:extLst>
        </p:cNvPr>
        <p:cNvGrpSpPr/>
        <p:nvPr/>
      </p:nvGrpSpPr>
      <p:grpSpPr>
        <a:xfrm>
          <a:off x="0" y="0"/>
          <a:ext cx="0" cy="0"/>
          <a:chOff x="0" y="0"/>
          <a:chExt cx="0" cy="0"/>
        </a:xfrm>
      </p:grpSpPr>
      <p:sp>
        <p:nvSpPr>
          <p:cNvPr id="55" name="Rectangle 54">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5A86CD-7154-41E9-4201-11F7CDF6BF19}"/>
              </a:ext>
            </a:extLst>
          </p:cNvPr>
          <p:cNvSpPr>
            <a:spLocks noGrp="1"/>
          </p:cNvSpPr>
          <p:nvPr>
            <p:ph type="ctrTitle"/>
          </p:nvPr>
        </p:nvSpPr>
        <p:spPr>
          <a:xfrm>
            <a:off x="3501896" y="1271675"/>
            <a:ext cx="5505441" cy="2387600"/>
          </a:xfrm>
        </p:spPr>
        <p:txBody>
          <a:bodyPr vert="horz" lIns="91440" tIns="45720" rIns="91440" bIns="45720" rtlCol="0">
            <a:normAutofit/>
          </a:bodyPr>
          <a:lstStyle/>
          <a:p>
            <a:r>
              <a:rPr lang="en-US" sz="4400" b="1" dirty="0">
                <a:solidFill>
                  <a:schemeClr val="bg1"/>
                </a:solidFill>
              </a:rPr>
              <a:t>Thank You</a:t>
            </a:r>
            <a:r>
              <a:rPr lang="en-US" sz="4400" b="1" dirty="0">
                <a:solidFill>
                  <a:srgbClr val="FDC543"/>
                </a:solidFill>
              </a:rPr>
              <a:t>!</a:t>
            </a:r>
            <a:endParaRPr lang="en-GB" sz="4400" b="1" dirty="0">
              <a:solidFill>
                <a:srgbClr val="FDC543"/>
              </a:solidFill>
            </a:endParaRPr>
          </a:p>
        </p:txBody>
      </p:sp>
      <p:cxnSp>
        <p:nvCxnSpPr>
          <p:cNvPr id="56" name="Straight Connector 55">
            <a:extLst>
              <a:ext uri="{FF2B5EF4-FFF2-40B4-BE49-F238E27FC236}">
                <a16:creationId xmlns:a16="http://schemas.microsoft.com/office/drawing/2014/main" id="{FEA8332D-EA74-40A2-8709-00EDB23792E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7240" y="3429000"/>
            <a:ext cx="0" cy="3164872"/>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9358801C-1E89-48FF-B14F-D76A2EA14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34797" y="816429"/>
            <a:ext cx="8239647" cy="522514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4" name="Straight Connector 53">
            <a:extLst>
              <a:ext uri="{FF2B5EF4-FFF2-40B4-BE49-F238E27FC236}">
                <a16:creationId xmlns:a16="http://schemas.microsoft.com/office/drawing/2014/main" id="{AB88284F-ED00-40CA-B57D-89C49E8EC6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00357" y="272979"/>
            <a:ext cx="0" cy="2906211"/>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255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8FDB17-E318-BBBC-97BB-951FC53122B2}"/>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F013748A-90E5-3984-C687-23E8FCEAD5DE}"/>
              </a:ext>
            </a:extLst>
          </p:cNvPr>
          <p:cNvSpPr>
            <a:spLocks noGrp="1"/>
          </p:cNvSpPr>
          <p:nvPr>
            <p:ph type="ctrTitle"/>
          </p:nvPr>
        </p:nvSpPr>
        <p:spPr>
          <a:xfrm>
            <a:off x="838200" y="669925"/>
            <a:ext cx="4508946" cy="1325563"/>
          </a:xfrm>
        </p:spPr>
        <p:txBody>
          <a:bodyPr vert="horz" lIns="91440" tIns="45720" rIns="91440" bIns="45720" rtlCol="0" anchor="b">
            <a:normAutofit/>
          </a:bodyPr>
          <a:lstStyle/>
          <a:p>
            <a:pPr algn="r"/>
            <a:r>
              <a:rPr lang="en-US" sz="4400" b="1" kern="1200">
                <a:solidFill>
                  <a:schemeClr val="bg1"/>
                </a:solidFill>
                <a:latin typeface="+mj-lt"/>
                <a:ea typeface="+mj-ea"/>
                <a:cs typeface="+mj-cs"/>
              </a:rPr>
              <a:t>Data Model</a:t>
            </a:r>
          </a:p>
        </p:txBody>
      </p:sp>
      <p:cxnSp>
        <p:nvCxnSpPr>
          <p:cNvPr id="64" name="Straight Connector 63">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086A750-3BBD-E103-4798-551DC578CA05}"/>
              </a:ext>
            </a:extLst>
          </p:cNvPr>
          <p:cNvSpPr>
            <a:spLocks noGrp="1"/>
          </p:cNvSpPr>
          <p:nvPr>
            <p:ph type="subTitle" idx="1"/>
          </p:nvPr>
        </p:nvSpPr>
        <p:spPr>
          <a:xfrm>
            <a:off x="435428" y="2110680"/>
            <a:ext cx="11321143" cy="4188519"/>
          </a:xfrm>
        </p:spPr>
        <p:txBody>
          <a:bodyPr vert="horz" lIns="91440" tIns="45720" rIns="91440" bIns="45720" rtlCol="0">
            <a:noAutofit/>
          </a:bodyPr>
          <a:lstStyle/>
          <a:p>
            <a:pPr marL="342900" indent="-342900" algn="l">
              <a:buFont typeface="Arial" panose="020B0604020202020204" pitchFamily="34" charset="0"/>
              <a:buChar char="•"/>
            </a:pPr>
            <a:r>
              <a:rPr lang="en-US" sz="1900" dirty="0" err="1">
                <a:solidFill>
                  <a:schemeClr val="bg1"/>
                </a:solidFill>
              </a:rPr>
              <a:t>NovaMed</a:t>
            </a:r>
            <a:r>
              <a:rPr lang="en-US" sz="1900" dirty="0">
                <a:solidFill>
                  <a:schemeClr val="bg1"/>
                </a:solidFill>
              </a:rPr>
              <a:t>-Solutions has a database structure that includes four tables: the Sales Fact Table, Customer Dimension, Drug Lookup Dimension, and Calendar Dimension. The Sales Fact Table contains 16,314 records and is frequently updated. </a:t>
            </a:r>
          </a:p>
          <a:p>
            <a:pPr marL="342900" indent="-342900" algn="l">
              <a:buFont typeface="Arial" panose="020B0604020202020204" pitchFamily="34" charset="0"/>
              <a:buChar char="•"/>
            </a:pPr>
            <a:r>
              <a:rPr lang="en-US" sz="1900" dirty="0">
                <a:solidFill>
                  <a:schemeClr val="bg1"/>
                </a:solidFill>
              </a:rPr>
              <a:t>Sales Fact Table: This table has a primary key (</a:t>
            </a:r>
            <a:r>
              <a:rPr lang="en-US" sz="1900" dirty="0" err="1">
                <a:solidFill>
                  <a:schemeClr val="bg1"/>
                </a:solidFill>
              </a:rPr>
              <a:t>SaleID</a:t>
            </a:r>
            <a:r>
              <a:rPr lang="en-US" sz="1900" dirty="0">
                <a:solidFill>
                  <a:schemeClr val="bg1"/>
                </a:solidFill>
              </a:rPr>
              <a:t>) and foreign keys (</a:t>
            </a:r>
            <a:r>
              <a:rPr lang="en-US" sz="1900" dirty="0" err="1">
                <a:solidFill>
                  <a:schemeClr val="bg1"/>
                </a:solidFill>
              </a:rPr>
              <a:t>DrugID</a:t>
            </a:r>
            <a:r>
              <a:rPr lang="en-US" sz="1900" dirty="0">
                <a:solidFill>
                  <a:schemeClr val="bg1"/>
                </a:solidFill>
              </a:rPr>
              <a:t>, CustomerID, and Sale Date). It includes columns for Units Sold, Buyer Type, and calculated columns for Revenue, Profit, and Cost of Goods Sold.</a:t>
            </a:r>
          </a:p>
          <a:p>
            <a:pPr marL="342900" indent="-342900" algn="l">
              <a:buFont typeface="Arial" panose="020B0604020202020204" pitchFamily="34" charset="0"/>
              <a:buChar char="•"/>
            </a:pPr>
            <a:r>
              <a:rPr lang="en-US" sz="1900" dirty="0">
                <a:solidFill>
                  <a:schemeClr val="bg1"/>
                </a:solidFill>
              </a:rPr>
              <a:t>Customer Dimension: This table contains customer information, including First Name, Last Name, Age, and Gender. It also features a calculated column for Age Group, which helps facilitate better analysis.</a:t>
            </a:r>
          </a:p>
          <a:p>
            <a:pPr marL="342900" indent="-342900" algn="l">
              <a:buFont typeface="Arial" panose="020B0604020202020204" pitchFamily="34" charset="0"/>
              <a:buChar char="•"/>
            </a:pPr>
            <a:r>
              <a:rPr lang="en-US" sz="1900" dirty="0">
                <a:solidFill>
                  <a:schemeClr val="bg1"/>
                </a:solidFill>
              </a:rPr>
              <a:t>Drug Lookup Dimension: This table holds details about drugs, such as Regulatory Compliance ID, Drug Name, Unit Sales Price, Cost of Production, and what conditions the drugs treat. Its numerical columns are used to create calculated columns in the Sales Fact Table using the RELATED keyword.</a:t>
            </a:r>
          </a:p>
          <a:p>
            <a:pPr marL="342900" indent="-342900" algn="l">
              <a:buFont typeface="Arial" panose="020B0604020202020204" pitchFamily="34" charset="0"/>
              <a:buChar char="•"/>
            </a:pPr>
            <a:r>
              <a:rPr lang="en-US" sz="1900" dirty="0">
                <a:solidFill>
                  <a:schemeClr val="bg1"/>
                </a:solidFill>
              </a:rPr>
              <a:t>Calendar Dimension: This table features a custom calendar aligned with </a:t>
            </a:r>
            <a:r>
              <a:rPr lang="en-US" sz="1900" dirty="0" err="1">
                <a:solidFill>
                  <a:schemeClr val="bg1"/>
                </a:solidFill>
              </a:rPr>
              <a:t>NovaMed’s</a:t>
            </a:r>
            <a:r>
              <a:rPr lang="en-US" sz="1900" dirty="0">
                <a:solidFill>
                  <a:schemeClr val="bg1"/>
                </a:solidFill>
              </a:rPr>
              <a:t> business periods. It includes the Year, Month Name, Date and month Number, which assists in month-over-month analysis.</a:t>
            </a:r>
          </a:p>
        </p:txBody>
      </p:sp>
      <p:sp>
        <p:nvSpPr>
          <p:cNvPr id="66" name="Rectangle 65">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0700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8079AD-FA39-61CA-DA8D-CB1E022CA435}"/>
            </a:ext>
          </a:extLst>
        </p:cNvPr>
        <p:cNvGrpSpPr/>
        <p:nvPr/>
      </p:nvGrpSpPr>
      <p:grpSpPr>
        <a:xfrm>
          <a:off x="0" y="0"/>
          <a:ext cx="0" cy="0"/>
          <a:chOff x="0" y="0"/>
          <a:chExt cx="0" cy="0"/>
        </a:xfrm>
      </p:grpSpPr>
      <p:sp>
        <p:nvSpPr>
          <p:cNvPr id="62" name="Rectangle 61">
            <a:extLst>
              <a:ext uri="{FF2B5EF4-FFF2-40B4-BE49-F238E27FC236}">
                <a16:creationId xmlns:a16="http://schemas.microsoft.com/office/drawing/2014/main" id="{C6197B6E-32CC-B832-D786-71EC3D2AED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9F9C2880-CE2A-9FCE-95B3-FC9008941172}"/>
              </a:ext>
            </a:extLst>
          </p:cNvPr>
          <p:cNvSpPr>
            <a:spLocks noGrp="1"/>
          </p:cNvSpPr>
          <p:nvPr>
            <p:ph type="ctrTitle"/>
          </p:nvPr>
        </p:nvSpPr>
        <p:spPr>
          <a:xfrm>
            <a:off x="838200" y="669925"/>
            <a:ext cx="4508946" cy="1325563"/>
          </a:xfrm>
        </p:spPr>
        <p:txBody>
          <a:bodyPr vert="horz" lIns="91440" tIns="45720" rIns="91440" bIns="45720" rtlCol="0" anchor="b">
            <a:normAutofit/>
          </a:bodyPr>
          <a:lstStyle/>
          <a:p>
            <a:pPr algn="r"/>
            <a:r>
              <a:rPr lang="en-US" sz="4400" b="1" kern="1200" dirty="0">
                <a:solidFill>
                  <a:schemeClr val="bg1"/>
                </a:solidFill>
                <a:latin typeface="+mj-lt"/>
                <a:ea typeface="+mj-ea"/>
                <a:cs typeface="+mj-cs"/>
              </a:rPr>
              <a:t>Entity Relationship</a:t>
            </a:r>
          </a:p>
        </p:txBody>
      </p:sp>
      <p:cxnSp>
        <p:nvCxnSpPr>
          <p:cNvPr id="64" name="Straight Connector 63">
            <a:extLst>
              <a:ext uri="{FF2B5EF4-FFF2-40B4-BE49-F238E27FC236}">
                <a16:creationId xmlns:a16="http://schemas.microsoft.com/office/drawing/2014/main" id="{8C663131-A8BF-401A-5405-82407F1A0B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98FE5C6B-7B1C-F231-BEA3-EB8D80164B4F}"/>
              </a:ext>
            </a:extLst>
          </p:cNvPr>
          <p:cNvSpPr>
            <a:spLocks noGrp="1"/>
          </p:cNvSpPr>
          <p:nvPr>
            <p:ph type="subTitle" idx="1"/>
          </p:nvPr>
        </p:nvSpPr>
        <p:spPr>
          <a:xfrm>
            <a:off x="126207" y="2550220"/>
            <a:ext cx="4317778" cy="3748979"/>
          </a:xfrm>
        </p:spPr>
        <p:txBody>
          <a:bodyPr vert="horz" lIns="91440" tIns="45720" rIns="91440" bIns="45720" rtlCol="0">
            <a:noAutofit/>
          </a:bodyPr>
          <a:lstStyle/>
          <a:p>
            <a:pPr marL="342900" indent="-342900" algn="l">
              <a:buFont typeface="Arial" panose="020B0604020202020204" pitchFamily="34" charset="0"/>
              <a:buChar char="•"/>
            </a:pPr>
            <a:r>
              <a:rPr lang="en-US" sz="1900" dirty="0">
                <a:solidFill>
                  <a:schemeClr val="bg1"/>
                </a:solidFill>
              </a:rPr>
              <a:t>The model is a star model with the fact table at the </a:t>
            </a:r>
            <a:r>
              <a:rPr lang="en-US" sz="1900" dirty="0" err="1">
                <a:solidFill>
                  <a:schemeClr val="bg1"/>
                </a:solidFill>
              </a:rPr>
              <a:t>centre</a:t>
            </a:r>
            <a:r>
              <a:rPr lang="en-US" sz="1900" dirty="0">
                <a:solidFill>
                  <a:schemeClr val="bg1"/>
                </a:solidFill>
              </a:rPr>
              <a:t>, with connections to the dim tables using their primary keys to create a relationship.</a:t>
            </a:r>
          </a:p>
          <a:p>
            <a:pPr marL="342900" indent="-342900" algn="l">
              <a:buFont typeface="Arial" panose="020B0604020202020204" pitchFamily="34" charset="0"/>
              <a:buChar char="•"/>
            </a:pPr>
            <a:r>
              <a:rPr lang="en-US" sz="1900" dirty="0">
                <a:solidFill>
                  <a:schemeClr val="bg1"/>
                </a:solidFill>
              </a:rPr>
              <a:t>All the dim tables are a 1-to-many relationship with the fact table.</a:t>
            </a:r>
          </a:p>
        </p:txBody>
      </p:sp>
      <p:sp>
        <p:nvSpPr>
          <p:cNvPr id="66" name="Rectangle 65">
            <a:extLst>
              <a:ext uri="{FF2B5EF4-FFF2-40B4-BE49-F238E27FC236}">
                <a16:creationId xmlns:a16="http://schemas.microsoft.com/office/drawing/2014/main" id="{855DF876-BA19-B89B-A64D-FD0825B221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a:extLst>
              <a:ext uri="{FF2B5EF4-FFF2-40B4-BE49-F238E27FC236}">
                <a16:creationId xmlns:a16="http://schemas.microsoft.com/office/drawing/2014/main" id="{BFAC46F6-A9AE-D7B2-71E9-B0896FA620B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36360" y="2141534"/>
            <a:ext cx="7311335" cy="4478193"/>
          </a:xfrm>
          <a:prstGeom prst="rect">
            <a:avLst/>
          </a:prstGeom>
        </p:spPr>
      </p:pic>
    </p:spTree>
    <p:extLst>
      <p:ext uri="{BB962C8B-B14F-4D97-AF65-F5344CB8AC3E}">
        <p14:creationId xmlns:p14="http://schemas.microsoft.com/office/powerpoint/2010/main" val="982774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445DC1-B6CA-B1C4-438D-2BBDB00EDEC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descr="Hand spraying sanitizer">
            <a:extLst>
              <a:ext uri="{FF2B5EF4-FFF2-40B4-BE49-F238E27FC236}">
                <a16:creationId xmlns:a16="http://schemas.microsoft.com/office/drawing/2014/main" id="{91B76688-4980-99E7-5790-6B9F98372D87}"/>
              </a:ext>
            </a:extLst>
          </p:cNvPr>
          <p:cNvPicPr>
            <a:picLocks noChangeAspect="1"/>
          </p:cNvPicPr>
          <p:nvPr/>
        </p:nvPicPr>
        <p:blipFill>
          <a:blip r:embed="rId2"/>
          <a:srcRect t="9091" r="23289"/>
          <a:stretch>
            <a:fillRect/>
          </a:stretch>
        </p:blipFill>
        <p:spPr>
          <a:xfrm>
            <a:off x="3522468" y="10"/>
            <a:ext cx="8669532" cy="6857990"/>
          </a:xfrm>
          <a:prstGeom prst="rect">
            <a:avLst/>
          </a:prstGeom>
        </p:spPr>
      </p:pic>
      <p:sp>
        <p:nvSpPr>
          <p:cNvPr id="40" name="Rectangle 39">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F606F2-3581-D1BD-9C1B-7A20B780091A}"/>
              </a:ext>
            </a:extLst>
          </p:cNvPr>
          <p:cNvSpPr>
            <a:spLocks noGrp="1"/>
          </p:cNvSpPr>
          <p:nvPr>
            <p:ph type="ctrTitle"/>
          </p:nvPr>
        </p:nvSpPr>
        <p:spPr>
          <a:xfrm>
            <a:off x="371094" y="1161288"/>
            <a:ext cx="3438144" cy="1124712"/>
          </a:xfrm>
        </p:spPr>
        <p:txBody>
          <a:bodyPr vert="horz" lIns="91440" tIns="45720" rIns="91440" bIns="45720" rtlCol="0" anchor="b">
            <a:normAutofit/>
          </a:bodyPr>
          <a:lstStyle/>
          <a:p>
            <a:pPr algn="l"/>
            <a:r>
              <a:rPr lang="en-US" sz="2800" b="1">
                <a:solidFill>
                  <a:schemeClr val="bg1"/>
                </a:solidFill>
              </a:rPr>
              <a:t>Data Cleaning &amp; Transformation</a:t>
            </a:r>
          </a:p>
        </p:txBody>
      </p:sp>
      <p:sp>
        <p:nvSpPr>
          <p:cNvPr id="42" name="Rectangle 41">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AF8C38E-8DA5-3EAA-1A57-88F1DA36188F}"/>
              </a:ext>
            </a:extLst>
          </p:cNvPr>
          <p:cNvSpPr>
            <a:spLocks noGrp="1"/>
          </p:cNvSpPr>
          <p:nvPr>
            <p:ph type="subTitle" idx="1"/>
          </p:nvPr>
        </p:nvSpPr>
        <p:spPr>
          <a:xfrm>
            <a:off x="371094" y="2718054"/>
            <a:ext cx="5724906" cy="3207258"/>
          </a:xfrm>
        </p:spPr>
        <p:txBody>
          <a:bodyPr vert="horz" lIns="91440" tIns="45720" rIns="91440" bIns="45720" rtlCol="0" anchor="t">
            <a:noAutofit/>
          </a:bodyPr>
          <a:lstStyle/>
          <a:p>
            <a:pPr marL="342900" indent="-228600" algn="l">
              <a:buFont typeface="Arial" panose="020B0604020202020204" pitchFamily="34" charset="0"/>
              <a:buChar char="•"/>
            </a:pPr>
            <a:r>
              <a:rPr lang="en-US" sz="1900" b="1" dirty="0">
                <a:solidFill>
                  <a:schemeClr val="bg1"/>
                </a:solidFill>
              </a:rPr>
              <a:t>Removing duplicate IDs</a:t>
            </a:r>
            <a:r>
              <a:rPr lang="en-US" sz="1900" dirty="0">
                <a:solidFill>
                  <a:schemeClr val="bg1"/>
                </a:solidFill>
              </a:rPr>
              <a:t> and replacing errors with placeholder values.</a:t>
            </a:r>
          </a:p>
          <a:p>
            <a:pPr marL="342900" indent="-228600" algn="l">
              <a:buFont typeface="Arial" panose="020B0604020202020204" pitchFamily="34" charset="0"/>
              <a:buChar char="•"/>
            </a:pPr>
            <a:r>
              <a:rPr lang="en-US" sz="1900" b="1" dirty="0">
                <a:solidFill>
                  <a:schemeClr val="bg1"/>
                </a:solidFill>
              </a:rPr>
              <a:t>Converting column types</a:t>
            </a:r>
            <a:r>
              <a:rPr lang="en-US" sz="1900" dirty="0">
                <a:solidFill>
                  <a:schemeClr val="bg1"/>
                </a:solidFill>
              </a:rPr>
              <a:t> into the correct data type, e.g. MM-DD-YYYY, to short date using Locale.</a:t>
            </a:r>
          </a:p>
          <a:p>
            <a:pPr marL="342900" indent="-228600" algn="l">
              <a:buFont typeface="Arial" panose="020B0604020202020204" pitchFamily="34" charset="0"/>
              <a:buChar char="•"/>
            </a:pPr>
            <a:r>
              <a:rPr lang="en-US" sz="1900" b="1" dirty="0">
                <a:solidFill>
                  <a:schemeClr val="bg1"/>
                </a:solidFill>
              </a:rPr>
              <a:t>Grouping customer ages</a:t>
            </a:r>
            <a:r>
              <a:rPr lang="en-US" sz="1900" dirty="0">
                <a:solidFill>
                  <a:schemeClr val="bg1"/>
                </a:solidFill>
              </a:rPr>
              <a:t> from raw numeric values into age segments.</a:t>
            </a:r>
          </a:p>
          <a:p>
            <a:pPr marL="342900" indent="-228600" algn="l">
              <a:buFont typeface="Arial" panose="020B0604020202020204" pitchFamily="34" charset="0"/>
              <a:buChar char="•"/>
            </a:pPr>
            <a:r>
              <a:rPr lang="en-US" sz="1900" b="1" dirty="0">
                <a:solidFill>
                  <a:schemeClr val="bg1"/>
                </a:solidFill>
              </a:rPr>
              <a:t>Creating relationships</a:t>
            </a:r>
            <a:r>
              <a:rPr lang="en-US" sz="1900" dirty="0">
                <a:solidFill>
                  <a:schemeClr val="bg1"/>
                </a:solidFill>
              </a:rPr>
              <a:t> by establishing 1-to-many links between the dimension tables and the fact table.</a:t>
            </a:r>
          </a:p>
          <a:p>
            <a:pPr marL="342900" indent="-228600" algn="l">
              <a:buFont typeface="Arial" panose="020B0604020202020204" pitchFamily="34" charset="0"/>
              <a:buChar char="•"/>
            </a:pPr>
            <a:r>
              <a:rPr lang="en-US" sz="1900" b="1" dirty="0">
                <a:solidFill>
                  <a:schemeClr val="bg1"/>
                </a:solidFill>
              </a:rPr>
              <a:t>Improving time intelligence</a:t>
            </a:r>
            <a:r>
              <a:rPr lang="en-US" sz="1900" dirty="0">
                <a:solidFill>
                  <a:schemeClr val="bg1"/>
                </a:solidFill>
              </a:rPr>
              <a:t> by using both the month name and the month number.</a:t>
            </a:r>
          </a:p>
        </p:txBody>
      </p:sp>
    </p:spTree>
    <p:extLst>
      <p:ext uri="{BB962C8B-B14F-4D97-AF65-F5344CB8AC3E}">
        <p14:creationId xmlns:p14="http://schemas.microsoft.com/office/powerpoint/2010/main" val="416365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0E1CF8-8758-18A5-61ED-D69B1092F576}"/>
            </a:ext>
          </a:extLst>
        </p:cNvPr>
        <p:cNvGrpSpPr/>
        <p:nvPr/>
      </p:nvGrpSpPr>
      <p:grpSpPr>
        <a:xfrm>
          <a:off x="0" y="0"/>
          <a:ext cx="0" cy="0"/>
          <a:chOff x="0" y="0"/>
          <a:chExt cx="0" cy="0"/>
        </a:xfrm>
      </p:grpSpPr>
      <p:sp>
        <p:nvSpPr>
          <p:cNvPr id="48" name="Rectangle 4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07552DE4-D794-1F14-E377-6B100D59B048}"/>
              </a:ext>
            </a:extLst>
          </p:cNvPr>
          <p:cNvSpPr>
            <a:spLocks noGrp="1"/>
          </p:cNvSpPr>
          <p:nvPr>
            <p:ph type="ctrTitle"/>
          </p:nvPr>
        </p:nvSpPr>
        <p:spPr>
          <a:xfrm>
            <a:off x="1014141" y="1450655"/>
            <a:ext cx="3932030" cy="3956690"/>
          </a:xfrm>
        </p:spPr>
        <p:txBody>
          <a:bodyPr vert="horz" lIns="91440" tIns="45720" rIns="91440" bIns="45720" rtlCol="0" anchor="ctr">
            <a:normAutofit/>
          </a:bodyPr>
          <a:lstStyle/>
          <a:p>
            <a:pPr algn="l"/>
            <a:r>
              <a:rPr lang="en-US" sz="6800" b="1" kern="1200">
                <a:solidFill>
                  <a:schemeClr val="bg1"/>
                </a:solidFill>
                <a:latin typeface="+mj-lt"/>
                <a:ea typeface="+mj-ea"/>
                <a:cs typeface="+mj-cs"/>
              </a:rPr>
              <a:t>Executive Summary</a:t>
            </a:r>
          </a:p>
        </p:txBody>
      </p:sp>
      <p:cxnSp>
        <p:nvCxnSpPr>
          <p:cNvPr id="50" name="Straight Connector 4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1F3EDAE-140A-604D-7D4D-6171BE54AC05}"/>
              </a:ext>
            </a:extLst>
          </p:cNvPr>
          <p:cNvSpPr>
            <a:spLocks noGrp="1"/>
          </p:cNvSpPr>
          <p:nvPr>
            <p:ph type="subTitle" idx="1"/>
          </p:nvPr>
        </p:nvSpPr>
        <p:spPr>
          <a:xfrm>
            <a:off x="6096000" y="1108060"/>
            <a:ext cx="5008901" cy="5511811"/>
          </a:xfrm>
        </p:spPr>
        <p:txBody>
          <a:bodyPr vert="horz" lIns="91440" tIns="45720" rIns="91440" bIns="45720" rtlCol="0" anchor="ctr">
            <a:noAutofit/>
          </a:bodyPr>
          <a:lstStyle/>
          <a:p>
            <a:pPr indent="-228600" algn="l">
              <a:buFont typeface="Arial" panose="020B0604020202020204" pitchFamily="34" charset="0"/>
              <a:buChar char="•"/>
            </a:pPr>
            <a:r>
              <a:rPr lang="en-US" sz="1900" dirty="0">
                <a:solidFill>
                  <a:schemeClr val="bg1"/>
                </a:solidFill>
              </a:rPr>
              <a:t>- The profit margin has been high, averaging 81.97%.</a:t>
            </a:r>
          </a:p>
          <a:p>
            <a:pPr indent="-228600" algn="l">
              <a:buFont typeface="Arial" panose="020B0604020202020204" pitchFamily="34" charset="0"/>
              <a:buChar char="•"/>
            </a:pPr>
            <a:r>
              <a:rPr lang="en-US" sz="1900" dirty="0">
                <a:solidFill>
                  <a:schemeClr val="bg1"/>
                </a:solidFill>
              </a:rPr>
              <a:t>In 2023, revenue peaked at $5.80 million in July, while revenues for other years never reached $1 million in any month.</a:t>
            </a:r>
          </a:p>
          <a:p>
            <a:pPr indent="-228600" algn="l">
              <a:buFont typeface="Arial" panose="020B0604020202020204" pitchFamily="34" charset="0"/>
              <a:buChar char="•"/>
            </a:pPr>
            <a:r>
              <a:rPr lang="en-US" sz="1900" dirty="0">
                <a:solidFill>
                  <a:schemeClr val="bg1"/>
                </a:solidFill>
              </a:rPr>
              <a:t>The combined revenue of the bottom five drugs is less than the revenue of any individual drug on the top five list.</a:t>
            </a:r>
          </a:p>
          <a:p>
            <a:pPr indent="-228600" algn="l">
              <a:buFont typeface="Arial" panose="020B0604020202020204" pitchFamily="34" charset="0"/>
              <a:buChar char="•"/>
            </a:pPr>
            <a:r>
              <a:rPr lang="en-US" sz="1900" dirty="0">
                <a:solidFill>
                  <a:schemeClr val="bg1"/>
                </a:solidFill>
              </a:rPr>
              <a:t>Top-selling drugs such as Doxycycline and Ezetimibe have individual revenues exceeding $3 million.</a:t>
            </a:r>
          </a:p>
          <a:p>
            <a:pPr indent="-228600" algn="l">
              <a:buFont typeface="Arial" panose="020B0604020202020204" pitchFamily="34" charset="0"/>
              <a:buChar char="•"/>
            </a:pPr>
            <a:r>
              <a:rPr lang="en-US" sz="1900" dirty="0">
                <a:solidFill>
                  <a:schemeClr val="bg1"/>
                </a:solidFill>
              </a:rPr>
              <a:t>Canada and Australia contribute the largest share of revenue, with the majority of customers being seniors.</a:t>
            </a:r>
          </a:p>
          <a:p>
            <a:pPr indent="-228600" algn="l">
              <a:buFont typeface="Arial" panose="020B0604020202020204" pitchFamily="34" charset="0"/>
              <a:buChar char="•"/>
            </a:pPr>
            <a:r>
              <a:rPr lang="en-US" sz="1900" dirty="0">
                <a:solidFill>
                  <a:schemeClr val="bg1"/>
                </a:solidFill>
              </a:rPr>
              <a:t>Although most of the drugs were purchased directly by end users, the sellers' revenue was 7.4 times greater than the revenue from end users. </a:t>
            </a:r>
          </a:p>
        </p:txBody>
      </p:sp>
    </p:spTree>
    <p:extLst>
      <p:ext uri="{BB962C8B-B14F-4D97-AF65-F5344CB8AC3E}">
        <p14:creationId xmlns:p14="http://schemas.microsoft.com/office/powerpoint/2010/main" val="2631599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474EA75-5914-049C-1760-B687DF078B87}"/>
            </a:ext>
          </a:extLst>
        </p:cNvPr>
        <p:cNvGrpSpPr/>
        <p:nvPr/>
      </p:nvGrpSpPr>
      <p:grpSpPr>
        <a:xfrm>
          <a:off x="0" y="0"/>
          <a:ext cx="0" cy="0"/>
          <a:chOff x="0" y="0"/>
          <a:chExt cx="0" cy="0"/>
        </a:xfrm>
      </p:grpSpPr>
      <p:sp>
        <p:nvSpPr>
          <p:cNvPr id="105" name="Rectangle 104">
            <a:extLst>
              <a:ext uri="{FF2B5EF4-FFF2-40B4-BE49-F238E27FC236}">
                <a16:creationId xmlns:a16="http://schemas.microsoft.com/office/drawing/2014/main" id="{C38CD1F2-2CDE-4B42-BB23-EC7686F925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106">
            <a:extLst>
              <a:ext uri="{FF2B5EF4-FFF2-40B4-BE49-F238E27FC236}">
                <a16:creationId xmlns:a16="http://schemas.microsoft.com/office/drawing/2014/main" id="{E9827173-10F7-4BE6-8CC8-39A46D781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9" name="Group 108">
            <a:extLst>
              <a:ext uri="{FF2B5EF4-FFF2-40B4-BE49-F238E27FC236}">
                <a16:creationId xmlns:a16="http://schemas.microsoft.com/office/drawing/2014/main" id="{60FB2829-9E66-4DBD-BC15-FC5D73246D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110" name="Oval 109">
              <a:extLst>
                <a:ext uri="{FF2B5EF4-FFF2-40B4-BE49-F238E27FC236}">
                  <a16:creationId xmlns:a16="http://schemas.microsoft.com/office/drawing/2014/main" id="{E9EE2A32-8611-4375-B6B1-468FAD682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C77E1DA0-3927-4F35-B8A3-D5D556375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F7BAA08B-588E-406F-899B-A6A7FCFBE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A8AA7C41-B331-402E-9453-95B3B82735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4" name="Oval 113">
              <a:extLst>
                <a:ext uri="{FF2B5EF4-FFF2-40B4-BE49-F238E27FC236}">
                  <a16:creationId xmlns:a16="http://schemas.microsoft.com/office/drawing/2014/main" id="{A7060B3E-946D-4885-9B86-1D445209EB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E3046747-F284-4990-9ECA-3DF2C6E08B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7" name="Rectangle 116">
            <a:extLst>
              <a:ext uri="{FF2B5EF4-FFF2-40B4-BE49-F238E27FC236}">
                <a16:creationId xmlns:a16="http://schemas.microsoft.com/office/drawing/2014/main" id="{21301226-F3C6-4744-94AE-2460B381D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9B611-A751-0299-6F05-5690AD0C8560}"/>
              </a:ext>
            </a:extLst>
          </p:cNvPr>
          <p:cNvSpPr>
            <a:spLocks noGrp="1"/>
          </p:cNvSpPr>
          <p:nvPr>
            <p:ph type="ctrTitle"/>
          </p:nvPr>
        </p:nvSpPr>
        <p:spPr>
          <a:xfrm>
            <a:off x="629640" y="630935"/>
            <a:ext cx="5107366" cy="2096769"/>
          </a:xfrm>
          <a:noFill/>
        </p:spPr>
        <p:txBody>
          <a:bodyPr vert="horz" lIns="91440" tIns="45720" rIns="91440" bIns="45720" rtlCol="0" anchor="t">
            <a:normAutofit/>
          </a:bodyPr>
          <a:lstStyle/>
          <a:p>
            <a:pPr algn="l"/>
            <a:r>
              <a:rPr lang="en-US" sz="4800" b="1" kern="1200" dirty="0">
                <a:solidFill>
                  <a:schemeClr val="bg1"/>
                </a:solidFill>
                <a:latin typeface="+mj-lt"/>
                <a:ea typeface="+mj-ea"/>
                <a:cs typeface="+mj-cs"/>
              </a:rPr>
              <a:t>Executive Summary</a:t>
            </a:r>
          </a:p>
        </p:txBody>
      </p:sp>
      <p:sp>
        <p:nvSpPr>
          <p:cNvPr id="119" name="Rectangle 118">
            <a:extLst>
              <a:ext uri="{FF2B5EF4-FFF2-40B4-BE49-F238E27FC236}">
                <a16:creationId xmlns:a16="http://schemas.microsoft.com/office/drawing/2014/main" id="{4EC57637-D435-4155-993A-0E3A8BBBA5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1" name="Group 120">
            <a:extLst>
              <a:ext uri="{FF2B5EF4-FFF2-40B4-BE49-F238E27FC236}">
                <a16:creationId xmlns:a16="http://schemas.microsoft.com/office/drawing/2014/main" id="{0B81AE96-B9C7-4679-BC62-F2C79F2E8F3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122" name="Straight Connector 121">
              <a:extLst>
                <a:ext uri="{FF2B5EF4-FFF2-40B4-BE49-F238E27FC236}">
                  <a16:creationId xmlns:a16="http://schemas.microsoft.com/office/drawing/2014/main" id="{BD4225F6-B312-47D5-8299-988BD17E0E6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D3C04A86-BCAE-473C-B18D-88FD5627C47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2CCD134-9351-4847-8741-FF5EAB4705B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470C83-08EE-4959-BA0A-F8846F524E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3" name="Subtitle 2">
            <a:extLst>
              <a:ext uri="{FF2B5EF4-FFF2-40B4-BE49-F238E27FC236}">
                <a16:creationId xmlns:a16="http://schemas.microsoft.com/office/drawing/2014/main" id="{F8A824EE-D4C9-3D99-B5DA-34F46099CADE}"/>
              </a:ext>
            </a:extLst>
          </p:cNvPr>
          <p:cNvSpPr>
            <a:spLocks noGrp="1"/>
          </p:cNvSpPr>
          <p:nvPr>
            <p:ph type="subTitle" idx="1"/>
          </p:nvPr>
        </p:nvSpPr>
        <p:spPr>
          <a:xfrm>
            <a:off x="3550516" y="630935"/>
            <a:ext cx="7859007" cy="4364831"/>
          </a:xfrm>
          <a:noFill/>
        </p:spPr>
        <p:txBody>
          <a:bodyPr vert="horz" lIns="91440" tIns="45720" rIns="91440" bIns="45720" rtlCol="0" anchor="t">
            <a:normAutofit/>
          </a:bodyPr>
          <a:lstStyle/>
          <a:p>
            <a:pPr indent="-228600" algn="l">
              <a:buFont typeface="Arial" panose="020B0604020202020204" pitchFamily="34" charset="0"/>
              <a:buChar char="•"/>
            </a:pPr>
            <a:r>
              <a:rPr lang="en-US" sz="1900" dirty="0">
                <a:solidFill>
                  <a:schemeClr val="bg1"/>
                </a:solidFill>
              </a:rPr>
              <a:t>The profit margin has remained high, averaging </a:t>
            </a:r>
            <a:r>
              <a:rPr lang="en-US" sz="1900" b="1" dirty="0">
                <a:solidFill>
                  <a:schemeClr val="bg1"/>
                </a:solidFill>
              </a:rPr>
              <a:t>82.06% </a:t>
            </a:r>
            <a:r>
              <a:rPr lang="en-US" sz="1900" dirty="0">
                <a:solidFill>
                  <a:schemeClr val="bg1"/>
                </a:solidFill>
              </a:rPr>
              <a:t>over the years.</a:t>
            </a:r>
          </a:p>
          <a:p>
            <a:pPr indent="-228600" algn="l">
              <a:buFont typeface="Arial" panose="020B0604020202020204" pitchFamily="34" charset="0"/>
              <a:buChar char="•"/>
            </a:pPr>
            <a:r>
              <a:rPr lang="en-US" sz="1900" dirty="0">
                <a:solidFill>
                  <a:schemeClr val="bg1"/>
                </a:solidFill>
              </a:rPr>
              <a:t>In 2023, revenue peaked at </a:t>
            </a:r>
            <a:r>
              <a:rPr lang="en-US" sz="1900" b="1" dirty="0">
                <a:solidFill>
                  <a:schemeClr val="bg1"/>
                </a:solidFill>
              </a:rPr>
              <a:t>$61.68 </a:t>
            </a:r>
            <a:r>
              <a:rPr lang="en-US" sz="1900" dirty="0">
                <a:solidFill>
                  <a:schemeClr val="bg1"/>
                </a:solidFill>
              </a:rPr>
              <a:t>million, while revenues for subsequent years, such as 2025, only reached </a:t>
            </a:r>
            <a:r>
              <a:rPr lang="en-US" sz="1900" b="1" dirty="0">
                <a:solidFill>
                  <a:schemeClr val="bg1"/>
                </a:solidFill>
              </a:rPr>
              <a:t>$2.88 </a:t>
            </a:r>
            <a:r>
              <a:rPr lang="en-US" sz="1900" dirty="0">
                <a:solidFill>
                  <a:schemeClr val="bg1"/>
                </a:solidFill>
              </a:rPr>
              <a:t>million.</a:t>
            </a:r>
          </a:p>
          <a:p>
            <a:pPr indent="-228600" algn="l">
              <a:buFont typeface="Arial" panose="020B0604020202020204" pitchFamily="34" charset="0"/>
              <a:buChar char="•"/>
            </a:pPr>
            <a:r>
              <a:rPr lang="en-US" sz="1900" dirty="0">
                <a:solidFill>
                  <a:schemeClr val="bg1"/>
                </a:solidFill>
              </a:rPr>
              <a:t>Doxycycline was the highest-selling drug, generating a revenue of </a:t>
            </a:r>
            <a:r>
              <a:rPr lang="en-US" sz="1900" b="1" dirty="0">
                <a:solidFill>
                  <a:schemeClr val="bg1"/>
                </a:solidFill>
              </a:rPr>
              <a:t>$3.53 </a:t>
            </a:r>
            <a:r>
              <a:rPr lang="en-US" sz="1900" dirty="0">
                <a:solidFill>
                  <a:schemeClr val="bg1"/>
                </a:solidFill>
              </a:rPr>
              <a:t>million and a profit of </a:t>
            </a:r>
            <a:r>
              <a:rPr lang="en-US" sz="1900" b="1" dirty="0">
                <a:solidFill>
                  <a:schemeClr val="bg1"/>
                </a:solidFill>
              </a:rPr>
              <a:t>$3.36 </a:t>
            </a:r>
            <a:r>
              <a:rPr lang="en-US" sz="1900" dirty="0">
                <a:solidFill>
                  <a:schemeClr val="bg1"/>
                </a:solidFill>
              </a:rPr>
              <a:t>million, resulting in a profit margin of </a:t>
            </a:r>
            <a:r>
              <a:rPr lang="en-US" sz="1900" b="1" dirty="0">
                <a:solidFill>
                  <a:schemeClr val="bg1"/>
                </a:solidFill>
              </a:rPr>
              <a:t>95.10%</a:t>
            </a:r>
            <a:r>
              <a:rPr lang="en-US" sz="1900" dirty="0">
                <a:solidFill>
                  <a:schemeClr val="bg1"/>
                </a:solidFill>
              </a:rPr>
              <a:t>.</a:t>
            </a:r>
          </a:p>
          <a:p>
            <a:pPr indent="-228600" algn="l">
              <a:buFont typeface="Arial" panose="020B0604020202020204" pitchFamily="34" charset="0"/>
              <a:buChar char="•"/>
            </a:pPr>
            <a:r>
              <a:rPr lang="en-US" sz="1900" dirty="0">
                <a:solidFill>
                  <a:schemeClr val="bg1"/>
                </a:solidFill>
              </a:rPr>
              <a:t> Other top-selling drugs included Ergocalciferol, Lisinopril, Clonazepam, and Ezetimibe, each making over </a:t>
            </a:r>
            <a:r>
              <a:rPr lang="en-US" sz="1900" b="1" dirty="0">
                <a:solidFill>
                  <a:schemeClr val="bg1"/>
                </a:solidFill>
              </a:rPr>
              <a:t>$3</a:t>
            </a:r>
            <a:r>
              <a:rPr lang="en-US" sz="1900" dirty="0">
                <a:solidFill>
                  <a:schemeClr val="bg1"/>
                </a:solidFill>
              </a:rPr>
              <a:t> million in revenue individually.</a:t>
            </a:r>
          </a:p>
          <a:p>
            <a:pPr indent="-228600" algn="l">
              <a:buFont typeface="Arial" panose="020B0604020202020204" pitchFamily="34" charset="0"/>
              <a:buChar char="•"/>
            </a:pPr>
            <a:r>
              <a:rPr lang="en-US" sz="1900" dirty="0">
                <a:solidFill>
                  <a:schemeClr val="bg1"/>
                </a:solidFill>
              </a:rPr>
              <a:t>The bottom five underperforming drugs barely reached </a:t>
            </a:r>
            <a:r>
              <a:rPr lang="en-US" sz="1900" b="1" dirty="0">
                <a:solidFill>
                  <a:schemeClr val="bg1"/>
                </a:solidFill>
              </a:rPr>
              <a:t>$1</a:t>
            </a:r>
            <a:r>
              <a:rPr lang="en-US" sz="1900" dirty="0">
                <a:solidFill>
                  <a:schemeClr val="bg1"/>
                </a:solidFill>
              </a:rPr>
              <a:t> million in revenue, with Metformin having the highest at </a:t>
            </a:r>
            <a:r>
              <a:rPr lang="en-US" sz="1900" b="1" dirty="0">
                <a:solidFill>
                  <a:schemeClr val="bg1"/>
                </a:solidFill>
              </a:rPr>
              <a:t>$ 607.27 </a:t>
            </a:r>
            <a:r>
              <a:rPr lang="en-US" sz="1900" dirty="0">
                <a:solidFill>
                  <a:schemeClr val="bg1"/>
                </a:solidFill>
              </a:rPr>
              <a:t>thousand and Warfarin having the lowest at </a:t>
            </a:r>
            <a:r>
              <a:rPr lang="en-US" sz="1900" b="1" dirty="0">
                <a:solidFill>
                  <a:schemeClr val="bg1"/>
                </a:solidFill>
              </a:rPr>
              <a:t>$229.25 </a:t>
            </a:r>
            <a:r>
              <a:rPr lang="en-US" sz="1900" dirty="0">
                <a:solidFill>
                  <a:schemeClr val="bg1"/>
                </a:solidFill>
              </a:rPr>
              <a:t>thousand.</a:t>
            </a:r>
          </a:p>
          <a:p>
            <a:pPr indent="-228600" algn="l">
              <a:buFont typeface="Arial" panose="020B0604020202020204" pitchFamily="34" charset="0"/>
              <a:buChar char="•"/>
            </a:pPr>
            <a:r>
              <a:rPr lang="en-US" sz="1900" dirty="0">
                <a:solidFill>
                  <a:schemeClr val="bg1"/>
                </a:solidFill>
              </a:rPr>
              <a:t>The majority of the bottom five drugs exhibited low profit margins below </a:t>
            </a:r>
            <a:r>
              <a:rPr lang="en-US" sz="1900" b="1" dirty="0">
                <a:solidFill>
                  <a:schemeClr val="bg1"/>
                </a:solidFill>
              </a:rPr>
              <a:t>35%, </a:t>
            </a:r>
            <a:r>
              <a:rPr lang="en-US" sz="1900" dirty="0">
                <a:solidFill>
                  <a:schemeClr val="bg1"/>
                </a:solidFill>
              </a:rPr>
              <a:t>with only Prednisone achieving a profit margin of </a:t>
            </a:r>
            <a:r>
              <a:rPr lang="en-US" sz="1900" b="1" dirty="0">
                <a:solidFill>
                  <a:schemeClr val="bg1"/>
                </a:solidFill>
              </a:rPr>
              <a:t>77.85%.</a:t>
            </a:r>
          </a:p>
        </p:txBody>
      </p:sp>
      <p:grpSp>
        <p:nvGrpSpPr>
          <p:cNvPr id="127" name="Group 126">
            <a:extLst>
              <a:ext uri="{FF2B5EF4-FFF2-40B4-BE49-F238E27FC236}">
                <a16:creationId xmlns:a16="http://schemas.microsoft.com/office/drawing/2014/main" id="{DBFD3A89-3666-47FE-913F-6C75228F5D3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128" name="Straight Connector 127">
              <a:extLst>
                <a:ext uri="{FF2B5EF4-FFF2-40B4-BE49-F238E27FC236}">
                  <a16:creationId xmlns:a16="http://schemas.microsoft.com/office/drawing/2014/main" id="{AD6B60E5-039C-4E82-9B5C-984D6C46E14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F3D05E89-A5D2-4DC0-B6B1-298EF0EF0A4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4337967A-8AB7-47D5-A75E-6341730E995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CA068AD4-624D-4314-8C86-A3C0C3378C8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Picture 4">
            <a:extLst>
              <a:ext uri="{FF2B5EF4-FFF2-40B4-BE49-F238E27FC236}">
                <a16:creationId xmlns:a16="http://schemas.microsoft.com/office/drawing/2014/main" id="{77C50824-31BD-5564-08F8-9E205EDC89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951" y="5177181"/>
            <a:ext cx="10843065" cy="1328274"/>
          </a:xfrm>
          <a:prstGeom prst="rect">
            <a:avLst/>
          </a:prstGeom>
        </p:spPr>
      </p:pic>
      <p:grpSp>
        <p:nvGrpSpPr>
          <p:cNvPr id="133" name="Group 132">
            <a:extLst>
              <a:ext uri="{FF2B5EF4-FFF2-40B4-BE49-F238E27FC236}">
                <a16:creationId xmlns:a16="http://schemas.microsoft.com/office/drawing/2014/main" id="{ACA2F7C3-1A69-44EE-A8B6-A4552E2C84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75716" y="3029889"/>
            <a:ext cx="304800" cy="429768"/>
            <a:chOff x="215328" y="-46937"/>
            <a:chExt cx="304800" cy="2773841"/>
          </a:xfrm>
        </p:grpSpPr>
        <p:cxnSp>
          <p:nvCxnSpPr>
            <p:cNvPr id="134" name="Straight Connector 133">
              <a:extLst>
                <a:ext uri="{FF2B5EF4-FFF2-40B4-BE49-F238E27FC236}">
                  <a16:creationId xmlns:a16="http://schemas.microsoft.com/office/drawing/2014/main" id="{6E44AF4D-8873-43B3-8E29-803B7720EA9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CAE89E8A-BD14-4974-818A-D8382DCD4D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321B80B9-448B-4363-9DD7-C074AB2AD7C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57DA34E7-83FB-4CAA-94F3-CEF0869076A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23405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BAF34-9369-D367-E817-10095DD21B1A}"/>
            </a:ext>
          </a:extLst>
        </p:cNvPr>
        <p:cNvGrpSpPr/>
        <p:nvPr/>
      </p:nvGrpSpPr>
      <p:grpSpPr>
        <a:xfrm>
          <a:off x="0" y="0"/>
          <a:ext cx="0" cy="0"/>
          <a:chOff x="0" y="0"/>
          <a:chExt cx="0" cy="0"/>
        </a:xfrm>
      </p:grpSpPr>
      <p:sp>
        <p:nvSpPr>
          <p:cNvPr id="46" name="Rectangle 45">
            <a:extLst>
              <a:ext uri="{FF2B5EF4-FFF2-40B4-BE49-F238E27FC236}">
                <a16:creationId xmlns:a16="http://schemas.microsoft.com/office/drawing/2014/main" id="{C3896A03-3945-419A-B66B-4EE266EDD1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0"/>
            <a:ext cx="6083447" cy="6858001"/>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B34F5AD2-EDBD-4BBD-A55C-EAFFD0C709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5990"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2DD4A9D8-FFA8-926E-21C5-8644DE1EE727}"/>
              </a:ext>
            </a:extLst>
          </p:cNvPr>
          <p:cNvPicPr>
            <a:picLocks noChangeAspect="1"/>
          </p:cNvPicPr>
          <p:nvPr/>
        </p:nvPicPr>
        <p:blipFill>
          <a:blip r:embed="rId2">
            <a:extLst>
              <a:ext uri="{28A0092B-C50C-407E-A947-70E740481C1C}">
                <a14:useLocalDpi xmlns:a14="http://schemas.microsoft.com/office/drawing/2010/main" val="0"/>
              </a:ext>
            </a:extLst>
          </a:blip>
          <a:srcRect t="196" r="-2" b="-2"/>
          <a:stretch>
            <a:fillRect/>
          </a:stretch>
        </p:blipFill>
        <p:spPr>
          <a:xfrm>
            <a:off x="1155556" y="637761"/>
            <a:ext cx="9889765" cy="5576763"/>
          </a:xfrm>
          <a:prstGeom prst="rect">
            <a:avLst/>
          </a:prstGeom>
        </p:spPr>
      </p:pic>
      <p:sp>
        <p:nvSpPr>
          <p:cNvPr id="6" name="Title 1">
            <a:extLst>
              <a:ext uri="{FF2B5EF4-FFF2-40B4-BE49-F238E27FC236}">
                <a16:creationId xmlns:a16="http://schemas.microsoft.com/office/drawing/2014/main" id="{978F72A4-2199-256F-C7F5-AEAF73C95453}"/>
              </a:ext>
            </a:extLst>
          </p:cNvPr>
          <p:cNvSpPr txBox="1">
            <a:spLocks/>
          </p:cNvSpPr>
          <p:nvPr/>
        </p:nvSpPr>
        <p:spPr>
          <a:xfrm>
            <a:off x="1460356" y="6519330"/>
            <a:ext cx="4284418" cy="32173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500" b="1" dirty="0">
                <a:solidFill>
                  <a:schemeClr val="bg1"/>
                </a:solidFill>
              </a:rPr>
              <a:t>Top/Bottom Analysis Dashboard</a:t>
            </a:r>
          </a:p>
        </p:txBody>
      </p:sp>
    </p:spTree>
    <p:extLst>
      <p:ext uri="{BB962C8B-B14F-4D97-AF65-F5344CB8AC3E}">
        <p14:creationId xmlns:p14="http://schemas.microsoft.com/office/powerpoint/2010/main" val="1722636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Custom 13">
      <a:dk1>
        <a:sysClr val="windowText" lastClr="000000"/>
      </a:dk1>
      <a:lt1>
        <a:sysClr val="window" lastClr="FFFFFF"/>
      </a:lt1>
      <a:dk2>
        <a:srgbClr val="505046"/>
      </a:dk2>
      <a:lt2>
        <a:srgbClr val="EEECE1"/>
      </a:lt2>
      <a:accent1>
        <a:srgbClr val="FDC543"/>
      </a:accent1>
      <a:accent2>
        <a:srgbClr val="FDC543"/>
      </a:accent2>
      <a:accent3>
        <a:srgbClr val="B64926"/>
      </a:accent3>
      <a:accent4>
        <a:srgbClr val="FF8427"/>
      </a:accent4>
      <a:accent5>
        <a:srgbClr val="CC9900"/>
      </a:accent5>
      <a:accent6>
        <a:srgbClr val="B22600"/>
      </a:accent6>
      <a:hlink>
        <a:srgbClr val="CC9900"/>
      </a:hlink>
      <a:folHlink>
        <a:srgbClr val="666699"/>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405</TotalTime>
  <Words>2343</Words>
  <Application>Microsoft Office PowerPoint</Application>
  <PresentationFormat>Widescreen</PresentationFormat>
  <Paragraphs>148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Calibri</vt:lpstr>
      <vt:lpstr>Office Theme</vt:lpstr>
      <vt:lpstr>NovaMed-Solutions</vt:lpstr>
      <vt:lpstr>Project Background</vt:lpstr>
      <vt:lpstr>Key Insights</vt:lpstr>
      <vt:lpstr>Data Model</vt:lpstr>
      <vt:lpstr>Entity Relationship</vt:lpstr>
      <vt:lpstr>Data Cleaning &amp; Transformation</vt:lpstr>
      <vt:lpstr>Executive Summary</vt:lpstr>
      <vt:lpstr>Executive Summary</vt:lpstr>
      <vt:lpstr>PowerPoint Presentation</vt:lpstr>
      <vt:lpstr>Customer Analysis Dashboard</vt:lpstr>
      <vt:lpstr>Methodology</vt:lpstr>
      <vt:lpstr>SWOT Breakdown</vt:lpstr>
      <vt:lpstr>Insights Deep Dive Dimensions</vt:lpstr>
      <vt:lpstr>Top Bottom Analysis</vt:lpstr>
      <vt:lpstr>M-O-M comparison 2022</vt:lpstr>
      <vt:lpstr>M-O-M comparison 2023</vt:lpstr>
      <vt:lpstr>M-O-M comparison 2024</vt:lpstr>
      <vt:lpstr>M-O-M comparison 2025</vt:lpstr>
      <vt:lpstr>Top 5 &amp; Bottom 5 Drugs</vt:lpstr>
      <vt:lpstr>Customer Performance</vt:lpstr>
      <vt:lpstr>Customer Type</vt:lpstr>
      <vt:lpstr>Location</vt:lpstr>
      <vt:lpstr>Age Group</vt:lpstr>
      <vt:lpstr>Gender</vt:lpstr>
      <vt:lpstr>Recommendations</vt:lpstr>
      <vt:lpstr>Revenue &amp; Profit Optimisation</vt:lpstr>
      <vt:lpstr>2. Top Drug Strategy</vt:lpstr>
      <vt:lpstr>3. Customer Relationship Management</vt:lpstr>
      <vt:lpstr>4. Geographical Expansion</vt:lpstr>
      <vt:lpstr>5. Operational Efficiency</vt:lpstr>
      <vt:lpstr>6. Future Growth Opportunities</vt:lpstr>
      <vt:lpstr>Assumptions &amp; Caveats</vt:lpstr>
      <vt:lpstr>Assumptions</vt:lpstr>
      <vt:lpstr>Caveats</vt:lpstr>
      <vt:lpstr>GitHub link to clone: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KIPKEMBOI C. (2324276)</dc:creator>
  <cp:lastModifiedBy>KIPKEMBOI C. (2324276)</cp:lastModifiedBy>
  <cp:revision>21</cp:revision>
  <dcterms:created xsi:type="dcterms:W3CDTF">2025-09-26T19:24:22Z</dcterms:created>
  <dcterms:modified xsi:type="dcterms:W3CDTF">2025-09-27T16:24:15Z</dcterms:modified>
</cp:coreProperties>
</file>