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57" r:id="rId2"/>
    <p:sldId id="259" r:id="rId3"/>
    <p:sldId id="258" r:id="rId4"/>
    <p:sldId id="260" r:id="rId5"/>
    <p:sldId id="261" r:id="rId6"/>
    <p:sldId id="262" r:id="rId7"/>
    <p:sldId id="263" r:id="rId8"/>
    <p:sldId id="290" r:id="rId9"/>
    <p:sldId id="265" r:id="rId10"/>
    <p:sldId id="277" r:id="rId11"/>
    <p:sldId id="266" r:id="rId12"/>
    <p:sldId id="267" r:id="rId13"/>
    <p:sldId id="268" r:id="rId14"/>
    <p:sldId id="278" r:id="rId15"/>
    <p:sldId id="279" r:id="rId16"/>
    <p:sldId id="280" r:id="rId17"/>
    <p:sldId id="281" r:id="rId18"/>
    <p:sldId id="282" r:id="rId19"/>
    <p:sldId id="283" r:id="rId20"/>
    <p:sldId id="284" r:id="rId21"/>
    <p:sldId id="285" r:id="rId22"/>
    <p:sldId id="286" r:id="rId23"/>
    <p:sldId id="287" r:id="rId24"/>
    <p:sldId id="288" r:id="rId25"/>
    <p:sldId id="289" r:id="rId26"/>
    <p:sldId id="269" r:id="rId27"/>
    <p:sldId id="270" r:id="rId28"/>
    <p:sldId id="271" r:id="rId29"/>
    <p:sldId id="274" r:id="rId30"/>
    <p:sldId id="273" r:id="rId31"/>
    <p:sldId id="272" r:id="rId32"/>
    <p:sldId id="275" r:id="rId33"/>
    <p:sldId id="27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94660"/>
  </p:normalViewPr>
  <p:slideViewPr>
    <p:cSldViewPr snapToGrid="0">
      <p:cViewPr varScale="1">
        <p:scale>
          <a:sx n="97" d="100"/>
          <a:sy n="97" d="100"/>
        </p:scale>
        <p:origin x="90"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797EF-B0CD-6ED1-3A97-93AF7F46CA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DDA94A4-18E2-7C52-C15F-E3F9789ABD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577B501-91DF-D56E-8118-0D4D44FA23E9}"/>
              </a:ext>
            </a:extLst>
          </p:cNvPr>
          <p:cNvSpPr>
            <a:spLocks noGrp="1"/>
          </p:cNvSpPr>
          <p:nvPr>
            <p:ph type="dt" sz="half" idx="10"/>
          </p:nvPr>
        </p:nvSpPr>
        <p:spPr/>
        <p:txBody>
          <a:bodyPr/>
          <a:lstStyle/>
          <a:p>
            <a:fld id="{FB337EF1-3D6D-477A-A3A8-2339885AB945}" type="datetimeFigureOut">
              <a:rPr lang="en-GB" smtClean="0"/>
              <a:t>26/09/2025</a:t>
            </a:fld>
            <a:endParaRPr lang="en-GB"/>
          </a:p>
        </p:txBody>
      </p:sp>
      <p:sp>
        <p:nvSpPr>
          <p:cNvPr id="5" name="Footer Placeholder 4">
            <a:extLst>
              <a:ext uri="{FF2B5EF4-FFF2-40B4-BE49-F238E27FC236}">
                <a16:creationId xmlns:a16="http://schemas.microsoft.com/office/drawing/2014/main" id="{BDEC18AC-26DF-5215-3FB8-35F9146495D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5002CE7-9F29-E9DF-6DB6-384B2979BFC4}"/>
              </a:ext>
            </a:extLst>
          </p:cNvPr>
          <p:cNvSpPr>
            <a:spLocks noGrp="1"/>
          </p:cNvSpPr>
          <p:nvPr>
            <p:ph type="sldNum" sz="quarter" idx="12"/>
          </p:nvPr>
        </p:nvSpPr>
        <p:spPr/>
        <p:txBody>
          <a:bodyPr/>
          <a:lstStyle/>
          <a:p>
            <a:fld id="{FFEDE475-1375-4E08-8219-3BE3F100E457}" type="slidenum">
              <a:rPr lang="en-GB" smtClean="0"/>
              <a:t>‹#›</a:t>
            </a:fld>
            <a:endParaRPr lang="en-GB"/>
          </a:p>
        </p:txBody>
      </p:sp>
    </p:spTree>
    <p:extLst>
      <p:ext uri="{BB962C8B-B14F-4D97-AF65-F5344CB8AC3E}">
        <p14:creationId xmlns:p14="http://schemas.microsoft.com/office/powerpoint/2010/main" val="1005803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98F2E-D648-6A67-36B2-2F9A2C89D22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401588B-AC2B-14DF-7F9D-D593F52717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6E3E83E-2D5C-CE8B-18A7-134F07993F8F}"/>
              </a:ext>
            </a:extLst>
          </p:cNvPr>
          <p:cNvSpPr>
            <a:spLocks noGrp="1"/>
          </p:cNvSpPr>
          <p:nvPr>
            <p:ph type="dt" sz="half" idx="10"/>
          </p:nvPr>
        </p:nvSpPr>
        <p:spPr/>
        <p:txBody>
          <a:bodyPr/>
          <a:lstStyle/>
          <a:p>
            <a:fld id="{FB337EF1-3D6D-477A-A3A8-2339885AB945}" type="datetimeFigureOut">
              <a:rPr lang="en-GB" smtClean="0"/>
              <a:t>26/09/2025</a:t>
            </a:fld>
            <a:endParaRPr lang="en-GB"/>
          </a:p>
        </p:txBody>
      </p:sp>
      <p:sp>
        <p:nvSpPr>
          <p:cNvPr id="5" name="Footer Placeholder 4">
            <a:extLst>
              <a:ext uri="{FF2B5EF4-FFF2-40B4-BE49-F238E27FC236}">
                <a16:creationId xmlns:a16="http://schemas.microsoft.com/office/drawing/2014/main" id="{7EE526D8-3E52-F3BC-FC28-0918F8227AD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63FCECA-9D48-FE29-C6FD-2A3811F22D97}"/>
              </a:ext>
            </a:extLst>
          </p:cNvPr>
          <p:cNvSpPr>
            <a:spLocks noGrp="1"/>
          </p:cNvSpPr>
          <p:nvPr>
            <p:ph type="sldNum" sz="quarter" idx="12"/>
          </p:nvPr>
        </p:nvSpPr>
        <p:spPr/>
        <p:txBody>
          <a:bodyPr/>
          <a:lstStyle/>
          <a:p>
            <a:fld id="{FFEDE475-1375-4E08-8219-3BE3F100E457}" type="slidenum">
              <a:rPr lang="en-GB" smtClean="0"/>
              <a:t>‹#›</a:t>
            </a:fld>
            <a:endParaRPr lang="en-GB"/>
          </a:p>
        </p:txBody>
      </p:sp>
    </p:spTree>
    <p:extLst>
      <p:ext uri="{BB962C8B-B14F-4D97-AF65-F5344CB8AC3E}">
        <p14:creationId xmlns:p14="http://schemas.microsoft.com/office/powerpoint/2010/main" val="4264306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839F6B-41CE-7FC8-0E9A-421F5BA7BED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5796B61-C163-DCC3-F5B7-B19C7E2B35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5885C9-42E1-C571-EEF9-6896FFBC21CD}"/>
              </a:ext>
            </a:extLst>
          </p:cNvPr>
          <p:cNvSpPr>
            <a:spLocks noGrp="1"/>
          </p:cNvSpPr>
          <p:nvPr>
            <p:ph type="dt" sz="half" idx="10"/>
          </p:nvPr>
        </p:nvSpPr>
        <p:spPr/>
        <p:txBody>
          <a:bodyPr/>
          <a:lstStyle/>
          <a:p>
            <a:fld id="{FB337EF1-3D6D-477A-A3A8-2339885AB945}" type="datetimeFigureOut">
              <a:rPr lang="en-GB" smtClean="0"/>
              <a:t>26/09/2025</a:t>
            </a:fld>
            <a:endParaRPr lang="en-GB"/>
          </a:p>
        </p:txBody>
      </p:sp>
      <p:sp>
        <p:nvSpPr>
          <p:cNvPr id="5" name="Footer Placeholder 4">
            <a:extLst>
              <a:ext uri="{FF2B5EF4-FFF2-40B4-BE49-F238E27FC236}">
                <a16:creationId xmlns:a16="http://schemas.microsoft.com/office/drawing/2014/main" id="{67D9DE6A-A19C-8F8F-AFAD-E01E82BBCDD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CC7309D-81EA-CFF9-0262-FB6F060815B4}"/>
              </a:ext>
            </a:extLst>
          </p:cNvPr>
          <p:cNvSpPr>
            <a:spLocks noGrp="1"/>
          </p:cNvSpPr>
          <p:nvPr>
            <p:ph type="sldNum" sz="quarter" idx="12"/>
          </p:nvPr>
        </p:nvSpPr>
        <p:spPr/>
        <p:txBody>
          <a:bodyPr/>
          <a:lstStyle/>
          <a:p>
            <a:fld id="{FFEDE475-1375-4E08-8219-3BE3F100E457}" type="slidenum">
              <a:rPr lang="en-GB" smtClean="0"/>
              <a:t>‹#›</a:t>
            </a:fld>
            <a:endParaRPr lang="en-GB"/>
          </a:p>
        </p:txBody>
      </p:sp>
    </p:spTree>
    <p:extLst>
      <p:ext uri="{BB962C8B-B14F-4D97-AF65-F5344CB8AC3E}">
        <p14:creationId xmlns:p14="http://schemas.microsoft.com/office/powerpoint/2010/main" val="2896331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C4269-0971-153F-7230-517C7ED97D3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7FBB67C-0FD1-C300-B88F-3C20F6E262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D828CBE-9589-66C1-E7B4-C6108D6BF479}"/>
              </a:ext>
            </a:extLst>
          </p:cNvPr>
          <p:cNvSpPr>
            <a:spLocks noGrp="1"/>
          </p:cNvSpPr>
          <p:nvPr>
            <p:ph type="dt" sz="half" idx="10"/>
          </p:nvPr>
        </p:nvSpPr>
        <p:spPr/>
        <p:txBody>
          <a:bodyPr/>
          <a:lstStyle/>
          <a:p>
            <a:fld id="{FB337EF1-3D6D-477A-A3A8-2339885AB945}" type="datetimeFigureOut">
              <a:rPr lang="en-GB" smtClean="0"/>
              <a:t>26/09/2025</a:t>
            </a:fld>
            <a:endParaRPr lang="en-GB"/>
          </a:p>
        </p:txBody>
      </p:sp>
      <p:sp>
        <p:nvSpPr>
          <p:cNvPr id="5" name="Footer Placeholder 4">
            <a:extLst>
              <a:ext uri="{FF2B5EF4-FFF2-40B4-BE49-F238E27FC236}">
                <a16:creationId xmlns:a16="http://schemas.microsoft.com/office/drawing/2014/main" id="{1663650B-0234-C142-EF1C-48661E7CFFC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F174D0E-F944-091A-D71F-A39253739367}"/>
              </a:ext>
            </a:extLst>
          </p:cNvPr>
          <p:cNvSpPr>
            <a:spLocks noGrp="1"/>
          </p:cNvSpPr>
          <p:nvPr>
            <p:ph type="sldNum" sz="quarter" idx="12"/>
          </p:nvPr>
        </p:nvSpPr>
        <p:spPr/>
        <p:txBody>
          <a:bodyPr/>
          <a:lstStyle/>
          <a:p>
            <a:fld id="{FFEDE475-1375-4E08-8219-3BE3F100E457}" type="slidenum">
              <a:rPr lang="en-GB" smtClean="0"/>
              <a:t>‹#›</a:t>
            </a:fld>
            <a:endParaRPr lang="en-GB"/>
          </a:p>
        </p:txBody>
      </p:sp>
    </p:spTree>
    <p:extLst>
      <p:ext uri="{BB962C8B-B14F-4D97-AF65-F5344CB8AC3E}">
        <p14:creationId xmlns:p14="http://schemas.microsoft.com/office/powerpoint/2010/main" val="375543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F014C-E0D8-C751-5C4A-45D210684B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24C5DFB-7E95-3FBD-0E79-0E8195B3310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037226-C065-14B0-C0B5-C342EA6DA7B0}"/>
              </a:ext>
            </a:extLst>
          </p:cNvPr>
          <p:cNvSpPr>
            <a:spLocks noGrp="1"/>
          </p:cNvSpPr>
          <p:nvPr>
            <p:ph type="dt" sz="half" idx="10"/>
          </p:nvPr>
        </p:nvSpPr>
        <p:spPr/>
        <p:txBody>
          <a:bodyPr/>
          <a:lstStyle/>
          <a:p>
            <a:fld id="{FB337EF1-3D6D-477A-A3A8-2339885AB945}" type="datetimeFigureOut">
              <a:rPr lang="en-GB" smtClean="0"/>
              <a:t>26/09/2025</a:t>
            </a:fld>
            <a:endParaRPr lang="en-GB"/>
          </a:p>
        </p:txBody>
      </p:sp>
      <p:sp>
        <p:nvSpPr>
          <p:cNvPr id="5" name="Footer Placeholder 4">
            <a:extLst>
              <a:ext uri="{FF2B5EF4-FFF2-40B4-BE49-F238E27FC236}">
                <a16:creationId xmlns:a16="http://schemas.microsoft.com/office/drawing/2014/main" id="{3222BC32-FCB5-98F0-CE46-56737A9A742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B6A77B9-2894-6932-1D56-B4F1CA391A2F}"/>
              </a:ext>
            </a:extLst>
          </p:cNvPr>
          <p:cNvSpPr>
            <a:spLocks noGrp="1"/>
          </p:cNvSpPr>
          <p:nvPr>
            <p:ph type="sldNum" sz="quarter" idx="12"/>
          </p:nvPr>
        </p:nvSpPr>
        <p:spPr/>
        <p:txBody>
          <a:bodyPr/>
          <a:lstStyle/>
          <a:p>
            <a:fld id="{FFEDE475-1375-4E08-8219-3BE3F100E457}" type="slidenum">
              <a:rPr lang="en-GB" smtClean="0"/>
              <a:t>‹#›</a:t>
            </a:fld>
            <a:endParaRPr lang="en-GB"/>
          </a:p>
        </p:txBody>
      </p:sp>
    </p:spTree>
    <p:extLst>
      <p:ext uri="{BB962C8B-B14F-4D97-AF65-F5344CB8AC3E}">
        <p14:creationId xmlns:p14="http://schemas.microsoft.com/office/powerpoint/2010/main" val="4135852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1C7D9-512F-2FA0-9839-BD3D3CD6FA4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70C5E7C-3715-9451-E892-AA3DABA983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E30CCD4-AFA3-6B51-46CD-8E5B2D32E4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0EC0E57-EE6F-F657-9688-91FE459B0E46}"/>
              </a:ext>
            </a:extLst>
          </p:cNvPr>
          <p:cNvSpPr>
            <a:spLocks noGrp="1"/>
          </p:cNvSpPr>
          <p:nvPr>
            <p:ph type="dt" sz="half" idx="10"/>
          </p:nvPr>
        </p:nvSpPr>
        <p:spPr/>
        <p:txBody>
          <a:bodyPr/>
          <a:lstStyle/>
          <a:p>
            <a:fld id="{FB337EF1-3D6D-477A-A3A8-2339885AB945}" type="datetimeFigureOut">
              <a:rPr lang="en-GB" smtClean="0"/>
              <a:t>26/09/2025</a:t>
            </a:fld>
            <a:endParaRPr lang="en-GB"/>
          </a:p>
        </p:txBody>
      </p:sp>
      <p:sp>
        <p:nvSpPr>
          <p:cNvPr id="6" name="Footer Placeholder 5">
            <a:extLst>
              <a:ext uri="{FF2B5EF4-FFF2-40B4-BE49-F238E27FC236}">
                <a16:creationId xmlns:a16="http://schemas.microsoft.com/office/drawing/2014/main" id="{D716E3CA-7BB2-349E-F8CF-063E3A19D73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F79835D-BC29-EC8B-1D4B-F0490FF38E04}"/>
              </a:ext>
            </a:extLst>
          </p:cNvPr>
          <p:cNvSpPr>
            <a:spLocks noGrp="1"/>
          </p:cNvSpPr>
          <p:nvPr>
            <p:ph type="sldNum" sz="quarter" idx="12"/>
          </p:nvPr>
        </p:nvSpPr>
        <p:spPr/>
        <p:txBody>
          <a:bodyPr/>
          <a:lstStyle/>
          <a:p>
            <a:fld id="{FFEDE475-1375-4E08-8219-3BE3F100E457}" type="slidenum">
              <a:rPr lang="en-GB" smtClean="0"/>
              <a:t>‹#›</a:t>
            </a:fld>
            <a:endParaRPr lang="en-GB"/>
          </a:p>
        </p:txBody>
      </p:sp>
    </p:spTree>
    <p:extLst>
      <p:ext uri="{BB962C8B-B14F-4D97-AF65-F5344CB8AC3E}">
        <p14:creationId xmlns:p14="http://schemas.microsoft.com/office/powerpoint/2010/main" val="1629865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E7C13-4BB1-DBE2-0C14-BD72294EB9A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D868213-3B1E-1710-2D00-DC3BC508B1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00464A-A32A-664C-9E48-F9C279FFC8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981D7BD-05C9-CF39-150E-8426F59E6E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ABD5E0-13DE-0508-E87B-3561718621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BF830F3-E1F6-75C2-6C03-38851400AD53}"/>
              </a:ext>
            </a:extLst>
          </p:cNvPr>
          <p:cNvSpPr>
            <a:spLocks noGrp="1"/>
          </p:cNvSpPr>
          <p:nvPr>
            <p:ph type="dt" sz="half" idx="10"/>
          </p:nvPr>
        </p:nvSpPr>
        <p:spPr/>
        <p:txBody>
          <a:bodyPr/>
          <a:lstStyle/>
          <a:p>
            <a:fld id="{FB337EF1-3D6D-477A-A3A8-2339885AB945}" type="datetimeFigureOut">
              <a:rPr lang="en-GB" smtClean="0"/>
              <a:t>26/09/2025</a:t>
            </a:fld>
            <a:endParaRPr lang="en-GB"/>
          </a:p>
        </p:txBody>
      </p:sp>
      <p:sp>
        <p:nvSpPr>
          <p:cNvPr id="8" name="Footer Placeholder 7">
            <a:extLst>
              <a:ext uri="{FF2B5EF4-FFF2-40B4-BE49-F238E27FC236}">
                <a16:creationId xmlns:a16="http://schemas.microsoft.com/office/drawing/2014/main" id="{9EF67C5F-B672-DE49-FE6C-8CC89FC4C2B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5EB6027-4781-36E6-CC00-F27FA7CE7186}"/>
              </a:ext>
            </a:extLst>
          </p:cNvPr>
          <p:cNvSpPr>
            <a:spLocks noGrp="1"/>
          </p:cNvSpPr>
          <p:nvPr>
            <p:ph type="sldNum" sz="quarter" idx="12"/>
          </p:nvPr>
        </p:nvSpPr>
        <p:spPr/>
        <p:txBody>
          <a:bodyPr/>
          <a:lstStyle/>
          <a:p>
            <a:fld id="{FFEDE475-1375-4E08-8219-3BE3F100E457}" type="slidenum">
              <a:rPr lang="en-GB" smtClean="0"/>
              <a:t>‹#›</a:t>
            </a:fld>
            <a:endParaRPr lang="en-GB"/>
          </a:p>
        </p:txBody>
      </p:sp>
    </p:spTree>
    <p:extLst>
      <p:ext uri="{BB962C8B-B14F-4D97-AF65-F5344CB8AC3E}">
        <p14:creationId xmlns:p14="http://schemas.microsoft.com/office/powerpoint/2010/main" val="2216942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D8732-7614-6287-96CF-74F23D439DE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AB658EB-37FD-E5F3-2484-E6DBE64309D7}"/>
              </a:ext>
            </a:extLst>
          </p:cNvPr>
          <p:cNvSpPr>
            <a:spLocks noGrp="1"/>
          </p:cNvSpPr>
          <p:nvPr>
            <p:ph type="dt" sz="half" idx="10"/>
          </p:nvPr>
        </p:nvSpPr>
        <p:spPr/>
        <p:txBody>
          <a:bodyPr/>
          <a:lstStyle/>
          <a:p>
            <a:fld id="{FB337EF1-3D6D-477A-A3A8-2339885AB945}" type="datetimeFigureOut">
              <a:rPr lang="en-GB" smtClean="0"/>
              <a:t>26/09/2025</a:t>
            </a:fld>
            <a:endParaRPr lang="en-GB"/>
          </a:p>
        </p:txBody>
      </p:sp>
      <p:sp>
        <p:nvSpPr>
          <p:cNvPr id="4" name="Footer Placeholder 3">
            <a:extLst>
              <a:ext uri="{FF2B5EF4-FFF2-40B4-BE49-F238E27FC236}">
                <a16:creationId xmlns:a16="http://schemas.microsoft.com/office/drawing/2014/main" id="{4320DF9F-B0ED-C062-7C6D-244AC377293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E837EA7-CE35-C11A-C2A9-2C15B298F8A0}"/>
              </a:ext>
            </a:extLst>
          </p:cNvPr>
          <p:cNvSpPr>
            <a:spLocks noGrp="1"/>
          </p:cNvSpPr>
          <p:nvPr>
            <p:ph type="sldNum" sz="quarter" idx="12"/>
          </p:nvPr>
        </p:nvSpPr>
        <p:spPr/>
        <p:txBody>
          <a:bodyPr/>
          <a:lstStyle/>
          <a:p>
            <a:fld id="{FFEDE475-1375-4E08-8219-3BE3F100E457}" type="slidenum">
              <a:rPr lang="en-GB" smtClean="0"/>
              <a:t>‹#›</a:t>
            </a:fld>
            <a:endParaRPr lang="en-GB"/>
          </a:p>
        </p:txBody>
      </p:sp>
    </p:spTree>
    <p:extLst>
      <p:ext uri="{BB962C8B-B14F-4D97-AF65-F5344CB8AC3E}">
        <p14:creationId xmlns:p14="http://schemas.microsoft.com/office/powerpoint/2010/main" val="3894429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66F488-7A7D-B3BD-DC66-7C35DACE44C7}"/>
              </a:ext>
            </a:extLst>
          </p:cNvPr>
          <p:cNvSpPr>
            <a:spLocks noGrp="1"/>
          </p:cNvSpPr>
          <p:nvPr>
            <p:ph type="dt" sz="half" idx="10"/>
          </p:nvPr>
        </p:nvSpPr>
        <p:spPr/>
        <p:txBody>
          <a:bodyPr/>
          <a:lstStyle/>
          <a:p>
            <a:fld id="{FB337EF1-3D6D-477A-A3A8-2339885AB945}" type="datetimeFigureOut">
              <a:rPr lang="en-GB" smtClean="0"/>
              <a:t>26/09/2025</a:t>
            </a:fld>
            <a:endParaRPr lang="en-GB"/>
          </a:p>
        </p:txBody>
      </p:sp>
      <p:sp>
        <p:nvSpPr>
          <p:cNvPr id="3" name="Footer Placeholder 2">
            <a:extLst>
              <a:ext uri="{FF2B5EF4-FFF2-40B4-BE49-F238E27FC236}">
                <a16:creationId xmlns:a16="http://schemas.microsoft.com/office/drawing/2014/main" id="{0CD46BF2-A42C-1D8A-87B1-26AD5B1077D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8D79936-987B-3A16-324E-9C3DB6184BF7}"/>
              </a:ext>
            </a:extLst>
          </p:cNvPr>
          <p:cNvSpPr>
            <a:spLocks noGrp="1"/>
          </p:cNvSpPr>
          <p:nvPr>
            <p:ph type="sldNum" sz="quarter" idx="12"/>
          </p:nvPr>
        </p:nvSpPr>
        <p:spPr/>
        <p:txBody>
          <a:bodyPr/>
          <a:lstStyle/>
          <a:p>
            <a:fld id="{FFEDE475-1375-4E08-8219-3BE3F100E457}" type="slidenum">
              <a:rPr lang="en-GB" smtClean="0"/>
              <a:t>‹#›</a:t>
            </a:fld>
            <a:endParaRPr lang="en-GB"/>
          </a:p>
        </p:txBody>
      </p:sp>
    </p:spTree>
    <p:extLst>
      <p:ext uri="{BB962C8B-B14F-4D97-AF65-F5344CB8AC3E}">
        <p14:creationId xmlns:p14="http://schemas.microsoft.com/office/powerpoint/2010/main" val="1998495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C6205-2F8D-FBD2-0995-7642259331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5CDD89A-885B-CCCB-E526-DE382B5410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56F6E94-356C-9F08-B9D5-1C666476A7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00EA17-7B5E-F0F9-5A58-44F3FB20312A}"/>
              </a:ext>
            </a:extLst>
          </p:cNvPr>
          <p:cNvSpPr>
            <a:spLocks noGrp="1"/>
          </p:cNvSpPr>
          <p:nvPr>
            <p:ph type="dt" sz="half" idx="10"/>
          </p:nvPr>
        </p:nvSpPr>
        <p:spPr/>
        <p:txBody>
          <a:bodyPr/>
          <a:lstStyle/>
          <a:p>
            <a:fld id="{FB337EF1-3D6D-477A-A3A8-2339885AB945}" type="datetimeFigureOut">
              <a:rPr lang="en-GB" smtClean="0"/>
              <a:t>26/09/2025</a:t>
            </a:fld>
            <a:endParaRPr lang="en-GB"/>
          </a:p>
        </p:txBody>
      </p:sp>
      <p:sp>
        <p:nvSpPr>
          <p:cNvPr id="6" name="Footer Placeholder 5">
            <a:extLst>
              <a:ext uri="{FF2B5EF4-FFF2-40B4-BE49-F238E27FC236}">
                <a16:creationId xmlns:a16="http://schemas.microsoft.com/office/drawing/2014/main" id="{E7DFFCF4-AC71-4D64-6509-FAB7680854E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165E977-5637-8499-DD57-48EE8CB5F2EF}"/>
              </a:ext>
            </a:extLst>
          </p:cNvPr>
          <p:cNvSpPr>
            <a:spLocks noGrp="1"/>
          </p:cNvSpPr>
          <p:nvPr>
            <p:ph type="sldNum" sz="quarter" idx="12"/>
          </p:nvPr>
        </p:nvSpPr>
        <p:spPr/>
        <p:txBody>
          <a:bodyPr/>
          <a:lstStyle/>
          <a:p>
            <a:fld id="{FFEDE475-1375-4E08-8219-3BE3F100E457}" type="slidenum">
              <a:rPr lang="en-GB" smtClean="0"/>
              <a:t>‹#›</a:t>
            </a:fld>
            <a:endParaRPr lang="en-GB"/>
          </a:p>
        </p:txBody>
      </p:sp>
    </p:spTree>
    <p:extLst>
      <p:ext uri="{BB962C8B-B14F-4D97-AF65-F5344CB8AC3E}">
        <p14:creationId xmlns:p14="http://schemas.microsoft.com/office/powerpoint/2010/main" val="2126914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F0032-7E7D-D0AB-E4E9-9DAF9F91FB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B120128-0806-ACB9-B824-435EFEEEED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9399489-8B02-7E32-5911-4A754C92ED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28F50C-D27D-31E2-6FF1-D25C564C8971}"/>
              </a:ext>
            </a:extLst>
          </p:cNvPr>
          <p:cNvSpPr>
            <a:spLocks noGrp="1"/>
          </p:cNvSpPr>
          <p:nvPr>
            <p:ph type="dt" sz="half" idx="10"/>
          </p:nvPr>
        </p:nvSpPr>
        <p:spPr/>
        <p:txBody>
          <a:bodyPr/>
          <a:lstStyle/>
          <a:p>
            <a:fld id="{FB337EF1-3D6D-477A-A3A8-2339885AB945}" type="datetimeFigureOut">
              <a:rPr lang="en-GB" smtClean="0"/>
              <a:t>26/09/2025</a:t>
            </a:fld>
            <a:endParaRPr lang="en-GB"/>
          </a:p>
        </p:txBody>
      </p:sp>
      <p:sp>
        <p:nvSpPr>
          <p:cNvPr id="6" name="Footer Placeholder 5">
            <a:extLst>
              <a:ext uri="{FF2B5EF4-FFF2-40B4-BE49-F238E27FC236}">
                <a16:creationId xmlns:a16="http://schemas.microsoft.com/office/drawing/2014/main" id="{4A0FBF42-BFAA-B0F3-DF97-9A99383CC1F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7610525-5245-8931-C847-220E78F80F3E}"/>
              </a:ext>
            </a:extLst>
          </p:cNvPr>
          <p:cNvSpPr>
            <a:spLocks noGrp="1"/>
          </p:cNvSpPr>
          <p:nvPr>
            <p:ph type="sldNum" sz="quarter" idx="12"/>
          </p:nvPr>
        </p:nvSpPr>
        <p:spPr/>
        <p:txBody>
          <a:bodyPr/>
          <a:lstStyle/>
          <a:p>
            <a:fld id="{FFEDE475-1375-4E08-8219-3BE3F100E457}" type="slidenum">
              <a:rPr lang="en-GB" smtClean="0"/>
              <a:t>‹#›</a:t>
            </a:fld>
            <a:endParaRPr lang="en-GB"/>
          </a:p>
        </p:txBody>
      </p:sp>
    </p:spTree>
    <p:extLst>
      <p:ext uri="{BB962C8B-B14F-4D97-AF65-F5344CB8AC3E}">
        <p14:creationId xmlns:p14="http://schemas.microsoft.com/office/powerpoint/2010/main" val="23515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13B5F1-A37E-C450-A276-C577ABF3D9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3B6C7C9-E307-B950-0FB7-6D8881860D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E32B0DD-9DA0-CCF1-40F0-4C2676CF99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B337EF1-3D6D-477A-A3A8-2339885AB945}" type="datetimeFigureOut">
              <a:rPr lang="en-GB" smtClean="0"/>
              <a:t>26/09/2025</a:t>
            </a:fld>
            <a:endParaRPr lang="en-GB"/>
          </a:p>
        </p:txBody>
      </p:sp>
      <p:sp>
        <p:nvSpPr>
          <p:cNvPr id="5" name="Footer Placeholder 4">
            <a:extLst>
              <a:ext uri="{FF2B5EF4-FFF2-40B4-BE49-F238E27FC236}">
                <a16:creationId xmlns:a16="http://schemas.microsoft.com/office/drawing/2014/main" id="{19DABE26-668C-2F85-B2F1-DCFDC1FC85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A9E89ACB-6E7D-AB0D-BEF8-28808BDD67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FEDE475-1375-4E08-8219-3BE3F100E457}" type="slidenum">
              <a:rPr lang="en-GB" smtClean="0"/>
              <a:t>‹#›</a:t>
            </a:fld>
            <a:endParaRPr lang="en-GB"/>
          </a:p>
        </p:txBody>
      </p:sp>
    </p:spTree>
    <p:extLst>
      <p:ext uri="{BB962C8B-B14F-4D97-AF65-F5344CB8AC3E}">
        <p14:creationId xmlns:p14="http://schemas.microsoft.com/office/powerpoint/2010/main" val="3647745507"/>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491F5D0-54D0-0131-969D-BFCAFEDF15F3}"/>
            </a:ext>
          </a:extLst>
        </p:cNvPr>
        <p:cNvGrpSpPr/>
        <p:nvPr/>
      </p:nvGrpSpPr>
      <p:grpSpPr>
        <a:xfrm>
          <a:off x="0" y="0"/>
          <a:ext cx="0" cy="0"/>
          <a:chOff x="0" y="0"/>
          <a:chExt cx="0" cy="0"/>
        </a:xfrm>
      </p:grpSpPr>
      <p:sp>
        <p:nvSpPr>
          <p:cNvPr id="21" name="Rectangle 20">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AE62CC44-D8F7-B0B8-AEF5-43045E2A3514}"/>
              </a:ext>
            </a:extLst>
          </p:cNvPr>
          <p:cNvSpPr>
            <a:spLocks noGrp="1"/>
          </p:cNvSpPr>
          <p:nvPr>
            <p:ph type="ctrTitle"/>
          </p:nvPr>
        </p:nvSpPr>
        <p:spPr>
          <a:xfrm>
            <a:off x="126206" y="669925"/>
            <a:ext cx="6200704" cy="1325563"/>
          </a:xfrm>
        </p:spPr>
        <p:txBody>
          <a:bodyPr vert="horz" lIns="91440" tIns="45720" rIns="91440" bIns="45720" rtlCol="0" anchor="b">
            <a:normAutofit/>
          </a:bodyPr>
          <a:lstStyle/>
          <a:p>
            <a:pPr algn="r"/>
            <a:r>
              <a:rPr lang="en-GB" sz="4400" b="1" dirty="0" err="1">
                <a:solidFill>
                  <a:schemeClr val="bg1"/>
                </a:solidFill>
              </a:rPr>
              <a:t>NovaMed</a:t>
            </a:r>
            <a:r>
              <a:rPr lang="en-GB" sz="4400" b="1" dirty="0">
                <a:solidFill>
                  <a:schemeClr val="bg1"/>
                </a:solidFill>
              </a:rPr>
              <a:t>-Solutions</a:t>
            </a:r>
            <a:endParaRPr lang="en-US" sz="4400" b="1" kern="1200" dirty="0">
              <a:solidFill>
                <a:schemeClr val="bg1"/>
              </a:solidFill>
              <a:latin typeface="+mj-lt"/>
              <a:ea typeface="+mj-ea"/>
              <a:cs typeface="+mj-cs"/>
            </a:endParaRPr>
          </a:p>
        </p:txBody>
      </p:sp>
      <p:cxnSp>
        <p:nvCxnSpPr>
          <p:cNvPr id="23" name="Straight Connector 22">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A3C35827-1E08-D1A8-8EBC-B60B7DAC2C20}"/>
              </a:ext>
            </a:extLst>
          </p:cNvPr>
          <p:cNvSpPr>
            <a:spLocks noGrp="1"/>
          </p:cNvSpPr>
          <p:nvPr>
            <p:ph type="subTitle" idx="1"/>
          </p:nvPr>
        </p:nvSpPr>
        <p:spPr>
          <a:xfrm>
            <a:off x="1392667" y="2398957"/>
            <a:ext cx="9406666" cy="3526144"/>
          </a:xfrm>
        </p:spPr>
        <p:txBody>
          <a:bodyPr vert="horz" lIns="91440" tIns="45720" rIns="91440" bIns="45720" rtlCol="0">
            <a:normAutofit/>
          </a:bodyPr>
          <a:lstStyle/>
          <a:p>
            <a:pPr indent="-228600" algn="l">
              <a:buFont typeface="Arial" panose="020B0604020202020204" pitchFamily="34" charset="0"/>
              <a:buChar char="•"/>
            </a:pPr>
            <a:endParaRPr lang="en-US" sz="1700" dirty="0">
              <a:solidFill>
                <a:schemeClr val="bg1"/>
              </a:solidFill>
            </a:endParaRPr>
          </a:p>
        </p:txBody>
      </p:sp>
      <p:sp>
        <p:nvSpPr>
          <p:cNvPr id="25" name="Rectangle 24">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2461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A6403B3-D028-A4FC-0D26-30E7CA85858C}"/>
            </a:ext>
          </a:extLst>
        </p:cNvPr>
        <p:cNvGrpSpPr/>
        <p:nvPr/>
      </p:nvGrpSpPr>
      <p:grpSpPr>
        <a:xfrm>
          <a:off x="0" y="0"/>
          <a:ext cx="0" cy="0"/>
          <a:chOff x="0" y="0"/>
          <a:chExt cx="0" cy="0"/>
        </a:xfrm>
      </p:grpSpPr>
      <p:sp>
        <p:nvSpPr>
          <p:cNvPr id="39" name="Rectangle 38">
            <a:extLst>
              <a:ext uri="{FF2B5EF4-FFF2-40B4-BE49-F238E27FC236}">
                <a16:creationId xmlns:a16="http://schemas.microsoft.com/office/drawing/2014/main" id="{E09D88E7-7713-7DFE-C79E-CE851BEFE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8344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2FE789-4BB6-6758-E364-3EE1200A9892}"/>
              </a:ext>
            </a:extLst>
          </p:cNvPr>
          <p:cNvSpPr>
            <a:spLocks noGrp="1"/>
          </p:cNvSpPr>
          <p:nvPr>
            <p:ph type="ctrTitle"/>
          </p:nvPr>
        </p:nvSpPr>
        <p:spPr>
          <a:xfrm>
            <a:off x="1155556" y="6214530"/>
            <a:ext cx="4284418" cy="321736"/>
          </a:xfrm>
        </p:spPr>
        <p:txBody>
          <a:bodyPr vert="horz" lIns="91440" tIns="45720" rIns="91440" bIns="45720" rtlCol="0" anchor="b">
            <a:normAutofit/>
          </a:bodyPr>
          <a:lstStyle/>
          <a:p>
            <a:pPr algn="l"/>
            <a:r>
              <a:rPr lang="en-GB" sz="1500" b="1">
                <a:solidFill>
                  <a:schemeClr val="bg1"/>
                </a:solidFill>
              </a:rPr>
              <a:t>Customer Analysis</a:t>
            </a:r>
            <a:endParaRPr lang="en-US" sz="1500" b="1" kern="1200">
              <a:solidFill>
                <a:schemeClr val="bg1"/>
              </a:solidFill>
              <a:latin typeface="+mj-lt"/>
              <a:ea typeface="+mj-ea"/>
              <a:cs typeface="+mj-cs"/>
            </a:endParaRPr>
          </a:p>
        </p:txBody>
      </p:sp>
      <p:sp>
        <p:nvSpPr>
          <p:cNvPr id="41" name="Rectangle 40">
            <a:extLst>
              <a:ext uri="{FF2B5EF4-FFF2-40B4-BE49-F238E27FC236}">
                <a16:creationId xmlns:a16="http://schemas.microsoft.com/office/drawing/2014/main" id="{68EF7997-E0B4-E708-168B-41ADEDA9E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graph&#10;&#10;AI-generated content may be incorrect.">
            <a:extLst>
              <a:ext uri="{FF2B5EF4-FFF2-40B4-BE49-F238E27FC236}">
                <a16:creationId xmlns:a16="http://schemas.microsoft.com/office/drawing/2014/main" id="{6140173A-4096-F5EA-0B40-2C93060EFE30}"/>
              </a:ext>
            </a:extLst>
          </p:cNvPr>
          <p:cNvPicPr>
            <a:picLocks noChangeAspect="1"/>
          </p:cNvPicPr>
          <p:nvPr/>
        </p:nvPicPr>
        <p:blipFill>
          <a:blip r:embed="rId2">
            <a:extLst>
              <a:ext uri="{28A0092B-C50C-407E-A947-70E740481C1C}">
                <a14:useLocalDpi xmlns:a14="http://schemas.microsoft.com/office/drawing/2010/main" val="0"/>
              </a:ext>
            </a:extLst>
          </a:blip>
          <a:srcRect l="247" r="2" b="2"/>
          <a:stretch>
            <a:fillRect/>
          </a:stretch>
        </p:blipFill>
        <p:spPr>
          <a:xfrm>
            <a:off x="1155556" y="637761"/>
            <a:ext cx="9889765" cy="5576763"/>
          </a:xfrm>
          <a:prstGeom prst="rect">
            <a:avLst/>
          </a:prstGeom>
        </p:spPr>
      </p:pic>
    </p:spTree>
    <p:extLst>
      <p:ext uri="{BB962C8B-B14F-4D97-AF65-F5344CB8AC3E}">
        <p14:creationId xmlns:p14="http://schemas.microsoft.com/office/powerpoint/2010/main" val="1597153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54FC392-49C3-2F88-FC6B-13A5DCDD6BCD}"/>
            </a:ext>
          </a:extLst>
        </p:cNvPr>
        <p:cNvGrpSpPr/>
        <p:nvPr/>
      </p:nvGrpSpPr>
      <p:grpSpPr>
        <a:xfrm>
          <a:off x="0" y="0"/>
          <a:ext cx="0" cy="0"/>
          <a:chOff x="0" y="0"/>
          <a:chExt cx="0" cy="0"/>
        </a:xfrm>
      </p:grpSpPr>
      <p:sp>
        <p:nvSpPr>
          <p:cNvPr id="30" name="Rectangle 29">
            <a:extLst>
              <a:ext uri="{FF2B5EF4-FFF2-40B4-BE49-F238E27FC236}">
                <a16:creationId xmlns:a16="http://schemas.microsoft.com/office/drawing/2014/main" id="{BC3C1C15-F370-FE46-FE17-4145C6BE6D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EB946D6E-2A90-99BD-F9C4-147843AA3FE7}"/>
              </a:ext>
            </a:extLst>
          </p:cNvPr>
          <p:cNvSpPr>
            <a:spLocks noGrp="1"/>
          </p:cNvSpPr>
          <p:nvPr>
            <p:ph type="ctrTitle"/>
          </p:nvPr>
        </p:nvSpPr>
        <p:spPr>
          <a:xfrm>
            <a:off x="126207" y="669925"/>
            <a:ext cx="5220936" cy="1325563"/>
          </a:xfrm>
        </p:spPr>
        <p:txBody>
          <a:bodyPr vert="horz" lIns="91440" tIns="45720" rIns="91440" bIns="45720" rtlCol="0" anchor="b">
            <a:normAutofit/>
          </a:bodyPr>
          <a:lstStyle/>
          <a:p>
            <a:pPr algn="r"/>
            <a:r>
              <a:rPr lang="en-GB" sz="4400" b="1">
                <a:solidFill>
                  <a:schemeClr val="bg1"/>
                </a:solidFill>
              </a:rPr>
              <a:t>Methodology</a:t>
            </a:r>
            <a:endParaRPr lang="en-GB" sz="4400" b="1" dirty="0">
              <a:solidFill>
                <a:schemeClr val="bg1"/>
              </a:solidFill>
            </a:endParaRPr>
          </a:p>
        </p:txBody>
      </p:sp>
      <p:cxnSp>
        <p:nvCxnSpPr>
          <p:cNvPr id="32" name="Straight Connector 31">
            <a:extLst>
              <a:ext uri="{FF2B5EF4-FFF2-40B4-BE49-F238E27FC236}">
                <a16:creationId xmlns:a16="http://schemas.microsoft.com/office/drawing/2014/main" id="{6C4173DE-6103-4FF3-821D-82024BC078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CB48A3EC-2102-93D7-92F8-EDBBBE3E3EEB}"/>
              </a:ext>
            </a:extLst>
          </p:cNvPr>
          <p:cNvSpPr>
            <a:spLocks noGrp="1"/>
          </p:cNvSpPr>
          <p:nvPr>
            <p:ph type="subTitle" idx="1"/>
          </p:nvPr>
        </p:nvSpPr>
        <p:spPr>
          <a:xfrm>
            <a:off x="1392667" y="2398957"/>
            <a:ext cx="9406666" cy="3526144"/>
          </a:xfrm>
        </p:spPr>
        <p:txBody>
          <a:bodyPr vert="horz" lIns="91440" tIns="45720" rIns="91440" bIns="45720" rtlCol="0">
            <a:normAutofit/>
          </a:bodyPr>
          <a:lstStyle/>
          <a:p>
            <a:pPr algn="l"/>
            <a:r>
              <a:rPr lang="en-US">
                <a:solidFill>
                  <a:schemeClr val="bg1"/>
                </a:solidFill>
              </a:rPr>
              <a:t>The SWOT framework (Strengths, Weaknesses, Opportunities, and Threats) has been utilized to evaluate the sales performance of NovaMed Solutions. By integrating SWOT analysis with sales metrics and Power BI dashboards, we identify trends, highlight areas for improvement, and anticipate potential challenges that may impact operations.</a:t>
            </a:r>
          </a:p>
          <a:p>
            <a:pPr algn="l"/>
            <a:r>
              <a:rPr lang="en-US">
                <a:solidFill>
                  <a:schemeClr val="bg1"/>
                </a:solidFill>
              </a:rPr>
              <a:t>This structured approach provides strategic insights beyond mere data, supporting informed decision-making to enhance business strategies and optimize overall performance.</a:t>
            </a:r>
          </a:p>
          <a:p>
            <a:pPr indent="-228600" algn="l">
              <a:buFont typeface="Arial" panose="020B0604020202020204" pitchFamily="34" charset="0"/>
              <a:buChar char="•"/>
            </a:pPr>
            <a:endParaRPr lang="en-US" sz="2000" dirty="0">
              <a:solidFill>
                <a:schemeClr val="bg1"/>
              </a:solidFill>
            </a:endParaRPr>
          </a:p>
        </p:txBody>
      </p:sp>
      <p:sp>
        <p:nvSpPr>
          <p:cNvPr id="34" name="Rectangle 33">
            <a:extLst>
              <a:ext uri="{FF2B5EF4-FFF2-40B4-BE49-F238E27FC236}">
                <a16:creationId xmlns:a16="http://schemas.microsoft.com/office/drawing/2014/main" id="{0C966D53-07E2-8A25-22BE-484C1617D1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6918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4433043-0672-C3A8-1559-DD605543B81C}"/>
            </a:ext>
          </a:extLst>
        </p:cNvPr>
        <p:cNvGrpSpPr/>
        <p:nvPr/>
      </p:nvGrpSpPr>
      <p:grpSpPr>
        <a:xfrm>
          <a:off x="0" y="0"/>
          <a:ext cx="0" cy="0"/>
          <a:chOff x="0" y="0"/>
          <a:chExt cx="0" cy="0"/>
        </a:xfrm>
      </p:grpSpPr>
      <p:sp>
        <p:nvSpPr>
          <p:cNvPr id="30" name="Rectangle 29">
            <a:extLst>
              <a:ext uri="{FF2B5EF4-FFF2-40B4-BE49-F238E27FC236}">
                <a16:creationId xmlns:a16="http://schemas.microsoft.com/office/drawing/2014/main" id="{522A115C-2E70-42FA-2C7E-4B2B83C984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3F207D0F-4632-930E-85C9-4130932A4D21}"/>
              </a:ext>
            </a:extLst>
          </p:cNvPr>
          <p:cNvSpPr>
            <a:spLocks noGrp="1"/>
          </p:cNvSpPr>
          <p:nvPr>
            <p:ph type="ctrTitle"/>
          </p:nvPr>
        </p:nvSpPr>
        <p:spPr>
          <a:xfrm>
            <a:off x="126207" y="669925"/>
            <a:ext cx="5220936" cy="1325563"/>
          </a:xfrm>
        </p:spPr>
        <p:txBody>
          <a:bodyPr vert="horz" lIns="91440" tIns="45720" rIns="91440" bIns="45720" rtlCol="0" anchor="b">
            <a:normAutofit/>
          </a:bodyPr>
          <a:lstStyle/>
          <a:p>
            <a:pPr algn="l"/>
            <a:r>
              <a:rPr lang="en-US" sz="4400" b="1" dirty="0">
                <a:solidFill>
                  <a:schemeClr val="bg1"/>
                </a:solidFill>
              </a:rPr>
              <a:t>SWOT Breakdown</a:t>
            </a:r>
            <a:endParaRPr lang="en-US" sz="4400" dirty="0">
              <a:solidFill>
                <a:schemeClr val="bg1"/>
              </a:solidFill>
            </a:endParaRPr>
          </a:p>
        </p:txBody>
      </p:sp>
      <p:cxnSp>
        <p:nvCxnSpPr>
          <p:cNvPr id="32" name="Straight Connector 31">
            <a:extLst>
              <a:ext uri="{FF2B5EF4-FFF2-40B4-BE49-F238E27FC236}">
                <a16:creationId xmlns:a16="http://schemas.microsoft.com/office/drawing/2014/main" id="{34E7E686-EE63-1174-5B69-D7E444E55A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4AE2082A-E552-D1EE-7DD2-4ED251240435}"/>
              </a:ext>
            </a:extLst>
          </p:cNvPr>
          <p:cNvSpPr>
            <a:spLocks noGrp="1"/>
          </p:cNvSpPr>
          <p:nvPr>
            <p:ph type="subTitle" idx="1"/>
          </p:nvPr>
        </p:nvSpPr>
        <p:spPr>
          <a:xfrm>
            <a:off x="1392667" y="2398957"/>
            <a:ext cx="9406666" cy="3526144"/>
          </a:xfrm>
        </p:spPr>
        <p:txBody>
          <a:bodyPr vert="horz" lIns="91440" tIns="45720" rIns="91440" bIns="45720" rtlCol="0">
            <a:normAutofit fontScale="92500" lnSpcReduction="10000"/>
          </a:bodyPr>
          <a:lstStyle/>
          <a:p>
            <a:pPr algn="l"/>
            <a:r>
              <a:rPr lang="en-US" sz="2000" b="1" dirty="0">
                <a:solidFill>
                  <a:schemeClr val="bg1"/>
                </a:solidFill>
              </a:rPr>
              <a:t>Strengths</a:t>
            </a:r>
            <a:r>
              <a:rPr lang="en-US" sz="2000" dirty="0">
                <a:solidFill>
                  <a:schemeClr val="bg1"/>
                </a:solidFill>
              </a:rPr>
              <a:t>: Products such as Doxycycline and </a:t>
            </a:r>
            <a:r>
              <a:rPr lang="en-US" sz="2000" dirty="0" err="1">
                <a:solidFill>
                  <a:schemeClr val="bg1"/>
                </a:solidFill>
              </a:rPr>
              <a:t>Lisnopril</a:t>
            </a:r>
            <a:r>
              <a:rPr lang="en-US" sz="2000" dirty="0">
                <a:solidFill>
                  <a:schemeClr val="bg1"/>
                </a:solidFill>
              </a:rPr>
              <a:t>, which have the highest profit margins or largest sales volumes, serve as core revenue drivers and contribute significantly to the company's profitability.</a:t>
            </a:r>
          </a:p>
          <a:p>
            <a:pPr algn="l"/>
            <a:r>
              <a:rPr lang="en-US" sz="2000" b="1" dirty="0">
                <a:solidFill>
                  <a:schemeClr val="bg1"/>
                </a:solidFill>
              </a:rPr>
              <a:t>Weaknesses</a:t>
            </a:r>
            <a:r>
              <a:rPr lang="en-US" sz="2000" dirty="0">
                <a:solidFill>
                  <a:schemeClr val="bg1"/>
                </a:solidFill>
              </a:rPr>
              <a:t>: Underperforming products, such as Amoxicillin and Fluticasone, with low revenue or profit margins, reduce efficiency and highlight areas that need reassessment.</a:t>
            </a:r>
          </a:p>
          <a:p>
            <a:pPr algn="l"/>
            <a:r>
              <a:rPr lang="en-US" sz="2000" b="1" dirty="0">
                <a:solidFill>
                  <a:schemeClr val="bg1"/>
                </a:solidFill>
              </a:rPr>
              <a:t>Opportunities</a:t>
            </a:r>
            <a:r>
              <a:rPr lang="en-US" sz="2000" dirty="0">
                <a:solidFill>
                  <a:schemeClr val="bg1"/>
                </a:solidFill>
              </a:rPr>
              <a:t>: Untapped markets and customer segments present potential for revenue growth at relatively low costs. For example, expansion into Australia and targeted campaigns for Generation X frequent buyers could be beneficial.</a:t>
            </a:r>
          </a:p>
          <a:p>
            <a:pPr algn="l"/>
            <a:r>
              <a:rPr lang="en-US" sz="2000" b="1" dirty="0">
                <a:solidFill>
                  <a:schemeClr val="bg1"/>
                </a:solidFill>
              </a:rPr>
              <a:t>Threats</a:t>
            </a:r>
            <a:r>
              <a:rPr lang="en-US" sz="2000" dirty="0">
                <a:solidFill>
                  <a:schemeClr val="bg1"/>
                </a:solidFill>
              </a:rPr>
              <a:t>: External risks include rising costs of raw materials (COGS), declining selling prices, and a significant decrease in annual revenue, which plummeted from $39.26 million in 2023 to $914,000 in 2025. These factors may exert pressure on profit margins and overall competitiveness.</a:t>
            </a:r>
          </a:p>
          <a:p>
            <a:pPr indent="-228600" algn="l">
              <a:buFont typeface="Arial" panose="020B0604020202020204" pitchFamily="34" charset="0"/>
              <a:buChar char="•"/>
            </a:pPr>
            <a:endParaRPr lang="en-US" sz="2000" dirty="0">
              <a:solidFill>
                <a:schemeClr val="bg1"/>
              </a:solidFill>
            </a:endParaRPr>
          </a:p>
        </p:txBody>
      </p:sp>
      <p:sp>
        <p:nvSpPr>
          <p:cNvPr id="34" name="Rectangle 33">
            <a:extLst>
              <a:ext uri="{FF2B5EF4-FFF2-40B4-BE49-F238E27FC236}">
                <a16:creationId xmlns:a16="http://schemas.microsoft.com/office/drawing/2014/main" id="{BA42DF65-159D-4FFC-C4A1-CF8C06EF06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1455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00B95C0-86A2-C402-FD18-D7FB448E6FB4}"/>
            </a:ext>
          </a:extLst>
        </p:cNvPr>
        <p:cNvGrpSpPr/>
        <p:nvPr/>
      </p:nvGrpSpPr>
      <p:grpSpPr>
        <a:xfrm>
          <a:off x="0" y="0"/>
          <a:ext cx="0" cy="0"/>
          <a:chOff x="0" y="0"/>
          <a:chExt cx="0" cy="0"/>
        </a:xfrm>
      </p:grpSpPr>
      <p:sp>
        <p:nvSpPr>
          <p:cNvPr id="30" name="Rectangle 29">
            <a:extLst>
              <a:ext uri="{FF2B5EF4-FFF2-40B4-BE49-F238E27FC236}">
                <a16:creationId xmlns:a16="http://schemas.microsoft.com/office/drawing/2014/main" id="{5E09EF50-E96B-6B44-23D2-D618B516E7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ABAAC5EC-C750-823B-9E9E-F79FF9E01D52}"/>
              </a:ext>
            </a:extLst>
          </p:cNvPr>
          <p:cNvSpPr>
            <a:spLocks noGrp="1"/>
          </p:cNvSpPr>
          <p:nvPr>
            <p:ph type="ctrTitle"/>
          </p:nvPr>
        </p:nvSpPr>
        <p:spPr>
          <a:xfrm>
            <a:off x="126207" y="669925"/>
            <a:ext cx="5220936" cy="1325563"/>
          </a:xfrm>
        </p:spPr>
        <p:txBody>
          <a:bodyPr vert="horz" lIns="91440" tIns="45720" rIns="91440" bIns="45720" rtlCol="0" anchor="b">
            <a:normAutofit/>
          </a:bodyPr>
          <a:lstStyle/>
          <a:p>
            <a:pPr algn="r"/>
            <a:r>
              <a:rPr lang="en-GB" sz="4400" b="1" dirty="0">
                <a:solidFill>
                  <a:schemeClr val="bg1"/>
                </a:solidFill>
              </a:rPr>
              <a:t>Insights Deep Dive Dimensions</a:t>
            </a:r>
          </a:p>
        </p:txBody>
      </p:sp>
      <p:cxnSp>
        <p:nvCxnSpPr>
          <p:cNvPr id="32" name="Straight Connector 31">
            <a:extLst>
              <a:ext uri="{FF2B5EF4-FFF2-40B4-BE49-F238E27FC236}">
                <a16:creationId xmlns:a16="http://schemas.microsoft.com/office/drawing/2014/main" id="{4271FE2B-D9C2-F051-43F6-4D31E959A4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A6F2951E-470B-C896-3D57-83E9C691B5AE}"/>
              </a:ext>
            </a:extLst>
          </p:cNvPr>
          <p:cNvSpPr>
            <a:spLocks noGrp="1"/>
          </p:cNvSpPr>
          <p:nvPr>
            <p:ph type="subTitle" idx="1"/>
          </p:nvPr>
        </p:nvSpPr>
        <p:spPr>
          <a:xfrm>
            <a:off x="1392667" y="2398957"/>
            <a:ext cx="9406666" cy="3526144"/>
          </a:xfrm>
        </p:spPr>
        <p:txBody>
          <a:bodyPr vert="horz" lIns="91440" tIns="45720" rIns="91440" bIns="45720" rtlCol="0">
            <a:normAutofit/>
          </a:bodyPr>
          <a:lstStyle/>
          <a:p>
            <a:pPr algn="l"/>
            <a:endParaRPr lang="en-GB" b="1" dirty="0">
              <a:solidFill>
                <a:schemeClr val="bg1"/>
              </a:solidFill>
            </a:endParaRPr>
          </a:p>
          <a:p>
            <a:pPr indent="-228600" algn="l">
              <a:buFont typeface="Arial" panose="020B0604020202020204" pitchFamily="34" charset="0"/>
              <a:buChar char="•"/>
            </a:pPr>
            <a:r>
              <a:rPr lang="en-GB" b="1" dirty="0">
                <a:solidFill>
                  <a:schemeClr val="bg1"/>
                </a:solidFill>
              </a:rPr>
              <a:t>Month-over-month comparison</a:t>
            </a:r>
          </a:p>
          <a:p>
            <a:pPr indent="-228600" algn="l">
              <a:buFont typeface="Arial" panose="020B0604020202020204" pitchFamily="34" charset="0"/>
              <a:buChar char="•"/>
            </a:pPr>
            <a:r>
              <a:rPr lang="en-US" b="1" dirty="0">
                <a:solidFill>
                  <a:schemeClr val="bg1"/>
                </a:solidFill>
              </a:rPr>
              <a:t>Top 5 &amp; Bottom 5 Drugs</a:t>
            </a:r>
          </a:p>
          <a:p>
            <a:pPr indent="-228600" algn="l">
              <a:buFont typeface="Arial" panose="020B0604020202020204" pitchFamily="34" charset="0"/>
              <a:buChar char="•"/>
            </a:pPr>
            <a:r>
              <a:rPr lang="en-GB" b="1" dirty="0">
                <a:solidFill>
                  <a:schemeClr val="bg1"/>
                </a:solidFill>
              </a:rPr>
              <a:t>Customer Performance</a:t>
            </a:r>
          </a:p>
          <a:p>
            <a:pPr indent="-228600" algn="l">
              <a:buFont typeface="Arial" panose="020B0604020202020204" pitchFamily="34" charset="0"/>
              <a:buChar char="•"/>
            </a:pPr>
            <a:r>
              <a:rPr lang="en-GB" b="1" dirty="0">
                <a:solidFill>
                  <a:schemeClr val="bg1"/>
                </a:solidFill>
              </a:rPr>
              <a:t>Customer Demographics</a:t>
            </a:r>
          </a:p>
          <a:p>
            <a:pPr indent="-228600" algn="l">
              <a:buFont typeface="Arial" panose="020B0604020202020204" pitchFamily="34" charset="0"/>
              <a:buChar char="•"/>
            </a:pPr>
            <a:r>
              <a:rPr lang="en-GB" b="1" dirty="0">
                <a:solidFill>
                  <a:schemeClr val="bg1"/>
                </a:solidFill>
              </a:rPr>
              <a:t>customer type</a:t>
            </a:r>
          </a:p>
        </p:txBody>
      </p:sp>
      <p:sp>
        <p:nvSpPr>
          <p:cNvPr id="34" name="Rectangle 33">
            <a:extLst>
              <a:ext uri="{FF2B5EF4-FFF2-40B4-BE49-F238E27FC236}">
                <a16:creationId xmlns:a16="http://schemas.microsoft.com/office/drawing/2014/main" id="{D5488428-B686-51C8-5052-E5D342C2CC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7178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48193B0-AE82-267F-23C6-3F002117BB0A}"/>
            </a:ext>
          </a:extLst>
        </p:cNvPr>
        <p:cNvGrpSpPr/>
        <p:nvPr/>
      </p:nvGrpSpPr>
      <p:grpSpPr>
        <a:xfrm>
          <a:off x="0" y="0"/>
          <a:ext cx="0" cy="0"/>
          <a:chOff x="0" y="0"/>
          <a:chExt cx="0" cy="0"/>
        </a:xfrm>
      </p:grpSpPr>
      <p:sp>
        <p:nvSpPr>
          <p:cNvPr id="39" name="Rectangle 38">
            <a:extLst>
              <a:ext uri="{FF2B5EF4-FFF2-40B4-BE49-F238E27FC236}">
                <a16:creationId xmlns:a16="http://schemas.microsoft.com/office/drawing/2014/main" id="{C38CD1F2-2CDE-4B42-BB23-EC7686F925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E9827173-10F7-4BE6-8CC8-39A46D781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60FB2829-9E66-4DBD-BC15-FC5D73246D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44" name="Oval 43">
              <a:extLst>
                <a:ext uri="{FF2B5EF4-FFF2-40B4-BE49-F238E27FC236}">
                  <a16:creationId xmlns:a16="http://schemas.microsoft.com/office/drawing/2014/main" id="{E9EE2A32-8611-4375-B6B1-468FAD6825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C77E1DA0-3927-4F35-B8A3-D5D5563757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F7BAA08B-588E-406F-899B-A6A7FC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A8AA7C41-B331-402E-9453-95B3B8273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A7060B3E-946D-4885-9B86-1D445209EB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E3046747-F284-4990-9ECA-3DF2C6E08B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Rectangle 50">
            <a:extLst>
              <a:ext uri="{FF2B5EF4-FFF2-40B4-BE49-F238E27FC236}">
                <a16:creationId xmlns:a16="http://schemas.microsoft.com/office/drawing/2014/main" id="{21301226-F3C6-4744-94AE-2460B381D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42B668-2479-1458-F61C-02FA89832C5F}"/>
              </a:ext>
            </a:extLst>
          </p:cNvPr>
          <p:cNvSpPr>
            <a:spLocks noGrp="1"/>
          </p:cNvSpPr>
          <p:nvPr>
            <p:ph type="ctrTitle"/>
          </p:nvPr>
        </p:nvSpPr>
        <p:spPr>
          <a:xfrm>
            <a:off x="629640" y="630935"/>
            <a:ext cx="5107366" cy="2096769"/>
          </a:xfrm>
          <a:noFill/>
        </p:spPr>
        <p:txBody>
          <a:bodyPr vert="horz" lIns="91440" tIns="45720" rIns="91440" bIns="45720" rtlCol="0" anchor="t">
            <a:normAutofit/>
          </a:bodyPr>
          <a:lstStyle/>
          <a:p>
            <a:pPr algn="l"/>
            <a:r>
              <a:rPr lang="en-GB" sz="4800" b="1" dirty="0">
                <a:solidFill>
                  <a:schemeClr val="bg1"/>
                </a:solidFill>
              </a:rPr>
              <a:t>Month-over-month comparison 2022</a:t>
            </a:r>
          </a:p>
        </p:txBody>
      </p:sp>
      <p:sp>
        <p:nvSpPr>
          <p:cNvPr id="53" name="Rectangle 52">
            <a:extLst>
              <a:ext uri="{FF2B5EF4-FFF2-40B4-BE49-F238E27FC236}">
                <a16:creationId xmlns:a16="http://schemas.microsoft.com/office/drawing/2014/main" id="{4EC57637-D435-4155-993A-0E3A8BBBA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54">
            <a:extLst>
              <a:ext uri="{FF2B5EF4-FFF2-40B4-BE49-F238E27FC236}">
                <a16:creationId xmlns:a16="http://schemas.microsoft.com/office/drawing/2014/main" id="{0B81AE96-B9C7-4679-BC62-F2C79F2E8F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56" name="Straight Connector 55">
              <a:extLst>
                <a:ext uri="{FF2B5EF4-FFF2-40B4-BE49-F238E27FC236}">
                  <a16:creationId xmlns:a16="http://schemas.microsoft.com/office/drawing/2014/main" id="{BD4225F6-B312-47D5-8299-988BD17E0E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3C04A86-BCAE-473C-B18D-88FD5627C4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2CCD134-9351-4847-8741-FF5EAB4705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1470C83-08EE-4959-BA0A-F8846F524E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 name="Subtitle 2">
            <a:extLst>
              <a:ext uri="{FF2B5EF4-FFF2-40B4-BE49-F238E27FC236}">
                <a16:creationId xmlns:a16="http://schemas.microsoft.com/office/drawing/2014/main" id="{D17E5F65-9FD9-BD91-85CC-B78039EE93CF}"/>
              </a:ext>
            </a:extLst>
          </p:cNvPr>
          <p:cNvSpPr>
            <a:spLocks noGrp="1"/>
          </p:cNvSpPr>
          <p:nvPr>
            <p:ph type="subTitle" idx="1"/>
          </p:nvPr>
        </p:nvSpPr>
        <p:spPr>
          <a:xfrm>
            <a:off x="6143158" y="630935"/>
            <a:ext cx="5266365" cy="2096771"/>
          </a:xfrm>
          <a:noFill/>
        </p:spPr>
        <p:txBody>
          <a:bodyPr vert="horz" lIns="91440" tIns="45720" rIns="91440" bIns="45720" rtlCol="0" anchor="t">
            <a:normAutofit/>
          </a:bodyPr>
          <a:lstStyle/>
          <a:p>
            <a:pPr algn="l"/>
            <a:r>
              <a:rPr lang="en-GB" b="1" dirty="0" err="1">
                <a:solidFill>
                  <a:schemeClr val="bg1"/>
                </a:solidFill>
              </a:rPr>
              <a:t>ghfghf</a:t>
            </a:r>
            <a:endParaRPr lang="en-GB" b="1" dirty="0">
              <a:solidFill>
                <a:schemeClr val="bg1"/>
              </a:solidFill>
            </a:endParaRPr>
          </a:p>
        </p:txBody>
      </p:sp>
      <p:grpSp>
        <p:nvGrpSpPr>
          <p:cNvPr id="61" name="Group 60">
            <a:extLst>
              <a:ext uri="{FF2B5EF4-FFF2-40B4-BE49-F238E27FC236}">
                <a16:creationId xmlns:a16="http://schemas.microsoft.com/office/drawing/2014/main" id="{DBFD3A89-3666-47FE-913F-6C75228F5D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62" name="Straight Connector 61">
              <a:extLst>
                <a:ext uri="{FF2B5EF4-FFF2-40B4-BE49-F238E27FC236}">
                  <a16:creationId xmlns:a16="http://schemas.microsoft.com/office/drawing/2014/main" id="{AD6B60E5-039C-4E82-9B5C-984D6C46E1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3D05E89-A5D2-4DC0-B6B1-298EF0EF0A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337967A-8AB7-47D5-A75E-6341730E99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A068AD4-624D-4314-8C86-A3C0C3378C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5" name="Picture 4" descr="A graph on a screen&#10;&#10;AI-generated content may be incorrect.">
            <a:extLst>
              <a:ext uri="{FF2B5EF4-FFF2-40B4-BE49-F238E27FC236}">
                <a16:creationId xmlns:a16="http://schemas.microsoft.com/office/drawing/2014/main" id="{92904B55-7B89-1F06-185C-EB598E9FF7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494" y="2885910"/>
            <a:ext cx="10448795" cy="3265248"/>
          </a:xfrm>
          <a:prstGeom prst="rect">
            <a:avLst/>
          </a:prstGeom>
        </p:spPr>
      </p:pic>
      <p:grpSp>
        <p:nvGrpSpPr>
          <p:cNvPr id="67" name="Group 66">
            <a:extLst>
              <a:ext uri="{FF2B5EF4-FFF2-40B4-BE49-F238E27FC236}">
                <a16:creationId xmlns:a16="http://schemas.microsoft.com/office/drawing/2014/main" id="{ACA2F7C3-1A69-44EE-A8B6-A4552E2C84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5716" y="3029889"/>
            <a:ext cx="304800" cy="429768"/>
            <a:chOff x="215328" y="-46937"/>
            <a:chExt cx="304800" cy="2773841"/>
          </a:xfrm>
        </p:grpSpPr>
        <p:cxnSp>
          <p:nvCxnSpPr>
            <p:cNvPr id="68" name="Straight Connector 67">
              <a:extLst>
                <a:ext uri="{FF2B5EF4-FFF2-40B4-BE49-F238E27FC236}">
                  <a16:creationId xmlns:a16="http://schemas.microsoft.com/office/drawing/2014/main" id="{6E44AF4D-8873-43B3-8E29-803B7720EA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AE89E8A-BD14-4974-818A-D8382DCD4D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21B80B9-448B-4363-9DD7-C074AB2AD7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57DA34E7-83FB-4CAA-94F3-CEF0869076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5544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8445930-52ED-DB2C-26DC-8042ADD2029C}"/>
            </a:ext>
          </a:extLst>
        </p:cNvPr>
        <p:cNvGrpSpPr/>
        <p:nvPr/>
      </p:nvGrpSpPr>
      <p:grpSpPr>
        <a:xfrm>
          <a:off x="0" y="0"/>
          <a:ext cx="0" cy="0"/>
          <a:chOff x="0" y="0"/>
          <a:chExt cx="0" cy="0"/>
        </a:xfrm>
      </p:grpSpPr>
      <p:sp>
        <p:nvSpPr>
          <p:cNvPr id="76" name="Rectangle 75">
            <a:extLst>
              <a:ext uri="{FF2B5EF4-FFF2-40B4-BE49-F238E27FC236}">
                <a16:creationId xmlns:a16="http://schemas.microsoft.com/office/drawing/2014/main" id="{C38CD1F2-2CDE-4B42-BB23-EC7686F925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E9827173-10F7-4BE6-8CC8-39A46D781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0" name="Group 79">
            <a:extLst>
              <a:ext uri="{FF2B5EF4-FFF2-40B4-BE49-F238E27FC236}">
                <a16:creationId xmlns:a16="http://schemas.microsoft.com/office/drawing/2014/main" id="{60FB2829-9E66-4DBD-BC15-FC5D73246D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81" name="Oval 80">
              <a:extLst>
                <a:ext uri="{FF2B5EF4-FFF2-40B4-BE49-F238E27FC236}">
                  <a16:creationId xmlns:a16="http://schemas.microsoft.com/office/drawing/2014/main" id="{E9EE2A32-8611-4375-B6B1-468FAD6825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C77E1DA0-3927-4F35-B8A3-D5D5563757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F7BAA08B-588E-406F-899B-A6A7FC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A8AA7C41-B331-402E-9453-95B3B8273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a:extLst>
                <a:ext uri="{FF2B5EF4-FFF2-40B4-BE49-F238E27FC236}">
                  <a16:creationId xmlns:a16="http://schemas.microsoft.com/office/drawing/2014/main" id="{A7060B3E-946D-4885-9B86-1D445209EB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E3046747-F284-4990-9ECA-3DF2C6E08B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8" name="Rectangle 87">
            <a:extLst>
              <a:ext uri="{FF2B5EF4-FFF2-40B4-BE49-F238E27FC236}">
                <a16:creationId xmlns:a16="http://schemas.microsoft.com/office/drawing/2014/main" id="{21301226-F3C6-4744-94AE-2460B381D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A682C8-94F9-3319-4D85-8C8BE6413D7A}"/>
              </a:ext>
            </a:extLst>
          </p:cNvPr>
          <p:cNvSpPr>
            <a:spLocks noGrp="1"/>
          </p:cNvSpPr>
          <p:nvPr>
            <p:ph type="ctrTitle"/>
          </p:nvPr>
        </p:nvSpPr>
        <p:spPr>
          <a:xfrm>
            <a:off x="629640" y="630935"/>
            <a:ext cx="5107366" cy="2096769"/>
          </a:xfrm>
          <a:noFill/>
        </p:spPr>
        <p:txBody>
          <a:bodyPr vert="horz" lIns="91440" tIns="45720" rIns="91440" bIns="45720" rtlCol="0" anchor="t">
            <a:normAutofit/>
          </a:bodyPr>
          <a:lstStyle/>
          <a:p>
            <a:pPr algn="l"/>
            <a:r>
              <a:rPr lang="en-GB" sz="4800" b="1" dirty="0">
                <a:solidFill>
                  <a:schemeClr val="bg1"/>
                </a:solidFill>
              </a:rPr>
              <a:t>Month-over-month comparison 2023</a:t>
            </a:r>
          </a:p>
        </p:txBody>
      </p:sp>
      <p:sp>
        <p:nvSpPr>
          <p:cNvPr id="90" name="Rectangle 89">
            <a:extLst>
              <a:ext uri="{FF2B5EF4-FFF2-40B4-BE49-F238E27FC236}">
                <a16:creationId xmlns:a16="http://schemas.microsoft.com/office/drawing/2014/main" id="{4EC57637-D435-4155-993A-0E3A8BBBA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2" name="Group 91">
            <a:extLst>
              <a:ext uri="{FF2B5EF4-FFF2-40B4-BE49-F238E27FC236}">
                <a16:creationId xmlns:a16="http://schemas.microsoft.com/office/drawing/2014/main" id="{0B81AE96-B9C7-4679-BC62-F2C79F2E8F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93" name="Straight Connector 92">
              <a:extLst>
                <a:ext uri="{FF2B5EF4-FFF2-40B4-BE49-F238E27FC236}">
                  <a16:creationId xmlns:a16="http://schemas.microsoft.com/office/drawing/2014/main" id="{BD4225F6-B312-47D5-8299-988BD17E0E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D3C04A86-BCAE-473C-B18D-88FD5627C4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22CCD134-9351-4847-8741-FF5EAB4705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41470C83-08EE-4959-BA0A-F8846F524E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 name="Subtitle 2">
            <a:extLst>
              <a:ext uri="{FF2B5EF4-FFF2-40B4-BE49-F238E27FC236}">
                <a16:creationId xmlns:a16="http://schemas.microsoft.com/office/drawing/2014/main" id="{45A71A53-CDC6-B344-D73E-1001CC54FC4C}"/>
              </a:ext>
            </a:extLst>
          </p:cNvPr>
          <p:cNvSpPr>
            <a:spLocks noGrp="1"/>
          </p:cNvSpPr>
          <p:nvPr>
            <p:ph type="subTitle" idx="1"/>
          </p:nvPr>
        </p:nvSpPr>
        <p:spPr>
          <a:xfrm>
            <a:off x="6143158" y="630935"/>
            <a:ext cx="5266365" cy="2096771"/>
          </a:xfrm>
          <a:noFill/>
        </p:spPr>
        <p:txBody>
          <a:bodyPr vert="horz" lIns="91440" tIns="45720" rIns="91440" bIns="45720" rtlCol="0" anchor="t">
            <a:normAutofit/>
          </a:bodyPr>
          <a:lstStyle/>
          <a:p>
            <a:pPr algn="l"/>
            <a:r>
              <a:rPr lang="en-GB" b="1">
                <a:solidFill>
                  <a:schemeClr val="bg1"/>
                </a:solidFill>
              </a:rPr>
              <a:t>ghfghf</a:t>
            </a:r>
            <a:endParaRPr lang="en-GB" b="1" dirty="0">
              <a:solidFill>
                <a:schemeClr val="bg1"/>
              </a:solidFill>
            </a:endParaRPr>
          </a:p>
        </p:txBody>
      </p:sp>
      <p:grpSp>
        <p:nvGrpSpPr>
          <p:cNvPr id="98" name="Group 97">
            <a:extLst>
              <a:ext uri="{FF2B5EF4-FFF2-40B4-BE49-F238E27FC236}">
                <a16:creationId xmlns:a16="http://schemas.microsoft.com/office/drawing/2014/main" id="{DBFD3A89-3666-47FE-913F-6C75228F5D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99" name="Straight Connector 98">
              <a:extLst>
                <a:ext uri="{FF2B5EF4-FFF2-40B4-BE49-F238E27FC236}">
                  <a16:creationId xmlns:a16="http://schemas.microsoft.com/office/drawing/2014/main" id="{AD6B60E5-039C-4E82-9B5C-984D6C46E1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3D05E89-A5D2-4DC0-B6B1-298EF0EF0A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4337967A-8AB7-47D5-A75E-6341730E99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CA068AD4-624D-4314-8C86-A3C0C3378C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6" name="Picture 5" descr="A graph of a graph&#10;&#10;AI-generated content may be incorrect.">
            <a:extLst>
              <a:ext uri="{FF2B5EF4-FFF2-40B4-BE49-F238E27FC236}">
                <a16:creationId xmlns:a16="http://schemas.microsoft.com/office/drawing/2014/main" id="{7D23C2FB-0303-375C-1DFD-6ECC046B8E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769" y="2885910"/>
            <a:ext cx="10284244" cy="3265248"/>
          </a:xfrm>
          <a:prstGeom prst="rect">
            <a:avLst/>
          </a:prstGeom>
        </p:spPr>
      </p:pic>
      <p:grpSp>
        <p:nvGrpSpPr>
          <p:cNvPr id="104" name="Group 103">
            <a:extLst>
              <a:ext uri="{FF2B5EF4-FFF2-40B4-BE49-F238E27FC236}">
                <a16:creationId xmlns:a16="http://schemas.microsoft.com/office/drawing/2014/main" id="{ACA2F7C3-1A69-44EE-A8B6-A4552E2C84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5716" y="3029889"/>
            <a:ext cx="304800" cy="429768"/>
            <a:chOff x="215328" y="-46937"/>
            <a:chExt cx="304800" cy="2773841"/>
          </a:xfrm>
        </p:grpSpPr>
        <p:cxnSp>
          <p:nvCxnSpPr>
            <p:cNvPr id="105" name="Straight Connector 104">
              <a:extLst>
                <a:ext uri="{FF2B5EF4-FFF2-40B4-BE49-F238E27FC236}">
                  <a16:creationId xmlns:a16="http://schemas.microsoft.com/office/drawing/2014/main" id="{6E44AF4D-8873-43B3-8E29-803B7720EA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CAE89E8A-BD14-4974-818A-D8382DCD4D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21B80B9-448B-4363-9DD7-C074AB2AD7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57DA34E7-83FB-4CAA-94F3-CEF0869076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14799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3AAAC50-E85D-1D33-4E2F-5E435567D2A1}"/>
            </a:ext>
          </a:extLst>
        </p:cNvPr>
        <p:cNvGrpSpPr/>
        <p:nvPr/>
      </p:nvGrpSpPr>
      <p:grpSpPr>
        <a:xfrm>
          <a:off x="0" y="0"/>
          <a:ext cx="0" cy="0"/>
          <a:chOff x="0" y="0"/>
          <a:chExt cx="0" cy="0"/>
        </a:xfrm>
      </p:grpSpPr>
      <p:sp>
        <p:nvSpPr>
          <p:cNvPr id="113" name="Rectangle 112">
            <a:extLst>
              <a:ext uri="{FF2B5EF4-FFF2-40B4-BE49-F238E27FC236}">
                <a16:creationId xmlns:a16="http://schemas.microsoft.com/office/drawing/2014/main" id="{C38CD1F2-2CDE-4B42-BB23-EC7686F925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E9827173-10F7-4BE6-8CC8-39A46D781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7" name="Group 116">
            <a:extLst>
              <a:ext uri="{FF2B5EF4-FFF2-40B4-BE49-F238E27FC236}">
                <a16:creationId xmlns:a16="http://schemas.microsoft.com/office/drawing/2014/main" id="{60FB2829-9E66-4DBD-BC15-FC5D73246D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18" name="Oval 117">
              <a:extLst>
                <a:ext uri="{FF2B5EF4-FFF2-40B4-BE49-F238E27FC236}">
                  <a16:creationId xmlns:a16="http://schemas.microsoft.com/office/drawing/2014/main" id="{E9EE2A32-8611-4375-B6B1-468FAD6825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C77E1DA0-3927-4F35-B8A3-D5D5563757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F7BAA08B-588E-406F-899B-A6A7FC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A8AA7C41-B331-402E-9453-95B3B8273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Oval 121">
              <a:extLst>
                <a:ext uri="{FF2B5EF4-FFF2-40B4-BE49-F238E27FC236}">
                  <a16:creationId xmlns:a16="http://schemas.microsoft.com/office/drawing/2014/main" id="{A7060B3E-946D-4885-9B86-1D445209EB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E3046747-F284-4990-9ECA-3DF2C6E08B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5" name="Rectangle 124">
            <a:extLst>
              <a:ext uri="{FF2B5EF4-FFF2-40B4-BE49-F238E27FC236}">
                <a16:creationId xmlns:a16="http://schemas.microsoft.com/office/drawing/2014/main" id="{21301226-F3C6-4744-94AE-2460B381D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0DD669-807B-4261-0291-EF53BCBB764E}"/>
              </a:ext>
            </a:extLst>
          </p:cNvPr>
          <p:cNvSpPr>
            <a:spLocks noGrp="1"/>
          </p:cNvSpPr>
          <p:nvPr>
            <p:ph type="ctrTitle"/>
          </p:nvPr>
        </p:nvSpPr>
        <p:spPr>
          <a:xfrm>
            <a:off x="629640" y="630935"/>
            <a:ext cx="5107366" cy="2096769"/>
          </a:xfrm>
          <a:noFill/>
        </p:spPr>
        <p:txBody>
          <a:bodyPr vert="horz" lIns="91440" tIns="45720" rIns="91440" bIns="45720" rtlCol="0" anchor="t">
            <a:normAutofit/>
          </a:bodyPr>
          <a:lstStyle/>
          <a:p>
            <a:pPr algn="l"/>
            <a:r>
              <a:rPr lang="en-GB" sz="4800" b="1" dirty="0">
                <a:solidFill>
                  <a:schemeClr val="bg1"/>
                </a:solidFill>
              </a:rPr>
              <a:t>Month-over-month comparison 2024</a:t>
            </a:r>
          </a:p>
        </p:txBody>
      </p:sp>
      <p:sp>
        <p:nvSpPr>
          <p:cNvPr id="127" name="Rectangle 126">
            <a:extLst>
              <a:ext uri="{FF2B5EF4-FFF2-40B4-BE49-F238E27FC236}">
                <a16:creationId xmlns:a16="http://schemas.microsoft.com/office/drawing/2014/main" id="{4EC57637-D435-4155-993A-0E3A8BBBA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9" name="Group 128">
            <a:extLst>
              <a:ext uri="{FF2B5EF4-FFF2-40B4-BE49-F238E27FC236}">
                <a16:creationId xmlns:a16="http://schemas.microsoft.com/office/drawing/2014/main" id="{0B81AE96-B9C7-4679-BC62-F2C79F2E8F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130" name="Straight Connector 129">
              <a:extLst>
                <a:ext uri="{FF2B5EF4-FFF2-40B4-BE49-F238E27FC236}">
                  <a16:creationId xmlns:a16="http://schemas.microsoft.com/office/drawing/2014/main" id="{BD4225F6-B312-47D5-8299-988BD17E0E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D3C04A86-BCAE-473C-B18D-88FD5627C4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22CCD134-9351-4847-8741-FF5EAB4705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41470C83-08EE-4959-BA0A-F8846F524E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 name="Subtitle 2">
            <a:extLst>
              <a:ext uri="{FF2B5EF4-FFF2-40B4-BE49-F238E27FC236}">
                <a16:creationId xmlns:a16="http://schemas.microsoft.com/office/drawing/2014/main" id="{BDCD1F1C-6AE9-6884-C14E-1832EBC6E623}"/>
              </a:ext>
            </a:extLst>
          </p:cNvPr>
          <p:cNvSpPr>
            <a:spLocks noGrp="1"/>
          </p:cNvSpPr>
          <p:nvPr>
            <p:ph type="subTitle" idx="1"/>
          </p:nvPr>
        </p:nvSpPr>
        <p:spPr>
          <a:xfrm>
            <a:off x="6143158" y="630935"/>
            <a:ext cx="5266365" cy="2096771"/>
          </a:xfrm>
          <a:noFill/>
        </p:spPr>
        <p:txBody>
          <a:bodyPr vert="horz" lIns="91440" tIns="45720" rIns="91440" bIns="45720" rtlCol="0" anchor="t">
            <a:normAutofit/>
          </a:bodyPr>
          <a:lstStyle/>
          <a:p>
            <a:pPr algn="l"/>
            <a:r>
              <a:rPr lang="en-GB" b="1">
                <a:solidFill>
                  <a:schemeClr val="bg1"/>
                </a:solidFill>
              </a:rPr>
              <a:t>ghfghf</a:t>
            </a:r>
            <a:endParaRPr lang="en-GB" b="1" dirty="0">
              <a:solidFill>
                <a:schemeClr val="bg1"/>
              </a:solidFill>
            </a:endParaRPr>
          </a:p>
        </p:txBody>
      </p:sp>
      <p:grpSp>
        <p:nvGrpSpPr>
          <p:cNvPr id="135" name="Group 134">
            <a:extLst>
              <a:ext uri="{FF2B5EF4-FFF2-40B4-BE49-F238E27FC236}">
                <a16:creationId xmlns:a16="http://schemas.microsoft.com/office/drawing/2014/main" id="{DBFD3A89-3666-47FE-913F-6C75228F5D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136" name="Straight Connector 135">
              <a:extLst>
                <a:ext uri="{FF2B5EF4-FFF2-40B4-BE49-F238E27FC236}">
                  <a16:creationId xmlns:a16="http://schemas.microsoft.com/office/drawing/2014/main" id="{AD6B60E5-039C-4E82-9B5C-984D6C46E1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3D05E89-A5D2-4DC0-B6B1-298EF0EF0A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4337967A-8AB7-47D5-A75E-6341730E99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CA068AD4-624D-4314-8C86-A3C0C3378C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5" name="Picture 4" descr="A graph on a screen&#10;&#10;AI-generated content may be incorrect.">
            <a:extLst>
              <a:ext uri="{FF2B5EF4-FFF2-40B4-BE49-F238E27FC236}">
                <a16:creationId xmlns:a16="http://schemas.microsoft.com/office/drawing/2014/main" id="{4FFE7026-0CEE-B942-CF78-4E8121A822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769" y="2885910"/>
            <a:ext cx="10284244" cy="3265248"/>
          </a:xfrm>
          <a:prstGeom prst="rect">
            <a:avLst/>
          </a:prstGeom>
        </p:spPr>
      </p:pic>
      <p:grpSp>
        <p:nvGrpSpPr>
          <p:cNvPr id="141" name="Group 140">
            <a:extLst>
              <a:ext uri="{FF2B5EF4-FFF2-40B4-BE49-F238E27FC236}">
                <a16:creationId xmlns:a16="http://schemas.microsoft.com/office/drawing/2014/main" id="{ACA2F7C3-1A69-44EE-A8B6-A4552E2C84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5716" y="3029889"/>
            <a:ext cx="304800" cy="429768"/>
            <a:chOff x="215328" y="-46937"/>
            <a:chExt cx="304800" cy="2773841"/>
          </a:xfrm>
        </p:grpSpPr>
        <p:cxnSp>
          <p:nvCxnSpPr>
            <p:cNvPr id="142" name="Straight Connector 141">
              <a:extLst>
                <a:ext uri="{FF2B5EF4-FFF2-40B4-BE49-F238E27FC236}">
                  <a16:creationId xmlns:a16="http://schemas.microsoft.com/office/drawing/2014/main" id="{6E44AF4D-8873-43B3-8E29-803B7720EA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CAE89E8A-BD14-4974-818A-D8382DCD4D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321B80B9-448B-4363-9DD7-C074AB2AD7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57DA34E7-83FB-4CAA-94F3-CEF0869076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96872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F23171F-91EC-07EC-F488-82EA741B3E31}"/>
            </a:ext>
          </a:extLst>
        </p:cNvPr>
        <p:cNvGrpSpPr/>
        <p:nvPr/>
      </p:nvGrpSpPr>
      <p:grpSpPr>
        <a:xfrm>
          <a:off x="0" y="0"/>
          <a:ext cx="0" cy="0"/>
          <a:chOff x="0" y="0"/>
          <a:chExt cx="0" cy="0"/>
        </a:xfrm>
      </p:grpSpPr>
      <p:sp>
        <p:nvSpPr>
          <p:cNvPr id="150" name="Rectangle 149">
            <a:extLst>
              <a:ext uri="{FF2B5EF4-FFF2-40B4-BE49-F238E27FC236}">
                <a16:creationId xmlns:a16="http://schemas.microsoft.com/office/drawing/2014/main" id="{C38CD1F2-2CDE-4B42-BB23-EC7686F925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a:extLst>
              <a:ext uri="{FF2B5EF4-FFF2-40B4-BE49-F238E27FC236}">
                <a16:creationId xmlns:a16="http://schemas.microsoft.com/office/drawing/2014/main" id="{E9827173-10F7-4BE6-8CC8-39A46D781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4" name="Group 153">
            <a:extLst>
              <a:ext uri="{FF2B5EF4-FFF2-40B4-BE49-F238E27FC236}">
                <a16:creationId xmlns:a16="http://schemas.microsoft.com/office/drawing/2014/main" id="{60FB2829-9E66-4DBD-BC15-FC5D73246D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55" name="Oval 154">
              <a:extLst>
                <a:ext uri="{FF2B5EF4-FFF2-40B4-BE49-F238E27FC236}">
                  <a16:creationId xmlns:a16="http://schemas.microsoft.com/office/drawing/2014/main" id="{E9EE2A32-8611-4375-B6B1-468FAD6825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C77E1DA0-3927-4F35-B8A3-D5D5563757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F7BAA08B-588E-406F-899B-A6A7FC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A8AA7C41-B331-402E-9453-95B3B8273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9" name="Oval 158">
              <a:extLst>
                <a:ext uri="{FF2B5EF4-FFF2-40B4-BE49-F238E27FC236}">
                  <a16:creationId xmlns:a16="http://schemas.microsoft.com/office/drawing/2014/main" id="{A7060B3E-946D-4885-9B86-1D445209EB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E3046747-F284-4990-9ECA-3DF2C6E08B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2" name="Rectangle 161">
            <a:extLst>
              <a:ext uri="{FF2B5EF4-FFF2-40B4-BE49-F238E27FC236}">
                <a16:creationId xmlns:a16="http://schemas.microsoft.com/office/drawing/2014/main" id="{21301226-F3C6-4744-94AE-2460B381D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0F7F2-FF1B-EC68-3710-ADF5012747D5}"/>
              </a:ext>
            </a:extLst>
          </p:cNvPr>
          <p:cNvSpPr>
            <a:spLocks noGrp="1"/>
          </p:cNvSpPr>
          <p:nvPr>
            <p:ph type="ctrTitle"/>
          </p:nvPr>
        </p:nvSpPr>
        <p:spPr>
          <a:xfrm>
            <a:off x="629640" y="630935"/>
            <a:ext cx="5107366" cy="2096769"/>
          </a:xfrm>
          <a:noFill/>
        </p:spPr>
        <p:txBody>
          <a:bodyPr vert="horz" lIns="91440" tIns="45720" rIns="91440" bIns="45720" rtlCol="0" anchor="t">
            <a:normAutofit/>
          </a:bodyPr>
          <a:lstStyle/>
          <a:p>
            <a:pPr algn="l"/>
            <a:r>
              <a:rPr lang="en-GB" sz="4800" b="1" dirty="0">
                <a:solidFill>
                  <a:schemeClr val="bg1"/>
                </a:solidFill>
              </a:rPr>
              <a:t>Month-over-month comparison 2025</a:t>
            </a:r>
          </a:p>
        </p:txBody>
      </p:sp>
      <p:sp>
        <p:nvSpPr>
          <p:cNvPr id="164" name="Rectangle 163">
            <a:extLst>
              <a:ext uri="{FF2B5EF4-FFF2-40B4-BE49-F238E27FC236}">
                <a16:creationId xmlns:a16="http://schemas.microsoft.com/office/drawing/2014/main" id="{4EC57637-D435-4155-993A-0E3A8BBBA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6" name="Group 165">
            <a:extLst>
              <a:ext uri="{FF2B5EF4-FFF2-40B4-BE49-F238E27FC236}">
                <a16:creationId xmlns:a16="http://schemas.microsoft.com/office/drawing/2014/main" id="{0B81AE96-B9C7-4679-BC62-F2C79F2E8F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167" name="Straight Connector 166">
              <a:extLst>
                <a:ext uri="{FF2B5EF4-FFF2-40B4-BE49-F238E27FC236}">
                  <a16:creationId xmlns:a16="http://schemas.microsoft.com/office/drawing/2014/main" id="{BD4225F6-B312-47D5-8299-988BD17E0E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D3C04A86-BCAE-473C-B18D-88FD5627C4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22CCD134-9351-4847-8741-FF5EAB4705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41470C83-08EE-4959-BA0A-F8846F524E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 name="Subtitle 2">
            <a:extLst>
              <a:ext uri="{FF2B5EF4-FFF2-40B4-BE49-F238E27FC236}">
                <a16:creationId xmlns:a16="http://schemas.microsoft.com/office/drawing/2014/main" id="{67492E91-2968-DD47-B3AF-76F0825D1406}"/>
              </a:ext>
            </a:extLst>
          </p:cNvPr>
          <p:cNvSpPr>
            <a:spLocks noGrp="1"/>
          </p:cNvSpPr>
          <p:nvPr>
            <p:ph type="subTitle" idx="1"/>
          </p:nvPr>
        </p:nvSpPr>
        <p:spPr>
          <a:xfrm>
            <a:off x="6143158" y="630935"/>
            <a:ext cx="5266365" cy="2096771"/>
          </a:xfrm>
          <a:noFill/>
        </p:spPr>
        <p:txBody>
          <a:bodyPr vert="horz" lIns="91440" tIns="45720" rIns="91440" bIns="45720" rtlCol="0" anchor="t">
            <a:normAutofit/>
          </a:bodyPr>
          <a:lstStyle/>
          <a:p>
            <a:pPr algn="l"/>
            <a:r>
              <a:rPr lang="en-GB" b="1" dirty="0" err="1">
                <a:solidFill>
                  <a:schemeClr val="bg1"/>
                </a:solidFill>
              </a:rPr>
              <a:t>ghfghf</a:t>
            </a:r>
            <a:endParaRPr lang="en-GB" b="1" dirty="0">
              <a:solidFill>
                <a:schemeClr val="bg1"/>
              </a:solidFill>
            </a:endParaRPr>
          </a:p>
        </p:txBody>
      </p:sp>
      <p:grpSp>
        <p:nvGrpSpPr>
          <p:cNvPr id="172" name="Group 171">
            <a:extLst>
              <a:ext uri="{FF2B5EF4-FFF2-40B4-BE49-F238E27FC236}">
                <a16:creationId xmlns:a16="http://schemas.microsoft.com/office/drawing/2014/main" id="{DBFD3A89-3666-47FE-913F-6C75228F5D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173" name="Straight Connector 172">
              <a:extLst>
                <a:ext uri="{FF2B5EF4-FFF2-40B4-BE49-F238E27FC236}">
                  <a16:creationId xmlns:a16="http://schemas.microsoft.com/office/drawing/2014/main" id="{AD6B60E5-039C-4E82-9B5C-984D6C46E1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F3D05E89-A5D2-4DC0-B6B1-298EF0EF0A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4337967A-8AB7-47D5-A75E-6341730E99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CA068AD4-624D-4314-8C86-A3C0C3378C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6" name="Picture 5" descr="A graph of a graph">
            <a:extLst>
              <a:ext uri="{FF2B5EF4-FFF2-40B4-BE49-F238E27FC236}">
                <a16:creationId xmlns:a16="http://schemas.microsoft.com/office/drawing/2014/main" id="{2AEC58D1-C138-0815-B10B-D886AC7351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494" y="2885910"/>
            <a:ext cx="10448795" cy="3265248"/>
          </a:xfrm>
          <a:prstGeom prst="rect">
            <a:avLst/>
          </a:prstGeom>
        </p:spPr>
      </p:pic>
      <p:grpSp>
        <p:nvGrpSpPr>
          <p:cNvPr id="178" name="Group 177">
            <a:extLst>
              <a:ext uri="{FF2B5EF4-FFF2-40B4-BE49-F238E27FC236}">
                <a16:creationId xmlns:a16="http://schemas.microsoft.com/office/drawing/2014/main" id="{ACA2F7C3-1A69-44EE-A8B6-A4552E2C84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5716" y="3029889"/>
            <a:ext cx="304800" cy="429768"/>
            <a:chOff x="215328" y="-46937"/>
            <a:chExt cx="304800" cy="2773841"/>
          </a:xfrm>
        </p:grpSpPr>
        <p:cxnSp>
          <p:nvCxnSpPr>
            <p:cNvPr id="179" name="Straight Connector 178">
              <a:extLst>
                <a:ext uri="{FF2B5EF4-FFF2-40B4-BE49-F238E27FC236}">
                  <a16:creationId xmlns:a16="http://schemas.microsoft.com/office/drawing/2014/main" id="{6E44AF4D-8873-43B3-8E29-803B7720EA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CAE89E8A-BD14-4974-818A-D8382DCD4D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321B80B9-448B-4363-9DD7-C074AB2AD7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57DA34E7-83FB-4CAA-94F3-CEF0869076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75292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185884A-9418-2AF1-1F30-B15A7840C4E6}"/>
            </a:ext>
          </a:extLst>
        </p:cNvPr>
        <p:cNvGrpSpPr/>
        <p:nvPr/>
      </p:nvGrpSpPr>
      <p:grpSpPr>
        <a:xfrm>
          <a:off x="0" y="0"/>
          <a:ext cx="0" cy="0"/>
          <a:chOff x="0" y="0"/>
          <a:chExt cx="0" cy="0"/>
        </a:xfrm>
      </p:grpSpPr>
      <p:sp>
        <p:nvSpPr>
          <p:cNvPr id="206" name="Rectangle 205">
            <a:extLst>
              <a:ext uri="{FF2B5EF4-FFF2-40B4-BE49-F238E27FC236}">
                <a16:creationId xmlns:a16="http://schemas.microsoft.com/office/drawing/2014/main" id="{75CC5FF6-C911-4883-B5F7-F5F3E29A8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a:extLst>
              <a:ext uri="{FF2B5EF4-FFF2-40B4-BE49-F238E27FC236}">
                <a16:creationId xmlns:a16="http://schemas.microsoft.com/office/drawing/2014/main" id="{84E2200F-ED39-40A1-A6F7-65A45ED6D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0" name="Group 209">
            <a:extLst>
              <a:ext uri="{FF2B5EF4-FFF2-40B4-BE49-F238E27FC236}">
                <a16:creationId xmlns:a16="http://schemas.microsoft.com/office/drawing/2014/main" id="{3726E6E6-780F-4A0A-A5F4-00A5D98CD9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11" name="Oval 210">
              <a:extLst>
                <a:ext uri="{FF2B5EF4-FFF2-40B4-BE49-F238E27FC236}">
                  <a16:creationId xmlns:a16="http://schemas.microsoft.com/office/drawing/2014/main" id="{D0CE67C6-550F-4926-A0C6-3B04D13562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3FE779B0-F7A5-4CC4-866E-BE631E4936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BA0C0F8B-0FF1-48AC-AAFF-ADE67F5D3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id="{E933A1D7-4610-4093-8383-604286D8C3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5" name="Oval 214">
              <a:extLst>
                <a:ext uri="{FF2B5EF4-FFF2-40B4-BE49-F238E27FC236}">
                  <a16:creationId xmlns:a16="http://schemas.microsoft.com/office/drawing/2014/main" id="{CF812992-42FB-42E1-BDF9-82281909A8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a:extLst>
                <a:ext uri="{FF2B5EF4-FFF2-40B4-BE49-F238E27FC236}">
                  <a16:creationId xmlns:a16="http://schemas.microsoft.com/office/drawing/2014/main" id="{30B7AC02-CE8D-437F-AC5D-838D3B45D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44CE2032-988C-BA9E-326F-A10D6829D833}"/>
              </a:ext>
            </a:extLst>
          </p:cNvPr>
          <p:cNvSpPr>
            <a:spLocks noGrp="1"/>
          </p:cNvSpPr>
          <p:nvPr>
            <p:ph type="ctrTitle"/>
          </p:nvPr>
        </p:nvSpPr>
        <p:spPr>
          <a:xfrm>
            <a:off x="629640" y="630936"/>
            <a:ext cx="5815651" cy="2702018"/>
          </a:xfrm>
          <a:noFill/>
        </p:spPr>
        <p:txBody>
          <a:bodyPr vert="horz" lIns="91440" tIns="45720" rIns="91440" bIns="45720" rtlCol="0" anchor="b">
            <a:normAutofit/>
          </a:bodyPr>
          <a:lstStyle/>
          <a:p>
            <a:pPr algn="l"/>
            <a:r>
              <a:rPr lang="en-US" sz="4800" b="1" dirty="0">
                <a:solidFill>
                  <a:schemeClr val="bg1"/>
                </a:solidFill>
              </a:rPr>
              <a:t>Top 5 &amp; Bottom 5 Drugs</a:t>
            </a:r>
          </a:p>
        </p:txBody>
      </p:sp>
      <p:sp>
        <p:nvSpPr>
          <p:cNvPr id="218" name="Rectangle 217">
            <a:extLst>
              <a:ext uri="{FF2B5EF4-FFF2-40B4-BE49-F238E27FC236}">
                <a16:creationId xmlns:a16="http://schemas.microsoft.com/office/drawing/2014/main" id="{A4AE5E3E-9489-4D5A-A458-72C3E481CB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a:extLst>
              <a:ext uri="{FF2B5EF4-FFF2-40B4-BE49-F238E27FC236}">
                <a16:creationId xmlns:a16="http://schemas.microsoft.com/office/drawing/2014/main" id="{DE06513A-997E-439F-88F7-33C92E7454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7200000">
            <a:off x="7037257" y="2562815"/>
            <a:ext cx="3065910" cy="3065910"/>
          </a:xfrm>
          <a:prstGeom prst="ellipse">
            <a:avLst/>
          </a:prstGeom>
          <a:gradFill>
            <a:gsLst>
              <a:gs pos="0">
                <a:schemeClr val="tx2">
                  <a:lumMod val="75000"/>
                  <a:alpha val="10000"/>
                </a:schemeClr>
              </a:gs>
              <a:gs pos="100000">
                <a:schemeClr val="tx2">
                  <a:lumMod val="75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a:extLst>
              <a:ext uri="{FF2B5EF4-FFF2-40B4-BE49-F238E27FC236}">
                <a16:creationId xmlns:a16="http://schemas.microsoft.com/office/drawing/2014/main" id="{B163B796-84D7-4069-93D0-7A496A03A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4" name="Group 223">
            <a:extLst>
              <a:ext uri="{FF2B5EF4-FFF2-40B4-BE49-F238E27FC236}">
                <a16:creationId xmlns:a16="http://schemas.microsoft.com/office/drawing/2014/main" id="{87A77F8F-E829-4314-9F44-36169F7548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25" name="Straight Connector 224">
              <a:extLst>
                <a:ext uri="{FF2B5EF4-FFF2-40B4-BE49-F238E27FC236}">
                  <a16:creationId xmlns:a16="http://schemas.microsoft.com/office/drawing/2014/main" id="{E8D18253-A2A5-4168-A077-5A4A9C532B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6DAC9C54-D328-4591-AE19-1C4E335C79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A74A6996-7D92-4A5D-B88C-3B3E56C691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D0F18B95-9F0D-423C-9242-0FBEC72769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30" name="Oval 229">
            <a:extLst>
              <a:ext uri="{FF2B5EF4-FFF2-40B4-BE49-F238E27FC236}">
                <a16:creationId xmlns:a16="http://schemas.microsoft.com/office/drawing/2014/main" id="{D410E918-5C84-4D9A-9CFE-CD3CCB173E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460608" y="2568069"/>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 screen&#10;&#10;AI-generated content may be incorrect.">
            <a:extLst>
              <a:ext uri="{FF2B5EF4-FFF2-40B4-BE49-F238E27FC236}">
                <a16:creationId xmlns:a16="http://schemas.microsoft.com/office/drawing/2014/main" id="{73A6FA2C-D7ED-58C0-1F2E-E6AC7C6407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2741" y="630936"/>
            <a:ext cx="3316512" cy="2691517"/>
          </a:xfrm>
          <a:prstGeom prst="rect">
            <a:avLst/>
          </a:prstGeom>
        </p:spPr>
      </p:pic>
      <p:grpSp>
        <p:nvGrpSpPr>
          <p:cNvPr id="232" name="Group 231">
            <a:extLst>
              <a:ext uri="{FF2B5EF4-FFF2-40B4-BE49-F238E27FC236}">
                <a16:creationId xmlns:a16="http://schemas.microsoft.com/office/drawing/2014/main" id="{B138BDDD-D054-4F0A-BB1F-9D016848D6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6693313" y="774915"/>
            <a:ext cx="304800" cy="429768"/>
            <a:chOff x="215328" y="-46937"/>
            <a:chExt cx="304800" cy="2773841"/>
          </a:xfrm>
        </p:grpSpPr>
        <p:cxnSp>
          <p:nvCxnSpPr>
            <p:cNvPr id="233" name="Straight Connector 232">
              <a:extLst>
                <a:ext uri="{FF2B5EF4-FFF2-40B4-BE49-F238E27FC236}">
                  <a16:creationId xmlns:a16="http://schemas.microsoft.com/office/drawing/2014/main" id="{3CB9B538-BCFF-41C2-87A8-28853C3998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DD34C8C8-72AB-40F5-87DE-E7AE196F7D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9DA1E9C3-A70A-49DD-AD8F-5E768B24FA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BC92A81C-B9D6-4A1C-BE78-377104DBEC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38" name="Group 237">
            <a:extLst>
              <a:ext uri="{FF2B5EF4-FFF2-40B4-BE49-F238E27FC236}">
                <a16:creationId xmlns:a16="http://schemas.microsoft.com/office/drawing/2014/main" id="{85AC4472-E842-4CF4-BD50-983305EDB3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77278" y="4945279"/>
            <a:ext cx="1285875" cy="549007"/>
            <a:chOff x="7029447" y="3514725"/>
            <a:chExt cx="1285875" cy="549007"/>
          </a:xfrm>
        </p:grpSpPr>
        <p:cxnSp>
          <p:nvCxnSpPr>
            <p:cNvPr id="239" name="Straight Connector 238">
              <a:extLst>
                <a:ext uri="{FF2B5EF4-FFF2-40B4-BE49-F238E27FC236}">
                  <a16:creationId xmlns:a16="http://schemas.microsoft.com/office/drawing/2014/main" id="{C2EE92C3-E117-4FC2-A305-586C89CA7B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EA6FE6FB-7083-4B79-B1FD-B08855376F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26D5D4DA-BEE4-4C4F-9CA9-0D068AAB83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CEB1644A-A3F6-44EF-AC1D-F2CB55C9F6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244" name="Group 243">
            <a:extLst>
              <a:ext uri="{FF2B5EF4-FFF2-40B4-BE49-F238E27FC236}">
                <a16:creationId xmlns:a16="http://schemas.microsoft.com/office/drawing/2014/main" id="{0E88FC08-D56F-45D4-AC54-B89F64697B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245" name="Straight Connector 244">
              <a:extLst>
                <a:ext uri="{FF2B5EF4-FFF2-40B4-BE49-F238E27FC236}">
                  <a16:creationId xmlns:a16="http://schemas.microsoft.com/office/drawing/2014/main" id="{DA9CDF2D-7A78-4571-B1C1-857192D4A9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2E46C3A6-A8E2-4FBB-B6F8-FBEA0D905D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BD35E17C-3C3F-401E-875C-1BA82BBA5A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88C01EF9-F43C-4B12-BBF9-A20421C755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 name="Subtitle 2">
            <a:extLst>
              <a:ext uri="{FF2B5EF4-FFF2-40B4-BE49-F238E27FC236}">
                <a16:creationId xmlns:a16="http://schemas.microsoft.com/office/drawing/2014/main" id="{8757ED25-FF0E-3BC6-FDF8-516A9BAF0E8C}"/>
              </a:ext>
            </a:extLst>
          </p:cNvPr>
          <p:cNvSpPr>
            <a:spLocks noGrp="1"/>
          </p:cNvSpPr>
          <p:nvPr>
            <p:ph type="subTitle" idx="1"/>
          </p:nvPr>
        </p:nvSpPr>
        <p:spPr>
          <a:xfrm>
            <a:off x="629641" y="3501529"/>
            <a:ext cx="5815651" cy="2627978"/>
          </a:xfrm>
          <a:noFill/>
        </p:spPr>
        <p:txBody>
          <a:bodyPr vert="horz" lIns="91440" tIns="45720" rIns="91440" bIns="45720" rtlCol="0" anchor="t">
            <a:normAutofit/>
          </a:bodyPr>
          <a:lstStyle/>
          <a:p>
            <a:pPr algn="l"/>
            <a:r>
              <a:rPr lang="en-GB" b="1" dirty="0" err="1">
                <a:solidFill>
                  <a:schemeClr val="bg1"/>
                </a:solidFill>
              </a:rPr>
              <a:t>ghfghf</a:t>
            </a:r>
            <a:endParaRPr lang="en-GB" b="1" dirty="0">
              <a:solidFill>
                <a:schemeClr val="bg1"/>
              </a:solidFill>
            </a:endParaRPr>
          </a:p>
        </p:txBody>
      </p:sp>
      <p:pic>
        <p:nvPicPr>
          <p:cNvPr id="8" name="Picture 7" descr="A screenshot of a graph&#10;&#10;AI-generated content may be incorrect.">
            <a:extLst>
              <a:ext uri="{FF2B5EF4-FFF2-40B4-BE49-F238E27FC236}">
                <a16:creationId xmlns:a16="http://schemas.microsoft.com/office/drawing/2014/main" id="{E8DB494A-F111-9526-E1B9-A900301CC1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2741" y="3437988"/>
            <a:ext cx="3316512" cy="2691517"/>
          </a:xfrm>
          <a:prstGeom prst="rect">
            <a:avLst/>
          </a:prstGeom>
        </p:spPr>
      </p:pic>
    </p:spTree>
    <p:extLst>
      <p:ext uri="{BB962C8B-B14F-4D97-AF65-F5344CB8AC3E}">
        <p14:creationId xmlns:p14="http://schemas.microsoft.com/office/powerpoint/2010/main" val="3308769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949D41C-A0B0-95F2-CED2-CCAC84C71385}"/>
            </a:ext>
          </a:extLst>
        </p:cNvPr>
        <p:cNvGrpSpPr/>
        <p:nvPr/>
      </p:nvGrpSpPr>
      <p:grpSpPr>
        <a:xfrm>
          <a:off x="0" y="0"/>
          <a:ext cx="0" cy="0"/>
          <a:chOff x="0" y="0"/>
          <a:chExt cx="0" cy="0"/>
        </a:xfrm>
      </p:grpSpPr>
      <p:sp useBgFill="1">
        <p:nvSpPr>
          <p:cNvPr id="260" name="Rectangle 259">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Rectangle 261">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Rectangle 263">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Rectangle 265">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Oval 267">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D85A0AD-75B1-22E4-58BF-53AE40A53763}"/>
              </a:ext>
            </a:extLst>
          </p:cNvPr>
          <p:cNvSpPr>
            <a:spLocks noGrp="1"/>
          </p:cNvSpPr>
          <p:nvPr>
            <p:ph type="ctrTitle"/>
          </p:nvPr>
        </p:nvSpPr>
        <p:spPr>
          <a:xfrm>
            <a:off x="1386865" y="818984"/>
            <a:ext cx="6596245" cy="3268520"/>
          </a:xfrm>
        </p:spPr>
        <p:txBody>
          <a:bodyPr vert="horz" lIns="91440" tIns="45720" rIns="91440" bIns="45720" rtlCol="0">
            <a:normAutofit/>
          </a:bodyPr>
          <a:lstStyle/>
          <a:p>
            <a:pPr algn="r"/>
            <a:r>
              <a:rPr lang="en-GB" sz="4800" b="1" dirty="0">
                <a:solidFill>
                  <a:srgbClr val="FFFFFF"/>
                </a:solidFill>
              </a:rPr>
              <a:t>Customer Performance</a:t>
            </a:r>
            <a:br>
              <a:rPr lang="en-GB" sz="4800" b="1" dirty="0">
                <a:solidFill>
                  <a:srgbClr val="FFFFFF"/>
                </a:solidFill>
              </a:rPr>
            </a:br>
            <a:r>
              <a:rPr lang="en-GB" sz="4800" b="1" dirty="0">
                <a:solidFill>
                  <a:srgbClr val="FFFFFF"/>
                </a:solidFill>
              </a:rPr>
              <a:t> </a:t>
            </a:r>
          </a:p>
        </p:txBody>
      </p:sp>
      <p:sp>
        <p:nvSpPr>
          <p:cNvPr id="270" name="Rectangle 269">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Rectangle 271">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8920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5C7B6DC-9664-D1D0-EA18-61B08C8EF921}"/>
            </a:ext>
          </a:extLst>
        </p:cNvPr>
        <p:cNvGrpSpPr/>
        <p:nvPr/>
      </p:nvGrpSpPr>
      <p:grpSpPr>
        <a:xfrm>
          <a:off x="0" y="0"/>
          <a:ext cx="0" cy="0"/>
          <a:chOff x="0" y="0"/>
          <a:chExt cx="0" cy="0"/>
        </a:xfrm>
      </p:grpSpPr>
      <p:sp>
        <p:nvSpPr>
          <p:cNvPr id="21" name="Rectangle 20">
            <a:extLst>
              <a:ext uri="{FF2B5EF4-FFF2-40B4-BE49-F238E27FC236}">
                <a16:creationId xmlns:a16="http://schemas.microsoft.com/office/drawing/2014/main" id="{9B3935F5-7A3F-15DA-2602-C88A45A83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91256269-E028-76EF-C017-71EB297FBA4B}"/>
              </a:ext>
            </a:extLst>
          </p:cNvPr>
          <p:cNvSpPr>
            <a:spLocks noGrp="1"/>
          </p:cNvSpPr>
          <p:nvPr>
            <p:ph type="ctrTitle"/>
          </p:nvPr>
        </p:nvSpPr>
        <p:spPr>
          <a:xfrm>
            <a:off x="126206" y="669925"/>
            <a:ext cx="5220940" cy="1325563"/>
          </a:xfrm>
        </p:spPr>
        <p:txBody>
          <a:bodyPr vert="horz" lIns="91440" tIns="45720" rIns="91440" bIns="45720" rtlCol="0" anchor="b">
            <a:normAutofit/>
          </a:bodyPr>
          <a:lstStyle/>
          <a:p>
            <a:pPr algn="r"/>
            <a:r>
              <a:rPr lang="en-US" sz="4400" b="1" kern="1200" dirty="0">
                <a:solidFill>
                  <a:schemeClr val="bg1"/>
                </a:solidFill>
                <a:latin typeface="+mj-lt"/>
                <a:ea typeface="+mj-ea"/>
                <a:cs typeface="+mj-cs"/>
              </a:rPr>
              <a:t>Project Background</a:t>
            </a:r>
          </a:p>
        </p:txBody>
      </p:sp>
      <p:cxnSp>
        <p:nvCxnSpPr>
          <p:cNvPr id="23" name="Straight Connector 22">
            <a:extLst>
              <a:ext uri="{FF2B5EF4-FFF2-40B4-BE49-F238E27FC236}">
                <a16:creationId xmlns:a16="http://schemas.microsoft.com/office/drawing/2014/main" id="{0F067185-4889-5FC7-B4AD-4A38F9D744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D6B82B4E-A991-F255-D42E-1FAD02C49DFA}"/>
              </a:ext>
            </a:extLst>
          </p:cNvPr>
          <p:cNvSpPr>
            <a:spLocks noGrp="1"/>
          </p:cNvSpPr>
          <p:nvPr>
            <p:ph type="subTitle" idx="1"/>
          </p:nvPr>
        </p:nvSpPr>
        <p:spPr>
          <a:xfrm>
            <a:off x="1392667" y="2398957"/>
            <a:ext cx="9406666" cy="3526144"/>
          </a:xfrm>
        </p:spPr>
        <p:txBody>
          <a:bodyPr vert="horz" lIns="91440" tIns="45720" rIns="91440" bIns="45720" rtlCol="0">
            <a:normAutofit/>
          </a:bodyPr>
          <a:lstStyle/>
          <a:p>
            <a:pPr indent="-228600" algn="l">
              <a:buFont typeface="Arial" panose="020B0604020202020204" pitchFamily="34" charset="0"/>
              <a:buChar char="•"/>
            </a:pPr>
            <a:r>
              <a:rPr lang="en-US" sz="1700">
                <a:solidFill>
                  <a:schemeClr val="bg1"/>
                </a:solidFill>
              </a:rPr>
              <a:t>NovaMed Solutions, established in 2022, is a prominent pharmaceutical distributor offering prescription medicines online and through pharmacies. </a:t>
            </a:r>
          </a:p>
          <a:p>
            <a:pPr indent="-228600" algn="l">
              <a:buFont typeface="Arial" panose="020B0604020202020204" pitchFamily="34" charset="0"/>
              <a:buChar char="•"/>
            </a:pPr>
            <a:endParaRPr lang="en-US" sz="1700">
              <a:solidFill>
                <a:schemeClr val="bg1"/>
              </a:solidFill>
            </a:endParaRPr>
          </a:p>
          <a:p>
            <a:pPr indent="-228600" algn="l">
              <a:buFont typeface="Arial" panose="020B0604020202020204" pitchFamily="34" charset="0"/>
              <a:buChar char="•"/>
            </a:pPr>
            <a:r>
              <a:rPr lang="en-US" sz="1700">
                <a:solidFill>
                  <a:schemeClr val="bg1"/>
                </a:solidFill>
              </a:rPr>
              <a:t>The company serves a diverse healthcare sector but faces challenges in demand forecasting, stock management, and customer engagement, impacting its operations.</a:t>
            </a:r>
          </a:p>
          <a:p>
            <a:pPr indent="-228600" algn="l">
              <a:buFont typeface="Arial" panose="020B0604020202020204" pitchFamily="34" charset="0"/>
              <a:buChar char="•"/>
            </a:pPr>
            <a:endParaRPr lang="en-US" sz="1700">
              <a:solidFill>
                <a:schemeClr val="bg1"/>
              </a:solidFill>
            </a:endParaRPr>
          </a:p>
          <a:p>
            <a:pPr indent="-228600" algn="l">
              <a:buFont typeface="Arial" panose="020B0604020202020204" pitchFamily="34" charset="0"/>
              <a:buChar char="•"/>
            </a:pPr>
            <a:r>
              <a:rPr lang="en-US" sz="1700">
                <a:solidFill>
                  <a:schemeClr val="bg1"/>
                </a:solidFill>
              </a:rPr>
              <a:t> With large data silos of sales records, customer information, and drug data, NovaMed struggles to consolidate sales performance, manage inventory, and identify market opportunities.</a:t>
            </a:r>
          </a:p>
          <a:p>
            <a:pPr indent="-228600" algn="l">
              <a:buFont typeface="Arial" panose="020B0604020202020204" pitchFamily="34" charset="0"/>
              <a:buChar char="•"/>
            </a:pPr>
            <a:endParaRPr lang="en-US" sz="1700">
              <a:solidFill>
                <a:schemeClr val="bg1"/>
              </a:solidFill>
            </a:endParaRPr>
          </a:p>
          <a:p>
            <a:pPr indent="-228600" algn="l">
              <a:buFont typeface="Arial" panose="020B0604020202020204" pitchFamily="34" charset="0"/>
              <a:buChar char="•"/>
            </a:pPr>
            <a:r>
              <a:rPr lang="en-US" sz="1700">
                <a:solidFill>
                  <a:schemeClr val="bg1"/>
                </a:solidFill>
              </a:rPr>
              <a:t> Analysing comprehensive sales data, including revenue and customer demographics, aims to enhance business strategies and streamline operations through data-driven decisions.</a:t>
            </a:r>
          </a:p>
          <a:p>
            <a:pPr indent="-228600" algn="l">
              <a:buFont typeface="Arial" panose="020B0604020202020204" pitchFamily="34" charset="0"/>
              <a:buChar char="•"/>
            </a:pPr>
            <a:endParaRPr lang="en-US" sz="1700">
              <a:solidFill>
                <a:schemeClr val="bg1"/>
              </a:solidFill>
            </a:endParaRPr>
          </a:p>
        </p:txBody>
      </p:sp>
      <p:sp>
        <p:nvSpPr>
          <p:cNvPr id="25" name="Rectangle 24">
            <a:extLst>
              <a:ext uri="{FF2B5EF4-FFF2-40B4-BE49-F238E27FC236}">
                <a16:creationId xmlns:a16="http://schemas.microsoft.com/office/drawing/2014/main" id="{0CE78C1C-BF3B-5B63-B867-344505973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57421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39CBE36-7408-983D-1B97-988A2AA4BC9F}"/>
            </a:ext>
          </a:extLst>
        </p:cNvPr>
        <p:cNvGrpSpPr/>
        <p:nvPr/>
      </p:nvGrpSpPr>
      <p:grpSpPr>
        <a:xfrm>
          <a:off x="0" y="0"/>
          <a:ext cx="0" cy="0"/>
          <a:chOff x="0" y="0"/>
          <a:chExt cx="0" cy="0"/>
        </a:xfrm>
      </p:grpSpPr>
      <p:sp>
        <p:nvSpPr>
          <p:cNvPr id="253" name="Rectangle 252">
            <a:extLst>
              <a:ext uri="{FF2B5EF4-FFF2-40B4-BE49-F238E27FC236}">
                <a16:creationId xmlns:a16="http://schemas.microsoft.com/office/drawing/2014/main" id="{FC5B573E-73CC-26E3-22FD-F64ACEA955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AD8268-C064-3FA2-5A05-7A99B6AB49F1}"/>
              </a:ext>
            </a:extLst>
          </p:cNvPr>
          <p:cNvSpPr>
            <a:spLocks noGrp="1"/>
          </p:cNvSpPr>
          <p:nvPr>
            <p:ph type="ctrTitle"/>
          </p:nvPr>
        </p:nvSpPr>
        <p:spPr>
          <a:xfrm>
            <a:off x="728663" y="1422400"/>
            <a:ext cx="5367337" cy="2387600"/>
          </a:xfrm>
        </p:spPr>
        <p:txBody>
          <a:bodyPr vert="horz" lIns="91440" tIns="45720" rIns="91440" bIns="45720" rtlCol="0">
            <a:normAutofit/>
          </a:bodyPr>
          <a:lstStyle/>
          <a:p>
            <a:pPr algn="l"/>
            <a:r>
              <a:rPr lang="en-GB" sz="5000" b="1" dirty="0">
                <a:solidFill>
                  <a:schemeClr val="bg1"/>
                </a:solidFill>
              </a:rPr>
              <a:t>Customer Performance - </a:t>
            </a:r>
          </a:p>
        </p:txBody>
      </p:sp>
      <p:sp>
        <p:nvSpPr>
          <p:cNvPr id="3" name="Subtitle 2">
            <a:extLst>
              <a:ext uri="{FF2B5EF4-FFF2-40B4-BE49-F238E27FC236}">
                <a16:creationId xmlns:a16="http://schemas.microsoft.com/office/drawing/2014/main" id="{6D4E5D32-985A-718A-A605-CC580A319970}"/>
              </a:ext>
            </a:extLst>
          </p:cNvPr>
          <p:cNvSpPr>
            <a:spLocks noGrp="1"/>
          </p:cNvSpPr>
          <p:nvPr>
            <p:ph type="subTitle" idx="1"/>
          </p:nvPr>
        </p:nvSpPr>
        <p:spPr>
          <a:xfrm>
            <a:off x="728663" y="3902075"/>
            <a:ext cx="5367337" cy="1655762"/>
          </a:xfrm>
        </p:spPr>
        <p:txBody>
          <a:bodyPr vert="horz" lIns="91440" tIns="45720" rIns="91440" bIns="45720" rtlCol="0">
            <a:normAutofit/>
          </a:bodyPr>
          <a:lstStyle/>
          <a:p>
            <a:pPr algn="l"/>
            <a:r>
              <a:rPr lang="en-GB" sz="2000" b="1">
                <a:solidFill>
                  <a:schemeClr val="bg1"/>
                </a:solidFill>
              </a:rPr>
              <a:t>ghfghf</a:t>
            </a:r>
          </a:p>
        </p:txBody>
      </p:sp>
      <p:sp>
        <p:nvSpPr>
          <p:cNvPr id="255" name="Rectangle 254">
            <a:extLst>
              <a:ext uri="{FF2B5EF4-FFF2-40B4-BE49-F238E27FC236}">
                <a16:creationId xmlns:a16="http://schemas.microsoft.com/office/drawing/2014/main" id="{D05C070C-953B-91D8-683F-E0AC36637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34112" y="638849"/>
            <a:ext cx="5505449" cy="547564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 shot of a chart&#10;&#10;AI-generated content may be incorrect.">
            <a:extLst>
              <a:ext uri="{FF2B5EF4-FFF2-40B4-BE49-F238E27FC236}">
                <a16:creationId xmlns:a16="http://schemas.microsoft.com/office/drawing/2014/main" id="{6B04E7A7-65BF-1811-2F0C-B74F110CB9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3776" y="1657777"/>
            <a:ext cx="4806120" cy="3437789"/>
          </a:xfrm>
          <a:prstGeom prst="rect">
            <a:avLst/>
          </a:prstGeom>
        </p:spPr>
      </p:pic>
    </p:spTree>
    <p:extLst>
      <p:ext uri="{BB962C8B-B14F-4D97-AF65-F5344CB8AC3E}">
        <p14:creationId xmlns:p14="http://schemas.microsoft.com/office/powerpoint/2010/main" val="16934535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914FDB-2A51-D0E8-3BDD-C552367F8D47}"/>
            </a:ext>
          </a:extLst>
        </p:cNvPr>
        <p:cNvGrpSpPr/>
        <p:nvPr/>
      </p:nvGrpSpPr>
      <p:grpSpPr>
        <a:xfrm>
          <a:off x="0" y="0"/>
          <a:ext cx="0" cy="0"/>
          <a:chOff x="0" y="0"/>
          <a:chExt cx="0" cy="0"/>
        </a:xfrm>
      </p:grpSpPr>
      <p:sp useBgFill="1">
        <p:nvSpPr>
          <p:cNvPr id="260" name="Slide Background">
            <a:extLst>
              <a:ext uri="{FF2B5EF4-FFF2-40B4-BE49-F238E27FC236}">
                <a16:creationId xmlns:a16="http://schemas.microsoft.com/office/drawing/2014/main" id="{CAB6D7AF-734C-43E5-AE74-E8EC5D4625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262" name="Rectangle 261">
            <a:extLst>
              <a:ext uri="{FF2B5EF4-FFF2-40B4-BE49-F238E27FC236}">
                <a16:creationId xmlns:a16="http://schemas.microsoft.com/office/drawing/2014/main" id="{36830A5B-65B2-40C0-80F8-67EFC8A6B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7473347" cy="6862190"/>
          </a:xfrm>
          <a:prstGeom prst="rect">
            <a:avLst/>
          </a:prstGeom>
          <a:ln>
            <a:noFill/>
          </a:ln>
          <a:effectLst>
            <a:outerShdw blurRad="215900" dist="63500" sx="98000" sy="98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99EC4E-E9A1-A423-A410-A32B2851C54D}"/>
              </a:ext>
            </a:extLst>
          </p:cNvPr>
          <p:cNvSpPr>
            <a:spLocks noGrp="1"/>
          </p:cNvSpPr>
          <p:nvPr>
            <p:ph type="ctrTitle"/>
          </p:nvPr>
        </p:nvSpPr>
        <p:spPr>
          <a:xfrm>
            <a:off x="758952" y="4652512"/>
            <a:ext cx="6147758" cy="1520115"/>
          </a:xfrm>
        </p:spPr>
        <p:txBody>
          <a:bodyPr vert="horz" lIns="91440" tIns="45720" rIns="91440" bIns="45720" rtlCol="0" anchor="b">
            <a:normAutofit/>
          </a:bodyPr>
          <a:lstStyle/>
          <a:p>
            <a:pPr algn="l"/>
            <a:r>
              <a:rPr lang="en-GB" sz="4800" b="1"/>
              <a:t>Customer Performance - </a:t>
            </a:r>
          </a:p>
        </p:txBody>
      </p:sp>
      <p:sp>
        <p:nvSpPr>
          <p:cNvPr id="3" name="Subtitle 2">
            <a:extLst>
              <a:ext uri="{FF2B5EF4-FFF2-40B4-BE49-F238E27FC236}">
                <a16:creationId xmlns:a16="http://schemas.microsoft.com/office/drawing/2014/main" id="{92A0AA89-6FEC-9D1F-A759-BA971CE9038F}"/>
              </a:ext>
            </a:extLst>
          </p:cNvPr>
          <p:cNvSpPr>
            <a:spLocks noGrp="1"/>
          </p:cNvSpPr>
          <p:nvPr>
            <p:ph type="subTitle" idx="1"/>
          </p:nvPr>
        </p:nvSpPr>
        <p:spPr>
          <a:xfrm>
            <a:off x="8151668" y="4357476"/>
            <a:ext cx="3361721" cy="1815152"/>
          </a:xfrm>
        </p:spPr>
        <p:txBody>
          <a:bodyPr vert="horz" lIns="91440" tIns="45720" rIns="91440" bIns="45720" rtlCol="0" anchor="b">
            <a:normAutofit/>
          </a:bodyPr>
          <a:lstStyle/>
          <a:p>
            <a:pPr algn="l"/>
            <a:r>
              <a:rPr lang="en-GB" b="1"/>
              <a:t>ghfghf</a:t>
            </a:r>
          </a:p>
        </p:txBody>
      </p:sp>
      <p:pic>
        <p:nvPicPr>
          <p:cNvPr id="5" name="Picture 4" descr="A map of the world&#10;&#10;AI-generated content may be incorrect.">
            <a:extLst>
              <a:ext uri="{FF2B5EF4-FFF2-40B4-BE49-F238E27FC236}">
                <a16:creationId xmlns:a16="http://schemas.microsoft.com/office/drawing/2014/main" id="{2A1BD83B-B6E4-4997-019D-27BF3E4B8D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553" y="774901"/>
            <a:ext cx="5998234" cy="3329019"/>
          </a:xfrm>
          <a:prstGeom prst="rect">
            <a:avLst/>
          </a:prstGeom>
        </p:spPr>
      </p:pic>
    </p:spTree>
    <p:extLst>
      <p:ext uri="{BB962C8B-B14F-4D97-AF65-F5344CB8AC3E}">
        <p14:creationId xmlns:p14="http://schemas.microsoft.com/office/powerpoint/2010/main" val="1950126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2E60BFB-EEEC-F809-DAC7-1F4913E4A7CA}"/>
            </a:ext>
          </a:extLst>
        </p:cNvPr>
        <p:cNvGrpSpPr/>
        <p:nvPr/>
      </p:nvGrpSpPr>
      <p:grpSpPr>
        <a:xfrm>
          <a:off x="0" y="0"/>
          <a:ext cx="0" cy="0"/>
          <a:chOff x="0" y="0"/>
          <a:chExt cx="0" cy="0"/>
        </a:xfrm>
      </p:grpSpPr>
      <p:sp useBgFill="1">
        <p:nvSpPr>
          <p:cNvPr id="260" name="Slide Background">
            <a:extLst>
              <a:ext uri="{FF2B5EF4-FFF2-40B4-BE49-F238E27FC236}">
                <a16:creationId xmlns:a16="http://schemas.microsoft.com/office/drawing/2014/main" id="{CD27FF98-7D9E-E179-2B8F-E85382E0D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262" name="Rectangle 261">
            <a:extLst>
              <a:ext uri="{FF2B5EF4-FFF2-40B4-BE49-F238E27FC236}">
                <a16:creationId xmlns:a16="http://schemas.microsoft.com/office/drawing/2014/main" id="{EEAB1C11-D122-F999-E50E-A34AB37CAA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7473347" cy="6862190"/>
          </a:xfrm>
          <a:prstGeom prst="rect">
            <a:avLst/>
          </a:prstGeom>
          <a:ln>
            <a:noFill/>
          </a:ln>
          <a:effectLst>
            <a:outerShdw blurRad="215900" dist="63500" sx="98000" sy="98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074B45-7EBE-3548-B53E-A7F09F772CB9}"/>
              </a:ext>
            </a:extLst>
          </p:cNvPr>
          <p:cNvSpPr>
            <a:spLocks noGrp="1"/>
          </p:cNvSpPr>
          <p:nvPr>
            <p:ph type="ctrTitle"/>
          </p:nvPr>
        </p:nvSpPr>
        <p:spPr>
          <a:xfrm>
            <a:off x="758952" y="4652512"/>
            <a:ext cx="6147758" cy="1520115"/>
          </a:xfrm>
        </p:spPr>
        <p:txBody>
          <a:bodyPr vert="horz" lIns="91440" tIns="45720" rIns="91440" bIns="45720" rtlCol="0" anchor="b">
            <a:normAutofit/>
          </a:bodyPr>
          <a:lstStyle/>
          <a:p>
            <a:pPr algn="l"/>
            <a:r>
              <a:rPr lang="en-GB" sz="4800" b="1"/>
              <a:t>Customer Performance - </a:t>
            </a:r>
          </a:p>
        </p:txBody>
      </p:sp>
      <p:sp>
        <p:nvSpPr>
          <p:cNvPr id="3" name="Subtitle 2">
            <a:extLst>
              <a:ext uri="{FF2B5EF4-FFF2-40B4-BE49-F238E27FC236}">
                <a16:creationId xmlns:a16="http://schemas.microsoft.com/office/drawing/2014/main" id="{B373852E-C479-6C5E-01EE-83D6E6509ADD}"/>
              </a:ext>
            </a:extLst>
          </p:cNvPr>
          <p:cNvSpPr>
            <a:spLocks noGrp="1"/>
          </p:cNvSpPr>
          <p:nvPr>
            <p:ph type="subTitle" idx="1"/>
          </p:nvPr>
        </p:nvSpPr>
        <p:spPr>
          <a:xfrm>
            <a:off x="8151668" y="4357476"/>
            <a:ext cx="3361721" cy="1815152"/>
          </a:xfrm>
        </p:spPr>
        <p:txBody>
          <a:bodyPr vert="horz" lIns="91440" tIns="45720" rIns="91440" bIns="45720" rtlCol="0" anchor="b">
            <a:normAutofit/>
          </a:bodyPr>
          <a:lstStyle/>
          <a:p>
            <a:pPr algn="l"/>
            <a:r>
              <a:rPr lang="en-GB" b="1"/>
              <a:t>ghfghf</a:t>
            </a:r>
          </a:p>
        </p:txBody>
      </p:sp>
      <p:pic>
        <p:nvPicPr>
          <p:cNvPr id="6" name="Picture 5" descr="A screenshot of a graph&#10;&#10;AI-generated content may be incorrect.">
            <a:extLst>
              <a:ext uri="{FF2B5EF4-FFF2-40B4-BE49-F238E27FC236}">
                <a16:creationId xmlns:a16="http://schemas.microsoft.com/office/drawing/2014/main" id="{7D9E8603-683F-1989-AF8C-CC2DDEB429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7365" y="2138182"/>
            <a:ext cx="4077269" cy="2581635"/>
          </a:xfrm>
          <a:prstGeom prst="rect">
            <a:avLst/>
          </a:prstGeom>
        </p:spPr>
      </p:pic>
    </p:spTree>
    <p:extLst>
      <p:ext uri="{BB962C8B-B14F-4D97-AF65-F5344CB8AC3E}">
        <p14:creationId xmlns:p14="http://schemas.microsoft.com/office/powerpoint/2010/main" val="32118911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806970E-F4E0-847D-C596-61531180A3D4}"/>
            </a:ext>
          </a:extLst>
        </p:cNvPr>
        <p:cNvGrpSpPr/>
        <p:nvPr/>
      </p:nvGrpSpPr>
      <p:grpSpPr>
        <a:xfrm>
          <a:off x="0" y="0"/>
          <a:ext cx="0" cy="0"/>
          <a:chOff x="0" y="0"/>
          <a:chExt cx="0" cy="0"/>
        </a:xfrm>
      </p:grpSpPr>
      <p:sp useBgFill="1">
        <p:nvSpPr>
          <p:cNvPr id="260" name="Slide Background">
            <a:extLst>
              <a:ext uri="{FF2B5EF4-FFF2-40B4-BE49-F238E27FC236}">
                <a16:creationId xmlns:a16="http://schemas.microsoft.com/office/drawing/2014/main" id="{6DD3C7AA-5534-97C9-43FF-2F3C9BFED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262" name="Rectangle 261">
            <a:extLst>
              <a:ext uri="{FF2B5EF4-FFF2-40B4-BE49-F238E27FC236}">
                <a16:creationId xmlns:a16="http://schemas.microsoft.com/office/drawing/2014/main" id="{E702DC34-9E49-6934-36F9-2D24EA0AF0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7473347" cy="6862190"/>
          </a:xfrm>
          <a:prstGeom prst="rect">
            <a:avLst/>
          </a:prstGeom>
          <a:ln>
            <a:noFill/>
          </a:ln>
          <a:effectLst>
            <a:outerShdw blurRad="215900" dist="63500" sx="98000" sy="98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39C6CD-7119-90BD-2B17-893E616EEDAD}"/>
              </a:ext>
            </a:extLst>
          </p:cNvPr>
          <p:cNvSpPr>
            <a:spLocks noGrp="1"/>
          </p:cNvSpPr>
          <p:nvPr>
            <p:ph type="ctrTitle"/>
          </p:nvPr>
        </p:nvSpPr>
        <p:spPr>
          <a:xfrm>
            <a:off x="758952" y="4652512"/>
            <a:ext cx="6147758" cy="1520115"/>
          </a:xfrm>
        </p:spPr>
        <p:txBody>
          <a:bodyPr vert="horz" lIns="91440" tIns="45720" rIns="91440" bIns="45720" rtlCol="0" anchor="b">
            <a:normAutofit/>
          </a:bodyPr>
          <a:lstStyle/>
          <a:p>
            <a:pPr algn="l"/>
            <a:r>
              <a:rPr lang="en-GB" sz="4800" b="1"/>
              <a:t>Customer Performance - </a:t>
            </a:r>
          </a:p>
        </p:txBody>
      </p:sp>
      <p:sp>
        <p:nvSpPr>
          <p:cNvPr id="3" name="Subtitle 2">
            <a:extLst>
              <a:ext uri="{FF2B5EF4-FFF2-40B4-BE49-F238E27FC236}">
                <a16:creationId xmlns:a16="http://schemas.microsoft.com/office/drawing/2014/main" id="{AD37AEB1-0AC6-7607-18B2-10073010ACB5}"/>
              </a:ext>
            </a:extLst>
          </p:cNvPr>
          <p:cNvSpPr>
            <a:spLocks noGrp="1"/>
          </p:cNvSpPr>
          <p:nvPr>
            <p:ph type="subTitle" idx="1"/>
          </p:nvPr>
        </p:nvSpPr>
        <p:spPr>
          <a:xfrm>
            <a:off x="8151668" y="4357476"/>
            <a:ext cx="3361721" cy="1815152"/>
          </a:xfrm>
        </p:spPr>
        <p:txBody>
          <a:bodyPr vert="horz" lIns="91440" tIns="45720" rIns="91440" bIns="45720" rtlCol="0" anchor="b">
            <a:normAutofit/>
          </a:bodyPr>
          <a:lstStyle/>
          <a:p>
            <a:pPr algn="l"/>
            <a:r>
              <a:rPr lang="en-GB" b="1"/>
              <a:t>ghfghf</a:t>
            </a:r>
          </a:p>
        </p:txBody>
      </p:sp>
      <p:pic>
        <p:nvPicPr>
          <p:cNvPr id="5" name="Picture 4" descr="A screenshot of a graph&#10;&#10;AI-generated content may be incorrect.">
            <a:extLst>
              <a:ext uri="{FF2B5EF4-FFF2-40B4-BE49-F238E27FC236}">
                <a16:creationId xmlns:a16="http://schemas.microsoft.com/office/drawing/2014/main" id="{9C601A1E-5F5D-E1EC-24CF-B55CD413CA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2337" y="1976235"/>
            <a:ext cx="6087325" cy="2905530"/>
          </a:xfrm>
          <a:prstGeom prst="rect">
            <a:avLst/>
          </a:prstGeom>
        </p:spPr>
      </p:pic>
    </p:spTree>
    <p:extLst>
      <p:ext uri="{BB962C8B-B14F-4D97-AF65-F5344CB8AC3E}">
        <p14:creationId xmlns:p14="http://schemas.microsoft.com/office/powerpoint/2010/main" val="33990174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7AA3B38-565A-A08F-8C49-1AF60860F1D8}"/>
            </a:ext>
          </a:extLst>
        </p:cNvPr>
        <p:cNvGrpSpPr/>
        <p:nvPr/>
      </p:nvGrpSpPr>
      <p:grpSpPr>
        <a:xfrm>
          <a:off x="0" y="0"/>
          <a:ext cx="0" cy="0"/>
          <a:chOff x="0" y="0"/>
          <a:chExt cx="0" cy="0"/>
        </a:xfrm>
      </p:grpSpPr>
      <p:sp useBgFill="1">
        <p:nvSpPr>
          <p:cNvPr id="260" name="Slide Background">
            <a:extLst>
              <a:ext uri="{FF2B5EF4-FFF2-40B4-BE49-F238E27FC236}">
                <a16:creationId xmlns:a16="http://schemas.microsoft.com/office/drawing/2014/main" id="{D1510BA6-F402-1C65-AE5E-C295F16BA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262" name="Rectangle 261">
            <a:extLst>
              <a:ext uri="{FF2B5EF4-FFF2-40B4-BE49-F238E27FC236}">
                <a16:creationId xmlns:a16="http://schemas.microsoft.com/office/drawing/2014/main" id="{D223C083-7BD3-A38F-3F81-A3F707993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7473347" cy="6862190"/>
          </a:xfrm>
          <a:prstGeom prst="rect">
            <a:avLst/>
          </a:prstGeom>
          <a:ln>
            <a:noFill/>
          </a:ln>
          <a:effectLst>
            <a:outerShdw blurRad="215900" dist="63500" sx="98000" sy="98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31FF3E-FB6D-CB14-1E3C-6CA6F536D72A}"/>
              </a:ext>
            </a:extLst>
          </p:cNvPr>
          <p:cNvSpPr>
            <a:spLocks noGrp="1"/>
          </p:cNvSpPr>
          <p:nvPr>
            <p:ph type="ctrTitle"/>
          </p:nvPr>
        </p:nvSpPr>
        <p:spPr>
          <a:xfrm>
            <a:off x="758952" y="4652512"/>
            <a:ext cx="6147758" cy="1520115"/>
          </a:xfrm>
        </p:spPr>
        <p:txBody>
          <a:bodyPr vert="horz" lIns="91440" tIns="45720" rIns="91440" bIns="45720" rtlCol="0" anchor="b">
            <a:normAutofit/>
          </a:bodyPr>
          <a:lstStyle/>
          <a:p>
            <a:pPr algn="l"/>
            <a:r>
              <a:rPr lang="en-GB" sz="4800" b="1"/>
              <a:t>Customer Performance - </a:t>
            </a:r>
          </a:p>
        </p:txBody>
      </p:sp>
      <p:sp>
        <p:nvSpPr>
          <p:cNvPr id="3" name="Subtitle 2">
            <a:extLst>
              <a:ext uri="{FF2B5EF4-FFF2-40B4-BE49-F238E27FC236}">
                <a16:creationId xmlns:a16="http://schemas.microsoft.com/office/drawing/2014/main" id="{97EA0429-0801-7EEA-A779-85DD41E21A97}"/>
              </a:ext>
            </a:extLst>
          </p:cNvPr>
          <p:cNvSpPr>
            <a:spLocks noGrp="1"/>
          </p:cNvSpPr>
          <p:nvPr>
            <p:ph type="subTitle" idx="1"/>
          </p:nvPr>
        </p:nvSpPr>
        <p:spPr>
          <a:xfrm>
            <a:off x="8151668" y="4357476"/>
            <a:ext cx="3361721" cy="1815152"/>
          </a:xfrm>
        </p:spPr>
        <p:txBody>
          <a:bodyPr vert="horz" lIns="91440" tIns="45720" rIns="91440" bIns="45720" rtlCol="0" anchor="b">
            <a:normAutofit/>
          </a:bodyPr>
          <a:lstStyle/>
          <a:p>
            <a:pPr algn="l"/>
            <a:r>
              <a:rPr lang="en-GB" b="1"/>
              <a:t>ghfghf</a:t>
            </a:r>
          </a:p>
        </p:txBody>
      </p:sp>
      <p:pic>
        <p:nvPicPr>
          <p:cNvPr id="6" name="Picture 5" descr="A screenshot of a computer&#10;&#10;AI-generated content may be incorrect.">
            <a:extLst>
              <a:ext uri="{FF2B5EF4-FFF2-40B4-BE49-F238E27FC236}">
                <a16:creationId xmlns:a16="http://schemas.microsoft.com/office/drawing/2014/main" id="{396B5997-FAAB-5330-8E97-9B4EDE3F4A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7365" y="2161998"/>
            <a:ext cx="4077269" cy="2534004"/>
          </a:xfrm>
          <a:prstGeom prst="rect">
            <a:avLst/>
          </a:prstGeom>
        </p:spPr>
      </p:pic>
    </p:spTree>
    <p:extLst>
      <p:ext uri="{BB962C8B-B14F-4D97-AF65-F5344CB8AC3E}">
        <p14:creationId xmlns:p14="http://schemas.microsoft.com/office/powerpoint/2010/main" val="27411568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6F44774-796A-E5AE-605C-FA4C2E671DEC}"/>
            </a:ext>
          </a:extLst>
        </p:cNvPr>
        <p:cNvGrpSpPr/>
        <p:nvPr/>
      </p:nvGrpSpPr>
      <p:grpSpPr>
        <a:xfrm>
          <a:off x="0" y="0"/>
          <a:ext cx="0" cy="0"/>
          <a:chOff x="0" y="0"/>
          <a:chExt cx="0" cy="0"/>
        </a:xfrm>
      </p:grpSpPr>
      <p:sp useBgFill="1">
        <p:nvSpPr>
          <p:cNvPr id="260" name="Slide Background">
            <a:extLst>
              <a:ext uri="{FF2B5EF4-FFF2-40B4-BE49-F238E27FC236}">
                <a16:creationId xmlns:a16="http://schemas.microsoft.com/office/drawing/2014/main" id="{8E7F5D1E-4D23-DC0A-FCC4-7A652E8479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262" name="Rectangle 261">
            <a:extLst>
              <a:ext uri="{FF2B5EF4-FFF2-40B4-BE49-F238E27FC236}">
                <a16:creationId xmlns:a16="http://schemas.microsoft.com/office/drawing/2014/main" id="{66C14187-CE44-486E-EDD5-D879DCB2FD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7473347" cy="6862190"/>
          </a:xfrm>
          <a:prstGeom prst="rect">
            <a:avLst/>
          </a:prstGeom>
          <a:ln>
            <a:noFill/>
          </a:ln>
          <a:effectLst>
            <a:outerShdw blurRad="215900" dist="63500" sx="98000" sy="980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455383-2925-D2BD-4192-6E93A32B5B3C}"/>
              </a:ext>
            </a:extLst>
          </p:cNvPr>
          <p:cNvSpPr>
            <a:spLocks noGrp="1"/>
          </p:cNvSpPr>
          <p:nvPr>
            <p:ph type="ctrTitle"/>
          </p:nvPr>
        </p:nvSpPr>
        <p:spPr>
          <a:xfrm>
            <a:off x="758952" y="4652512"/>
            <a:ext cx="6147758" cy="1520115"/>
          </a:xfrm>
        </p:spPr>
        <p:txBody>
          <a:bodyPr vert="horz" lIns="91440" tIns="45720" rIns="91440" bIns="45720" rtlCol="0" anchor="b">
            <a:normAutofit/>
          </a:bodyPr>
          <a:lstStyle/>
          <a:p>
            <a:pPr algn="l"/>
            <a:r>
              <a:rPr lang="en-GB" sz="4800" b="1"/>
              <a:t>Customer Performance - </a:t>
            </a:r>
          </a:p>
        </p:txBody>
      </p:sp>
      <p:sp>
        <p:nvSpPr>
          <p:cNvPr id="3" name="Subtitle 2">
            <a:extLst>
              <a:ext uri="{FF2B5EF4-FFF2-40B4-BE49-F238E27FC236}">
                <a16:creationId xmlns:a16="http://schemas.microsoft.com/office/drawing/2014/main" id="{D5E9D970-AE1A-1EB0-DA6E-F973D12A8CF2}"/>
              </a:ext>
            </a:extLst>
          </p:cNvPr>
          <p:cNvSpPr>
            <a:spLocks noGrp="1"/>
          </p:cNvSpPr>
          <p:nvPr>
            <p:ph type="subTitle" idx="1"/>
          </p:nvPr>
        </p:nvSpPr>
        <p:spPr>
          <a:xfrm>
            <a:off x="8151668" y="4357476"/>
            <a:ext cx="3361721" cy="1815152"/>
          </a:xfrm>
        </p:spPr>
        <p:txBody>
          <a:bodyPr vert="horz" lIns="91440" tIns="45720" rIns="91440" bIns="45720" rtlCol="0" anchor="b">
            <a:normAutofit/>
          </a:bodyPr>
          <a:lstStyle/>
          <a:p>
            <a:pPr algn="l"/>
            <a:r>
              <a:rPr lang="en-GB" b="1"/>
              <a:t>ghfghf</a:t>
            </a:r>
          </a:p>
        </p:txBody>
      </p:sp>
      <p:pic>
        <p:nvPicPr>
          <p:cNvPr id="5" name="Picture 4" descr="A graph on a screen&#10;&#10;AI-generated content may be incorrect.">
            <a:extLst>
              <a:ext uri="{FF2B5EF4-FFF2-40B4-BE49-F238E27FC236}">
                <a16:creationId xmlns:a16="http://schemas.microsoft.com/office/drawing/2014/main" id="{1F433221-EBA6-D9FE-616D-367BE21321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4629" y="2138182"/>
            <a:ext cx="3162741" cy="2581635"/>
          </a:xfrm>
          <a:prstGeom prst="rect">
            <a:avLst/>
          </a:prstGeom>
        </p:spPr>
      </p:pic>
    </p:spTree>
    <p:extLst>
      <p:ext uri="{BB962C8B-B14F-4D97-AF65-F5344CB8AC3E}">
        <p14:creationId xmlns:p14="http://schemas.microsoft.com/office/powerpoint/2010/main" val="23035548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6137CDA-322D-6165-FF24-02D14C2D7BB2}"/>
            </a:ext>
          </a:extLst>
        </p:cNvPr>
        <p:cNvGrpSpPr/>
        <p:nvPr/>
      </p:nvGrpSpPr>
      <p:grpSpPr>
        <a:xfrm>
          <a:off x="0" y="0"/>
          <a:ext cx="0" cy="0"/>
          <a:chOff x="0" y="0"/>
          <a:chExt cx="0" cy="0"/>
        </a:xfrm>
      </p:grpSpPr>
      <p:sp>
        <p:nvSpPr>
          <p:cNvPr id="30" name="Rectangle 29">
            <a:extLst>
              <a:ext uri="{FF2B5EF4-FFF2-40B4-BE49-F238E27FC236}">
                <a16:creationId xmlns:a16="http://schemas.microsoft.com/office/drawing/2014/main" id="{33E50BBC-C8AD-F8A7-F01E-7905764689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6BA6EF3F-94D3-157D-3B73-19556786974A}"/>
              </a:ext>
            </a:extLst>
          </p:cNvPr>
          <p:cNvSpPr>
            <a:spLocks noGrp="1"/>
          </p:cNvSpPr>
          <p:nvPr>
            <p:ph type="ctrTitle"/>
          </p:nvPr>
        </p:nvSpPr>
        <p:spPr>
          <a:xfrm>
            <a:off x="126207" y="669925"/>
            <a:ext cx="5220936" cy="1325563"/>
          </a:xfrm>
        </p:spPr>
        <p:txBody>
          <a:bodyPr vert="horz" lIns="91440" tIns="45720" rIns="91440" bIns="45720" rtlCol="0" anchor="b">
            <a:normAutofit/>
          </a:bodyPr>
          <a:lstStyle/>
          <a:p>
            <a:pPr algn="r"/>
            <a:r>
              <a:rPr lang="en-GB" sz="4400" b="1" dirty="0">
                <a:solidFill>
                  <a:schemeClr val="bg1"/>
                </a:solidFill>
              </a:rPr>
              <a:t>Recommendations</a:t>
            </a:r>
          </a:p>
        </p:txBody>
      </p:sp>
      <p:cxnSp>
        <p:nvCxnSpPr>
          <p:cNvPr id="32" name="Straight Connector 31">
            <a:extLst>
              <a:ext uri="{FF2B5EF4-FFF2-40B4-BE49-F238E27FC236}">
                <a16:creationId xmlns:a16="http://schemas.microsoft.com/office/drawing/2014/main" id="{3B90EC07-4C43-E923-A587-5E42B5040B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7D0F791F-77B7-4B65-08E8-7204D6E2EC23}"/>
              </a:ext>
            </a:extLst>
          </p:cNvPr>
          <p:cNvSpPr>
            <a:spLocks noGrp="1"/>
          </p:cNvSpPr>
          <p:nvPr>
            <p:ph type="subTitle" idx="1"/>
          </p:nvPr>
        </p:nvSpPr>
        <p:spPr>
          <a:xfrm>
            <a:off x="1392667" y="2398957"/>
            <a:ext cx="9406666" cy="3526144"/>
          </a:xfrm>
        </p:spPr>
        <p:txBody>
          <a:bodyPr vert="horz" lIns="91440" tIns="45720" rIns="91440" bIns="45720" rtlCol="0">
            <a:normAutofit fontScale="92500" lnSpcReduction="10000"/>
          </a:bodyPr>
          <a:lstStyle/>
          <a:p>
            <a:pPr algn="l"/>
            <a:r>
              <a:rPr lang="en-GB" b="1" dirty="0">
                <a:solidFill>
                  <a:srgbClr val="C00000"/>
                </a:solidFill>
              </a:rPr>
              <a:t>1. Revenue &amp; Profit Optimisation</a:t>
            </a:r>
          </a:p>
          <a:p>
            <a:pPr algn="l"/>
            <a:r>
              <a:rPr lang="en-GB" dirty="0">
                <a:solidFill>
                  <a:schemeClr val="bg1"/>
                </a:solidFill>
              </a:rPr>
              <a:t>📉 </a:t>
            </a:r>
            <a:r>
              <a:rPr lang="en-GB" b="1" dirty="0">
                <a:solidFill>
                  <a:schemeClr val="bg1"/>
                </a:solidFill>
              </a:rPr>
              <a:t>February underperformance</a:t>
            </a:r>
            <a:r>
              <a:rPr lang="en-GB" dirty="0">
                <a:solidFill>
                  <a:schemeClr val="bg1"/>
                </a:solidFill>
              </a:rPr>
              <a:t> → Introduce seasonal promotions or discount campaigns to stabilise sales.</a:t>
            </a:r>
          </a:p>
          <a:p>
            <a:pPr algn="l"/>
            <a:endParaRPr lang="en-GB" dirty="0">
              <a:solidFill>
                <a:schemeClr val="bg1"/>
              </a:solidFill>
            </a:endParaRPr>
          </a:p>
          <a:p>
            <a:pPr algn="l"/>
            <a:r>
              <a:rPr lang="en-GB" dirty="0">
                <a:solidFill>
                  <a:schemeClr val="bg1"/>
                </a:solidFill>
              </a:rPr>
              <a:t>💊 </a:t>
            </a:r>
            <a:r>
              <a:rPr lang="en-GB" b="1" dirty="0">
                <a:solidFill>
                  <a:schemeClr val="bg1"/>
                </a:solidFill>
              </a:rPr>
              <a:t>Underperforming drugs</a:t>
            </a:r>
            <a:r>
              <a:rPr lang="en-GB" dirty="0">
                <a:solidFill>
                  <a:schemeClr val="bg1"/>
                </a:solidFill>
              </a:rPr>
              <a:t> (</a:t>
            </a:r>
            <a:r>
              <a:rPr lang="en-GB" i="1" dirty="0">
                <a:solidFill>
                  <a:schemeClr val="bg1"/>
                </a:solidFill>
              </a:rPr>
              <a:t>Amoxicillin, Fluticasone, Warfarin, Hydrochlorothiazide, Montelukast</a:t>
            </a:r>
            <a:r>
              <a:rPr lang="en-GB" dirty="0">
                <a:solidFill>
                  <a:schemeClr val="bg1"/>
                </a:solidFill>
              </a:rPr>
              <a:t>) → Bundle with top performers (</a:t>
            </a:r>
            <a:r>
              <a:rPr lang="en-GB" i="1" dirty="0">
                <a:solidFill>
                  <a:schemeClr val="bg1"/>
                </a:solidFill>
              </a:rPr>
              <a:t>Doxycycline, </a:t>
            </a:r>
            <a:r>
              <a:rPr lang="en-GB" i="1" dirty="0" err="1">
                <a:solidFill>
                  <a:schemeClr val="bg1"/>
                </a:solidFill>
              </a:rPr>
              <a:t>Lisnopril</a:t>
            </a:r>
            <a:r>
              <a:rPr lang="en-GB" dirty="0">
                <a:solidFill>
                  <a:schemeClr val="bg1"/>
                </a:solidFill>
              </a:rPr>
              <a:t>) or offer targeted discounts.</a:t>
            </a:r>
          </a:p>
          <a:p>
            <a:pPr algn="l"/>
            <a:endParaRPr lang="en-GB" dirty="0">
              <a:solidFill>
                <a:schemeClr val="bg1"/>
              </a:solidFill>
            </a:endParaRPr>
          </a:p>
          <a:p>
            <a:pPr algn="l"/>
            <a:r>
              <a:rPr lang="en-GB" dirty="0">
                <a:solidFill>
                  <a:schemeClr val="bg1"/>
                </a:solidFill>
              </a:rPr>
              <a:t>📦 </a:t>
            </a:r>
            <a:r>
              <a:rPr lang="en-GB" b="1" dirty="0">
                <a:solidFill>
                  <a:schemeClr val="bg1"/>
                </a:solidFill>
              </a:rPr>
              <a:t>Inventory control</a:t>
            </a:r>
            <a:r>
              <a:rPr lang="en-GB" dirty="0">
                <a:solidFill>
                  <a:schemeClr val="bg1"/>
                </a:solidFill>
              </a:rPr>
              <a:t> → Monitor turnover of low-demand drugs to minimise overstocking and reduce holding costs.</a:t>
            </a:r>
          </a:p>
          <a:p>
            <a:pPr indent="-228600" algn="l">
              <a:buFont typeface="Arial" panose="020B0604020202020204" pitchFamily="34" charset="0"/>
              <a:buChar char="•"/>
            </a:pPr>
            <a:endParaRPr lang="en-US" sz="2000" dirty="0">
              <a:solidFill>
                <a:schemeClr val="bg1"/>
              </a:solidFill>
            </a:endParaRPr>
          </a:p>
        </p:txBody>
      </p:sp>
      <p:sp>
        <p:nvSpPr>
          <p:cNvPr id="34" name="Rectangle 33">
            <a:extLst>
              <a:ext uri="{FF2B5EF4-FFF2-40B4-BE49-F238E27FC236}">
                <a16:creationId xmlns:a16="http://schemas.microsoft.com/office/drawing/2014/main" id="{CF496A34-1841-981D-5478-EE52525495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81978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B223AD7-60FE-90F3-AF80-E8DB1202D723}"/>
            </a:ext>
          </a:extLst>
        </p:cNvPr>
        <p:cNvGrpSpPr/>
        <p:nvPr/>
      </p:nvGrpSpPr>
      <p:grpSpPr>
        <a:xfrm>
          <a:off x="0" y="0"/>
          <a:ext cx="0" cy="0"/>
          <a:chOff x="0" y="0"/>
          <a:chExt cx="0" cy="0"/>
        </a:xfrm>
      </p:grpSpPr>
      <p:sp>
        <p:nvSpPr>
          <p:cNvPr id="30" name="Rectangle 29">
            <a:extLst>
              <a:ext uri="{FF2B5EF4-FFF2-40B4-BE49-F238E27FC236}">
                <a16:creationId xmlns:a16="http://schemas.microsoft.com/office/drawing/2014/main" id="{3226F8B4-0FBC-E0FE-B25F-B25B107762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8FDE863C-01EF-0449-BA22-AD055BC51782}"/>
              </a:ext>
            </a:extLst>
          </p:cNvPr>
          <p:cNvSpPr>
            <a:spLocks noGrp="1"/>
          </p:cNvSpPr>
          <p:nvPr>
            <p:ph type="ctrTitle"/>
          </p:nvPr>
        </p:nvSpPr>
        <p:spPr>
          <a:xfrm>
            <a:off x="126207" y="669925"/>
            <a:ext cx="5220936" cy="1325563"/>
          </a:xfrm>
        </p:spPr>
        <p:txBody>
          <a:bodyPr vert="horz" lIns="91440" tIns="45720" rIns="91440" bIns="45720" rtlCol="0" anchor="b">
            <a:normAutofit/>
          </a:bodyPr>
          <a:lstStyle/>
          <a:p>
            <a:pPr algn="r"/>
            <a:r>
              <a:rPr lang="en-GB" sz="4400" b="1" dirty="0">
                <a:solidFill>
                  <a:schemeClr val="bg1"/>
                </a:solidFill>
              </a:rPr>
              <a:t>Recommendations</a:t>
            </a:r>
          </a:p>
        </p:txBody>
      </p:sp>
      <p:cxnSp>
        <p:nvCxnSpPr>
          <p:cNvPr id="32" name="Straight Connector 31">
            <a:extLst>
              <a:ext uri="{FF2B5EF4-FFF2-40B4-BE49-F238E27FC236}">
                <a16:creationId xmlns:a16="http://schemas.microsoft.com/office/drawing/2014/main" id="{B471F5BF-B5E7-9F2C-FA80-0D28497856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45E256B6-A2FC-88AD-959C-9D43FA92FFCE}"/>
              </a:ext>
            </a:extLst>
          </p:cNvPr>
          <p:cNvSpPr>
            <a:spLocks noGrp="1"/>
          </p:cNvSpPr>
          <p:nvPr>
            <p:ph type="subTitle" idx="1"/>
          </p:nvPr>
        </p:nvSpPr>
        <p:spPr>
          <a:xfrm>
            <a:off x="1392667" y="2398957"/>
            <a:ext cx="9406666" cy="3526144"/>
          </a:xfrm>
        </p:spPr>
        <p:txBody>
          <a:bodyPr vert="horz" lIns="91440" tIns="45720" rIns="91440" bIns="45720" rtlCol="0">
            <a:normAutofit lnSpcReduction="10000"/>
          </a:bodyPr>
          <a:lstStyle/>
          <a:p>
            <a:pPr algn="l"/>
            <a:r>
              <a:rPr lang="en-GB" b="1" dirty="0">
                <a:solidFill>
                  <a:srgbClr val="C00000"/>
                </a:solidFill>
              </a:rPr>
              <a:t>2. Top Drug Strategy</a:t>
            </a:r>
          </a:p>
          <a:p>
            <a:pPr algn="l"/>
            <a:r>
              <a:rPr lang="en-GB" dirty="0">
                <a:solidFill>
                  <a:schemeClr val="bg1"/>
                </a:solidFill>
              </a:rPr>
              <a:t>🚀 </a:t>
            </a:r>
            <a:r>
              <a:rPr lang="en-GB" b="1" dirty="0">
                <a:solidFill>
                  <a:schemeClr val="bg1"/>
                </a:solidFill>
              </a:rPr>
              <a:t>Doxycycline and </a:t>
            </a:r>
            <a:r>
              <a:rPr lang="en-GB" b="1" dirty="0" err="1">
                <a:solidFill>
                  <a:schemeClr val="bg1"/>
                </a:solidFill>
              </a:rPr>
              <a:t>Lisnopril</a:t>
            </a:r>
            <a:r>
              <a:rPr lang="en-GB" dirty="0">
                <a:solidFill>
                  <a:schemeClr val="bg1"/>
                </a:solidFill>
              </a:rPr>
              <a:t> → Secure long-term supplier agreements to ensure steady availability.</a:t>
            </a:r>
          </a:p>
          <a:p>
            <a:pPr algn="l"/>
            <a:endParaRPr lang="en-GB" dirty="0">
              <a:solidFill>
                <a:schemeClr val="bg1"/>
              </a:solidFill>
            </a:endParaRPr>
          </a:p>
          <a:p>
            <a:pPr algn="l"/>
            <a:r>
              <a:rPr lang="en-GB" dirty="0">
                <a:solidFill>
                  <a:schemeClr val="bg1"/>
                </a:solidFill>
              </a:rPr>
              <a:t>📈 </a:t>
            </a:r>
            <a:r>
              <a:rPr lang="en-GB" b="1" dirty="0">
                <a:solidFill>
                  <a:schemeClr val="bg1"/>
                </a:solidFill>
              </a:rPr>
              <a:t>Marketing focus</a:t>
            </a:r>
            <a:r>
              <a:rPr lang="en-GB" dirty="0">
                <a:solidFill>
                  <a:schemeClr val="bg1"/>
                </a:solidFill>
              </a:rPr>
              <a:t> → Invest in campaigns to strengthen dominance of top-selling drugs.</a:t>
            </a:r>
          </a:p>
          <a:p>
            <a:pPr algn="l"/>
            <a:endParaRPr lang="en-GB" dirty="0">
              <a:solidFill>
                <a:schemeClr val="bg1"/>
              </a:solidFill>
            </a:endParaRPr>
          </a:p>
          <a:p>
            <a:pPr algn="l"/>
            <a:r>
              <a:rPr lang="en-GB" dirty="0">
                <a:solidFill>
                  <a:schemeClr val="bg1"/>
                </a:solidFill>
              </a:rPr>
              <a:t>🧪 </a:t>
            </a:r>
            <a:r>
              <a:rPr lang="en-GB" b="1" dirty="0">
                <a:solidFill>
                  <a:schemeClr val="bg1"/>
                </a:solidFill>
              </a:rPr>
              <a:t>Portfolio diversification</a:t>
            </a:r>
            <a:r>
              <a:rPr lang="en-GB" dirty="0">
                <a:solidFill>
                  <a:schemeClr val="bg1"/>
                </a:solidFill>
              </a:rPr>
              <a:t> → Explore new drug categories aligned with top performer trends.</a:t>
            </a:r>
          </a:p>
          <a:p>
            <a:pPr indent="-228600" algn="l">
              <a:buFont typeface="Arial" panose="020B0604020202020204" pitchFamily="34" charset="0"/>
              <a:buChar char="•"/>
            </a:pPr>
            <a:endParaRPr lang="en-US" sz="2000" dirty="0">
              <a:solidFill>
                <a:schemeClr val="bg1"/>
              </a:solidFill>
            </a:endParaRPr>
          </a:p>
        </p:txBody>
      </p:sp>
      <p:sp>
        <p:nvSpPr>
          <p:cNvPr id="34" name="Rectangle 33">
            <a:extLst>
              <a:ext uri="{FF2B5EF4-FFF2-40B4-BE49-F238E27FC236}">
                <a16:creationId xmlns:a16="http://schemas.microsoft.com/office/drawing/2014/main" id="{51A00F5B-B8A2-63D8-64AA-F303A2B19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71464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E1FE1E2-A086-F55C-B1BE-86B84F28BDD9}"/>
            </a:ext>
          </a:extLst>
        </p:cNvPr>
        <p:cNvGrpSpPr/>
        <p:nvPr/>
      </p:nvGrpSpPr>
      <p:grpSpPr>
        <a:xfrm>
          <a:off x="0" y="0"/>
          <a:ext cx="0" cy="0"/>
          <a:chOff x="0" y="0"/>
          <a:chExt cx="0" cy="0"/>
        </a:xfrm>
      </p:grpSpPr>
      <p:sp>
        <p:nvSpPr>
          <p:cNvPr id="30" name="Rectangle 29">
            <a:extLst>
              <a:ext uri="{FF2B5EF4-FFF2-40B4-BE49-F238E27FC236}">
                <a16:creationId xmlns:a16="http://schemas.microsoft.com/office/drawing/2014/main" id="{9652DE79-651C-27C1-22B3-E34629A229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4E797887-70FB-F0E7-2713-9D76E7E3233E}"/>
              </a:ext>
            </a:extLst>
          </p:cNvPr>
          <p:cNvSpPr>
            <a:spLocks noGrp="1"/>
          </p:cNvSpPr>
          <p:nvPr>
            <p:ph type="ctrTitle"/>
          </p:nvPr>
        </p:nvSpPr>
        <p:spPr>
          <a:xfrm>
            <a:off x="126207" y="669925"/>
            <a:ext cx="5220936" cy="1325563"/>
          </a:xfrm>
        </p:spPr>
        <p:txBody>
          <a:bodyPr vert="horz" lIns="91440" tIns="45720" rIns="91440" bIns="45720" rtlCol="0" anchor="b">
            <a:normAutofit/>
          </a:bodyPr>
          <a:lstStyle/>
          <a:p>
            <a:pPr algn="r"/>
            <a:r>
              <a:rPr lang="en-GB" sz="4400" b="1" dirty="0">
                <a:solidFill>
                  <a:schemeClr val="bg1"/>
                </a:solidFill>
              </a:rPr>
              <a:t>Recommendations</a:t>
            </a:r>
          </a:p>
        </p:txBody>
      </p:sp>
      <p:cxnSp>
        <p:nvCxnSpPr>
          <p:cNvPr id="32" name="Straight Connector 31">
            <a:extLst>
              <a:ext uri="{FF2B5EF4-FFF2-40B4-BE49-F238E27FC236}">
                <a16:creationId xmlns:a16="http://schemas.microsoft.com/office/drawing/2014/main" id="{41AECEFA-0C04-947B-2CDD-A8303AFEBE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C8F93E56-615F-BB78-DE20-EC1C35402F5C}"/>
              </a:ext>
            </a:extLst>
          </p:cNvPr>
          <p:cNvSpPr>
            <a:spLocks noGrp="1"/>
          </p:cNvSpPr>
          <p:nvPr>
            <p:ph type="subTitle" idx="1"/>
          </p:nvPr>
        </p:nvSpPr>
        <p:spPr>
          <a:xfrm>
            <a:off x="1392667" y="2398957"/>
            <a:ext cx="9406666" cy="3526144"/>
          </a:xfrm>
        </p:spPr>
        <p:txBody>
          <a:bodyPr vert="horz" lIns="91440" tIns="45720" rIns="91440" bIns="45720" rtlCol="0">
            <a:normAutofit lnSpcReduction="10000"/>
          </a:bodyPr>
          <a:lstStyle/>
          <a:p>
            <a:pPr algn="l"/>
            <a:r>
              <a:rPr lang="en-GB" b="1" dirty="0">
                <a:solidFill>
                  <a:srgbClr val="C00000"/>
                </a:solidFill>
              </a:rPr>
              <a:t>3. Customer Relationship Management</a:t>
            </a:r>
          </a:p>
          <a:p>
            <a:pPr algn="l"/>
            <a:r>
              <a:rPr lang="en-GB" dirty="0">
                <a:solidFill>
                  <a:schemeClr val="bg1"/>
                </a:solidFill>
              </a:rPr>
              <a:t>🥇 </a:t>
            </a:r>
            <a:r>
              <a:rPr lang="en-GB" b="1" dirty="0">
                <a:solidFill>
                  <a:schemeClr val="bg1"/>
                </a:solidFill>
              </a:rPr>
              <a:t>Loyalty programs</a:t>
            </a:r>
            <a:r>
              <a:rPr lang="en-GB" dirty="0">
                <a:solidFill>
                  <a:schemeClr val="bg1"/>
                </a:solidFill>
              </a:rPr>
              <a:t> → Reward top customers (</a:t>
            </a:r>
            <a:r>
              <a:rPr lang="en-GB" i="1" dirty="0">
                <a:solidFill>
                  <a:schemeClr val="bg1"/>
                </a:solidFill>
              </a:rPr>
              <a:t>Alice Smith, Bob Williams</a:t>
            </a:r>
            <a:r>
              <a:rPr lang="en-GB" dirty="0">
                <a:solidFill>
                  <a:schemeClr val="bg1"/>
                </a:solidFill>
              </a:rPr>
              <a:t>) with exclusive discounts.</a:t>
            </a:r>
          </a:p>
          <a:p>
            <a:pPr algn="l"/>
            <a:endParaRPr lang="en-GB" dirty="0">
              <a:solidFill>
                <a:schemeClr val="bg1"/>
              </a:solidFill>
            </a:endParaRPr>
          </a:p>
          <a:p>
            <a:pPr algn="l"/>
            <a:r>
              <a:rPr lang="en-GB" dirty="0">
                <a:solidFill>
                  <a:schemeClr val="bg1"/>
                </a:solidFill>
              </a:rPr>
              <a:t>📉 </a:t>
            </a:r>
            <a:r>
              <a:rPr lang="en-GB" b="1" dirty="0">
                <a:solidFill>
                  <a:schemeClr val="bg1"/>
                </a:solidFill>
              </a:rPr>
              <a:t>Customer re-engagement</a:t>
            </a:r>
            <a:r>
              <a:rPr lang="en-GB" dirty="0">
                <a:solidFill>
                  <a:schemeClr val="bg1"/>
                </a:solidFill>
              </a:rPr>
              <a:t> → Target underperforming customers (</a:t>
            </a:r>
            <a:r>
              <a:rPr lang="en-GB" i="1" dirty="0">
                <a:solidFill>
                  <a:schemeClr val="bg1"/>
                </a:solidFill>
              </a:rPr>
              <a:t>Carol Smith</a:t>
            </a:r>
            <a:r>
              <a:rPr lang="en-GB" dirty="0">
                <a:solidFill>
                  <a:schemeClr val="bg1"/>
                </a:solidFill>
              </a:rPr>
              <a:t>) with personalized offers.</a:t>
            </a:r>
          </a:p>
          <a:p>
            <a:pPr algn="l"/>
            <a:endParaRPr lang="en-GB" dirty="0">
              <a:solidFill>
                <a:schemeClr val="bg1"/>
              </a:solidFill>
            </a:endParaRPr>
          </a:p>
          <a:p>
            <a:pPr algn="l"/>
            <a:r>
              <a:rPr lang="en-GB" dirty="0">
                <a:solidFill>
                  <a:schemeClr val="bg1"/>
                </a:solidFill>
              </a:rPr>
              <a:t>👥 </a:t>
            </a:r>
            <a:r>
              <a:rPr lang="en-GB" b="1" dirty="0">
                <a:solidFill>
                  <a:schemeClr val="bg1"/>
                </a:solidFill>
              </a:rPr>
              <a:t>Segmentation strategy</a:t>
            </a:r>
            <a:r>
              <a:rPr lang="en-GB" dirty="0">
                <a:solidFill>
                  <a:schemeClr val="bg1"/>
                </a:solidFill>
              </a:rPr>
              <a:t> → Tailor campaigns by customer type and age group (e.g., incentives for </a:t>
            </a:r>
            <a:r>
              <a:rPr lang="en-GB" b="1" dirty="0">
                <a:solidFill>
                  <a:schemeClr val="bg1"/>
                </a:solidFill>
              </a:rPr>
              <a:t>Gen X frequent buyers</a:t>
            </a:r>
            <a:r>
              <a:rPr lang="en-GB" dirty="0">
                <a:solidFill>
                  <a:schemeClr val="bg1"/>
                </a:solidFill>
              </a:rPr>
              <a:t>).</a:t>
            </a:r>
          </a:p>
        </p:txBody>
      </p:sp>
      <p:sp>
        <p:nvSpPr>
          <p:cNvPr id="34" name="Rectangle 33">
            <a:extLst>
              <a:ext uri="{FF2B5EF4-FFF2-40B4-BE49-F238E27FC236}">
                <a16:creationId xmlns:a16="http://schemas.microsoft.com/office/drawing/2014/main" id="{DC312DA2-7290-3853-B7B3-93DC53A90C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51292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8C785A2-9767-4B16-837E-FE765DA0FC06}"/>
            </a:ext>
          </a:extLst>
        </p:cNvPr>
        <p:cNvGrpSpPr/>
        <p:nvPr/>
      </p:nvGrpSpPr>
      <p:grpSpPr>
        <a:xfrm>
          <a:off x="0" y="0"/>
          <a:ext cx="0" cy="0"/>
          <a:chOff x="0" y="0"/>
          <a:chExt cx="0" cy="0"/>
        </a:xfrm>
      </p:grpSpPr>
      <p:sp>
        <p:nvSpPr>
          <p:cNvPr id="30" name="Rectangle 29">
            <a:extLst>
              <a:ext uri="{FF2B5EF4-FFF2-40B4-BE49-F238E27FC236}">
                <a16:creationId xmlns:a16="http://schemas.microsoft.com/office/drawing/2014/main" id="{F0BC6F0F-4C08-A3FD-7295-5C0386F6E6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16EE8FB1-7B85-CC75-58B0-1B592EBFAD2B}"/>
              </a:ext>
            </a:extLst>
          </p:cNvPr>
          <p:cNvSpPr>
            <a:spLocks noGrp="1"/>
          </p:cNvSpPr>
          <p:nvPr>
            <p:ph type="ctrTitle"/>
          </p:nvPr>
        </p:nvSpPr>
        <p:spPr>
          <a:xfrm>
            <a:off x="126207" y="669925"/>
            <a:ext cx="5220936" cy="1325563"/>
          </a:xfrm>
        </p:spPr>
        <p:txBody>
          <a:bodyPr vert="horz" lIns="91440" tIns="45720" rIns="91440" bIns="45720" rtlCol="0" anchor="b">
            <a:normAutofit/>
          </a:bodyPr>
          <a:lstStyle/>
          <a:p>
            <a:pPr algn="r"/>
            <a:r>
              <a:rPr lang="en-GB" sz="4400" b="1" dirty="0">
                <a:solidFill>
                  <a:schemeClr val="bg1"/>
                </a:solidFill>
              </a:rPr>
              <a:t>Recommendations</a:t>
            </a:r>
          </a:p>
        </p:txBody>
      </p:sp>
      <p:cxnSp>
        <p:nvCxnSpPr>
          <p:cNvPr id="32" name="Straight Connector 31">
            <a:extLst>
              <a:ext uri="{FF2B5EF4-FFF2-40B4-BE49-F238E27FC236}">
                <a16:creationId xmlns:a16="http://schemas.microsoft.com/office/drawing/2014/main" id="{7BB43858-A7C7-0DD4-757D-EE34C23A66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0BF2ECBA-0610-661F-439B-9A74D09B1F23}"/>
              </a:ext>
            </a:extLst>
          </p:cNvPr>
          <p:cNvSpPr>
            <a:spLocks noGrp="1"/>
          </p:cNvSpPr>
          <p:nvPr>
            <p:ph type="subTitle" idx="1"/>
          </p:nvPr>
        </p:nvSpPr>
        <p:spPr>
          <a:xfrm>
            <a:off x="1392667" y="2398957"/>
            <a:ext cx="9406666" cy="3526144"/>
          </a:xfrm>
        </p:spPr>
        <p:txBody>
          <a:bodyPr vert="horz" lIns="91440" tIns="45720" rIns="91440" bIns="45720" rtlCol="0">
            <a:normAutofit fontScale="92500" lnSpcReduction="20000"/>
          </a:bodyPr>
          <a:lstStyle/>
          <a:p>
            <a:pPr algn="l"/>
            <a:r>
              <a:rPr lang="en-GB" b="1" dirty="0">
                <a:solidFill>
                  <a:srgbClr val="FF0000"/>
                </a:solidFill>
              </a:rPr>
              <a:t>4. Geographical Expansion</a:t>
            </a:r>
          </a:p>
          <a:p>
            <a:pPr algn="l"/>
            <a:r>
              <a:rPr lang="en-GB" dirty="0">
                <a:solidFill>
                  <a:schemeClr val="bg1"/>
                </a:solidFill>
              </a:rPr>
              <a:t>🌍 </a:t>
            </a:r>
            <a:r>
              <a:rPr lang="en-GB" b="1" dirty="0">
                <a:solidFill>
                  <a:schemeClr val="bg1"/>
                </a:solidFill>
              </a:rPr>
              <a:t>Canada (44% revenue)</a:t>
            </a:r>
            <a:r>
              <a:rPr lang="en-GB" dirty="0">
                <a:solidFill>
                  <a:schemeClr val="bg1"/>
                </a:solidFill>
              </a:rPr>
              <a:t> → Strengthen presence by focusing on preferred senior customers.</a:t>
            </a:r>
          </a:p>
          <a:p>
            <a:pPr algn="l"/>
            <a:endParaRPr lang="en-GB" dirty="0">
              <a:solidFill>
                <a:schemeClr val="bg1"/>
              </a:solidFill>
            </a:endParaRPr>
          </a:p>
          <a:p>
            <a:pPr algn="l"/>
            <a:r>
              <a:rPr lang="en-GB" dirty="0">
                <a:solidFill>
                  <a:schemeClr val="bg1"/>
                </a:solidFill>
              </a:rPr>
              <a:t>🇦🇺 </a:t>
            </a:r>
            <a:r>
              <a:rPr lang="en-GB" b="1" dirty="0">
                <a:solidFill>
                  <a:schemeClr val="bg1"/>
                </a:solidFill>
              </a:rPr>
              <a:t>Australia (21.5% revenue)</a:t>
            </a:r>
            <a:r>
              <a:rPr lang="en-GB" dirty="0">
                <a:solidFill>
                  <a:schemeClr val="bg1"/>
                </a:solidFill>
              </a:rPr>
              <a:t> → Expand campaigns targeting frequent senior female buyers.</a:t>
            </a:r>
          </a:p>
          <a:p>
            <a:pPr algn="l"/>
            <a:endParaRPr lang="en-GB" dirty="0">
              <a:solidFill>
                <a:schemeClr val="bg1"/>
              </a:solidFill>
            </a:endParaRPr>
          </a:p>
          <a:p>
            <a:pPr algn="l"/>
            <a:r>
              <a:rPr lang="en-GB" dirty="0">
                <a:solidFill>
                  <a:schemeClr val="bg1"/>
                </a:solidFill>
              </a:rPr>
              <a:t>🌐 </a:t>
            </a:r>
            <a:r>
              <a:rPr lang="en-GB" b="1" dirty="0">
                <a:solidFill>
                  <a:schemeClr val="bg1"/>
                </a:solidFill>
              </a:rPr>
              <a:t>Europe (UK, Germany, France)</a:t>
            </a:r>
            <a:r>
              <a:rPr lang="en-GB" dirty="0">
                <a:solidFill>
                  <a:schemeClr val="bg1"/>
                </a:solidFill>
              </a:rPr>
              <a:t> → Explore opportunities in regions with smaller but growing revenue streams.</a:t>
            </a:r>
          </a:p>
          <a:p>
            <a:pPr algn="l"/>
            <a:r>
              <a:rPr lang="en-GB" b="1" dirty="0">
                <a:solidFill>
                  <a:schemeClr val="bg1"/>
                </a:solidFill>
              </a:rPr>
              <a:t>5. Operational Efficiency</a:t>
            </a:r>
          </a:p>
        </p:txBody>
      </p:sp>
      <p:sp>
        <p:nvSpPr>
          <p:cNvPr id="34" name="Rectangle 33">
            <a:extLst>
              <a:ext uri="{FF2B5EF4-FFF2-40B4-BE49-F238E27FC236}">
                <a16:creationId xmlns:a16="http://schemas.microsoft.com/office/drawing/2014/main" id="{00762F75-5D46-C4C9-9FCD-78AB3DC2E3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3391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68C2F8C-D4B0-C582-5114-239BBDC4AF74}"/>
            </a:ext>
          </a:extLst>
        </p:cNvPr>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815520DB-F960-4775-B29C-691D6E65A3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B87FC2D1-1BFF-614F-1FBD-5A15DC1DB88E}"/>
              </a:ext>
            </a:extLst>
          </p:cNvPr>
          <p:cNvSpPr>
            <a:spLocks noGrp="1"/>
          </p:cNvSpPr>
          <p:nvPr>
            <p:ph type="ctrTitle"/>
          </p:nvPr>
        </p:nvSpPr>
        <p:spPr>
          <a:xfrm>
            <a:off x="5229509" y="552160"/>
            <a:ext cx="5847781" cy="1046671"/>
          </a:xfrm>
        </p:spPr>
        <p:txBody>
          <a:bodyPr vert="horz" lIns="91440" tIns="45720" rIns="91440" bIns="45720" rtlCol="0" anchor="ctr">
            <a:normAutofit/>
          </a:bodyPr>
          <a:lstStyle/>
          <a:p>
            <a:pPr algn="l"/>
            <a:r>
              <a:rPr lang="en-US" sz="2800" b="1"/>
              <a:t>Key Insights</a:t>
            </a:r>
          </a:p>
        </p:txBody>
      </p:sp>
      <p:pic>
        <p:nvPicPr>
          <p:cNvPr id="27" name="Picture 26" descr="Person handing over keys">
            <a:extLst>
              <a:ext uri="{FF2B5EF4-FFF2-40B4-BE49-F238E27FC236}">
                <a16:creationId xmlns:a16="http://schemas.microsoft.com/office/drawing/2014/main" id="{57C7ADE6-411E-E49D-982A-90ED0A6E6FE3}"/>
              </a:ext>
            </a:extLst>
          </p:cNvPr>
          <p:cNvPicPr>
            <a:picLocks noChangeAspect="1"/>
          </p:cNvPicPr>
          <p:nvPr/>
        </p:nvPicPr>
        <p:blipFill>
          <a:blip r:embed="rId2"/>
          <a:srcRect l="23146" r="35468" b="-1"/>
          <a:stretch>
            <a:fillRect/>
          </a:stretch>
        </p:blipFill>
        <p:spPr>
          <a:xfrm>
            <a:off x="-12651" y="10"/>
            <a:ext cx="4251960" cy="6857991"/>
          </a:xfrm>
          <a:prstGeom prst="rect">
            <a:avLst/>
          </a:prstGeom>
        </p:spPr>
      </p:pic>
      <p:sp>
        <p:nvSpPr>
          <p:cNvPr id="33" name="Rectangle 32">
            <a:extLst>
              <a:ext uri="{FF2B5EF4-FFF2-40B4-BE49-F238E27FC236}">
                <a16:creationId xmlns:a16="http://schemas.microsoft.com/office/drawing/2014/main" id="{CD84038B-4A56-439B-A184-79B2D45066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51960" y="1982602"/>
            <a:ext cx="794004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3" name="Subtitle 2">
            <a:extLst>
              <a:ext uri="{FF2B5EF4-FFF2-40B4-BE49-F238E27FC236}">
                <a16:creationId xmlns:a16="http://schemas.microsoft.com/office/drawing/2014/main" id="{486397D5-3ADD-8ABE-1E7D-27FDC3EFF7AE}"/>
              </a:ext>
            </a:extLst>
          </p:cNvPr>
          <p:cNvSpPr>
            <a:spLocks noGrp="1"/>
          </p:cNvSpPr>
          <p:nvPr>
            <p:ph type="subTitle" idx="1"/>
          </p:nvPr>
        </p:nvSpPr>
        <p:spPr>
          <a:xfrm>
            <a:off x="5229510" y="2551558"/>
            <a:ext cx="5847780" cy="3347879"/>
          </a:xfrm>
        </p:spPr>
        <p:txBody>
          <a:bodyPr vert="horz" lIns="91440" tIns="45720" rIns="91440" bIns="45720" rtlCol="0" anchor="ctr">
            <a:normAutofit/>
          </a:bodyPr>
          <a:lstStyle/>
          <a:p>
            <a:pPr indent="-228600" algn="l">
              <a:buFont typeface="Arial" panose="020B0604020202020204" pitchFamily="34" charset="0"/>
              <a:buChar char="•"/>
            </a:pPr>
            <a:r>
              <a:rPr lang="en-US" sz="1700"/>
              <a:t>  ✅ </a:t>
            </a:r>
            <a:r>
              <a:rPr lang="en-US" sz="1700" b="1"/>
              <a:t>Top/Bottom Analysis:</a:t>
            </a:r>
            <a:r>
              <a:rPr lang="en-US" sz="1700"/>
              <a:t> This involves tracking overall sales metrics, including revenue, profit, and cost of goods sold (COGS).</a:t>
            </a:r>
          </a:p>
          <a:p>
            <a:pPr indent="-228600" algn="l">
              <a:buFont typeface="Arial" panose="020B0604020202020204" pitchFamily="34" charset="0"/>
              <a:buChar char="•"/>
            </a:pPr>
            <a:r>
              <a:rPr lang="en-US" sz="1700"/>
              <a:t>✅ </a:t>
            </a:r>
            <a:r>
              <a:rPr lang="en-US" sz="1700" b="1"/>
              <a:t>Month-over-Month Comparison:</a:t>
            </a:r>
            <a:r>
              <a:rPr lang="en-US" sz="1700"/>
              <a:t> An analysis comparing the performance of drugs in terms of revenue and profit with the previous month.</a:t>
            </a:r>
          </a:p>
          <a:p>
            <a:pPr indent="-228600" algn="l">
              <a:buFont typeface="Arial" panose="020B0604020202020204" pitchFamily="34" charset="0"/>
              <a:buChar char="•"/>
            </a:pPr>
            <a:r>
              <a:rPr lang="en-US" sz="1700"/>
              <a:t>✅ </a:t>
            </a:r>
            <a:r>
              <a:rPr lang="en-US" sz="1700" b="1"/>
              <a:t>Customer Analysis:</a:t>
            </a:r>
            <a:r>
              <a:rPr lang="en-US" sz="1700"/>
              <a:t> An assessment of how customer segments, such as age group, purchasing category, and gender, influence revenue, 	profit, and sales.</a:t>
            </a:r>
          </a:p>
          <a:p>
            <a:pPr indent="-228600" algn="l">
              <a:buFont typeface="Arial" panose="020B0604020202020204" pitchFamily="34" charset="0"/>
              <a:buChar char="•"/>
            </a:pPr>
            <a:r>
              <a:rPr lang="en-US" sz="1700"/>
              <a:t>✅ </a:t>
            </a:r>
            <a:r>
              <a:rPr lang="en-US" sz="1700" b="1"/>
              <a:t>Geographical Analysis:</a:t>
            </a:r>
            <a:r>
              <a:rPr lang="en-US" sz="1700"/>
              <a:t> An examination of the key revenue sources based on customers' geographical locations, including countries.</a:t>
            </a:r>
          </a:p>
          <a:p>
            <a:pPr indent="-228600" algn="l">
              <a:buFont typeface="Arial" panose="020B0604020202020204" pitchFamily="34" charset="0"/>
              <a:buChar char="•"/>
            </a:pPr>
            <a:endParaRPr lang="en-US" sz="1700"/>
          </a:p>
        </p:txBody>
      </p:sp>
      <p:sp>
        <p:nvSpPr>
          <p:cNvPr id="35" name="Rectangle 34">
            <a:extLst>
              <a:ext uri="{FF2B5EF4-FFF2-40B4-BE49-F238E27FC236}">
                <a16:creationId xmlns:a16="http://schemas.microsoft.com/office/drawing/2014/main" id="{4F96EE13-2C4D-4262-812E-DDE5FC35F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841054" y="3396995"/>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Tree>
    <p:extLst>
      <p:ext uri="{BB962C8B-B14F-4D97-AF65-F5344CB8AC3E}">
        <p14:creationId xmlns:p14="http://schemas.microsoft.com/office/powerpoint/2010/main" val="38834963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59D0498-819D-B252-450A-1EB158A50F9D}"/>
            </a:ext>
          </a:extLst>
        </p:cNvPr>
        <p:cNvGrpSpPr/>
        <p:nvPr/>
      </p:nvGrpSpPr>
      <p:grpSpPr>
        <a:xfrm>
          <a:off x="0" y="0"/>
          <a:ext cx="0" cy="0"/>
          <a:chOff x="0" y="0"/>
          <a:chExt cx="0" cy="0"/>
        </a:xfrm>
      </p:grpSpPr>
      <p:sp>
        <p:nvSpPr>
          <p:cNvPr id="30" name="Rectangle 29">
            <a:extLst>
              <a:ext uri="{FF2B5EF4-FFF2-40B4-BE49-F238E27FC236}">
                <a16:creationId xmlns:a16="http://schemas.microsoft.com/office/drawing/2014/main" id="{6F9F191C-58DA-5364-41E9-05B16AE7BF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C9CD6FB9-1DD1-D921-A400-CD8050319867}"/>
              </a:ext>
            </a:extLst>
          </p:cNvPr>
          <p:cNvSpPr>
            <a:spLocks noGrp="1"/>
          </p:cNvSpPr>
          <p:nvPr>
            <p:ph type="ctrTitle"/>
          </p:nvPr>
        </p:nvSpPr>
        <p:spPr>
          <a:xfrm>
            <a:off x="126207" y="669925"/>
            <a:ext cx="5220936" cy="1325563"/>
          </a:xfrm>
        </p:spPr>
        <p:txBody>
          <a:bodyPr vert="horz" lIns="91440" tIns="45720" rIns="91440" bIns="45720" rtlCol="0" anchor="b">
            <a:normAutofit/>
          </a:bodyPr>
          <a:lstStyle/>
          <a:p>
            <a:pPr algn="r"/>
            <a:r>
              <a:rPr lang="en-GB" sz="4400" b="1" dirty="0">
                <a:solidFill>
                  <a:schemeClr val="bg1"/>
                </a:solidFill>
              </a:rPr>
              <a:t>Recommendations</a:t>
            </a:r>
          </a:p>
        </p:txBody>
      </p:sp>
      <p:cxnSp>
        <p:nvCxnSpPr>
          <p:cNvPr id="32" name="Straight Connector 31">
            <a:extLst>
              <a:ext uri="{FF2B5EF4-FFF2-40B4-BE49-F238E27FC236}">
                <a16:creationId xmlns:a16="http://schemas.microsoft.com/office/drawing/2014/main" id="{1EB85B04-C1D3-EECB-9927-E69F9595619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6FF06E1D-E36E-9948-E8EB-5BA00D0809CB}"/>
              </a:ext>
            </a:extLst>
          </p:cNvPr>
          <p:cNvSpPr>
            <a:spLocks noGrp="1"/>
          </p:cNvSpPr>
          <p:nvPr>
            <p:ph type="subTitle" idx="1"/>
          </p:nvPr>
        </p:nvSpPr>
        <p:spPr>
          <a:xfrm>
            <a:off x="1392667" y="2398957"/>
            <a:ext cx="9406666" cy="3526144"/>
          </a:xfrm>
        </p:spPr>
        <p:txBody>
          <a:bodyPr vert="horz" lIns="91440" tIns="45720" rIns="91440" bIns="45720" rtlCol="0">
            <a:normAutofit lnSpcReduction="10000"/>
          </a:bodyPr>
          <a:lstStyle/>
          <a:p>
            <a:pPr algn="l"/>
            <a:r>
              <a:rPr lang="en-US" b="1" dirty="0">
                <a:solidFill>
                  <a:srgbClr val="FF0000"/>
                </a:solidFill>
              </a:rPr>
              <a:t>5. Operational Efficiency</a:t>
            </a:r>
          </a:p>
          <a:p>
            <a:pPr algn="l"/>
            <a:r>
              <a:rPr lang="en-US" dirty="0">
                <a:solidFill>
                  <a:schemeClr val="bg1"/>
                </a:solidFill>
              </a:rPr>
              <a:t>🏭 </a:t>
            </a:r>
            <a:r>
              <a:rPr lang="en-US" b="1" dirty="0">
                <a:solidFill>
                  <a:schemeClr val="bg1"/>
                </a:solidFill>
              </a:rPr>
              <a:t>Inventory forecasting</a:t>
            </a:r>
            <a:r>
              <a:rPr lang="en-US" dirty="0">
                <a:solidFill>
                  <a:schemeClr val="bg1"/>
                </a:solidFill>
              </a:rPr>
              <a:t> → Leverage Power BI predictive models to align stock with seasonal demand.</a:t>
            </a:r>
          </a:p>
          <a:p>
            <a:pPr algn="l"/>
            <a:endParaRPr lang="en-US" dirty="0">
              <a:solidFill>
                <a:schemeClr val="bg1"/>
              </a:solidFill>
            </a:endParaRPr>
          </a:p>
          <a:p>
            <a:pPr algn="l"/>
            <a:r>
              <a:rPr lang="en-US" dirty="0">
                <a:solidFill>
                  <a:schemeClr val="bg1"/>
                </a:solidFill>
              </a:rPr>
              <a:t>🔄 </a:t>
            </a:r>
            <a:r>
              <a:rPr lang="en-US" b="1" dirty="0">
                <a:solidFill>
                  <a:schemeClr val="bg1"/>
                </a:solidFill>
              </a:rPr>
              <a:t>KPI dashboards</a:t>
            </a:r>
            <a:r>
              <a:rPr lang="en-US" dirty="0">
                <a:solidFill>
                  <a:schemeClr val="bg1"/>
                </a:solidFill>
              </a:rPr>
              <a:t> → Deploy real-time Power BI Service dashboards to track revenue, margins, and stock levels.</a:t>
            </a:r>
          </a:p>
          <a:p>
            <a:pPr algn="l"/>
            <a:endParaRPr lang="en-US" dirty="0">
              <a:solidFill>
                <a:schemeClr val="bg1"/>
              </a:solidFill>
            </a:endParaRPr>
          </a:p>
          <a:p>
            <a:pPr algn="l"/>
            <a:r>
              <a:rPr lang="en-US" dirty="0">
                <a:solidFill>
                  <a:schemeClr val="bg1"/>
                </a:solidFill>
              </a:rPr>
              <a:t>🕒 </a:t>
            </a:r>
            <a:r>
              <a:rPr lang="en-US" b="1" dirty="0">
                <a:solidFill>
                  <a:schemeClr val="bg1"/>
                </a:solidFill>
              </a:rPr>
              <a:t>Automated alerts</a:t>
            </a:r>
            <a:r>
              <a:rPr lang="en-US" dirty="0">
                <a:solidFill>
                  <a:schemeClr val="bg1"/>
                </a:solidFill>
              </a:rPr>
              <a:t> → Set notifications for low inventory of high-demand products.</a:t>
            </a:r>
          </a:p>
        </p:txBody>
      </p:sp>
      <p:sp>
        <p:nvSpPr>
          <p:cNvPr id="34" name="Rectangle 33">
            <a:extLst>
              <a:ext uri="{FF2B5EF4-FFF2-40B4-BE49-F238E27FC236}">
                <a16:creationId xmlns:a16="http://schemas.microsoft.com/office/drawing/2014/main" id="{C4EB25C5-C307-8BA2-FD00-053196777A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53342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C950B28-DA84-B8D3-9E52-1791351214BE}"/>
            </a:ext>
          </a:extLst>
        </p:cNvPr>
        <p:cNvGrpSpPr/>
        <p:nvPr/>
      </p:nvGrpSpPr>
      <p:grpSpPr>
        <a:xfrm>
          <a:off x="0" y="0"/>
          <a:ext cx="0" cy="0"/>
          <a:chOff x="0" y="0"/>
          <a:chExt cx="0" cy="0"/>
        </a:xfrm>
      </p:grpSpPr>
      <p:sp>
        <p:nvSpPr>
          <p:cNvPr id="30" name="Rectangle 29">
            <a:extLst>
              <a:ext uri="{FF2B5EF4-FFF2-40B4-BE49-F238E27FC236}">
                <a16:creationId xmlns:a16="http://schemas.microsoft.com/office/drawing/2014/main" id="{87315150-152B-96C5-E646-6185CB6E16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C8C6DAC6-67A9-E406-E957-36E318E4C550}"/>
              </a:ext>
            </a:extLst>
          </p:cNvPr>
          <p:cNvSpPr>
            <a:spLocks noGrp="1"/>
          </p:cNvSpPr>
          <p:nvPr>
            <p:ph type="ctrTitle"/>
          </p:nvPr>
        </p:nvSpPr>
        <p:spPr>
          <a:xfrm>
            <a:off x="126207" y="669925"/>
            <a:ext cx="5220936" cy="1325563"/>
          </a:xfrm>
        </p:spPr>
        <p:txBody>
          <a:bodyPr vert="horz" lIns="91440" tIns="45720" rIns="91440" bIns="45720" rtlCol="0" anchor="b">
            <a:normAutofit/>
          </a:bodyPr>
          <a:lstStyle/>
          <a:p>
            <a:pPr algn="r"/>
            <a:r>
              <a:rPr lang="en-GB" sz="4400" b="1" dirty="0">
                <a:solidFill>
                  <a:schemeClr val="bg1"/>
                </a:solidFill>
              </a:rPr>
              <a:t>Recommendations</a:t>
            </a:r>
          </a:p>
        </p:txBody>
      </p:sp>
      <p:cxnSp>
        <p:nvCxnSpPr>
          <p:cNvPr id="32" name="Straight Connector 31">
            <a:extLst>
              <a:ext uri="{FF2B5EF4-FFF2-40B4-BE49-F238E27FC236}">
                <a16:creationId xmlns:a16="http://schemas.microsoft.com/office/drawing/2014/main" id="{721BAB06-113D-D78E-94D4-D81FAED334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D4E97C97-E98C-3D73-B3AE-A6384F42D75A}"/>
              </a:ext>
            </a:extLst>
          </p:cNvPr>
          <p:cNvSpPr>
            <a:spLocks noGrp="1"/>
          </p:cNvSpPr>
          <p:nvPr>
            <p:ph type="subTitle" idx="1"/>
          </p:nvPr>
        </p:nvSpPr>
        <p:spPr>
          <a:xfrm>
            <a:off x="1392667" y="2398957"/>
            <a:ext cx="9406666" cy="3526144"/>
          </a:xfrm>
        </p:spPr>
        <p:txBody>
          <a:bodyPr vert="horz" lIns="91440" tIns="45720" rIns="91440" bIns="45720" rtlCol="0">
            <a:normAutofit fontScale="92500"/>
          </a:bodyPr>
          <a:lstStyle/>
          <a:p>
            <a:pPr algn="l"/>
            <a:r>
              <a:rPr lang="en-US" b="1" dirty="0">
                <a:solidFill>
                  <a:srgbClr val="FF0000"/>
                </a:solidFill>
              </a:rPr>
              <a:t>6. Future Growth Opportunities</a:t>
            </a:r>
          </a:p>
          <a:p>
            <a:pPr algn="l"/>
            <a:r>
              <a:rPr lang="en-US" dirty="0">
                <a:solidFill>
                  <a:schemeClr val="bg1"/>
                </a:solidFill>
              </a:rPr>
              <a:t>🔮 </a:t>
            </a:r>
            <a:r>
              <a:rPr lang="en-US" b="1" dirty="0">
                <a:solidFill>
                  <a:schemeClr val="bg1"/>
                </a:solidFill>
              </a:rPr>
              <a:t>Predictive analytics</a:t>
            </a:r>
            <a:r>
              <a:rPr lang="en-US" dirty="0">
                <a:solidFill>
                  <a:schemeClr val="bg1"/>
                </a:solidFill>
              </a:rPr>
              <a:t> → Forecast sales performance by drug and region.</a:t>
            </a:r>
          </a:p>
          <a:p>
            <a:pPr algn="l"/>
            <a:endParaRPr lang="en-US" dirty="0">
              <a:solidFill>
                <a:schemeClr val="bg1"/>
              </a:solidFill>
            </a:endParaRPr>
          </a:p>
          <a:p>
            <a:pPr algn="l"/>
            <a:r>
              <a:rPr lang="en-US" dirty="0">
                <a:solidFill>
                  <a:schemeClr val="bg1"/>
                </a:solidFill>
              </a:rPr>
              <a:t>📱 </a:t>
            </a:r>
            <a:r>
              <a:rPr lang="en-US" b="1" dirty="0">
                <a:solidFill>
                  <a:schemeClr val="bg1"/>
                </a:solidFill>
              </a:rPr>
              <a:t>Customer engagement tools</a:t>
            </a:r>
            <a:r>
              <a:rPr lang="en-US" dirty="0">
                <a:solidFill>
                  <a:schemeClr val="bg1"/>
                </a:solidFill>
              </a:rPr>
              <a:t> → Develop mobile app or email campaigns informed by demographic insights.</a:t>
            </a:r>
          </a:p>
          <a:p>
            <a:pPr algn="l"/>
            <a:endParaRPr lang="en-US" dirty="0">
              <a:solidFill>
                <a:schemeClr val="bg1"/>
              </a:solidFill>
            </a:endParaRPr>
          </a:p>
          <a:p>
            <a:pPr algn="l"/>
            <a:r>
              <a:rPr lang="en-US" dirty="0">
                <a:solidFill>
                  <a:schemeClr val="bg1"/>
                </a:solidFill>
              </a:rPr>
              <a:t>🛒 </a:t>
            </a:r>
            <a:r>
              <a:rPr lang="en-US" b="1" dirty="0">
                <a:solidFill>
                  <a:schemeClr val="bg1"/>
                </a:solidFill>
              </a:rPr>
              <a:t>E-commerce personalization</a:t>
            </a:r>
            <a:r>
              <a:rPr lang="en-US" dirty="0">
                <a:solidFill>
                  <a:schemeClr val="bg1"/>
                </a:solidFill>
              </a:rPr>
              <a:t> → Recommend products based on purchase history, following best practices from leading retail platforms.</a:t>
            </a:r>
          </a:p>
        </p:txBody>
      </p:sp>
      <p:sp>
        <p:nvSpPr>
          <p:cNvPr id="34" name="Rectangle 33">
            <a:extLst>
              <a:ext uri="{FF2B5EF4-FFF2-40B4-BE49-F238E27FC236}">
                <a16:creationId xmlns:a16="http://schemas.microsoft.com/office/drawing/2014/main" id="{21FF2646-A288-5EDE-692B-6E0497349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63838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DE62B01-3C5C-3875-47E6-81011EC383A5}"/>
            </a:ext>
          </a:extLst>
        </p:cNvPr>
        <p:cNvGrpSpPr/>
        <p:nvPr/>
      </p:nvGrpSpPr>
      <p:grpSpPr>
        <a:xfrm>
          <a:off x="0" y="0"/>
          <a:ext cx="0" cy="0"/>
          <a:chOff x="0" y="0"/>
          <a:chExt cx="0" cy="0"/>
        </a:xfrm>
      </p:grpSpPr>
      <p:sp>
        <p:nvSpPr>
          <p:cNvPr id="30" name="Rectangle 29">
            <a:extLst>
              <a:ext uri="{FF2B5EF4-FFF2-40B4-BE49-F238E27FC236}">
                <a16:creationId xmlns:a16="http://schemas.microsoft.com/office/drawing/2014/main" id="{2E79729F-8CEE-5CA2-8C4C-6FF0D6B1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D9749C14-EBFC-3008-BC57-0D5319C8FF87}"/>
              </a:ext>
            </a:extLst>
          </p:cNvPr>
          <p:cNvSpPr>
            <a:spLocks noGrp="1"/>
          </p:cNvSpPr>
          <p:nvPr>
            <p:ph type="ctrTitle"/>
          </p:nvPr>
        </p:nvSpPr>
        <p:spPr>
          <a:xfrm>
            <a:off x="126207" y="669925"/>
            <a:ext cx="5220936" cy="1325563"/>
          </a:xfrm>
        </p:spPr>
        <p:txBody>
          <a:bodyPr vert="horz" lIns="91440" tIns="45720" rIns="91440" bIns="45720" rtlCol="0" anchor="b">
            <a:normAutofit/>
          </a:bodyPr>
          <a:lstStyle/>
          <a:p>
            <a:pPr algn="r"/>
            <a:r>
              <a:rPr lang="en-GB" sz="4400" b="1" dirty="0">
                <a:solidFill>
                  <a:schemeClr val="bg1"/>
                </a:solidFill>
              </a:rPr>
              <a:t>Assumptions</a:t>
            </a:r>
          </a:p>
        </p:txBody>
      </p:sp>
      <p:cxnSp>
        <p:nvCxnSpPr>
          <p:cNvPr id="32" name="Straight Connector 31">
            <a:extLst>
              <a:ext uri="{FF2B5EF4-FFF2-40B4-BE49-F238E27FC236}">
                <a16:creationId xmlns:a16="http://schemas.microsoft.com/office/drawing/2014/main" id="{9D34F49C-8BEA-3F5B-5AA5-7D4559D331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72C843CA-4014-E582-3F91-DE8B15C48529}"/>
              </a:ext>
            </a:extLst>
          </p:cNvPr>
          <p:cNvSpPr>
            <a:spLocks noGrp="1"/>
          </p:cNvSpPr>
          <p:nvPr>
            <p:ph type="subTitle" idx="1"/>
          </p:nvPr>
        </p:nvSpPr>
        <p:spPr>
          <a:xfrm>
            <a:off x="1392667" y="2398957"/>
            <a:ext cx="9406666" cy="3526144"/>
          </a:xfrm>
        </p:spPr>
        <p:txBody>
          <a:bodyPr vert="horz" lIns="91440" tIns="45720" rIns="91440" bIns="45720" rtlCol="0">
            <a:normAutofit fontScale="85000" lnSpcReduction="20000"/>
          </a:bodyPr>
          <a:lstStyle/>
          <a:p>
            <a:pPr marL="342900" indent="-342900" algn="l">
              <a:buFont typeface="Arial" panose="020B0604020202020204" pitchFamily="34" charset="0"/>
              <a:buChar char="•"/>
            </a:pPr>
            <a:r>
              <a:rPr lang="en-US" dirty="0">
                <a:solidFill>
                  <a:schemeClr val="bg1"/>
                </a:solidFill>
              </a:rPr>
              <a:t>The exceptionally high sales in 2023 are likely due to a strategic partnership or collaboration with another supplier, boosting overall revenue.</a:t>
            </a:r>
          </a:p>
          <a:p>
            <a:pPr marL="342900" indent="-342900" algn="l">
              <a:buFont typeface="Arial" panose="020B0604020202020204" pitchFamily="34" charset="0"/>
              <a:buChar char="•"/>
            </a:pPr>
            <a:r>
              <a:rPr lang="en-US" dirty="0">
                <a:solidFill>
                  <a:schemeClr val="bg1"/>
                </a:solidFill>
              </a:rPr>
              <a:t>The CustomerID corresponding to the Buyer Type in the Fact table had conflicting relationships. It is assumed that the Buyer Type (User or Seller) represents how the customer acquired the medicine, either directly from </a:t>
            </a:r>
            <a:r>
              <a:rPr lang="en-US" dirty="0" err="1">
                <a:solidFill>
                  <a:schemeClr val="bg1"/>
                </a:solidFill>
              </a:rPr>
              <a:t>NovaMed</a:t>
            </a:r>
            <a:r>
              <a:rPr lang="en-US" dirty="0">
                <a:solidFill>
                  <a:schemeClr val="bg1"/>
                </a:solidFill>
              </a:rPr>
              <a:t> as a user or via a third-party retailer. This assumption is necessary because the Fact table violates the 3rd standard form due to a transitive </a:t>
            </a:r>
            <a:r>
              <a:rPr lang="en-US" dirty="0" err="1">
                <a:solidFill>
                  <a:schemeClr val="bg1"/>
                </a:solidFill>
              </a:rPr>
              <a:t>dependency.If</a:t>
            </a:r>
            <a:r>
              <a:rPr lang="en-US" dirty="0">
                <a:solidFill>
                  <a:schemeClr val="bg1"/>
                </a:solidFill>
              </a:rPr>
              <a:t> the data were fully </a:t>
            </a:r>
            <a:r>
              <a:rPr lang="en-US" dirty="0" err="1">
                <a:solidFill>
                  <a:schemeClr val="bg1"/>
                </a:solidFill>
              </a:rPr>
              <a:t>normalised</a:t>
            </a:r>
            <a:r>
              <a:rPr lang="en-US" dirty="0">
                <a:solidFill>
                  <a:schemeClr val="bg1"/>
                </a:solidFill>
              </a:rPr>
              <a:t>, Buyer Type would belong to the Customer </a:t>
            </a:r>
            <a:r>
              <a:rPr lang="en-US" dirty="0" err="1">
                <a:solidFill>
                  <a:schemeClr val="bg1"/>
                </a:solidFill>
              </a:rPr>
              <a:t>table.Therefore</a:t>
            </a:r>
            <a:r>
              <a:rPr lang="en-US" dirty="0">
                <a:solidFill>
                  <a:schemeClr val="bg1"/>
                </a:solidFill>
              </a:rPr>
              <a:t>, basing results on Buyer Type may slightly misrepresent customer </a:t>
            </a:r>
            <a:r>
              <a:rPr lang="en-US" dirty="0" err="1">
                <a:solidFill>
                  <a:schemeClr val="bg1"/>
                </a:solidFill>
              </a:rPr>
              <a:t>behaviour</a:t>
            </a:r>
            <a:r>
              <a:rPr lang="en-US" dirty="0">
                <a:solidFill>
                  <a:schemeClr val="bg1"/>
                </a:solidFill>
              </a:rPr>
              <a:t>. It is treated as a pseudo key to indicate the acquisition method rather than a definitive attribute of the customer.</a:t>
            </a:r>
          </a:p>
          <a:p>
            <a:pPr marL="342900" indent="-342900" algn="l">
              <a:buFont typeface="Arial" panose="020B0604020202020204" pitchFamily="34" charset="0"/>
              <a:buChar char="•"/>
            </a:pPr>
            <a:r>
              <a:rPr lang="en-US" dirty="0">
                <a:solidFill>
                  <a:schemeClr val="bg1"/>
                </a:solidFill>
              </a:rPr>
              <a:t>The duplicate </a:t>
            </a:r>
            <a:r>
              <a:rPr lang="en-US" dirty="0" err="1">
                <a:solidFill>
                  <a:schemeClr val="bg1"/>
                </a:solidFill>
              </a:rPr>
              <a:t>salesID</a:t>
            </a:r>
            <a:r>
              <a:rPr lang="en-US" dirty="0">
                <a:solidFill>
                  <a:schemeClr val="bg1"/>
                </a:solidFill>
              </a:rPr>
              <a:t>  had unique entries in other columns, it was assumed that this error was a data entry error and an index </a:t>
            </a:r>
            <a:r>
              <a:rPr lang="en-US" dirty="0" err="1">
                <a:solidFill>
                  <a:schemeClr val="bg1"/>
                </a:solidFill>
              </a:rPr>
              <a:t>SaleID</a:t>
            </a:r>
            <a:r>
              <a:rPr lang="en-US" dirty="0">
                <a:solidFill>
                  <a:schemeClr val="bg1"/>
                </a:solidFill>
              </a:rPr>
              <a:t> column was created to be a unique ID for the fact table.</a:t>
            </a:r>
          </a:p>
        </p:txBody>
      </p:sp>
      <p:sp>
        <p:nvSpPr>
          <p:cNvPr id="34" name="Rectangle 33">
            <a:extLst>
              <a:ext uri="{FF2B5EF4-FFF2-40B4-BE49-F238E27FC236}">
                <a16:creationId xmlns:a16="http://schemas.microsoft.com/office/drawing/2014/main" id="{63EA03F0-3788-D6E1-317E-6CE1005F67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89314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9C0FB85-ED72-21F8-AB35-E7DD41803107}"/>
            </a:ext>
          </a:extLst>
        </p:cNvPr>
        <p:cNvGrpSpPr/>
        <p:nvPr/>
      </p:nvGrpSpPr>
      <p:grpSpPr>
        <a:xfrm>
          <a:off x="0" y="0"/>
          <a:ext cx="0" cy="0"/>
          <a:chOff x="0" y="0"/>
          <a:chExt cx="0" cy="0"/>
        </a:xfrm>
      </p:grpSpPr>
      <p:sp>
        <p:nvSpPr>
          <p:cNvPr id="30" name="Rectangle 29">
            <a:extLst>
              <a:ext uri="{FF2B5EF4-FFF2-40B4-BE49-F238E27FC236}">
                <a16:creationId xmlns:a16="http://schemas.microsoft.com/office/drawing/2014/main" id="{0A794BE4-5FDE-DB13-8788-14DE9A4C9F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CE35E9FB-665E-6C37-705B-9FE6284CDE7C}"/>
              </a:ext>
            </a:extLst>
          </p:cNvPr>
          <p:cNvSpPr>
            <a:spLocks noGrp="1"/>
          </p:cNvSpPr>
          <p:nvPr>
            <p:ph type="ctrTitle"/>
          </p:nvPr>
        </p:nvSpPr>
        <p:spPr>
          <a:xfrm>
            <a:off x="126207" y="669925"/>
            <a:ext cx="5220936" cy="1325563"/>
          </a:xfrm>
        </p:spPr>
        <p:txBody>
          <a:bodyPr vert="horz" lIns="91440" tIns="45720" rIns="91440" bIns="45720" rtlCol="0" anchor="b">
            <a:normAutofit/>
          </a:bodyPr>
          <a:lstStyle/>
          <a:p>
            <a:pPr algn="r"/>
            <a:r>
              <a:rPr lang="en-US" sz="4400" b="1" dirty="0">
                <a:solidFill>
                  <a:schemeClr val="bg1"/>
                </a:solidFill>
              </a:rPr>
              <a:t>Caveats</a:t>
            </a:r>
            <a:endParaRPr lang="en-GB" sz="4400" b="1" dirty="0">
              <a:solidFill>
                <a:schemeClr val="bg1"/>
              </a:solidFill>
            </a:endParaRPr>
          </a:p>
        </p:txBody>
      </p:sp>
      <p:cxnSp>
        <p:nvCxnSpPr>
          <p:cNvPr id="32" name="Straight Connector 31">
            <a:extLst>
              <a:ext uri="{FF2B5EF4-FFF2-40B4-BE49-F238E27FC236}">
                <a16:creationId xmlns:a16="http://schemas.microsoft.com/office/drawing/2014/main" id="{2BF5CDA5-58AF-055E-16D4-B276EA5B68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E4B96BDF-E392-4283-EB6B-0CB43B596A25}"/>
              </a:ext>
            </a:extLst>
          </p:cNvPr>
          <p:cNvSpPr>
            <a:spLocks noGrp="1"/>
          </p:cNvSpPr>
          <p:nvPr>
            <p:ph type="subTitle" idx="1"/>
          </p:nvPr>
        </p:nvSpPr>
        <p:spPr>
          <a:xfrm>
            <a:off x="1392667" y="2398957"/>
            <a:ext cx="9406666" cy="3526144"/>
          </a:xfrm>
        </p:spPr>
        <p:txBody>
          <a:bodyPr vert="horz" lIns="91440" tIns="45720" rIns="91440" bIns="45720" rtlCol="0">
            <a:normAutofit lnSpcReduction="10000"/>
          </a:bodyPr>
          <a:lstStyle/>
          <a:p>
            <a:pPr marL="342900" indent="-342900" algn="l">
              <a:buFont typeface="Arial" panose="020B0604020202020204" pitchFamily="34" charset="0"/>
              <a:buChar char="•"/>
            </a:pPr>
            <a:r>
              <a:rPr lang="en-US" dirty="0">
                <a:solidFill>
                  <a:schemeClr val="bg1"/>
                </a:solidFill>
              </a:rPr>
              <a:t>Data Quality Limitations – Some records may contain errors, duplicates, or missing values, which could slightly affect the accuracy of revenue, profit, or customer analyses.</a:t>
            </a:r>
          </a:p>
          <a:p>
            <a:pPr marL="342900" indent="-342900" algn="l">
              <a:buFont typeface="Arial" panose="020B0604020202020204" pitchFamily="34" charset="0"/>
              <a:buChar char="•"/>
            </a:pPr>
            <a:r>
              <a:rPr lang="en-US" dirty="0">
                <a:solidFill>
                  <a:schemeClr val="bg1"/>
                </a:solidFill>
              </a:rPr>
              <a:t>Buyer Type Interpretation – Since Buyer Type in the Fact table may not fully reflect customer behavior due to normalization issues, insights based on this field should be interpreted with caution.</a:t>
            </a:r>
          </a:p>
          <a:p>
            <a:pPr marL="342900" indent="-342900" algn="l">
              <a:buFont typeface="Arial" panose="020B0604020202020204" pitchFamily="34" charset="0"/>
              <a:buChar char="•"/>
            </a:pPr>
            <a:r>
              <a:rPr lang="en-US" dirty="0">
                <a:solidFill>
                  <a:schemeClr val="bg1"/>
                </a:solidFill>
              </a:rPr>
              <a:t>External Factors Not Considered – Market dynamics, supply chain disruptions, competitor actions, or regulatory changes were not captured in the dataset but could impact actual sales and profitability trends.</a:t>
            </a:r>
          </a:p>
        </p:txBody>
      </p:sp>
      <p:sp>
        <p:nvSpPr>
          <p:cNvPr id="34" name="Rectangle 33">
            <a:extLst>
              <a:ext uri="{FF2B5EF4-FFF2-40B4-BE49-F238E27FC236}">
                <a16:creationId xmlns:a16="http://schemas.microsoft.com/office/drawing/2014/main" id="{7DCD0E64-C2B4-EB1A-5415-5E5CCBBF2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9112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54B2806-1EB3-9AF5-25A3-E2AD92028560}"/>
            </a:ext>
          </a:extLst>
        </p:cNvPr>
        <p:cNvGrpSpPr/>
        <p:nvPr/>
      </p:nvGrpSpPr>
      <p:grpSpPr>
        <a:xfrm>
          <a:off x="0" y="0"/>
          <a:ext cx="0" cy="0"/>
          <a:chOff x="0" y="0"/>
          <a:chExt cx="0" cy="0"/>
        </a:xfrm>
      </p:grpSpPr>
      <p:sp>
        <p:nvSpPr>
          <p:cNvPr id="21" name="Rectangle 20">
            <a:extLst>
              <a:ext uri="{FF2B5EF4-FFF2-40B4-BE49-F238E27FC236}">
                <a16:creationId xmlns:a16="http://schemas.microsoft.com/office/drawing/2014/main" id="{1588FF45-54C7-5256-A327-5E197CDA8B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43FAB89D-D306-4A90-575B-BE3A58976D20}"/>
              </a:ext>
            </a:extLst>
          </p:cNvPr>
          <p:cNvSpPr>
            <a:spLocks noGrp="1"/>
          </p:cNvSpPr>
          <p:nvPr>
            <p:ph type="ctrTitle"/>
          </p:nvPr>
        </p:nvSpPr>
        <p:spPr>
          <a:xfrm>
            <a:off x="126206" y="669925"/>
            <a:ext cx="7539976" cy="1325563"/>
          </a:xfrm>
        </p:spPr>
        <p:txBody>
          <a:bodyPr vert="horz" lIns="91440" tIns="45720" rIns="91440" bIns="45720" rtlCol="0" anchor="b">
            <a:normAutofit/>
          </a:bodyPr>
          <a:lstStyle/>
          <a:p>
            <a:r>
              <a:rPr lang="en-GB" sz="4400" b="1" dirty="0">
                <a:solidFill>
                  <a:schemeClr val="bg1"/>
                </a:solidFill>
              </a:rPr>
              <a:t>Data Structure &amp; Initial Checks</a:t>
            </a:r>
          </a:p>
        </p:txBody>
      </p:sp>
      <p:cxnSp>
        <p:nvCxnSpPr>
          <p:cNvPr id="23" name="Straight Connector 22">
            <a:extLst>
              <a:ext uri="{FF2B5EF4-FFF2-40B4-BE49-F238E27FC236}">
                <a16:creationId xmlns:a16="http://schemas.microsoft.com/office/drawing/2014/main" id="{43DFF742-0F49-DE42-1B57-6B65BD2C8A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09B6FC1C-27EE-90B8-8C9C-12E1D1CE0125}"/>
              </a:ext>
            </a:extLst>
          </p:cNvPr>
          <p:cNvSpPr>
            <a:spLocks noGrp="1"/>
          </p:cNvSpPr>
          <p:nvPr>
            <p:ph type="subTitle" idx="1"/>
          </p:nvPr>
        </p:nvSpPr>
        <p:spPr>
          <a:xfrm>
            <a:off x="1392667" y="2398957"/>
            <a:ext cx="9406666" cy="3526144"/>
          </a:xfrm>
        </p:spPr>
        <p:txBody>
          <a:bodyPr vert="horz" lIns="91440" tIns="45720" rIns="91440" bIns="45720" rtlCol="0">
            <a:normAutofit fontScale="77500" lnSpcReduction="20000"/>
          </a:bodyPr>
          <a:lstStyle/>
          <a:p>
            <a:pPr algn="l"/>
            <a:r>
              <a:rPr lang="en-US" dirty="0" err="1">
                <a:solidFill>
                  <a:schemeClr val="bg1"/>
                </a:solidFill>
              </a:rPr>
              <a:t>NovaMed</a:t>
            </a:r>
            <a:r>
              <a:rPr lang="en-US" dirty="0">
                <a:solidFill>
                  <a:schemeClr val="bg1"/>
                </a:solidFill>
              </a:rPr>
              <a:t>-Solutions has a database structure consisting of 4 tables:</a:t>
            </a:r>
          </a:p>
          <a:p>
            <a:pPr algn="l"/>
            <a:r>
              <a:rPr lang="en-US" dirty="0">
                <a:solidFill>
                  <a:schemeClr val="bg1"/>
                </a:solidFill>
              </a:rPr>
              <a:t>Sales Fact Table, Customer Dim, Drug Lookup Dim, and Calendar Dim, with the Sales Fact Table containing 16,314 records.</a:t>
            </a:r>
          </a:p>
          <a:p>
            <a:pPr algn="l"/>
            <a:r>
              <a:rPr lang="en-US" dirty="0">
                <a:solidFill>
                  <a:schemeClr val="bg1"/>
                </a:solidFill>
              </a:rPr>
              <a:t>Sales Fact Table: This is the frequently updated table with a primary key (</a:t>
            </a:r>
            <a:r>
              <a:rPr lang="en-US" dirty="0" err="1">
                <a:solidFill>
                  <a:schemeClr val="bg1"/>
                </a:solidFill>
              </a:rPr>
              <a:t>SaleID</a:t>
            </a:r>
            <a:r>
              <a:rPr lang="en-US" dirty="0">
                <a:solidFill>
                  <a:schemeClr val="bg1"/>
                </a:solidFill>
              </a:rPr>
              <a:t>) and foreign keys (</a:t>
            </a:r>
            <a:r>
              <a:rPr lang="en-US" dirty="0" err="1">
                <a:solidFill>
                  <a:schemeClr val="bg1"/>
                </a:solidFill>
              </a:rPr>
              <a:t>DrugID</a:t>
            </a:r>
            <a:r>
              <a:rPr lang="en-US" dirty="0">
                <a:solidFill>
                  <a:schemeClr val="bg1"/>
                </a:solidFill>
              </a:rPr>
              <a:t>, CustomerID, Sale Date). It includes columns for Units Sold, Buyer Type, and calculated columns for Revenue, Profit, and Cost of Goods. </a:t>
            </a:r>
          </a:p>
          <a:p>
            <a:pPr algn="l"/>
            <a:r>
              <a:rPr lang="en-US" dirty="0">
                <a:solidFill>
                  <a:schemeClr val="bg1"/>
                </a:solidFill>
              </a:rPr>
              <a:t>Customer Dim: Contains customer data such as First Name, Last Name, Age, and Gender, along with a calculated column for Age Group for better analysis.</a:t>
            </a:r>
          </a:p>
          <a:p>
            <a:pPr algn="l"/>
            <a:r>
              <a:rPr lang="en-US" dirty="0">
                <a:solidFill>
                  <a:schemeClr val="bg1"/>
                </a:solidFill>
              </a:rPr>
              <a:t>Drug Lookup Dim: Holds drug details like </a:t>
            </a:r>
            <a:r>
              <a:rPr lang="en-US" dirty="0" err="1">
                <a:solidFill>
                  <a:schemeClr val="bg1"/>
                </a:solidFill>
              </a:rPr>
              <a:t>RegulatoryComplianceID</a:t>
            </a:r>
            <a:r>
              <a:rPr lang="en-US" dirty="0">
                <a:solidFill>
                  <a:schemeClr val="bg1"/>
                </a:solidFill>
              </a:rPr>
              <a:t>, Drug Name, Unit Sales Price, Cost of Production, and Treats. Its numerical columns are used to create calculated columns in the Sales Fact Table using the RELATED keyword.</a:t>
            </a:r>
          </a:p>
          <a:p>
            <a:pPr algn="l"/>
            <a:r>
              <a:rPr lang="en-US" dirty="0">
                <a:solidFill>
                  <a:schemeClr val="bg1"/>
                </a:solidFill>
              </a:rPr>
              <a:t>Calendar Dim: Features a custom calendar aligned with </a:t>
            </a:r>
            <a:r>
              <a:rPr lang="en-US" dirty="0" err="1">
                <a:solidFill>
                  <a:schemeClr val="bg1"/>
                </a:solidFill>
              </a:rPr>
              <a:t>NovaMed’s</a:t>
            </a:r>
            <a:r>
              <a:rPr lang="en-US" dirty="0">
                <a:solidFill>
                  <a:schemeClr val="bg1"/>
                </a:solidFill>
              </a:rPr>
              <a:t> business periods, including Year, Month Name, and Date Month Number for month-over-month analysis.</a:t>
            </a:r>
          </a:p>
        </p:txBody>
      </p:sp>
      <p:sp>
        <p:nvSpPr>
          <p:cNvPr id="25" name="Rectangle 24">
            <a:extLst>
              <a:ext uri="{FF2B5EF4-FFF2-40B4-BE49-F238E27FC236}">
                <a16:creationId xmlns:a16="http://schemas.microsoft.com/office/drawing/2014/main" id="{F11D461A-8A70-CBAA-B8A0-FDB2AEB8D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4697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47B19F7-0FB8-ADCF-7A70-5A940944F1A7}"/>
            </a:ext>
          </a:extLst>
        </p:cNvPr>
        <p:cNvGrpSpPr/>
        <p:nvPr/>
      </p:nvGrpSpPr>
      <p:grpSpPr>
        <a:xfrm>
          <a:off x="0" y="0"/>
          <a:ext cx="0" cy="0"/>
          <a:chOff x="0" y="0"/>
          <a:chExt cx="0" cy="0"/>
        </a:xfrm>
      </p:grpSpPr>
      <p:sp>
        <p:nvSpPr>
          <p:cNvPr id="40" name="Rectangle 3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263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43FE6B-7637-5ED4-792C-8400B3C08D07}"/>
              </a:ext>
            </a:extLst>
          </p:cNvPr>
          <p:cNvSpPr>
            <a:spLocks noGrp="1"/>
          </p:cNvSpPr>
          <p:nvPr>
            <p:ph type="ctr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n-US" sz="2400" b="1" kern="1200">
                <a:solidFill>
                  <a:srgbClr val="FFFFFF"/>
                </a:solidFill>
                <a:latin typeface="+mj-lt"/>
                <a:ea typeface="+mj-ea"/>
                <a:cs typeface="+mj-cs"/>
              </a:rPr>
              <a:t>Entity Relationship Diagram</a:t>
            </a:r>
          </a:p>
        </p:txBody>
      </p:sp>
      <p:pic>
        <p:nvPicPr>
          <p:cNvPr id="5" name="Picture 4" descr="A screenshot of a computer">
            <a:extLst>
              <a:ext uri="{FF2B5EF4-FFF2-40B4-BE49-F238E27FC236}">
                <a16:creationId xmlns:a16="http://schemas.microsoft.com/office/drawing/2014/main" id="{BFAC46F6-A9AE-D7B2-71E9-B0896FA620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1225919"/>
            <a:ext cx="7188199" cy="4402772"/>
          </a:xfrm>
          <a:prstGeom prst="rect">
            <a:avLst/>
          </a:prstGeom>
        </p:spPr>
      </p:pic>
    </p:spTree>
    <p:extLst>
      <p:ext uri="{BB962C8B-B14F-4D97-AF65-F5344CB8AC3E}">
        <p14:creationId xmlns:p14="http://schemas.microsoft.com/office/powerpoint/2010/main" val="2626586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86E5DE5-48B7-D4E3-C1F3-976DBA1463A1}"/>
            </a:ext>
          </a:extLst>
        </p:cNvPr>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69498C-E59B-F7EB-E357-F23E8BE3D2D2}"/>
              </a:ext>
            </a:extLst>
          </p:cNvPr>
          <p:cNvSpPr>
            <a:spLocks noGrp="1"/>
          </p:cNvSpPr>
          <p:nvPr>
            <p:ph type="ctrTitle"/>
          </p:nvPr>
        </p:nvSpPr>
        <p:spPr>
          <a:xfrm>
            <a:off x="5297762" y="329184"/>
            <a:ext cx="6251110" cy="1783080"/>
          </a:xfrm>
        </p:spPr>
        <p:txBody>
          <a:bodyPr vert="horz" lIns="91440" tIns="45720" rIns="91440" bIns="45720" rtlCol="0" anchor="b">
            <a:normAutofit/>
          </a:bodyPr>
          <a:lstStyle/>
          <a:p>
            <a:pPr algn="l"/>
            <a:r>
              <a:rPr lang="en-US" sz="5400" b="1"/>
              <a:t>Data Cleaning &amp; Transformation</a:t>
            </a:r>
          </a:p>
        </p:txBody>
      </p:sp>
      <p:pic>
        <p:nvPicPr>
          <p:cNvPr id="27" name="Picture 26" descr="Hand spraying sanitizer">
            <a:extLst>
              <a:ext uri="{FF2B5EF4-FFF2-40B4-BE49-F238E27FC236}">
                <a16:creationId xmlns:a16="http://schemas.microsoft.com/office/drawing/2014/main" id="{50639D13-BB41-4564-733E-A43335FEEA0C}"/>
              </a:ext>
            </a:extLst>
          </p:cNvPr>
          <p:cNvPicPr>
            <a:picLocks noChangeAspect="1"/>
          </p:cNvPicPr>
          <p:nvPr/>
        </p:nvPicPr>
        <p:blipFill>
          <a:blip r:embed="rId2"/>
          <a:srcRect l="14294" r="40374" b="-1"/>
          <a:stretch>
            <a:fillRect/>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33"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98CF7EA3-7B66-BB54-7D0D-F1C336E1DFE8}"/>
              </a:ext>
            </a:extLst>
          </p:cNvPr>
          <p:cNvSpPr>
            <a:spLocks noGrp="1"/>
          </p:cNvSpPr>
          <p:nvPr>
            <p:ph type="subTitle" idx="1"/>
          </p:nvPr>
        </p:nvSpPr>
        <p:spPr>
          <a:xfrm>
            <a:off x="5297762" y="2706624"/>
            <a:ext cx="6251110" cy="3483864"/>
          </a:xfrm>
        </p:spPr>
        <p:txBody>
          <a:bodyPr vert="horz" lIns="91440" tIns="45720" rIns="91440" bIns="45720" rtlCol="0">
            <a:normAutofit/>
          </a:bodyPr>
          <a:lstStyle/>
          <a:p>
            <a:pPr algn="l"/>
            <a:r>
              <a:rPr lang="en-US" sz="2000" dirty="0"/>
              <a:t>🗑️ </a:t>
            </a:r>
            <a:r>
              <a:rPr lang="en-US" sz="2000" b="1" dirty="0"/>
              <a:t>Removing duplicate IDs</a:t>
            </a:r>
            <a:r>
              <a:rPr lang="en-US" sz="2000" dirty="0"/>
              <a:t> and replacing errors with placeholder values.</a:t>
            </a:r>
          </a:p>
          <a:p>
            <a:pPr algn="l"/>
            <a:r>
              <a:rPr lang="en-US" sz="2000" dirty="0"/>
              <a:t>🔧 </a:t>
            </a:r>
            <a:r>
              <a:rPr lang="en-US" sz="2000" b="1" dirty="0"/>
              <a:t>Converting column types</a:t>
            </a:r>
            <a:r>
              <a:rPr lang="en-US" sz="2000" dirty="0"/>
              <a:t> into the correct data type, e.g. MM-DD-YYYY, to short date using Locale.</a:t>
            </a:r>
          </a:p>
          <a:p>
            <a:pPr algn="l"/>
            <a:r>
              <a:rPr lang="en-US" sz="2000" dirty="0"/>
              <a:t>👥 </a:t>
            </a:r>
            <a:r>
              <a:rPr lang="en-US" sz="2000" b="1" dirty="0"/>
              <a:t>Grouping customer ages</a:t>
            </a:r>
            <a:r>
              <a:rPr lang="en-US" sz="2000" dirty="0"/>
              <a:t> from raw numeric values into age segments.</a:t>
            </a:r>
          </a:p>
          <a:p>
            <a:pPr algn="l"/>
            <a:r>
              <a:rPr lang="en-US" sz="2000" dirty="0"/>
              <a:t>🔗 </a:t>
            </a:r>
            <a:r>
              <a:rPr lang="en-US" sz="2000" b="1" dirty="0"/>
              <a:t>Creating relationships</a:t>
            </a:r>
            <a:r>
              <a:rPr lang="en-US" sz="2000" dirty="0"/>
              <a:t> by establishing 1-to-many links between the dimension tables and the fact table.</a:t>
            </a:r>
          </a:p>
          <a:p>
            <a:pPr algn="l"/>
            <a:r>
              <a:rPr lang="en-US" sz="2000" dirty="0"/>
              <a:t>📅 </a:t>
            </a:r>
            <a:r>
              <a:rPr lang="en-US" sz="2000" b="1" dirty="0"/>
              <a:t>Improving time intelligence</a:t>
            </a:r>
            <a:r>
              <a:rPr lang="en-US" sz="2000" dirty="0"/>
              <a:t> by using both the month name and the month number.</a:t>
            </a:r>
          </a:p>
        </p:txBody>
      </p:sp>
    </p:spTree>
    <p:extLst>
      <p:ext uri="{BB962C8B-B14F-4D97-AF65-F5344CB8AC3E}">
        <p14:creationId xmlns:p14="http://schemas.microsoft.com/office/powerpoint/2010/main" val="3356405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40E1CF8-8758-18A5-61ED-D69B1092F576}"/>
            </a:ext>
          </a:extLst>
        </p:cNvPr>
        <p:cNvGrpSpPr/>
        <p:nvPr/>
      </p:nvGrpSpPr>
      <p:grpSpPr>
        <a:xfrm>
          <a:off x="0" y="0"/>
          <a:ext cx="0" cy="0"/>
          <a:chOff x="0" y="0"/>
          <a:chExt cx="0" cy="0"/>
        </a:xfrm>
      </p:grpSpPr>
      <p:sp>
        <p:nvSpPr>
          <p:cNvPr id="30" name="Rectangle 2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07552DE4-D794-1F14-E377-6B100D59B048}"/>
              </a:ext>
            </a:extLst>
          </p:cNvPr>
          <p:cNvSpPr>
            <a:spLocks noGrp="1"/>
          </p:cNvSpPr>
          <p:nvPr>
            <p:ph type="ctrTitle"/>
          </p:nvPr>
        </p:nvSpPr>
        <p:spPr>
          <a:xfrm>
            <a:off x="126207" y="669925"/>
            <a:ext cx="5220936" cy="1325563"/>
          </a:xfrm>
        </p:spPr>
        <p:txBody>
          <a:bodyPr vert="horz" lIns="91440" tIns="45720" rIns="91440" bIns="45720" rtlCol="0" anchor="b">
            <a:normAutofit/>
          </a:bodyPr>
          <a:lstStyle/>
          <a:p>
            <a:pPr algn="r"/>
            <a:r>
              <a:rPr lang="en-US" sz="4400" b="1" kern="1200" dirty="0">
                <a:solidFill>
                  <a:schemeClr val="bg1"/>
                </a:solidFill>
                <a:latin typeface="+mj-lt"/>
                <a:ea typeface="+mj-ea"/>
                <a:cs typeface="+mj-cs"/>
              </a:rPr>
              <a:t>Executive Summary</a:t>
            </a:r>
          </a:p>
        </p:txBody>
      </p:sp>
      <p:cxnSp>
        <p:nvCxnSpPr>
          <p:cNvPr id="32" name="Straight Connector 3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A1F3EDAE-140A-604D-7D4D-6171BE54AC05}"/>
              </a:ext>
            </a:extLst>
          </p:cNvPr>
          <p:cNvSpPr>
            <a:spLocks noGrp="1"/>
          </p:cNvSpPr>
          <p:nvPr>
            <p:ph type="subTitle" idx="1"/>
          </p:nvPr>
        </p:nvSpPr>
        <p:spPr>
          <a:xfrm>
            <a:off x="1392667" y="2398957"/>
            <a:ext cx="9406666" cy="3526144"/>
          </a:xfrm>
        </p:spPr>
        <p:txBody>
          <a:bodyPr vert="horz" lIns="91440" tIns="45720" rIns="91440" bIns="45720" rtlCol="0">
            <a:normAutofit/>
          </a:bodyPr>
          <a:lstStyle/>
          <a:p>
            <a:pPr indent="-228600" algn="l">
              <a:buFont typeface="Arial" panose="020B0604020202020204" pitchFamily="34" charset="0"/>
              <a:buChar char="•"/>
            </a:pPr>
            <a:r>
              <a:rPr lang="en-US" sz="2000">
                <a:solidFill>
                  <a:schemeClr val="bg1"/>
                </a:solidFill>
              </a:rPr>
              <a:t>The profit margin has been high, averaging 82.06% from 2022 to the present.</a:t>
            </a:r>
          </a:p>
          <a:p>
            <a:pPr indent="-228600" algn="l">
              <a:buFont typeface="Arial" panose="020B0604020202020204" pitchFamily="34" charset="0"/>
              <a:buChar char="•"/>
            </a:pPr>
            <a:r>
              <a:rPr lang="en-US" sz="2000">
                <a:solidFill>
                  <a:schemeClr val="bg1"/>
                </a:solidFill>
              </a:rPr>
              <a:t>In 2023, revenue peaked at 39.26 million dollars, while revenues for recent years, such as 2025, only reached 914.52 thousand dollars.</a:t>
            </a:r>
          </a:p>
          <a:p>
            <a:pPr indent="-228600" algn="l">
              <a:buFont typeface="Arial" panose="020B0604020202020204" pitchFamily="34" charset="0"/>
              <a:buChar char="•"/>
            </a:pPr>
            <a:r>
              <a:rPr lang="en-US" sz="2000">
                <a:solidFill>
                  <a:schemeClr val="bg1"/>
                </a:solidFill>
              </a:rPr>
              <a:t>Lisnopril comprised 67.96% of sales from 10,000 goods sold, but Doxycycline led in profit and revenue, generating 2.2 million dollars in profit and 2.3 million dollars in revenue.</a:t>
            </a:r>
          </a:p>
          <a:p>
            <a:pPr indent="-228600" algn="l">
              <a:buFont typeface="Arial" panose="020B0604020202020204" pitchFamily="34" charset="0"/>
              <a:buChar char="•"/>
            </a:pPr>
            <a:r>
              <a:rPr lang="en-US" sz="2000">
                <a:solidFill>
                  <a:schemeClr val="bg1"/>
                </a:solidFill>
              </a:rPr>
              <a:t>Lisnopril followed with 2.1 million dollars in revenue and 1.9 million dollars in profit.</a:t>
            </a:r>
          </a:p>
          <a:p>
            <a:pPr indent="-228600" algn="l">
              <a:buFont typeface="Arial" panose="020B0604020202020204" pitchFamily="34" charset="0"/>
              <a:buChar char="•"/>
            </a:pPr>
            <a:r>
              <a:rPr lang="en-US" sz="2000">
                <a:solidFill>
                  <a:schemeClr val="bg1"/>
                </a:solidFill>
              </a:rPr>
              <a:t>Underperforming drugs, like amoxicillin and fluticasone, made between 18.77 thousand and 82.59 thousand dollars.</a:t>
            </a:r>
          </a:p>
        </p:txBody>
      </p:sp>
      <p:sp>
        <p:nvSpPr>
          <p:cNvPr id="34" name="Rectangle 3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1599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474EA75-5914-049C-1760-B687DF078B87}"/>
            </a:ext>
          </a:extLst>
        </p:cNvPr>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E9B611-A751-0299-6F05-5690AD0C8560}"/>
              </a:ext>
            </a:extLst>
          </p:cNvPr>
          <p:cNvSpPr>
            <a:spLocks noGrp="1"/>
          </p:cNvSpPr>
          <p:nvPr>
            <p:ph type="ctrTitle"/>
          </p:nvPr>
        </p:nvSpPr>
        <p:spPr>
          <a:xfrm>
            <a:off x="818984" y="4230093"/>
            <a:ext cx="4150581" cy="1800165"/>
          </a:xfrm>
        </p:spPr>
        <p:txBody>
          <a:bodyPr vert="horz" lIns="91440" tIns="45720" rIns="91440" bIns="45720" rtlCol="0" anchor="t">
            <a:normAutofit/>
          </a:bodyPr>
          <a:lstStyle/>
          <a:p>
            <a:pPr algn="r"/>
            <a:r>
              <a:rPr lang="en-US" sz="4000" b="1" kern="1200" dirty="0">
                <a:solidFill>
                  <a:schemeClr val="tx1"/>
                </a:solidFill>
                <a:latin typeface="+mj-lt"/>
                <a:ea typeface="+mj-ea"/>
                <a:cs typeface="+mj-cs"/>
              </a:rPr>
              <a:t>Executive Summary</a:t>
            </a:r>
          </a:p>
        </p:txBody>
      </p:sp>
      <p:pic>
        <p:nvPicPr>
          <p:cNvPr id="5" name="Picture 4">
            <a:extLst>
              <a:ext uri="{FF2B5EF4-FFF2-40B4-BE49-F238E27FC236}">
                <a16:creationId xmlns:a16="http://schemas.microsoft.com/office/drawing/2014/main" id="{77C50824-31BD-5564-08F8-9E205EDC89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592" y="1502551"/>
            <a:ext cx="11139778" cy="1364622"/>
          </a:xfrm>
          <a:prstGeom prst="rect">
            <a:avLst/>
          </a:prstGeom>
        </p:spPr>
      </p:pic>
      <p:sp>
        <p:nvSpPr>
          <p:cNvPr id="3" name="Subtitle 2">
            <a:extLst>
              <a:ext uri="{FF2B5EF4-FFF2-40B4-BE49-F238E27FC236}">
                <a16:creationId xmlns:a16="http://schemas.microsoft.com/office/drawing/2014/main" id="{F8A824EE-D4C9-3D99-B5DA-34F46099CADE}"/>
              </a:ext>
            </a:extLst>
          </p:cNvPr>
          <p:cNvSpPr>
            <a:spLocks noGrp="1"/>
          </p:cNvSpPr>
          <p:nvPr>
            <p:ph type="subTitle" idx="1"/>
          </p:nvPr>
        </p:nvSpPr>
        <p:spPr>
          <a:xfrm>
            <a:off x="5246415" y="4230094"/>
            <a:ext cx="6235268" cy="1800164"/>
          </a:xfrm>
        </p:spPr>
        <p:txBody>
          <a:bodyPr vert="horz" lIns="91440" tIns="45720" rIns="91440" bIns="45720" rtlCol="0" anchor="t">
            <a:normAutofit/>
          </a:bodyPr>
          <a:lstStyle/>
          <a:p>
            <a:pPr indent="-228600" algn="l">
              <a:buFont typeface="Arial" panose="020B0604020202020204" pitchFamily="34" charset="0"/>
              <a:buChar char="•"/>
            </a:pPr>
            <a:r>
              <a:rPr lang="en-US" sz="1000"/>
              <a:t>The profit margin has been high, averaging 82.06% from 2022 to the present.</a:t>
            </a:r>
          </a:p>
          <a:p>
            <a:pPr indent="-228600" algn="l">
              <a:buFont typeface="Arial" panose="020B0604020202020204" pitchFamily="34" charset="0"/>
              <a:buChar char="•"/>
            </a:pPr>
            <a:r>
              <a:rPr lang="en-US" sz="1000"/>
              <a:t>In 2023, revenue peaked at 39.26 million dollars, while revenues for recent years, such as 2025, only reached 914.52 thousand dollars.</a:t>
            </a:r>
          </a:p>
          <a:p>
            <a:pPr indent="-228600" algn="l">
              <a:buFont typeface="Arial" panose="020B0604020202020204" pitchFamily="34" charset="0"/>
              <a:buChar char="•"/>
            </a:pPr>
            <a:r>
              <a:rPr lang="en-US" sz="1000"/>
              <a:t>Lisnopril comprised 67.96% of sales from 10,000 goods sold, but Doxycycline led in profit and revenue, generating 2.2 million dollars in profit and 2.3 million dollars in revenue.</a:t>
            </a:r>
          </a:p>
          <a:p>
            <a:pPr indent="-228600" algn="l">
              <a:buFont typeface="Arial" panose="020B0604020202020204" pitchFamily="34" charset="0"/>
              <a:buChar char="•"/>
            </a:pPr>
            <a:r>
              <a:rPr lang="en-US" sz="1000"/>
              <a:t>Lisnopril followed with 2.1 million dollars in revenue and 1.9 million dollars in profit.</a:t>
            </a:r>
          </a:p>
          <a:p>
            <a:pPr indent="-228600" algn="l">
              <a:buFont typeface="Arial" panose="020B0604020202020204" pitchFamily="34" charset="0"/>
              <a:buChar char="•"/>
            </a:pPr>
            <a:r>
              <a:rPr lang="en-US" sz="1000"/>
              <a:t>Underperforming drugs, like amoxicillin and fluticasone, made between 18.77 thousand and 82.59 thousand dollars.</a:t>
            </a:r>
          </a:p>
        </p:txBody>
      </p:sp>
      <p:sp>
        <p:nvSpPr>
          <p:cNvPr id="41" name="Rectangle 40">
            <a:extLst>
              <a:ext uri="{FF2B5EF4-FFF2-40B4-BE49-F238E27FC236}">
                <a16:creationId xmlns:a16="http://schemas.microsoft.com/office/drawing/2014/main" id="{E7BFF8DC-0AE7-4AD2-9B28-2E5F26D62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7E0162AD-C6E5-4BF8-A453-76ADB3687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31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3405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C1BAF34-9369-D367-E817-10095DD21B1A}"/>
            </a:ext>
          </a:extLst>
        </p:cNvPr>
        <p:cNvGrpSpPr/>
        <p:nvPr/>
      </p:nvGrpSpPr>
      <p:grpSpPr>
        <a:xfrm>
          <a:off x="0" y="0"/>
          <a:ext cx="0" cy="0"/>
          <a:chOff x="0" y="0"/>
          <a:chExt cx="0" cy="0"/>
        </a:xfrm>
      </p:grpSpPr>
      <p:sp>
        <p:nvSpPr>
          <p:cNvPr id="46" name="Rectangle 45">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8344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01058D-CD01-C2FA-34F7-66826A2F7C1A}"/>
              </a:ext>
            </a:extLst>
          </p:cNvPr>
          <p:cNvSpPr>
            <a:spLocks noGrp="1"/>
          </p:cNvSpPr>
          <p:nvPr>
            <p:ph type="ctrTitle"/>
          </p:nvPr>
        </p:nvSpPr>
        <p:spPr>
          <a:xfrm>
            <a:off x="1155556" y="6214530"/>
            <a:ext cx="4284418" cy="321736"/>
          </a:xfrm>
        </p:spPr>
        <p:txBody>
          <a:bodyPr vert="horz" lIns="91440" tIns="45720" rIns="91440" bIns="45720" rtlCol="0" anchor="b">
            <a:normAutofit/>
          </a:bodyPr>
          <a:lstStyle/>
          <a:p>
            <a:pPr algn="l"/>
            <a:r>
              <a:rPr lang="en-US" sz="1500" b="1">
                <a:solidFill>
                  <a:schemeClr val="bg1"/>
                </a:solidFill>
              </a:rPr>
              <a:t>Top/Bottom Analysis</a:t>
            </a:r>
            <a:endParaRPr lang="en-US" sz="1500" b="1" kern="1200" dirty="0">
              <a:solidFill>
                <a:schemeClr val="bg1"/>
              </a:solidFill>
              <a:latin typeface="+mj-lt"/>
              <a:ea typeface="+mj-ea"/>
              <a:cs typeface="+mj-cs"/>
            </a:endParaRPr>
          </a:p>
        </p:txBody>
      </p:sp>
      <p:sp>
        <p:nvSpPr>
          <p:cNvPr id="48" name="Rectangle 47">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omputer&#10;&#10;AI-generated content may be incorrect.">
            <a:extLst>
              <a:ext uri="{FF2B5EF4-FFF2-40B4-BE49-F238E27FC236}">
                <a16:creationId xmlns:a16="http://schemas.microsoft.com/office/drawing/2014/main" id="{2DD4A9D8-FFA8-926E-21C5-8644DE1EE727}"/>
              </a:ext>
            </a:extLst>
          </p:cNvPr>
          <p:cNvPicPr>
            <a:picLocks noChangeAspect="1"/>
          </p:cNvPicPr>
          <p:nvPr/>
        </p:nvPicPr>
        <p:blipFill>
          <a:blip r:embed="rId2">
            <a:extLst>
              <a:ext uri="{28A0092B-C50C-407E-A947-70E740481C1C}">
                <a14:useLocalDpi xmlns:a14="http://schemas.microsoft.com/office/drawing/2010/main" val="0"/>
              </a:ext>
            </a:extLst>
          </a:blip>
          <a:srcRect t="196" r="-2" b="-2"/>
          <a:stretch>
            <a:fillRect/>
          </a:stretch>
        </p:blipFill>
        <p:spPr>
          <a:xfrm>
            <a:off x="1155556" y="637761"/>
            <a:ext cx="9889765" cy="5576763"/>
          </a:xfrm>
          <a:prstGeom prst="rect">
            <a:avLst/>
          </a:prstGeom>
        </p:spPr>
      </p:pic>
    </p:spTree>
    <p:extLst>
      <p:ext uri="{BB962C8B-B14F-4D97-AF65-F5344CB8AC3E}">
        <p14:creationId xmlns:p14="http://schemas.microsoft.com/office/powerpoint/2010/main" val="1722636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65</TotalTime>
  <Words>1622</Words>
  <Application>Microsoft Office PowerPoint</Application>
  <PresentationFormat>Widescreen</PresentationFormat>
  <Paragraphs>131</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Aptos</vt:lpstr>
      <vt:lpstr>Aptos Display</vt:lpstr>
      <vt:lpstr>Arial</vt:lpstr>
      <vt:lpstr>Office Theme</vt:lpstr>
      <vt:lpstr>NovaMed-Solutions</vt:lpstr>
      <vt:lpstr>Project Background</vt:lpstr>
      <vt:lpstr>Key Insights</vt:lpstr>
      <vt:lpstr>Data Structure &amp; Initial Checks</vt:lpstr>
      <vt:lpstr>Entity Relationship Diagram</vt:lpstr>
      <vt:lpstr>Data Cleaning &amp; Transformation</vt:lpstr>
      <vt:lpstr>Executive Summary</vt:lpstr>
      <vt:lpstr>Executive Summary</vt:lpstr>
      <vt:lpstr>Top/Bottom Analysis</vt:lpstr>
      <vt:lpstr>Customer Analysis</vt:lpstr>
      <vt:lpstr>Methodology</vt:lpstr>
      <vt:lpstr>SWOT Breakdown</vt:lpstr>
      <vt:lpstr>Insights Deep Dive Dimensions</vt:lpstr>
      <vt:lpstr>Month-over-month comparison 2022</vt:lpstr>
      <vt:lpstr>Month-over-month comparison 2023</vt:lpstr>
      <vt:lpstr>Month-over-month comparison 2024</vt:lpstr>
      <vt:lpstr>Month-over-month comparison 2025</vt:lpstr>
      <vt:lpstr>Top 5 &amp; Bottom 5 Drugs</vt:lpstr>
      <vt:lpstr>Customer Performance  </vt:lpstr>
      <vt:lpstr>Customer Performance - </vt:lpstr>
      <vt:lpstr>Customer Performance - </vt:lpstr>
      <vt:lpstr>Customer Performance - </vt:lpstr>
      <vt:lpstr>Customer Performance - </vt:lpstr>
      <vt:lpstr>Customer Performance - </vt:lpstr>
      <vt:lpstr>Customer Performance - </vt:lpstr>
      <vt:lpstr>Recommendations</vt:lpstr>
      <vt:lpstr>Recommendations</vt:lpstr>
      <vt:lpstr>Recommendations</vt:lpstr>
      <vt:lpstr>Recommendations</vt:lpstr>
      <vt:lpstr>Recommendations</vt:lpstr>
      <vt:lpstr>Recommendations</vt:lpstr>
      <vt:lpstr>Assumptions</vt:lpstr>
      <vt:lpstr>Caveats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KIPKEMBOI C. (2324276)</dc:creator>
  <cp:lastModifiedBy>KIPKEMBOI C. (2324276)</cp:lastModifiedBy>
  <cp:revision>6</cp:revision>
  <dcterms:created xsi:type="dcterms:W3CDTF">2025-09-26T19:24:22Z</dcterms:created>
  <dcterms:modified xsi:type="dcterms:W3CDTF">2025-09-26T21:17:49Z</dcterms:modified>
</cp:coreProperties>
</file>