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80" r:id="rId2"/>
    <p:sldId id="282" r:id="rId3"/>
    <p:sldId id="283" r:id="rId4"/>
    <p:sldId id="281" r:id="rId5"/>
    <p:sldId id="285" r:id="rId6"/>
    <p:sldId id="284" r:id="rId7"/>
    <p:sldId id="286"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413"/>
    <a:srgbClr val="FFB514"/>
    <a:srgbClr val="FFC101"/>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30"/>
    <p:restoredTop sz="81481" autoAdjust="0"/>
  </p:normalViewPr>
  <p:slideViewPr>
    <p:cSldViewPr snapToGrid="0" snapToObjects="1">
      <p:cViewPr varScale="1">
        <p:scale>
          <a:sx n="174" d="100"/>
          <a:sy n="174" d="100"/>
        </p:scale>
        <p:origin x="1316" y="10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F3281-8FB9-473E-A2D4-7CB57B98F8A4}"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2E1FE-4189-4379-96FB-81743B5C961D}" type="slidenum">
              <a:rPr lang="en-US" smtClean="0"/>
              <a:t>‹#›</a:t>
            </a:fld>
            <a:endParaRPr lang="en-US"/>
          </a:p>
        </p:txBody>
      </p:sp>
    </p:spTree>
    <p:extLst>
      <p:ext uri="{BB962C8B-B14F-4D97-AF65-F5344CB8AC3E}">
        <p14:creationId xmlns:p14="http://schemas.microsoft.com/office/powerpoint/2010/main" val="338003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is used in unsupervised machine learning. Some algorithms may require the user to specify a number of clusters and the algorithm evaluates the features to determine the most mathematically optimal cluster. Grouping may help me analyze the data better or focus on specific clusters for different things.</a:t>
            </a:r>
          </a:p>
          <a:p>
            <a:endParaRPr lang="en-US" dirty="0"/>
          </a:p>
          <a:p>
            <a:r>
              <a:rPr lang="en-US" dirty="0"/>
              <a:t>Classification is one of the supervised machine learning. In this case we may want to classify if a clothing belongs to a specific category. Say we got a new shirt but we don’t know the brand. We do know all the other features. Could we classify it with some degree of certainty given the other attributes? This is what classification algorithm attempts to do.</a:t>
            </a:r>
          </a:p>
        </p:txBody>
      </p:sp>
      <p:sp>
        <p:nvSpPr>
          <p:cNvPr id="4" name="Slide Number Placeholder 3"/>
          <p:cNvSpPr>
            <a:spLocks noGrp="1"/>
          </p:cNvSpPr>
          <p:nvPr>
            <p:ph type="sldNum" sz="quarter" idx="5"/>
          </p:nvPr>
        </p:nvSpPr>
        <p:spPr/>
        <p:txBody>
          <a:bodyPr/>
          <a:lstStyle/>
          <a:p>
            <a:fld id="{A5B2E1FE-4189-4379-96FB-81743B5C961D}" type="slidenum">
              <a:rPr lang="en-US" smtClean="0"/>
              <a:t>6</a:t>
            </a:fld>
            <a:endParaRPr lang="en-US"/>
          </a:p>
        </p:txBody>
      </p:sp>
    </p:spTree>
    <p:extLst>
      <p:ext uri="{BB962C8B-B14F-4D97-AF65-F5344CB8AC3E}">
        <p14:creationId xmlns:p14="http://schemas.microsoft.com/office/powerpoint/2010/main" val="2664863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750DB4D-B8A9-1444-AD38-47E7DC842E34}"/>
              </a:ext>
            </a:extLst>
          </p:cNvPr>
          <p:cNvGrpSpPr/>
          <p:nvPr userDrawn="1"/>
        </p:nvGrpSpPr>
        <p:grpSpPr>
          <a:xfrm>
            <a:off x="0" y="564776"/>
            <a:ext cx="9144000" cy="2812676"/>
            <a:chOff x="0" y="564776"/>
            <a:chExt cx="9144000" cy="2812676"/>
          </a:xfrm>
        </p:grpSpPr>
        <p:pic>
          <p:nvPicPr>
            <p:cNvPr id="8" name="Picture 7" descr="MD-flag-background-ppt.png">
              <a:extLst>
                <a:ext uri="{FF2B5EF4-FFF2-40B4-BE49-F238E27FC236}">
                  <a16:creationId xmlns:a16="http://schemas.microsoft.com/office/drawing/2014/main" id="{F7107FCE-8F5A-C04F-BCC1-EE10E58626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9" name="Picture 8" descr="MD-flag-background-ppt.png">
              <a:extLst>
                <a:ext uri="{FF2B5EF4-FFF2-40B4-BE49-F238E27FC236}">
                  <a16:creationId xmlns:a16="http://schemas.microsoft.com/office/drawing/2014/main" id="{F0253FC5-B373-A74E-B6E6-917757C74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10" name="Picture 9" descr="MD-flag-background-ppt.png">
              <a:extLst>
                <a:ext uri="{FF2B5EF4-FFF2-40B4-BE49-F238E27FC236}">
                  <a16:creationId xmlns:a16="http://schemas.microsoft.com/office/drawing/2014/main" id="{3FA1E57B-75B7-514C-9D43-1B196ABC5D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1" name="Picture 10" descr="MD-flag-background-ppt.png">
              <a:extLst>
                <a:ext uri="{FF2B5EF4-FFF2-40B4-BE49-F238E27FC236}">
                  <a16:creationId xmlns:a16="http://schemas.microsoft.com/office/drawing/2014/main" id="{C4096511-65C6-374D-AD92-8D8CE45990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2" name="Picture 11" descr="MD-flag-background-ppt.png">
              <a:extLst>
                <a:ext uri="{FF2B5EF4-FFF2-40B4-BE49-F238E27FC236}">
                  <a16:creationId xmlns:a16="http://schemas.microsoft.com/office/drawing/2014/main" id="{EA8C6FDD-105B-154D-AD2A-A0F28EE573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3" name="Subtitle 2"/>
          <p:cNvSpPr>
            <a:spLocks noGrp="1"/>
          </p:cNvSpPr>
          <p:nvPr>
            <p:ph type="subTitle" idx="1"/>
          </p:nvPr>
        </p:nvSpPr>
        <p:spPr>
          <a:xfrm>
            <a:off x="1418665" y="3657600"/>
            <a:ext cx="6400800" cy="86061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1/25/2024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03D4822F-9476-F54E-82C8-367A21C0DA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
        <p:nvSpPr>
          <p:cNvPr id="2" name="Title 1"/>
          <p:cNvSpPr>
            <a:spLocks noGrp="1"/>
          </p:cNvSpPr>
          <p:nvPr>
            <p:ph type="ctrTitle"/>
          </p:nvPr>
        </p:nvSpPr>
        <p:spPr>
          <a:xfrm>
            <a:off x="726140" y="1328879"/>
            <a:ext cx="7772400" cy="1102519"/>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3752" y="1"/>
            <a:ext cx="7953935" cy="571500"/>
          </a:xfrm>
        </p:spPr>
        <p:txBody>
          <a:bodyPr>
            <a:noAutofit/>
          </a:bodyPr>
          <a:lstStyle>
            <a:lvl1pPr algn="l">
              <a:defRPr sz="3600">
                <a:solidFill>
                  <a:srgbClr val="FFB514"/>
                </a:solidFill>
                <a:latin typeface="+mj-lt"/>
              </a:defRPr>
            </a:lvl1pPr>
          </a:lstStyle>
          <a:p>
            <a:r>
              <a:rPr lang="en-US" dirty="0"/>
              <a:t>Click to edit Master title style</a:t>
            </a:r>
          </a:p>
        </p:txBody>
      </p:sp>
      <p:sp>
        <p:nvSpPr>
          <p:cNvPr id="3" name="Content Placeholder 2"/>
          <p:cNvSpPr>
            <a:spLocks noGrp="1"/>
          </p:cNvSpPr>
          <p:nvPr>
            <p:ph idx="1"/>
          </p:nvPr>
        </p:nvSpPr>
        <p:spPr>
          <a:xfrm>
            <a:off x="457200" y="732866"/>
            <a:ext cx="8229600" cy="386175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1/25/2024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EE0ACFE5-55C9-5545-A73B-CB4CB0413A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ACCFA99-DD46-7C45-A193-598BC076FA5F}"/>
              </a:ext>
            </a:extLst>
          </p:cNvPr>
          <p:cNvGrpSpPr/>
          <p:nvPr userDrawn="1"/>
        </p:nvGrpSpPr>
        <p:grpSpPr>
          <a:xfrm>
            <a:off x="0" y="490812"/>
            <a:ext cx="9144000" cy="2812676"/>
            <a:chOff x="0" y="564776"/>
            <a:chExt cx="9144000" cy="2812676"/>
          </a:xfrm>
        </p:grpSpPr>
        <p:pic>
          <p:nvPicPr>
            <p:cNvPr id="7" name="Picture 6" descr="MD-flag-background-ppt.png">
              <a:extLst>
                <a:ext uri="{FF2B5EF4-FFF2-40B4-BE49-F238E27FC236}">
                  <a16:creationId xmlns:a16="http://schemas.microsoft.com/office/drawing/2014/main" id="{ADF5561A-3EA4-AF4F-9492-1001A1A7D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8" name="Picture 7" descr="MD-flag-background-ppt.png">
              <a:extLst>
                <a:ext uri="{FF2B5EF4-FFF2-40B4-BE49-F238E27FC236}">
                  <a16:creationId xmlns:a16="http://schemas.microsoft.com/office/drawing/2014/main" id="{19A5CF5A-8A6E-0D4D-B683-74160C23A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9" name="Picture 8" descr="MD-flag-background-ppt.png">
              <a:extLst>
                <a:ext uri="{FF2B5EF4-FFF2-40B4-BE49-F238E27FC236}">
                  <a16:creationId xmlns:a16="http://schemas.microsoft.com/office/drawing/2014/main" id="{4A50654A-436C-CD41-B289-F04E4F49AA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0" name="Picture 9" descr="MD-flag-background-ppt.png">
              <a:extLst>
                <a:ext uri="{FF2B5EF4-FFF2-40B4-BE49-F238E27FC236}">
                  <a16:creationId xmlns:a16="http://schemas.microsoft.com/office/drawing/2014/main" id="{EB74444E-859B-7544-B26A-809A5D17F5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1" name="Picture 10" descr="MD-flag-background-ppt.png">
              <a:extLst>
                <a:ext uri="{FF2B5EF4-FFF2-40B4-BE49-F238E27FC236}">
                  <a16:creationId xmlns:a16="http://schemas.microsoft.com/office/drawing/2014/main" id="{500D4BB9-7C8C-ED42-A028-63F65FD44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rgbClr val="FFB51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1/25/2024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12" name="Picture 11" descr="UMBC-primary-logo-CMYK-on-black.png">
            <a:extLst>
              <a:ext uri="{FF2B5EF4-FFF2-40B4-BE49-F238E27FC236}">
                <a16:creationId xmlns:a16="http://schemas.microsoft.com/office/drawing/2014/main" id="{96CB9B5A-7640-F540-8160-BB283040C6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Content Placeholder 2"/>
          <p:cNvSpPr>
            <a:spLocks noGrp="1"/>
          </p:cNvSpPr>
          <p:nvPr>
            <p:ph sz="half" idx="1"/>
          </p:nvPr>
        </p:nvSpPr>
        <p:spPr>
          <a:xfrm>
            <a:off x="457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1/25/2024</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0B7B184D-2247-F142-AE6C-96F39893897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3923"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Text Placeholder 2"/>
          <p:cNvSpPr>
            <a:spLocks noGrp="1"/>
          </p:cNvSpPr>
          <p:nvPr>
            <p:ph type="body" idx="1"/>
          </p:nvPr>
        </p:nvSpPr>
        <p:spPr>
          <a:xfrm>
            <a:off x="457199" y="657666"/>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199" y="1176618"/>
            <a:ext cx="4040188"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657666"/>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156447"/>
            <a:ext cx="4041775"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1/25/2024</a:t>
            </a:fld>
            <a:endParaRPr lang="en-US"/>
          </a:p>
        </p:txBody>
      </p:sp>
      <p:sp>
        <p:nvSpPr>
          <p:cNvPr id="8" name="Footer Placeholder 7"/>
          <p:cNvSpPr>
            <a:spLocks noGrp="1"/>
          </p:cNvSpPr>
          <p:nvPr>
            <p:ph type="ftr" sz="quarter" idx="11"/>
          </p:nvPr>
        </p:nvSpPr>
        <p:spPr/>
        <p:txBody>
          <a:bodyPr/>
          <a:lstStyle/>
          <a:p>
            <a:r>
              <a:rPr lang="en-US" dirty="0"/>
              <a:t>URL</a:t>
            </a:r>
          </a:p>
        </p:txBody>
      </p:sp>
      <p:pic>
        <p:nvPicPr>
          <p:cNvPr id="9" name="Picture 8" descr="UMBC-primary-logo-CMYK-on-black.png">
            <a:extLst>
              <a:ext uri="{FF2B5EF4-FFF2-40B4-BE49-F238E27FC236}">
                <a16:creationId xmlns:a16="http://schemas.microsoft.com/office/drawing/2014/main" id="{600E6DBC-8669-9742-8A68-AC1A4BFC321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0305" y="0"/>
            <a:ext cx="8229600" cy="558053"/>
          </a:xfrm>
        </p:spPr>
        <p:txBody>
          <a:bodyPr>
            <a:noAutofit/>
          </a:bodyPr>
          <a:lstStyle>
            <a:lvl1pPr algn="l">
              <a:defRPr sz="3600">
                <a:solidFill>
                  <a:srgbClr val="FFB514"/>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1/25/2024</a:t>
            </a:fld>
            <a:endParaRPr lang="en-US"/>
          </a:p>
        </p:txBody>
      </p:sp>
      <p:sp>
        <p:nvSpPr>
          <p:cNvPr id="4" name="Footer Placeholder 3"/>
          <p:cNvSpPr>
            <a:spLocks noGrp="1"/>
          </p:cNvSpPr>
          <p:nvPr>
            <p:ph type="ftr" sz="quarter" idx="11"/>
          </p:nvPr>
        </p:nvSpPr>
        <p:spPr/>
        <p:txBody>
          <a:bodyPr/>
          <a:lstStyle/>
          <a:p>
            <a:r>
              <a:rPr lang="en-US" dirty="0"/>
              <a:t>URL</a:t>
            </a:r>
          </a:p>
        </p:txBody>
      </p:sp>
      <p:pic>
        <p:nvPicPr>
          <p:cNvPr id="5" name="Picture 4" descr="UMBC-primary-logo-CMYK-on-black.png">
            <a:extLst>
              <a:ext uri="{FF2B5EF4-FFF2-40B4-BE49-F238E27FC236}">
                <a16:creationId xmlns:a16="http://schemas.microsoft.com/office/drawing/2014/main" id="{95CC24AD-04BF-7847-B01C-F6D18DA7D37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1/25/2024</a:t>
            </a:fld>
            <a:endParaRPr lang="en-US"/>
          </a:p>
        </p:txBody>
      </p:sp>
      <p:sp>
        <p:nvSpPr>
          <p:cNvPr id="3" name="Footer Placeholder 2"/>
          <p:cNvSpPr>
            <a:spLocks noGrp="1"/>
          </p:cNvSpPr>
          <p:nvPr>
            <p:ph type="ftr" sz="quarter" idx="11"/>
          </p:nvPr>
        </p:nvSpPr>
        <p:spPr/>
        <p:txBody>
          <a:bodyPr/>
          <a:lstStyle/>
          <a:p>
            <a:r>
              <a:rPr lang="en-US" dirty="0"/>
              <a:t>URL</a:t>
            </a:r>
          </a:p>
        </p:txBody>
      </p:sp>
      <p:pic>
        <p:nvPicPr>
          <p:cNvPr id="4" name="Picture 3" descr="UMBC-primary-logo-CMYK-on-black.png">
            <a:extLst>
              <a:ext uri="{FF2B5EF4-FFF2-40B4-BE49-F238E27FC236}">
                <a16:creationId xmlns:a16="http://schemas.microsoft.com/office/drawing/2014/main" id="{83E10C5A-C998-2E4A-8F08-FE7032772E1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1/25/2024</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13DFB92C-076D-4245-A46B-BBF0C25D98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descr="UMBC-primary-logo-CMYK-on-black.png">
            <a:extLst>
              <a:ext uri="{FF2B5EF4-FFF2-40B4-BE49-F238E27FC236}">
                <a16:creationId xmlns:a16="http://schemas.microsoft.com/office/drawing/2014/main" id="{A4B53916-F5FC-7344-852B-551758A3CEE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1/25/2024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10" name="Picture 9" descr="corner-element.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gonzale@umb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25F4B55-9B5E-A046-A0AA-97BE96F9982D}"/>
              </a:ext>
            </a:extLst>
          </p:cNvPr>
          <p:cNvSpPr>
            <a:spLocks noGrp="1"/>
          </p:cNvSpPr>
          <p:nvPr>
            <p:ph type="subTitle" idx="1"/>
          </p:nvPr>
        </p:nvSpPr>
        <p:spPr>
          <a:xfrm>
            <a:off x="1418665" y="3657599"/>
            <a:ext cx="6400800" cy="1210235"/>
          </a:xfrm>
        </p:spPr>
        <p:txBody>
          <a:bodyPr>
            <a:normAutofit fontScale="77500" lnSpcReduction="20000"/>
          </a:bodyPr>
          <a:lstStyle/>
          <a:p>
            <a:r>
              <a:rPr lang="en-US" dirty="0"/>
              <a:t>UMBC Data 601</a:t>
            </a:r>
          </a:p>
          <a:p>
            <a:r>
              <a:rPr lang="en-US" dirty="0"/>
              <a:t>Instructor: Felix Gonzalez</a:t>
            </a:r>
          </a:p>
          <a:p>
            <a:r>
              <a:rPr lang="en-US" dirty="0">
                <a:hlinkClick r:id="rId2"/>
              </a:rPr>
              <a:t>fgonzale@umbc.edu</a:t>
            </a:r>
            <a:r>
              <a:rPr lang="en-US" dirty="0"/>
              <a:t> </a:t>
            </a:r>
          </a:p>
          <a:p>
            <a:endParaRPr lang="en-US" dirty="0"/>
          </a:p>
        </p:txBody>
      </p:sp>
      <p:sp>
        <p:nvSpPr>
          <p:cNvPr id="6" name="Title 5">
            <a:extLst>
              <a:ext uri="{FF2B5EF4-FFF2-40B4-BE49-F238E27FC236}">
                <a16:creationId xmlns:a16="http://schemas.microsoft.com/office/drawing/2014/main" id="{ECACC570-F208-5741-9CF1-03630BBA85F9}"/>
              </a:ext>
            </a:extLst>
          </p:cNvPr>
          <p:cNvSpPr>
            <a:spLocks noGrp="1"/>
          </p:cNvSpPr>
          <p:nvPr>
            <p:ph type="ctrTitle"/>
          </p:nvPr>
        </p:nvSpPr>
        <p:spPr>
          <a:xfrm>
            <a:off x="726140" y="1328879"/>
            <a:ext cx="7772400" cy="1851350"/>
          </a:xfrm>
        </p:spPr>
        <p:txBody>
          <a:bodyPr>
            <a:normAutofit fontScale="90000"/>
          </a:bodyPr>
          <a:lstStyle/>
          <a:p>
            <a:r>
              <a:rPr lang="en-US" dirty="0"/>
              <a:t>DATA 601 – Lecture 01</a:t>
            </a:r>
            <a:br>
              <a:rPr lang="en-US" dirty="0"/>
            </a:br>
            <a:r>
              <a:rPr lang="en-US" dirty="0"/>
              <a:t>Data Science Simplified Example Analogy</a:t>
            </a:r>
          </a:p>
        </p:txBody>
      </p:sp>
    </p:spTree>
    <p:extLst>
      <p:ext uri="{BB962C8B-B14F-4D97-AF65-F5344CB8AC3E}">
        <p14:creationId xmlns:p14="http://schemas.microsoft.com/office/powerpoint/2010/main" val="133164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8CB7-DDFB-F4EF-2724-8932289D8D9D}"/>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94023E89-896E-2554-7C86-DFCD55031564}"/>
              </a:ext>
            </a:extLst>
          </p:cNvPr>
          <p:cNvSpPr>
            <a:spLocks noGrp="1"/>
          </p:cNvSpPr>
          <p:nvPr>
            <p:ph idx="1"/>
          </p:nvPr>
        </p:nvSpPr>
        <p:spPr>
          <a:xfrm>
            <a:off x="457200" y="2245658"/>
            <a:ext cx="8229600" cy="2348965"/>
          </a:xfrm>
        </p:spPr>
        <p:txBody>
          <a:bodyPr/>
          <a:lstStyle/>
          <a:p>
            <a:r>
              <a:rPr lang="en-US" dirty="0"/>
              <a:t>Who has done a data analysis in the past?</a:t>
            </a:r>
          </a:p>
        </p:txBody>
      </p:sp>
    </p:spTree>
    <p:extLst>
      <p:ext uri="{BB962C8B-B14F-4D97-AF65-F5344CB8AC3E}">
        <p14:creationId xmlns:p14="http://schemas.microsoft.com/office/powerpoint/2010/main" val="62979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B551-7428-ACC7-7386-AD345F0669F3}"/>
              </a:ext>
            </a:extLst>
          </p:cNvPr>
          <p:cNvSpPr>
            <a:spLocks noGrp="1"/>
          </p:cNvSpPr>
          <p:nvPr>
            <p:ph type="title"/>
          </p:nvPr>
        </p:nvSpPr>
        <p:spPr/>
        <p:txBody>
          <a:bodyPr/>
          <a:lstStyle/>
          <a:p>
            <a:r>
              <a:rPr lang="en-US" dirty="0"/>
              <a:t>Data is everywhere</a:t>
            </a:r>
          </a:p>
        </p:txBody>
      </p:sp>
      <p:sp>
        <p:nvSpPr>
          <p:cNvPr id="3" name="Content Placeholder 2">
            <a:extLst>
              <a:ext uri="{FF2B5EF4-FFF2-40B4-BE49-F238E27FC236}">
                <a16:creationId xmlns:a16="http://schemas.microsoft.com/office/drawing/2014/main" id="{683B21B8-E95E-5339-2155-965A6CA51B5D}"/>
              </a:ext>
            </a:extLst>
          </p:cNvPr>
          <p:cNvSpPr>
            <a:spLocks noGrp="1"/>
          </p:cNvSpPr>
          <p:nvPr>
            <p:ph idx="1"/>
          </p:nvPr>
        </p:nvSpPr>
        <p:spPr/>
        <p:txBody>
          <a:bodyPr>
            <a:normAutofit fontScale="77500" lnSpcReduction="20000"/>
          </a:bodyPr>
          <a:lstStyle/>
          <a:p>
            <a:r>
              <a:rPr lang="en-US" dirty="0"/>
              <a:t>Even informally we do analyze data all the time.</a:t>
            </a:r>
          </a:p>
          <a:p>
            <a:endParaRPr lang="en-US" dirty="0"/>
          </a:p>
          <a:p>
            <a:r>
              <a:rPr lang="en-US" dirty="0"/>
              <a:t>We evaluate data features attributes and characteristics</a:t>
            </a:r>
          </a:p>
          <a:p>
            <a:endParaRPr lang="en-US" dirty="0"/>
          </a:p>
          <a:p>
            <a:r>
              <a:rPr lang="en-US" dirty="0"/>
              <a:t>We provide more value and weight to some features, based on preferences and needs.</a:t>
            </a:r>
          </a:p>
          <a:p>
            <a:endParaRPr lang="en-US" dirty="0"/>
          </a:p>
          <a:p>
            <a:r>
              <a:rPr lang="en-US" dirty="0"/>
              <a:t>We filter data, classify, group and aggregate data in specific ways to analyze.</a:t>
            </a:r>
          </a:p>
          <a:p>
            <a:endParaRPr lang="en-US" dirty="0"/>
          </a:p>
          <a:p>
            <a:r>
              <a:rPr lang="en-US" dirty="0"/>
              <a:t>The analysis results support some decision.</a:t>
            </a:r>
          </a:p>
        </p:txBody>
      </p:sp>
    </p:spTree>
    <p:extLst>
      <p:ext uri="{BB962C8B-B14F-4D97-AF65-F5344CB8AC3E}">
        <p14:creationId xmlns:p14="http://schemas.microsoft.com/office/powerpoint/2010/main" val="382417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16B7-3562-A760-2D0A-696F424D6E9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C4A4212-948F-0CC1-DD3D-25056CE9292D}"/>
              </a:ext>
            </a:extLst>
          </p:cNvPr>
          <p:cNvSpPr>
            <a:spLocks noGrp="1"/>
          </p:cNvSpPr>
          <p:nvPr>
            <p:ph idx="1"/>
          </p:nvPr>
        </p:nvSpPr>
        <p:spPr>
          <a:xfrm>
            <a:off x="457200" y="732865"/>
            <a:ext cx="8229600" cy="3973605"/>
          </a:xfrm>
        </p:spPr>
        <p:txBody>
          <a:bodyPr>
            <a:normAutofit lnSpcReduction="10000"/>
          </a:bodyPr>
          <a:lstStyle/>
          <a:p>
            <a:r>
              <a:rPr lang="en-US" dirty="0"/>
              <a:t>When I need clothing, we go to a clothing store; we grab a random piece of clothing and pay for it! </a:t>
            </a:r>
          </a:p>
          <a:p>
            <a:endParaRPr lang="en-US" dirty="0"/>
          </a:p>
          <a:p>
            <a:r>
              <a:rPr lang="en-US" dirty="0"/>
              <a:t>Is this how make decisions in buying clothing?</a:t>
            </a:r>
          </a:p>
          <a:p>
            <a:endParaRPr lang="en-US" dirty="0"/>
          </a:p>
          <a:p>
            <a:r>
              <a:rPr lang="en-US" dirty="0"/>
              <a:t>How does it really work?</a:t>
            </a:r>
          </a:p>
          <a:p>
            <a:endParaRPr lang="en-US" dirty="0"/>
          </a:p>
          <a:p>
            <a:r>
              <a:rPr lang="en-US" dirty="0"/>
              <a:t>What is the data in our problem?</a:t>
            </a:r>
          </a:p>
          <a:p>
            <a:endParaRPr lang="en-US" dirty="0"/>
          </a:p>
          <a:p>
            <a:endParaRPr lang="en-US" dirty="0"/>
          </a:p>
          <a:p>
            <a:endParaRPr lang="en-US" dirty="0"/>
          </a:p>
        </p:txBody>
      </p:sp>
    </p:spTree>
    <p:extLst>
      <p:ext uri="{BB962C8B-B14F-4D97-AF65-F5344CB8AC3E}">
        <p14:creationId xmlns:p14="http://schemas.microsoft.com/office/powerpoint/2010/main" val="424050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12A8-C286-A61D-8AC8-5433F6894954}"/>
              </a:ext>
            </a:extLst>
          </p:cNvPr>
          <p:cNvSpPr>
            <a:spLocks noGrp="1"/>
          </p:cNvSpPr>
          <p:nvPr>
            <p:ph type="title"/>
          </p:nvPr>
        </p:nvSpPr>
        <p:spPr/>
        <p:txBody>
          <a:bodyPr/>
          <a:lstStyle/>
          <a:p>
            <a:r>
              <a:rPr lang="en-US" dirty="0"/>
              <a:t>Collect and Clean the Data</a:t>
            </a:r>
          </a:p>
        </p:txBody>
      </p:sp>
      <p:sp>
        <p:nvSpPr>
          <p:cNvPr id="3" name="Content Placeholder 2">
            <a:extLst>
              <a:ext uri="{FF2B5EF4-FFF2-40B4-BE49-F238E27FC236}">
                <a16:creationId xmlns:a16="http://schemas.microsoft.com/office/drawing/2014/main" id="{0D4B0B66-55C1-923D-86E7-29E0CBE647D2}"/>
              </a:ext>
            </a:extLst>
          </p:cNvPr>
          <p:cNvSpPr>
            <a:spLocks noGrp="1"/>
          </p:cNvSpPr>
          <p:nvPr>
            <p:ph idx="1"/>
          </p:nvPr>
        </p:nvSpPr>
        <p:spPr/>
        <p:txBody>
          <a:bodyPr>
            <a:normAutofit fontScale="77500" lnSpcReduction="20000"/>
          </a:bodyPr>
          <a:lstStyle/>
          <a:p>
            <a:r>
              <a:rPr lang="en-US" dirty="0"/>
              <a:t>When we go to a clothing store, what characteristics, attributes, features do we see in our data (i.e., clothing)?</a:t>
            </a:r>
          </a:p>
          <a:p>
            <a:endParaRPr lang="en-US" dirty="0"/>
          </a:p>
          <a:p>
            <a:r>
              <a:rPr lang="en-US" dirty="0"/>
              <a:t>What values can our features take?</a:t>
            </a:r>
          </a:p>
          <a:p>
            <a:endParaRPr lang="en-US" dirty="0"/>
          </a:p>
          <a:p>
            <a:r>
              <a:rPr lang="en-US" dirty="0"/>
              <a:t>Does our data contain errors? </a:t>
            </a:r>
          </a:p>
          <a:p>
            <a:pPr lvl="1"/>
            <a:r>
              <a:rPr lang="en-US" dirty="0"/>
              <a:t>How do we address the errors?</a:t>
            </a:r>
          </a:p>
          <a:p>
            <a:endParaRPr lang="en-US" dirty="0"/>
          </a:p>
          <a:p>
            <a:r>
              <a:rPr lang="en-US" dirty="0"/>
              <a:t>Can we derive any features?</a:t>
            </a:r>
          </a:p>
          <a:p>
            <a:endParaRPr lang="en-US" dirty="0"/>
          </a:p>
          <a:p>
            <a:r>
              <a:rPr lang="en-US" dirty="0"/>
              <a:t>Can we augment the data?</a:t>
            </a:r>
          </a:p>
        </p:txBody>
      </p:sp>
    </p:spTree>
    <p:extLst>
      <p:ext uri="{BB962C8B-B14F-4D97-AF65-F5344CB8AC3E}">
        <p14:creationId xmlns:p14="http://schemas.microsoft.com/office/powerpoint/2010/main" val="291584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68D4-07D0-72F4-7C4D-E01361562F5F}"/>
              </a:ext>
            </a:extLst>
          </p:cNvPr>
          <p:cNvSpPr>
            <a:spLocks noGrp="1"/>
          </p:cNvSpPr>
          <p:nvPr>
            <p:ph type="title"/>
          </p:nvPr>
        </p:nvSpPr>
        <p:spPr/>
        <p:txBody>
          <a:bodyPr/>
          <a:lstStyle/>
          <a:p>
            <a:r>
              <a:rPr lang="en-US" dirty="0"/>
              <a:t>Analyze the data (i.e., EDA)</a:t>
            </a:r>
          </a:p>
        </p:txBody>
      </p:sp>
      <p:sp>
        <p:nvSpPr>
          <p:cNvPr id="3" name="Content Placeholder 2">
            <a:extLst>
              <a:ext uri="{FF2B5EF4-FFF2-40B4-BE49-F238E27FC236}">
                <a16:creationId xmlns:a16="http://schemas.microsoft.com/office/drawing/2014/main" id="{27B32272-48E2-EF8D-B4A8-3A50896EA179}"/>
              </a:ext>
            </a:extLst>
          </p:cNvPr>
          <p:cNvSpPr>
            <a:spLocks noGrp="1"/>
          </p:cNvSpPr>
          <p:nvPr>
            <p:ph idx="1"/>
          </p:nvPr>
        </p:nvSpPr>
        <p:spPr/>
        <p:txBody>
          <a:bodyPr>
            <a:normAutofit fontScale="77500" lnSpcReduction="20000"/>
          </a:bodyPr>
          <a:lstStyle/>
          <a:p>
            <a:r>
              <a:rPr lang="en-US" dirty="0"/>
              <a:t>Are any features correlated?</a:t>
            </a:r>
          </a:p>
          <a:p>
            <a:endParaRPr lang="en-US" dirty="0"/>
          </a:p>
          <a:p>
            <a:r>
              <a:rPr lang="en-US" dirty="0"/>
              <a:t>What features do we value more or give more weight?</a:t>
            </a:r>
          </a:p>
          <a:p>
            <a:endParaRPr lang="en-US" dirty="0"/>
          </a:p>
          <a:p>
            <a:r>
              <a:rPr lang="en-US" dirty="0"/>
              <a:t>Should I filter the data to remove items that are of no interest?</a:t>
            </a:r>
          </a:p>
          <a:p>
            <a:endParaRPr lang="en-US" dirty="0"/>
          </a:p>
          <a:p>
            <a:r>
              <a:rPr lang="en-US" dirty="0"/>
              <a:t>Can we group (i.e., cluster) the data?</a:t>
            </a:r>
          </a:p>
          <a:p>
            <a:endParaRPr lang="en-US" dirty="0"/>
          </a:p>
          <a:p>
            <a:r>
              <a:rPr lang="en-US" dirty="0"/>
              <a:t>If we obtain new data, can we classify given the features of the previous classes?</a:t>
            </a:r>
          </a:p>
        </p:txBody>
      </p:sp>
    </p:spTree>
    <p:extLst>
      <p:ext uri="{BB962C8B-B14F-4D97-AF65-F5344CB8AC3E}">
        <p14:creationId xmlns:p14="http://schemas.microsoft.com/office/powerpoint/2010/main" val="421657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7967-4396-8022-F9F7-631D3620658E}"/>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3BCED4FC-20E0-30A4-85B5-3F04F3D03911}"/>
              </a:ext>
            </a:extLst>
          </p:cNvPr>
          <p:cNvSpPr>
            <a:spLocks noGrp="1"/>
          </p:cNvSpPr>
          <p:nvPr>
            <p:ph idx="1"/>
          </p:nvPr>
        </p:nvSpPr>
        <p:spPr/>
        <p:txBody>
          <a:bodyPr>
            <a:normAutofit/>
          </a:bodyPr>
          <a:lstStyle/>
          <a:p>
            <a:r>
              <a:rPr lang="en-US" dirty="0"/>
              <a:t>Did my analysis helped me arrive  at a decision? </a:t>
            </a:r>
          </a:p>
          <a:p>
            <a:endParaRPr lang="en-US" dirty="0"/>
          </a:p>
          <a:p>
            <a:r>
              <a:rPr lang="en-US" dirty="0"/>
              <a:t>Did the data analysis allowed me to prioritize what clothing to try on before deciding what to buy?</a:t>
            </a:r>
          </a:p>
          <a:p>
            <a:endParaRPr lang="en-US" dirty="0"/>
          </a:p>
          <a:p>
            <a:r>
              <a:rPr lang="en-US" dirty="0"/>
              <a:t>See Comments on each cell of the Lecture 1 Excel File “3_Data_Science_Simplified_Example_Features_Comments.xlsx”</a:t>
            </a:r>
          </a:p>
          <a:p>
            <a:endParaRPr lang="en-US" dirty="0"/>
          </a:p>
          <a:p>
            <a:endParaRPr lang="en-US" dirty="0"/>
          </a:p>
        </p:txBody>
      </p:sp>
    </p:spTree>
    <p:extLst>
      <p:ext uri="{BB962C8B-B14F-4D97-AF65-F5344CB8AC3E}">
        <p14:creationId xmlns:p14="http://schemas.microsoft.com/office/powerpoint/2010/main" val="134274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457</Words>
  <Application>Microsoft Office PowerPoint</Application>
  <PresentationFormat>On-screen Show (16:9)</PresentationFormat>
  <Paragraphs>56</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DATA 601 – Lecture 01 Data Science Simplified Example Analogy</vt:lpstr>
      <vt:lpstr>Question?</vt:lpstr>
      <vt:lpstr>Data is everywhere</vt:lpstr>
      <vt:lpstr>Problem Statement</vt:lpstr>
      <vt:lpstr>Collect and Clean the Data</vt:lpstr>
      <vt:lpstr>Analyze the data (i.e., EDA)</vt:lpstr>
      <vt:lpstr>Decision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Felix Gonzalez</cp:lastModifiedBy>
  <cp:revision>93</cp:revision>
  <dcterms:created xsi:type="dcterms:W3CDTF">2019-02-27T15:38:32Z</dcterms:created>
  <dcterms:modified xsi:type="dcterms:W3CDTF">2024-01-26T02:35:21Z</dcterms:modified>
</cp:coreProperties>
</file>