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80" r:id="rId2"/>
    <p:sldId id="358" r:id="rId3"/>
    <p:sldId id="363" r:id="rId4"/>
    <p:sldId id="354" r:id="rId5"/>
    <p:sldId id="359" r:id="rId6"/>
    <p:sldId id="356" r:id="rId7"/>
    <p:sldId id="357" r:id="rId8"/>
    <p:sldId id="364" r:id="rId9"/>
    <p:sldId id="36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413"/>
    <a:srgbClr val="FFB514"/>
    <a:srgbClr val="FFC101"/>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0"/>
    <p:restoredTop sz="94319" autoAdjust="0"/>
  </p:normalViewPr>
  <p:slideViewPr>
    <p:cSldViewPr snapToGrid="0" snapToObjects="1">
      <p:cViewPr varScale="1">
        <p:scale>
          <a:sx n="201" d="100"/>
          <a:sy n="201" d="100"/>
        </p:scale>
        <p:origin x="536" y="1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F3281-8FB9-473E-A2D4-7CB57B98F8A4}"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2E1FE-4189-4379-96FB-81743B5C961D}" type="slidenum">
              <a:rPr lang="en-US" smtClean="0"/>
              <a:t>‹#›</a:t>
            </a:fld>
            <a:endParaRPr lang="en-US"/>
          </a:p>
        </p:txBody>
      </p:sp>
    </p:spTree>
    <p:extLst>
      <p:ext uri="{BB962C8B-B14F-4D97-AF65-F5344CB8AC3E}">
        <p14:creationId xmlns:p14="http://schemas.microsoft.com/office/powerpoint/2010/main" val="338003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terms in this slide are often used interchangeably, their definitions can vary from various data analytic and data science commercial tools and frameworks and have various levels of overlap. We will talk about these during the class.</a:t>
            </a:r>
          </a:p>
        </p:txBody>
      </p:sp>
      <p:sp>
        <p:nvSpPr>
          <p:cNvPr id="4" name="Slide Number Placeholder 3"/>
          <p:cNvSpPr>
            <a:spLocks noGrp="1"/>
          </p:cNvSpPr>
          <p:nvPr>
            <p:ph type="sldNum" sz="quarter" idx="5"/>
          </p:nvPr>
        </p:nvSpPr>
        <p:spPr/>
        <p:txBody>
          <a:bodyPr/>
          <a:lstStyle/>
          <a:p>
            <a:fld id="{A5B2E1FE-4189-4379-96FB-81743B5C961D}" type="slidenum">
              <a:rPr lang="en-US" smtClean="0"/>
              <a:t>3</a:t>
            </a:fld>
            <a:endParaRPr lang="en-US"/>
          </a:p>
        </p:txBody>
      </p:sp>
    </p:spTree>
    <p:extLst>
      <p:ext uri="{BB962C8B-B14F-4D97-AF65-F5344CB8AC3E}">
        <p14:creationId xmlns:p14="http://schemas.microsoft.com/office/powerpoint/2010/main" val="1839925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750DB4D-B8A9-1444-AD38-47E7DC842E34}"/>
              </a:ext>
            </a:extLst>
          </p:cNvPr>
          <p:cNvGrpSpPr/>
          <p:nvPr userDrawn="1"/>
        </p:nvGrpSpPr>
        <p:grpSpPr>
          <a:xfrm>
            <a:off x="0" y="564776"/>
            <a:ext cx="9144000" cy="2812676"/>
            <a:chOff x="0" y="564776"/>
            <a:chExt cx="9144000" cy="2812676"/>
          </a:xfrm>
        </p:grpSpPr>
        <p:pic>
          <p:nvPicPr>
            <p:cNvPr id="8" name="Picture 7" descr="MD-flag-background-ppt.png">
              <a:extLst>
                <a:ext uri="{FF2B5EF4-FFF2-40B4-BE49-F238E27FC236}">
                  <a16:creationId xmlns:a16="http://schemas.microsoft.com/office/drawing/2014/main" id="{F7107FCE-8F5A-C04F-BCC1-EE10E58626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9" name="Picture 8" descr="MD-flag-background-ppt.png">
              <a:extLst>
                <a:ext uri="{FF2B5EF4-FFF2-40B4-BE49-F238E27FC236}">
                  <a16:creationId xmlns:a16="http://schemas.microsoft.com/office/drawing/2014/main" id="{F0253FC5-B373-A74E-B6E6-917757C74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10" name="Picture 9" descr="MD-flag-background-ppt.png">
              <a:extLst>
                <a:ext uri="{FF2B5EF4-FFF2-40B4-BE49-F238E27FC236}">
                  <a16:creationId xmlns:a16="http://schemas.microsoft.com/office/drawing/2014/main" id="{3FA1E57B-75B7-514C-9D43-1B196ABC5D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1" name="Picture 10" descr="MD-flag-background-ppt.png">
              <a:extLst>
                <a:ext uri="{FF2B5EF4-FFF2-40B4-BE49-F238E27FC236}">
                  <a16:creationId xmlns:a16="http://schemas.microsoft.com/office/drawing/2014/main" id="{C4096511-65C6-374D-AD92-8D8CE45990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2" name="Picture 11" descr="MD-flag-background-ppt.png">
              <a:extLst>
                <a:ext uri="{FF2B5EF4-FFF2-40B4-BE49-F238E27FC236}">
                  <a16:creationId xmlns:a16="http://schemas.microsoft.com/office/drawing/2014/main" id="{EA8C6FDD-105B-154D-AD2A-A0F28EE573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3" name="Subtitle 2"/>
          <p:cNvSpPr>
            <a:spLocks noGrp="1"/>
          </p:cNvSpPr>
          <p:nvPr>
            <p:ph type="subTitle" idx="1"/>
          </p:nvPr>
        </p:nvSpPr>
        <p:spPr>
          <a:xfrm>
            <a:off x="1418665" y="3657600"/>
            <a:ext cx="6400800" cy="86061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5/13/2024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03D4822F-9476-F54E-82C8-367A21C0DA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
        <p:nvSpPr>
          <p:cNvPr id="2" name="Title 1"/>
          <p:cNvSpPr>
            <a:spLocks noGrp="1"/>
          </p:cNvSpPr>
          <p:nvPr>
            <p:ph type="ctrTitle"/>
          </p:nvPr>
        </p:nvSpPr>
        <p:spPr>
          <a:xfrm>
            <a:off x="726140" y="1328879"/>
            <a:ext cx="7772400" cy="1102519"/>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3752" y="1"/>
            <a:ext cx="7953935" cy="571500"/>
          </a:xfrm>
        </p:spPr>
        <p:txBody>
          <a:bodyPr>
            <a:noAutofit/>
          </a:bodyPr>
          <a:lstStyle>
            <a:lvl1pPr algn="l">
              <a:defRPr sz="3600">
                <a:solidFill>
                  <a:srgbClr val="FFB514"/>
                </a:solidFill>
                <a:latin typeface="+mj-lt"/>
              </a:defRPr>
            </a:lvl1pPr>
          </a:lstStyle>
          <a:p>
            <a:r>
              <a:rPr lang="en-US" dirty="0"/>
              <a:t>Click to edit Master title style</a:t>
            </a:r>
          </a:p>
        </p:txBody>
      </p:sp>
      <p:sp>
        <p:nvSpPr>
          <p:cNvPr id="3" name="Content Placeholder 2"/>
          <p:cNvSpPr>
            <a:spLocks noGrp="1"/>
          </p:cNvSpPr>
          <p:nvPr>
            <p:ph idx="1"/>
          </p:nvPr>
        </p:nvSpPr>
        <p:spPr>
          <a:xfrm>
            <a:off x="457200" y="732866"/>
            <a:ext cx="8229600" cy="386175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5/13/2024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EE0ACFE5-55C9-5545-A73B-CB4CB0413A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ACCFA99-DD46-7C45-A193-598BC076FA5F}"/>
              </a:ext>
            </a:extLst>
          </p:cNvPr>
          <p:cNvGrpSpPr/>
          <p:nvPr userDrawn="1"/>
        </p:nvGrpSpPr>
        <p:grpSpPr>
          <a:xfrm>
            <a:off x="0" y="490812"/>
            <a:ext cx="9144000" cy="2812676"/>
            <a:chOff x="0" y="564776"/>
            <a:chExt cx="9144000" cy="2812676"/>
          </a:xfrm>
        </p:grpSpPr>
        <p:pic>
          <p:nvPicPr>
            <p:cNvPr id="7" name="Picture 6" descr="MD-flag-background-ppt.png">
              <a:extLst>
                <a:ext uri="{FF2B5EF4-FFF2-40B4-BE49-F238E27FC236}">
                  <a16:creationId xmlns:a16="http://schemas.microsoft.com/office/drawing/2014/main" id="{ADF5561A-3EA4-AF4F-9492-1001A1A7D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8" name="Picture 7" descr="MD-flag-background-ppt.png">
              <a:extLst>
                <a:ext uri="{FF2B5EF4-FFF2-40B4-BE49-F238E27FC236}">
                  <a16:creationId xmlns:a16="http://schemas.microsoft.com/office/drawing/2014/main" id="{19A5CF5A-8A6E-0D4D-B683-74160C23A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9" name="Picture 8" descr="MD-flag-background-ppt.png">
              <a:extLst>
                <a:ext uri="{FF2B5EF4-FFF2-40B4-BE49-F238E27FC236}">
                  <a16:creationId xmlns:a16="http://schemas.microsoft.com/office/drawing/2014/main" id="{4A50654A-436C-CD41-B289-F04E4F49AA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0" name="Picture 9" descr="MD-flag-background-ppt.png">
              <a:extLst>
                <a:ext uri="{FF2B5EF4-FFF2-40B4-BE49-F238E27FC236}">
                  <a16:creationId xmlns:a16="http://schemas.microsoft.com/office/drawing/2014/main" id="{EB74444E-859B-7544-B26A-809A5D17F5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1" name="Picture 10" descr="MD-flag-background-ppt.png">
              <a:extLst>
                <a:ext uri="{FF2B5EF4-FFF2-40B4-BE49-F238E27FC236}">
                  <a16:creationId xmlns:a16="http://schemas.microsoft.com/office/drawing/2014/main" id="{500D4BB9-7C8C-ED42-A028-63F65FD44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rgbClr val="FFB51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5/13/2024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12" name="Picture 11" descr="UMBC-primary-logo-CMYK-on-black.png">
            <a:extLst>
              <a:ext uri="{FF2B5EF4-FFF2-40B4-BE49-F238E27FC236}">
                <a16:creationId xmlns:a16="http://schemas.microsoft.com/office/drawing/2014/main" id="{96CB9B5A-7640-F540-8160-BB283040C6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Content Placeholder 2"/>
          <p:cNvSpPr>
            <a:spLocks noGrp="1"/>
          </p:cNvSpPr>
          <p:nvPr>
            <p:ph sz="half" idx="1"/>
          </p:nvPr>
        </p:nvSpPr>
        <p:spPr>
          <a:xfrm>
            <a:off x="457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5/13/2024</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0B7B184D-2247-F142-AE6C-96F39893897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3923"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Text Placeholder 2"/>
          <p:cNvSpPr>
            <a:spLocks noGrp="1"/>
          </p:cNvSpPr>
          <p:nvPr>
            <p:ph type="body" idx="1"/>
          </p:nvPr>
        </p:nvSpPr>
        <p:spPr>
          <a:xfrm>
            <a:off x="457199" y="657666"/>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199" y="1176618"/>
            <a:ext cx="4040188"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657666"/>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156447"/>
            <a:ext cx="4041775"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5/13/2024</a:t>
            </a:fld>
            <a:endParaRPr lang="en-US"/>
          </a:p>
        </p:txBody>
      </p:sp>
      <p:sp>
        <p:nvSpPr>
          <p:cNvPr id="8" name="Footer Placeholder 7"/>
          <p:cNvSpPr>
            <a:spLocks noGrp="1"/>
          </p:cNvSpPr>
          <p:nvPr>
            <p:ph type="ftr" sz="quarter" idx="11"/>
          </p:nvPr>
        </p:nvSpPr>
        <p:spPr/>
        <p:txBody>
          <a:bodyPr/>
          <a:lstStyle/>
          <a:p>
            <a:r>
              <a:rPr lang="en-US" dirty="0"/>
              <a:t>URL</a:t>
            </a:r>
          </a:p>
        </p:txBody>
      </p:sp>
      <p:pic>
        <p:nvPicPr>
          <p:cNvPr id="9" name="Picture 8" descr="UMBC-primary-logo-CMYK-on-black.png">
            <a:extLst>
              <a:ext uri="{FF2B5EF4-FFF2-40B4-BE49-F238E27FC236}">
                <a16:creationId xmlns:a16="http://schemas.microsoft.com/office/drawing/2014/main" id="{600E6DBC-8669-9742-8A68-AC1A4BFC321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0305" y="0"/>
            <a:ext cx="8229600" cy="558053"/>
          </a:xfrm>
        </p:spPr>
        <p:txBody>
          <a:bodyPr>
            <a:noAutofit/>
          </a:bodyPr>
          <a:lstStyle>
            <a:lvl1pPr algn="l">
              <a:defRPr sz="3600">
                <a:solidFill>
                  <a:srgbClr val="FFB514"/>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5/13/2024</a:t>
            </a:fld>
            <a:endParaRPr lang="en-US"/>
          </a:p>
        </p:txBody>
      </p:sp>
      <p:sp>
        <p:nvSpPr>
          <p:cNvPr id="4" name="Footer Placeholder 3"/>
          <p:cNvSpPr>
            <a:spLocks noGrp="1"/>
          </p:cNvSpPr>
          <p:nvPr>
            <p:ph type="ftr" sz="quarter" idx="11"/>
          </p:nvPr>
        </p:nvSpPr>
        <p:spPr/>
        <p:txBody>
          <a:bodyPr/>
          <a:lstStyle/>
          <a:p>
            <a:r>
              <a:rPr lang="en-US" dirty="0"/>
              <a:t>URL</a:t>
            </a:r>
          </a:p>
        </p:txBody>
      </p:sp>
      <p:pic>
        <p:nvPicPr>
          <p:cNvPr id="5" name="Picture 4" descr="UMBC-primary-logo-CMYK-on-black.png">
            <a:extLst>
              <a:ext uri="{FF2B5EF4-FFF2-40B4-BE49-F238E27FC236}">
                <a16:creationId xmlns:a16="http://schemas.microsoft.com/office/drawing/2014/main" id="{95CC24AD-04BF-7847-B01C-F6D18DA7D37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5/13/2024</a:t>
            </a:fld>
            <a:endParaRPr lang="en-US"/>
          </a:p>
        </p:txBody>
      </p:sp>
      <p:sp>
        <p:nvSpPr>
          <p:cNvPr id="3" name="Footer Placeholder 2"/>
          <p:cNvSpPr>
            <a:spLocks noGrp="1"/>
          </p:cNvSpPr>
          <p:nvPr>
            <p:ph type="ftr" sz="quarter" idx="11"/>
          </p:nvPr>
        </p:nvSpPr>
        <p:spPr/>
        <p:txBody>
          <a:bodyPr/>
          <a:lstStyle/>
          <a:p>
            <a:r>
              <a:rPr lang="en-US" dirty="0"/>
              <a:t>URL</a:t>
            </a:r>
          </a:p>
        </p:txBody>
      </p:sp>
      <p:pic>
        <p:nvPicPr>
          <p:cNvPr id="4" name="Picture 3" descr="UMBC-primary-logo-CMYK-on-black.png">
            <a:extLst>
              <a:ext uri="{FF2B5EF4-FFF2-40B4-BE49-F238E27FC236}">
                <a16:creationId xmlns:a16="http://schemas.microsoft.com/office/drawing/2014/main" id="{83E10C5A-C998-2E4A-8F08-FE7032772E1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5/13/2024</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13DFB92C-076D-4245-A46B-BBF0C25D98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descr="UMBC-primary-logo-CMYK-on-black.png">
            <a:extLst>
              <a:ext uri="{FF2B5EF4-FFF2-40B4-BE49-F238E27FC236}">
                <a16:creationId xmlns:a16="http://schemas.microsoft.com/office/drawing/2014/main" id="{A4B53916-F5FC-7344-852B-551758A3CEE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5/13/2024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10" name="Picture 9" descr="corner-element.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gonzale@umb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towardsdatascience.com/" TargetMode="External"/><Relationship Id="rId5" Type="http://schemas.openxmlformats.org/officeDocument/2006/relationships/hyperlink" Target="https://medium.com/" TargetMode="External"/><Relationship Id="rId4" Type="http://schemas.openxmlformats.org/officeDocument/2006/relationships/hyperlink" Target="https://datasetsearch.research.google.com/"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projects.fivethirtyeight.com/" TargetMode="External"/><Relationship Id="rId3" Type="http://schemas.openxmlformats.org/officeDocument/2006/relationships/hyperlink" Target="https://seaborn.pydata.org/examples/index.html" TargetMode="External"/><Relationship Id="rId7" Type="http://schemas.openxmlformats.org/officeDocument/2006/relationships/hyperlink" Target="https://d3-graph-gallery.com/" TargetMode="External"/><Relationship Id="rId2" Type="http://schemas.openxmlformats.org/officeDocument/2006/relationships/hyperlink" Target="https://matplotlib.org/stable/gallery/index.html" TargetMode="External"/><Relationship Id="rId1" Type="http://schemas.openxmlformats.org/officeDocument/2006/relationships/slideLayout" Target="../slideLayouts/slideLayout2.xml"/><Relationship Id="rId6" Type="http://schemas.openxmlformats.org/officeDocument/2006/relationships/hyperlink" Target="https://plotly.com/python/" TargetMode="External"/><Relationship Id="rId5" Type="http://schemas.openxmlformats.org/officeDocument/2006/relationships/hyperlink" Target="https://docs.bokeh.org/en/latest/docs/gallery.html" TargetMode="External"/><Relationship Id="rId4" Type="http://schemas.openxmlformats.org/officeDocument/2006/relationships/hyperlink" Target="https://panel.holoviz.org/gallery/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25F4B55-9B5E-A046-A0AA-97BE96F9982D}"/>
              </a:ext>
            </a:extLst>
          </p:cNvPr>
          <p:cNvSpPr>
            <a:spLocks noGrp="1"/>
          </p:cNvSpPr>
          <p:nvPr>
            <p:ph type="subTitle" idx="1"/>
          </p:nvPr>
        </p:nvSpPr>
        <p:spPr>
          <a:xfrm>
            <a:off x="1418665" y="3657599"/>
            <a:ext cx="6400800" cy="1227221"/>
          </a:xfrm>
        </p:spPr>
        <p:txBody>
          <a:bodyPr>
            <a:normAutofit fontScale="77500" lnSpcReduction="20000"/>
          </a:bodyPr>
          <a:lstStyle/>
          <a:p>
            <a:r>
              <a:rPr lang="en-US" dirty="0"/>
              <a:t>UMBC Data 601</a:t>
            </a:r>
          </a:p>
          <a:p>
            <a:r>
              <a:rPr lang="en-US" dirty="0"/>
              <a:t>Instructor: Felix Gonzalez</a:t>
            </a:r>
          </a:p>
          <a:p>
            <a:r>
              <a:rPr lang="en-US" dirty="0">
                <a:hlinkClick r:id="rId2"/>
              </a:rPr>
              <a:t>fgonzale@umbc.edu</a:t>
            </a:r>
            <a:r>
              <a:rPr lang="en-US" dirty="0"/>
              <a:t> </a:t>
            </a:r>
          </a:p>
          <a:p>
            <a:endParaRPr lang="en-US" dirty="0"/>
          </a:p>
          <a:p>
            <a:endParaRPr lang="en-US" dirty="0"/>
          </a:p>
        </p:txBody>
      </p:sp>
      <p:sp>
        <p:nvSpPr>
          <p:cNvPr id="6" name="Title 5">
            <a:extLst>
              <a:ext uri="{FF2B5EF4-FFF2-40B4-BE49-F238E27FC236}">
                <a16:creationId xmlns:a16="http://schemas.microsoft.com/office/drawing/2014/main" id="{ECACC570-F208-5741-9CF1-03630BBA85F9}"/>
              </a:ext>
            </a:extLst>
          </p:cNvPr>
          <p:cNvSpPr>
            <a:spLocks noGrp="1"/>
          </p:cNvSpPr>
          <p:nvPr>
            <p:ph type="ctrTitle"/>
          </p:nvPr>
        </p:nvSpPr>
        <p:spPr>
          <a:xfrm>
            <a:off x="726140" y="1328879"/>
            <a:ext cx="7772400" cy="1851350"/>
          </a:xfrm>
        </p:spPr>
        <p:txBody>
          <a:bodyPr>
            <a:normAutofit/>
          </a:bodyPr>
          <a:lstStyle/>
          <a:p>
            <a:r>
              <a:rPr lang="en-US" dirty="0"/>
              <a:t>DATA 601 </a:t>
            </a:r>
            <a:br>
              <a:rPr lang="en-US" dirty="0"/>
            </a:br>
            <a:r>
              <a:rPr lang="en-US" dirty="0"/>
              <a:t>Concluding Remarks</a:t>
            </a:r>
          </a:p>
        </p:txBody>
      </p:sp>
    </p:spTree>
    <p:extLst>
      <p:ext uri="{BB962C8B-B14F-4D97-AF65-F5344CB8AC3E}">
        <p14:creationId xmlns:p14="http://schemas.microsoft.com/office/powerpoint/2010/main" val="133164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A3AD-54C6-1562-3B17-AC595828310E}"/>
              </a:ext>
            </a:extLst>
          </p:cNvPr>
          <p:cNvSpPr>
            <a:spLocks noGrp="1"/>
          </p:cNvSpPr>
          <p:nvPr>
            <p:ph type="title"/>
          </p:nvPr>
        </p:nvSpPr>
        <p:spPr/>
        <p:txBody>
          <a:bodyPr/>
          <a:lstStyle/>
          <a:p>
            <a:r>
              <a:rPr lang="en-US" dirty="0"/>
              <a:t>What is Data Science?</a:t>
            </a:r>
          </a:p>
        </p:txBody>
      </p:sp>
      <p:pic>
        <p:nvPicPr>
          <p:cNvPr id="1026" name="Picture 2">
            <a:extLst>
              <a:ext uri="{FF2B5EF4-FFF2-40B4-BE49-F238E27FC236}">
                <a16:creationId xmlns:a16="http://schemas.microsoft.com/office/drawing/2014/main" id="{29695AC0-0913-59E5-2B2B-D984C7B68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292" y="576911"/>
            <a:ext cx="6859709" cy="455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23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3E3403-5F06-51E0-C52F-93A0B24B33B5}"/>
              </a:ext>
            </a:extLst>
          </p:cNvPr>
          <p:cNvSpPr/>
          <p:nvPr/>
        </p:nvSpPr>
        <p:spPr>
          <a:xfrm>
            <a:off x="8625" y="0"/>
            <a:ext cx="8543703" cy="82475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5D944127-7C70-C53A-3662-441B2A383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713" y="73313"/>
            <a:ext cx="4816433" cy="499687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A55F813C-BE3D-B647-0F6D-D8F11BD50A92}"/>
              </a:ext>
            </a:extLst>
          </p:cNvPr>
          <p:cNvSpPr>
            <a:spLocks noGrp="1"/>
          </p:cNvSpPr>
          <p:nvPr>
            <p:ph type="title"/>
          </p:nvPr>
        </p:nvSpPr>
        <p:spPr>
          <a:xfrm>
            <a:off x="188259" y="146625"/>
            <a:ext cx="1674159" cy="1641833"/>
          </a:xfrm>
        </p:spPr>
        <p:txBody>
          <a:bodyPr/>
          <a:lstStyle/>
          <a:p>
            <a:r>
              <a:rPr lang="en-US" dirty="0"/>
              <a:t>Data Science Process</a:t>
            </a:r>
          </a:p>
        </p:txBody>
      </p:sp>
    </p:spTree>
    <p:extLst>
      <p:ext uri="{BB962C8B-B14F-4D97-AF65-F5344CB8AC3E}">
        <p14:creationId xmlns:p14="http://schemas.microsoft.com/office/powerpoint/2010/main" val="81742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9F628-543C-9548-AB98-FDA2714A6AD2}"/>
              </a:ext>
            </a:extLst>
          </p:cNvPr>
          <p:cNvSpPr>
            <a:spLocks noGrp="1"/>
          </p:cNvSpPr>
          <p:nvPr>
            <p:ph type="title"/>
          </p:nvPr>
        </p:nvSpPr>
        <p:spPr/>
        <p:txBody>
          <a:bodyPr/>
          <a:lstStyle/>
          <a:p>
            <a:r>
              <a:rPr lang="en-US" dirty="0"/>
              <a:t>Future Reading</a:t>
            </a:r>
          </a:p>
        </p:txBody>
      </p:sp>
    </p:spTree>
    <p:extLst>
      <p:ext uri="{BB962C8B-B14F-4D97-AF65-F5344CB8AC3E}">
        <p14:creationId xmlns:p14="http://schemas.microsoft.com/office/powerpoint/2010/main" val="206314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677A-E7C3-6090-B7A1-33238AD7BB12}"/>
              </a:ext>
            </a:extLst>
          </p:cNvPr>
          <p:cNvSpPr>
            <a:spLocks noGrp="1"/>
          </p:cNvSpPr>
          <p:nvPr>
            <p:ph type="title"/>
          </p:nvPr>
        </p:nvSpPr>
        <p:spPr/>
        <p:txBody>
          <a:bodyPr/>
          <a:lstStyle/>
          <a:p>
            <a:r>
              <a:rPr lang="en-US" dirty="0"/>
              <a:t>Tools and Platforms</a:t>
            </a:r>
          </a:p>
        </p:txBody>
      </p:sp>
      <p:sp>
        <p:nvSpPr>
          <p:cNvPr id="3" name="Content Placeholder 2">
            <a:extLst>
              <a:ext uri="{FF2B5EF4-FFF2-40B4-BE49-F238E27FC236}">
                <a16:creationId xmlns:a16="http://schemas.microsoft.com/office/drawing/2014/main" id="{674BCC20-BC1F-10AE-9A76-6D3518AAAF39}"/>
              </a:ext>
            </a:extLst>
          </p:cNvPr>
          <p:cNvSpPr>
            <a:spLocks noGrp="1"/>
          </p:cNvSpPr>
          <p:nvPr>
            <p:ph idx="1"/>
          </p:nvPr>
        </p:nvSpPr>
        <p:spPr>
          <a:xfrm>
            <a:off x="457200" y="732865"/>
            <a:ext cx="8229600" cy="4108075"/>
          </a:xfrm>
        </p:spPr>
        <p:txBody>
          <a:bodyPr>
            <a:normAutofit fontScale="55000" lnSpcReduction="20000"/>
          </a:bodyPr>
          <a:lstStyle/>
          <a:p>
            <a:pPr algn="l"/>
            <a:r>
              <a:rPr lang="en-US" b="0" i="0" dirty="0">
                <a:solidFill>
                  <a:srgbClr val="000000"/>
                </a:solidFill>
                <a:effectLst/>
                <a:latin typeface="Helvetica Neue"/>
              </a:rPr>
              <a:t>Tools often have a combination of capabilities (e.g., visualization, AI, ML, NLP, etc.). Examples of readily available tools:</a:t>
            </a:r>
          </a:p>
          <a:p>
            <a:pPr lvl="1">
              <a:buFont typeface="+mj-lt"/>
              <a:buAutoNum type="arabicPeriod"/>
            </a:pPr>
            <a:r>
              <a:rPr lang="en-US" b="0" i="0" dirty="0">
                <a:solidFill>
                  <a:srgbClr val="000000"/>
                </a:solidFill>
                <a:effectLst/>
                <a:latin typeface="Helvetica Neue"/>
              </a:rPr>
              <a:t>Open source (e.g., Python, R, </a:t>
            </a:r>
            <a:r>
              <a:rPr lang="en-US" b="0" i="0" dirty="0" err="1">
                <a:solidFill>
                  <a:srgbClr val="000000"/>
                </a:solidFill>
                <a:effectLst/>
                <a:latin typeface="Helvetica Neue"/>
              </a:rPr>
              <a:t>Jupyter</a:t>
            </a:r>
            <a:r>
              <a:rPr lang="en-US" b="0" i="0" dirty="0">
                <a:solidFill>
                  <a:srgbClr val="000000"/>
                </a:solidFill>
                <a:effectLst/>
                <a:latin typeface="Helvetica Neue"/>
              </a:rPr>
              <a:t>, JSD3, etc.)</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Example of data analytics and data science platforms all with different capabilities, limitations, and learning curves:</a:t>
            </a:r>
          </a:p>
          <a:p>
            <a:pPr lvl="1">
              <a:buFont typeface="+mj-lt"/>
              <a:buAutoNum type="arabicPeriod"/>
            </a:pPr>
            <a:r>
              <a:rPr lang="en-US" b="0" i="0" dirty="0">
                <a:solidFill>
                  <a:srgbClr val="000000"/>
                </a:solidFill>
                <a:effectLst/>
                <a:latin typeface="Helvetica Neue"/>
              </a:rPr>
              <a:t>Anaconda (Data science distribution package Python/R/</a:t>
            </a:r>
            <a:r>
              <a:rPr lang="en-US" b="0" i="0" dirty="0" err="1">
                <a:solidFill>
                  <a:srgbClr val="000000"/>
                </a:solidFill>
                <a:effectLst/>
                <a:latin typeface="Helvetica Neue"/>
              </a:rPr>
              <a:t>Jupyter</a:t>
            </a:r>
            <a:r>
              <a:rPr lang="en-US" b="0" i="0" dirty="0">
                <a:solidFill>
                  <a:srgbClr val="000000"/>
                </a:solidFill>
                <a:effectLst/>
                <a:latin typeface="Helvetica Neue"/>
              </a:rPr>
              <a:t>)</a:t>
            </a:r>
          </a:p>
          <a:p>
            <a:pPr lvl="1">
              <a:buFont typeface="+mj-lt"/>
              <a:buAutoNum type="arabicPeriod"/>
            </a:pPr>
            <a:r>
              <a:rPr lang="en-US" b="0" i="0" dirty="0">
                <a:effectLst/>
                <a:latin typeface="-apple-system"/>
              </a:rPr>
              <a:t>NVIDIA Deep </a:t>
            </a:r>
            <a:r>
              <a:rPr lang="en-US" dirty="0">
                <a:latin typeface="-apple-system"/>
              </a:rPr>
              <a:t>Learning Institute (D</a:t>
            </a:r>
            <a:r>
              <a:rPr lang="en-US" b="0" i="0" dirty="0">
                <a:effectLst/>
                <a:latin typeface="-apple-system"/>
              </a:rPr>
              <a:t>LI)/Data Science Libraries (e.g., RAPIDS)/Omniverse</a:t>
            </a:r>
          </a:p>
          <a:p>
            <a:pPr lvl="1">
              <a:buFont typeface="+mj-lt"/>
              <a:buAutoNum type="arabicPeriod"/>
            </a:pPr>
            <a:r>
              <a:rPr lang="en-US" b="0" i="0" dirty="0">
                <a:solidFill>
                  <a:srgbClr val="000000"/>
                </a:solidFill>
                <a:effectLst/>
                <a:latin typeface="Helvetica Neue"/>
              </a:rPr>
              <a:t>Google Cloud Services Platform</a:t>
            </a:r>
          </a:p>
          <a:p>
            <a:pPr lvl="1">
              <a:buFont typeface="+mj-lt"/>
              <a:buAutoNum type="arabicPeriod"/>
            </a:pPr>
            <a:r>
              <a:rPr lang="en-US" b="0" i="0" dirty="0">
                <a:solidFill>
                  <a:srgbClr val="000000"/>
                </a:solidFill>
                <a:effectLst/>
                <a:latin typeface="Helvetica Neue"/>
              </a:rPr>
              <a:t>Amazon Web Services</a:t>
            </a:r>
          </a:p>
          <a:p>
            <a:pPr lvl="1">
              <a:buFont typeface="+mj-lt"/>
              <a:buAutoNum type="arabicPeriod"/>
            </a:pPr>
            <a:r>
              <a:rPr lang="en-US" b="0" i="0" dirty="0">
                <a:solidFill>
                  <a:srgbClr val="000000"/>
                </a:solidFill>
                <a:effectLst/>
                <a:latin typeface="Helvetica Neue"/>
              </a:rPr>
              <a:t>MicroStrategy </a:t>
            </a:r>
          </a:p>
          <a:p>
            <a:pPr lvl="1">
              <a:buFont typeface="+mj-lt"/>
              <a:buAutoNum type="arabicPeriod"/>
            </a:pPr>
            <a:r>
              <a:rPr lang="en-US" b="0" i="0" dirty="0">
                <a:solidFill>
                  <a:srgbClr val="000000"/>
                </a:solidFill>
                <a:effectLst/>
                <a:latin typeface="Helvetica Neue"/>
              </a:rPr>
              <a:t>MS Power Apps/Power Bi/Azure</a:t>
            </a:r>
          </a:p>
          <a:p>
            <a:pPr lvl="1">
              <a:buFont typeface="+mj-lt"/>
              <a:buAutoNum type="arabicPeriod"/>
            </a:pPr>
            <a:r>
              <a:rPr lang="en-US" b="0" i="0" dirty="0">
                <a:solidFill>
                  <a:srgbClr val="000000"/>
                </a:solidFill>
                <a:effectLst/>
                <a:latin typeface="Helvetica Neue"/>
              </a:rPr>
              <a:t>Tableau</a:t>
            </a:r>
          </a:p>
          <a:p>
            <a:pPr lvl="1">
              <a:buFont typeface="+mj-lt"/>
              <a:buAutoNum type="arabicPeriod"/>
            </a:pPr>
            <a:r>
              <a:rPr lang="en-US" b="0" i="0" dirty="0">
                <a:solidFill>
                  <a:srgbClr val="000000"/>
                </a:solidFill>
                <a:effectLst/>
                <a:latin typeface="Helvetica Neue"/>
              </a:rPr>
              <a:t>Hadoop</a:t>
            </a:r>
          </a:p>
          <a:p>
            <a:pPr lvl="1">
              <a:buFont typeface="+mj-lt"/>
              <a:buAutoNum type="arabicPeriod"/>
            </a:pPr>
            <a:r>
              <a:rPr lang="en-US" b="0" i="0" dirty="0">
                <a:solidFill>
                  <a:srgbClr val="000000"/>
                </a:solidFill>
                <a:effectLst/>
                <a:latin typeface="Helvetica Neue"/>
              </a:rPr>
              <a:t>Palantir Foundry</a:t>
            </a:r>
          </a:p>
          <a:p>
            <a:pPr lvl="1">
              <a:buFont typeface="+mj-lt"/>
              <a:buAutoNum type="arabicPeriod"/>
            </a:pPr>
            <a:r>
              <a:rPr lang="en-US" b="0" i="0" dirty="0" err="1">
                <a:solidFill>
                  <a:srgbClr val="000000"/>
                </a:solidFill>
                <a:effectLst/>
                <a:latin typeface="Helvetica Neue"/>
              </a:rPr>
              <a:t>SkySpark</a:t>
            </a:r>
            <a:endParaRPr lang="en-US" b="0" i="0" dirty="0">
              <a:solidFill>
                <a:srgbClr val="000000"/>
              </a:solidFill>
              <a:effectLst/>
              <a:latin typeface="Helvetica Neue"/>
            </a:endParaRPr>
          </a:p>
          <a:p>
            <a:pPr lvl="1">
              <a:buFont typeface="+mj-lt"/>
              <a:buAutoNum type="arabicPeriod"/>
            </a:pPr>
            <a:r>
              <a:rPr lang="en-US" b="0" i="0" dirty="0">
                <a:solidFill>
                  <a:srgbClr val="000000"/>
                </a:solidFill>
                <a:effectLst/>
                <a:latin typeface="Helvetica Neue"/>
              </a:rPr>
              <a:t>PNNL Inspire (text analysis)</a:t>
            </a:r>
          </a:p>
          <a:p>
            <a:pPr lvl="1">
              <a:buFont typeface="+mj-lt"/>
              <a:buAutoNum type="arabicPeriod"/>
            </a:pPr>
            <a:r>
              <a:rPr lang="en-US" b="0" i="0" dirty="0">
                <a:solidFill>
                  <a:srgbClr val="000000"/>
                </a:solidFill>
                <a:effectLst/>
                <a:latin typeface="Helvetica Neue"/>
              </a:rPr>
              <a:t>Low code or no-code development platforms</a:t>
            </a:r>
          </a:p>
          <a:p>
            <a:pPr marL="457200" lvl="1" indent="0">
              <a:buNone/>
            </a:pPr>
            <a:endParaRPr lang="en-US" b="0" i="0" dirty="0">
              <a:solidFill>
                <a:srgbClr val="000000"/>
              </a:solidFill>
              <a:effectLst/>
              <a:latin typeface="Helvetica Neue"/>
            </a:endParaRPr>
          </a:p>
          <a:p>
            <a:pPr algn="l"/>
            <a:r>
              <a:rPr lang="en-US" b="0" i="0" dirty="0">
                <a:solidFill>
                  <a:srgbClr val="000000"/>
                </a:solidFill>
                <a:effectLst/>
                <a:latin typeface="Helvetica Neue"/>
              </a:rPr>
              <a:t>Jargon can vary from company to company from tools to tools.</a:t>
            </a:r>
          </a:p>
          <a:p>
            <a:pPr marL="457200" lvl="1" indent="0">
              <a:buNone/>
            </a:pPr>
            <a:endParaRPr lang="en-US" b="0" i="0" dirty="0">
              <a:solidFill>
                <a:srgbClr val="000000"/>
              </a:solidFill>
              <a:effectLst/>
              <a:latin typeface="Helvetica Neue"/>
            </a:endParaRPr>
          </a:p>
          <a:p>
            <a:pPr marL="0" indent="0">
              <a:buNone/>
            </a:pP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59141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435E-C4B7-2AFD-6774-BB4C82CF28D5}"/>
              </a:ext>
            </a:extLst>
          </p:cNvPr>
          <p:cNvSpPr>
            <a:spLocks noGrp="1"/>
          </p:cNvSpPr>
          <p:nvPr>
            <p:ph type="title"/>
          </p:nvPr>
        </p:nvSpPr>
        <p:spPr/>
        <p:txBody>
          <a:bodyPr/>
          <a:lstStyle/>
          <a:p>
            <a:r>
              <a:rPr lang="en-US" dirty="0"/>
              <a:t>Approaches and Datasets Resources</a:t>
            </a:r>
          </a:p>
        </p:txBody>
      </p:sp>
      <p:graphicFrame>
        <p:nvGraphicFramePr>
          <p:cNvPr id="4" name="Content Placeholder 3">
            <a:extLst>
              <a:ext uri="{FF2B5EF4-FFF2-40B4-BE49-F238E27FC236}">
                <a16:creationId xmlns:a16="http://schemas.microsoft.com/office/drawing/2014/main" id="{2B8CECEC-6E68-1A7F-ADAF-57E24E2871D0}"/>
              </a:ext>
            </a:extLst>
          </p:cNvPr>
          <p:cNvGraphicFramePr>
            <a:graphicFrameLocks noGrp="1"/>
          </p:cNvGraphicFramePr>
          <p:nvPr>
            <p:ph idx="1"/>
            <p:extLst>
              <p:ext uri="{D42A27DB-BD31-4B8C-83A1-F6EECF244321}">
                <p14:modId xmlns:p14="http://schemas.microsoft.com/office/powerpoint/2010/main" val="1996549756"/>
              </p:ext>
            </p:extLst>
          </p:nvPr>
        </p:nvGraphicFramePr>
        <p:xfrm>
          <a:off x="443752" y="890649"/>
          <a:ext cx="8225860" cy="3113056"/>
        </p:xfrm>
        <a:graphic>
          <a:graphicData uri="http://schemas.openxmlformats.org/drawingml/2006/table">
            <a:tbl>
              <a:tblPr firstRow="1" firstCol="1" bandRow="1"/>
              <a:tblGrid>
                <a:gridCol w="1016837">
                  <a:extLst>
                    <a:ext uri="{9D8B030D-6E8A-4147-A177-3AD203B41FA5}">
                      <a16:colId xmlns:a16="http://schemas.microsoft.com/office/drawing/2014/main" val="2121931599"/>
                    </a:ext>
                  </a:extLst>
                </a:gridCol>
                <a:gridCol w="1935497">
                  <a:extLst>
                    <a:ext uri="{9D8B030D-6E8A-4147-A177-3AD203B41FA5}">
                      <a16:colId xmlns:a16="http://schemas.microsoft.com/office/drawing/2014/main" val="4112051783"/>
                    </a:ext>
                  </a:extLst>
                </a:gridCol>
                <a:gridCol w="2503523">
                  <a:extLst>
                    <a:ext uri="{9D8B030D-6E8A-4147-A177-3AD203B41FA5}">
                      <a16:colId xmlns:a16="http://schemas.microsoft.com/office/drawing/2014/main" val="372474514"/>
                    </a:ext>
                  </a:extLst>
                </a:gridCol>
                <a:gridCol w="2770003">
                  <a:extLst>
                    <a:ext uri="{9D8B030D-6E8A-4147-A177-3AD203B41FA5}">
                      <a16:colId xmlns:a16="http://schemas.microsoft.com/office/drawing/2014/main" val="1491837355"/>
                    </a:ext>
                  </a:extLst>
                </a:gridCol>
              </a:tblGrid>
              <a:tr h="28374">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000" b="1">
                          <a:effectLst/>
                          <a:latin typeface="Calibri" panose="020F0502020204030204" pitchFamily="34" charset="0"/>
                          <a:ea typeface="Calibri" panose="020F0502020204030204" pitchFamily="34" charset="0"/>
                          <a:cs typeface="Times New Roman" panose="02020603050405020304" pitchFamily="18" charset="0"/>
                        </a:rPr>
                        <a:t>Link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Comment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53448198"/>
                  </a:ext>
                </a:extLst>
              </a:tr>
              <a:tr h="573984">
                <a:tc>
                  <a:txBody>
                    <a:bodyPr/>
                    <a:lstStyle/>
                    <a:p>
                      <a:pPr marL="0" marR="0" algn="l">
                        <a:lnSpc>
                          <a:spcPct val="107000"/>
                        </a:lnSpc>
                        <a:spcBef>
                          <a:spcPts val="0"/>
                        </a:spcBef>
                        <a:spcAft>
                          <a:spcPts val="0"/>
                        </a:spcAft>
                      </a:pPr>
                      <a:r>
                        <a:rPr lang="en-US" sz="10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Used by many developers to share code and collaborate.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Class code is hosted in this website.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094531"/>
                  </a:ext>
                </a:extLst>
              </a:tr>
              <a:tr h="523034">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Kaggle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Host data science competitions, datasets,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000" dirty="0">
                          <a:effectLst/>
                          <a:latin typeface="Calibri" panose="020F0502020204030204" pitchFamily="34" charset="0"/>
                          <a:ea typeface="Calibri" panose="020F0502020204030204" pitchFamily="34" charset="0"/>
                          <a:cs typeface="Times New Roman" panose="02020603050405020304" pitchFamily="18" charset="0"/>
                        </a:rPr>
                        <a:t> notebooks, etc.</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Good source for datasets and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000" dirty="0">
                          <a:effectLst/>
                          <a:latin typeface="Calibri" panose="020F0502020204030204" pitchFamily="34" charset="0"/>
                          <a:ea typeface="Calibri" panose="020F0502020204030204" pitchFamily="34" charset="0"/>
                          <a:cs typeface="Times New Roman" panose="02020603050405020304" pitchFamily="18" charset="0"/>
                        </a:rPr>
                        <a:t> Notebooks.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481834"/>
                  </a:ext>
                </a:extLst>
              </a:tr>
              <a:tr h="573984">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Google Research Data</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Google Dataset Search Engine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https://datasetsearch.research.google.com/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Search engine for datasets. May send you to data in other websites.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538286"/>
                  </a:ext>
                </a:extLst>
              </a:tr>
              <a:tr h="550059">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Medium and Towards Data Science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Short articles on data science, data analysis, AI, ML, NLP, and other related topics.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hlinkClick r:id="rId5"/>
                        </a:rPr>
                        <a:t>https://medium.com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000" dirty="0">
                          <a:effectLst/>
                          <a:latin typeface="Calibri" panose="020F0502020204030204" pitchFamily="34" charset="0"/>
                          <a:ea typeface="Calibri" panose="020F0502020204030204" pitchFamily="34" charset="0"/>
                          <a:cs typeface="Times New Roman" panose="02020603050405020304" pitchFamily="18" charset="0"/>
                          <a:hlinkClick r:id="rId6"/>
                        </a:rPr>
                        <a:t>https://towardsdatascience.com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Articles are not peer reviewed.</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9025785"/>
                  </a:ext>
                </a:extLst>
              </a:tr>
              <a:tr h="736166">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Conference Papers and Peer Reviewed Journals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Peer reviewed journals on data science, data analysis, AI, ML, NLP and other related topics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No specific recommendation as recommendation may vary by topic.</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Most authoritative source of information along with published books.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3377302"/>
                  </a:ext>
                </a:extLst>
              </a:tr>
            </a:tbl>
          </a:graphicData>
        </a:graphic>
      </p:graphicFrame>
    </p:spTree>
    <p:extLst>
      <p:ext uri="{BB962C8B-B14F-4D97-AF65-F5344CB8AC3E}">
        <p14:creationId xmlns:p14="http://schemas.microsoft.com/office/powerpoint/2010/main" val="250821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1C37-2429-CFBB-2C5D-C9430CDF7CFE}"/>
              </a:ext>
            </a:extLst>
          </p:cNvPr>
          <p:cNvSpPr>
            <a:spLocks noGrp="1"/>
          </p:cNvSpPr>
          <p:nvPr>
            <p:ph type="title"/>
          </p:nvPr>
        </p:nvSpPr>
        <p:spPr/>
        <p:txBody>
          <a:bodyPr/>
          <a:lstStyle/>
          <a:p>
            <a:r>
              <a:rPr lang="en-US" sz="2800" dirty="0"/>
              <a:t>Visualization Examples Resources</a:t>
            </a:r>
          </a:p>
        </p:txBody>
      </p:sp>
      <p:graphicFrame>
        <p:nvGraphicFramePr>
          <p:cNvPr id="4" name="Content Placeholder 3">
            <a:extLst>
              <a:ext uri="{FF2B5EF4-FFF2-40B4-BE49-F238E27FC236}">
                <a16:creationId xmlns:a16="http://schemas.microsoft.com/office/drawing/2014/main" id="{B1C4860C-F7AB-3E11-F000-3FAF201F88F4}"/>
              </a:ext>
            </a:extLst>
          </p:cNvPr>
          <p:cNvGraphicFramePr>
            <a:graphicFrameLocks noGrp="1"/>
          </p:cNvGraphicFramePr>
          <p:nvPr>
            <p:ph idx="1"/>
            <p:extLst>
              <p:ext uri="{D42A27DB-BD31-4B8C-83A1-F6EECF244321}">
                <p14:modId xmlns:p14="http://schemas.microsoft.com/office/powerpoint/2010/main" val="4087429336"/>
              </p:ext>
            </p:extLst>
          </p:nvPr>
        </p:nvGraphicFramePr>
        <p:xfrm>
          <a:off x="443753" y="901510"/>
          <a:ext cx="8025690" cy="3280745"/>
        </p:xfrm>
        <a:graphic>
          <a:graphicData uri="http://schemas.openxmlformats.org/drawingml/2006/table">
            <a:tbl>
              <a:tblPr firstRow="1" firstCol="1" bandRow="1"/>
              <a:tblGrid>
                <a:gridCol w="968899">
                  <a:extLst>
                    <a:ext uri="{9D8B030D-6E8A-4147-A177-3AD203B41FA5}">
                      <a16:colId xmlns:a16="http://schemas.microsoft.com/office/drawing/2014/main" val="387674222"/>
                    </a:ext>
                  </a:extLst>
                </a:gridCol>
                <a:gridCol w="1125311">
                  <a:extLst>
                    <a:ext uri="{9D8B030D-6E8A-4147-A177-3AD203B41FA5}">
                      <a16:colId xmlns:a16="http://schemas.microsoft.com/office/drawing/2014/main" val="50719937"/>
                    </a:ext>
                  </a:extLst>
                </a:gridCol>
                <a:gridCol w="2678968">
                  <a:extLst>
                    <a:ext uri="{9D8B030D-6E8A-4147-A177-3AD203B41FA5}">
                      <a16:colId xmlns:a16="http://schemas.microsoft.com/office/drawing/2014/main" val="1569988427"/>
                    </a:ext>
                  </a:extLst>
                </a:gridCol>
                <a:gridCol w="3252512">
                  <a:extLst>
                    <a:ext uri="{9D8B030D-6E8A-4147-A177-3AD203B41FA5}">
                      <a16:colId xmlns:a16="http://schemas.microsoft.com/office/drawing/2014/main" val="1592915216"/>
                    </a:ext>
                  </a:extLst>
                </a:gridCol>
              </a:tblGrid>
              <a:tr h="329498">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Link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Comments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97266671"/>
                  </a:ext>
                </a:extLst>
              </a:tr>
              <a:tr h="383307">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MatPlotLib Example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Python Plotting Library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https://matplotlib.org/stable/gallery/index.html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9231996"/>
                  </a:ext>
                </a:extLst>
              </a:tr>
              <a:tr h="70016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Seaborn Example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Python Plotting Library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https://seaborn.pydata.org/examples/index.html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7471505"/>
                  </a:ext>
                </a:extLst>
              </a:tr>
              <a:tr h="338901">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Anaconda Panel App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Anaconda Panel Dashboard Examples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hlinkClick r:id="rId4"/>
                        </a:rPr>
                        <a:t>https://panel.holoviz.org/gallery/index.html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533934"/>
                  </a:ext>
                </a:extLst>
              </a:tr>
              <a:tr h="338901">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Bokeh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Bokeh Dashboard Examples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hlinkClick r:id="rId5"/>
                        </a:rPr>
                        <a:t>https://docs.bokeh.org/en/latest/docs/gallery.html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620928"/>
                  </a:ext>
                </a:extLst>
              </a:tr>
              <a:tr h="338901">
                <a:tc>
                  <a:txBody>
                    <a:bodyPr/>
                    <a:lstStyle/>
                    <a:p>
                      <a:pPr marL="0" marR="0">
                        <a:lnSpc>
                          <a:spcPct val="107000"/>
                        </a:lnSpc>
                        <a:spcBef>
                          <a:spcPts val="0"/>
                        </a:spcBef>
                        <a:spcAft>
                          <a:spcPts val="0"/>
                        </a:spcAft>
                      </a:pPr>
                      <a:r>
                        <a:rPr lang="en-US" sz="9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US" sz="900" dirty="0">
                          <a:effectLst/>
                          <a:latin typeface="Calibri" panose="020F0502020204030204" pitchFamily="34" charset="0"/>
                          <a:ea typeface="Calibri" panose="020F0502020204030204" pitchFamily="34" charset="0"/>
                          <a:cs typeface="Times New Roman" panose="02020603050405020304" pitchFamily="18" charset="0"/>
                        </a:rPr>
                        <a:t> Example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Python Plotting Library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https://plotly.com/python/</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123471"/>
                  </a:ext>
                </a:extLst>
              </a:tr>
              <a:tr h="512176">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D3.JS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Data Driven Documents Visualization Library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https://d3-graph-gallery.com/</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Used to deploy dynamic website plots.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533270"/>
                  </a:ext>
                </a:extLst>
              </a:tr>
              <a:tr h="338901">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Five Thirty Eight</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Interactive Dashboard Examples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a:effectLst/>
                          <a:latin typeface="Calibri" panose="020F0502020204030204" pitchFamily="34" charset="0"/>
                          <a:ea typeface="Calibri" panose="020F0502020204030204" pitchFamily="34" charset="0"/>
                          <a:cs typeface="Times New Roman" panose="02020603050405020304" pitchFamily="18" charset="0"/>
                          <a:hlinkClick r:id="rId8"/>
                        </a:rPr>
                        <a:t>https://projects.fivethirtyeight.com/</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Excellent Website that provides great examples on the capabilities of dashboards and data analytic visualizations.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3235071"/>
                  </a:ext>
                </a:extLst>
              </a:tr>
            </a:tbl>
          </a:graphicData>
        </a:graphic>
      </p:graphicFrame>
      <p:sp>
        <p:nvSpPr>
          <p:cNvPr id="3" name="Title 1">
            <a:extLst>
              <a:ext uri="{FF2B5EF4-FFF2-40B4-BE49-F238E27FC236}">
                <a16:creationId xmlns:a16="http://schemas.microsoft.com/office/drawing/2014/main" id="{7CF2A54F-D5D6-956E-C3F3-326B4E698D8A}"/>
              </a:ext>
            </a:extLst>
          </p:cNvPr>
          <p:cNvSpPr txBox="1">
            <a:spLocks/>
          </p:cNvSpPr>
          <p:nvPr/>
        </p:nvSpPr>
        <p:spPr>
          <a:xfrm>
            <a:off x="180754" y="3956908"/>
            <a:ext cx="6645496" cy="756729"/>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FFB514"/>
                </a:solidFill>
                <a:latin typeface="+mj-lt"/>
                <a:ea typeface="+mj-ea"/>
                <a:cs typeface="+mj-cs"/>
              </a:defRPr>
            </a:lvl1pPr>
          </a:lstStyle>
          <a:p>
            <a:endParaRPr lang="en-US" dirty="0">
              <a:solidFill>
                <a:srgbClr val="000000"/>
              </a:solidFill>
            </a:endParaRPr>
          </a:p>
        </p:txBody>
      </p:sp>
    </p:spTree>
    <p:extLst>
      <p:ext uri="{BB962C8B-B14F-4D97-AF65-F5344CB8AC3E}">
        <p14:creationId xmlns:p14="http://schemas.microsoft.com/office/powerpoint/2010/main" val="16969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410A-48C0-B7B5-9C20-FDF538F1C3E7}"/>
              </a:ext>
            </a:extLst>
          </p:cNvPr>
          <p:cNvSpPr>
            <a:spLocks noGrp="1"/>
          </p:cNvSpPr>
          <p:nvPr>
            <p:ph type="title"/>
          </p:nvPr>
        </p:nvSpPr>
        <p:spPr/>
        <p:txBody>
          <a:bodyPr/>
          <a:lstStyle/>
          <a:p>
            <a:r>
              <a:rPr lang="en-US" dirty="0"/>
              <a:t>Important Topics</a:t>
            </a:r>
          </a:p>
        </p:txBody>
      </p:sp>
      <p:sp>
        <p:nvSpPr>
          <p:cNvPr id="3" name="Content Placeholder 2">
            <a:extLst>
              <a:ext uri="{FF2B5EF4-FFF2-40B4-BE49-F238E27FC236}">
                <a16:creationId xmlns:a16="http://schemas.microsoft.com/office/drawing/2014/main" id="{FDE482FA-1A8A-FAA5-5A82-D413452B1EAF}"/>
              </a:ext>
            </a:extLst>
          </p:cNvPr>
          <p:cNvSpPr>
            <a:spLocks noGrp="1"/>
          </p:cNvSpPr>
          <p:nvPr>
            <p:ph idx="1"/>
          </p:nvPr>
        </p:nvSpPr>
        <p:spPr>
          <a:xfrm>
            <a:off x="457199" y="732865"/>
            <a:ext cx="4204741" cy="4108957"/>
          </a:xfrm>
        </p:spPr>
        <p:txBody>
          <a:bodyPr>
            <a:normAutofit fontScale="47500" lnSpcReduction="20000"/>
          </a:bodyPr>
          <a:lstStyle/>
          <a:p>
            <a:r>
              <a:rPr lang="en-US" dirty="0">
                <a:solidFill>
                  <a:srgbClr val="000000"/>
                </a:solidFill>
                <a:latin typeface="Helvetica Neue"/>
              </a:rPr>
              <a:t>Data cleaning,</a:t>
            </a:r>
            <a:r>
              <a:rPr lang="en-US" b="0" i="0" dirty="0">
                <a:solidFill>
                  <a:srgbClr val="000000"/>
                </a:solidFill>
                <a:effectLst/>
                <a:latin typeface="Helvetica Neue"/>
              </a:rPr>
              <a:t> preparation, </a:t>
            </a:r>
            <a:r>
              <a:rPr lang="en-US" dirty="0">
                <a:solidFill>
                  <a:srgbClr val="000000"/>
                </a:solidFill>
                <a:latin typeface="Helvetica Neue"/>
              </a:rPr>
              <a:t>wrangling, </a:t>
            </a:r>
            <a:r>
              <a:rPr lang="en-US" b="0" i="0" dirty="0">
                <a:solidFill>
                  <a:srgbClr val="000000"/>
                </a:solidFill>
                <a:effectLst/>
                <a:latin typeface="Helvetica Neue"/>
              </a:rPr>
              <a:t>transformation</a:t>
            </a:r>
          </a:p>
          <a:p>
            <a:r>
              <a:rPr lang="en-US" b="0" i="0" dirty="0">
                <a:solidFill>
                  <a:srgbClr val="000000"/>
                </a:solidFill>
                <a:effectLst/>
                <a:latin typeface="Helvetica Neue"/>
              </a:rPr>
              <a:t>Working </a:t>
            </a:r>
            <a:r>
              <a:rPr lang="en-US" dirty="0">
                <a:solidFill>
                  <a:srgbClr val="000000"/>
                </a:solidFill>
                <a:latin typeface="Helvetica Neue"/>
              </a:rPr>
              <a:t>with data (e.g., integers, floats, text, dates, categorical, lists, arrays, dictionaries, data frames)</a:t>
            </a:r>
            <a:endParaRPr lang="en-US" b="0" i="0" dirty="0">
              <a:solidFill>
                <a:srgbClr val="000000"/>
              </a:solidFill>
              <a:effectLst/>
              <a:latin typeface="Helvetica Neue"/>
            </a:endParaRPr>
          </a:p>
          <a:p>
            <a:r>
              <a:rPr lang="en-US" b="0" i="0" dirty="0">
                <a:solidFill>
                  <a:srgbClr val="000000"/>
                </a:solidFill>
                <a:effectLst/>
                <a:latin typeface="Helvetica Neue"/>
              </a:rPr>
              <a:t>Data augmentation, synthetic data, data pipelines, a</a:t>
            </a:r>
            <a:r>
              <a:rPr lang="en-US" dirty="0">
                <a:solidFill>
                  <a:srgbClr val="000000"/>
                </a:solidFill>
                <a:latin typeface="Helvetica Neue"/>
              </a:rPr>
              <a:t>lgorithm and data bias, data balance</a:t>
            </a:r>
          </a:p>
          <a:p>
            <a:r>
              <a:rPr lang="en-US" dirty="0">
                <a:solidFill>
                  <a:srgbClr val="000000"/>
                </a:solidFill>
                <a:latin typeface="Helvetica Neue"/>
              </a:rPr>
              <a:t>Exploratory data analysis and data visualization</a:t>
            </a:r>
          </a:p>
          <a:p>
            <a:r>
              <a:rPr lang="en-US" dirty="0">
                <a:solidFill>
                  <a:srgbClr val="000000"/>
                </a:solidFill>
                <a:latin typeface="Helvetica Neue"/>
              </a:rPr>
              <a:t>Statistics</a:t>
            </a:r>
          </a:p>
          <a:p>
            <a:r>
              <a:rPr lang="en-US" dirty="0">
                <a:solidFill>
                  <a:srgbClr val="000000"/>
                </a:solidFill>
                <a:latin typeface="Helvetica Neue"/>
              </a:rPr>
              <a:t>Time series</a:t>
            </a:r>
          </a:p>
          <a:p>
            <a:r>
              <a:rPr lang="en-US" dirty="0">
                <a:solidFill>
                  <a:srgbClr val="000000"/>
                </a:solidFill>
                <a:latin typeface="Helvetica Neue"/>
              </a:rPr>
              <a:t>Machine Learning (ML), </a:t>
            </a:r>
          </a:p>
          <a:p>
            <a:r>
              <a:rPr lang="en-US" dirty="0">
                <a:solidFill>
                  <a:srgbClr val="000000"/>
                </a:solidFill>
                <a:latin typeface="Helvetica Neue"/>
              </a:rPr>
              <a:t>Supervised ML (e.g., train, test, split, sampling,  fitting, predicting)</a:t>
            </a:r>
          </a:p>
          <a:p>
            <a:pPr lvl="1"/>
            <a:r>
              <a:rPr lang="en-US" dirty="0">
                <a:solidFill>
                  <a:srgbClr val="000000"/>
                </a:solidFill>
                <a:latin typeface="Helvetica Neue"/>
              </a:rPr>
              <a:t>Regression</a:t>
            </a:r>
          </a:p>
          <a:p>
            <a:pPr lvl="1"/>
            <a:r>
              <a:rPr lang="en-US" dirty="0">
                <a:solidFill>
                  <a:srgbClr val="000000"/>
                </a:solidFill>
                <a:latin typeface="Helvetica Neue"/>
              </a:rPr>
              <a:t>Classification (e.g., binary, multi-class, multi-label)</a:t>
            </a:r>
          </a:p>
          <a:p>
            <a:r>
              <a:rPr lang="en-US" dirty="0">
                <a:solidFill>
                  <a:srgbClr val="000000"/>
                </a:solidFill>
                <a:latin typeface="Helvetica Neue"/>
              </a:rPr>
              <a:t>Unsupervised ML Clustering (e.g., </a:t>
            </a:r>
            <a:r>
              <a:rPr lang="en-US" dirty="0" err="1">
                <a:solidFill>
                  <a:srgbClr val="000000"/>
                </a:solidFill>
                <a:latin typeface="Helvetica Neue"/>
              </a:rPr>
              <a:t>kmeans</a:t>
            </a:r>
            <a:r>
              <a:rPr lang="en-US" dirty="0">
                <a:solidFill>
                  <a:srgbClr val="000000"/>
                </a:solidFill>
                <a:latin typeface="Helvetica Neue"/>
              </a:rPr>
              <a:t>, DBSCAN)</a:t>
            </a:r>
          </a:p>
          <a:p>
            <a:r>
              <a:rPr lang="en-US" dirty="0">
                <a:solidFill>
                  <a:srgbClr val="000000"/>
                </a:solidFill>
                <a:latin typeface="Helvetica Neue"/>
              </a:rPr>
              <a:t>Model performance evaluation, metrics and related topics:</a:t>
            </a:r>
          </a:p>
          <a:p>
            <a:pPr lvl="1"/>
            <a:r>
              <a:rPr lang="en-US" dirty="0">
                <a:solidFill>
                  <a:srgbClr val="000000"/>
                </a:solidFill>
                <a:latin typeface="Helvetica Neue"/>
              </a:rPr>
              <a:t>Model underfitting and overfitting</a:t>
            </a:r>
          </a:p>
          <a:p>
            <a:pPr lvl="1"/>
            <a:r>
              <a:rPr lang="en-US" dirty="0">
                <a:solidFill>
                  <a:srgbClr val="000000"/>
                </a:solidFill>
                <a:latin typeface="Helvetica Neue"/>
              </a:rPr>
              <a:t>Accuracy, precision, recall, F1 score, confusion matrix</a:t>
            </a:r>
          </a:p>
        </p:txBody>
      </p:sp>
      <p:sp>
        <p:nvSpPr>
          <p:cNvPr id="4" name="Content Placeholder 2">
            <a:extLst>
              <a:ext uri="{FF2B5EF4-FFF2-40B4-BE49-F238E27FC236}">
                <a16:creationId xmlns:a16="http://schemas.microsoft.com/office/drawing/2014/main" id="{52D54D9E-D78E-0841-BEE0-57004FC942DF}"/>
              </a:ext>
            </a:extLst>
          </p:cNvPr>
          <p:cNvSpPr txBox="1">
            <a:spLocks/>
          </p:cNvSpPr>
          <p:nvPr/>
        </p:nvSpPr>
        <p:spPr>
          <a:xfrm>
            <a:off x="4956748" y="732864"/>
            <a:ext cx="3507698" cy="410895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000000"/>
                </a:solidFill>
                <a:latin typeface="Helvetica Neue"/>
              </a:rPr>
              <a:t>Natural language processing (e.g., text normalization, similarity ranking, text classification, text clustering)</a:t>
            </a:r>
          </a:p>
          <a:p>
            <a:r>
              <a:rPr lang="en-US" dirty="0">
                <a:solidFill>
                  <a:srgbClr val="000000"/>
                </a:solidFill>
                <a:latin typeface="Helvetica Neue"/>
              </a:rPr>
              <a:t>Feature selection</a:t>
            </a:r>
          </a:p>
          <a:p>
            <a:r>
              <a:rPr lang="en-US" dirty="0">
                <a:solidFill>
                  <a:srgbClr val="000000"/>
                </a:solidFill>
                <a:latin typeface="Helvetica Neue"/>
              </a:rPr>
              <a:t>Dimensionality reduction (e.g., PCA, TSNA)</a:t>
            </a:r>
          </a:p>
          <a:p>
            <a:r>
              <a:rPr lang="en-US" dirty="0">
                <a:solidFill>
                  <a:srgbClr val="000000"/>
                </a:solidFill>
                <a:latin typeface="Helvetica Neue"/>
              </a:rPr>
              <a:t>Dashboarding and user interface design</a:t>
            </a:r>
          </a:p>
          <a:p>
            <a:r>
              <a:rPr lang="en-US" dirty="0">
                <a:solidFill>
                  <a:srgbClr val="000000"/>
                </a:solidFill>
                <a:latin typeface="Helvetica Neue"/>
              </a:rPr>
              <a:t>Ethics (e.g., fairness, security, privacy, civil rights)</a:t>
            </a:r>
          </a:p>
          <a:p>
            <a:r>
              <a:rPr lang="en-US" dirty="0">
                <a:solidFill>
                  <a:srgbClr val="000000"/>
                </a:solidFill>
                <a:latin typeface="Helvetica Neue"/>
              </a:rPr>
              <a:t>Version control and environment freezing</a:t>
            </a:r>
          </a:p>
          <a:p>
            <a:r>
              <a:rPr lang="en-US" dirty="0">
                <a:solidFill>
                  <a:srgbClr val="000000"/>
                </a:solidFill>
                <a:latin typeface="Helvetica Neue"/>
              </a:rPr>
              <a:t>Deployment (e.g., in cloud service, docker and containers)</a:t>
            </a:r>
          </a:p>
          <a:p>
            <a:r>
              <a:rPr lang="en-US" dirty="0">
                <a:solidFill>
                  <a:srgbClr val="000000"/>
                </a:solidFill>
                <a:latin typeface="Helvetica Neue"/>
              </a:rPr>
              <a:t>Communications of results</a:t>
            </a:r>
          </a:p>
          <a:p>
            <a:endParaRPr lang="en-US" dirty="0">
              <a:solidFill>
                <a:srgbClr val="000000"/>
              </a:solidFill>
              <a:latin typeface="Helvetica Neue"/>
            </a:endParaRPr>
          </a:p>
        </p:txBody>
      </p:sp>
    </p:spTree>
    <p:extLst>
      <p:ext uri="{BB962C8B-B14F-4D97-AF65-F5344CB8AC3E}">
        <p14:creationId xmlns:p14="http://schemas.microsoft.com/office/powerpoint/2010/main" val="166340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ACC3-74FB-4224-DBD7-A434A4814197}"/>
              </a:ext>
            </a:extLst>
          </p:cNvPr>
          <p:cNvSpPr>
            <a:spLocks noGrp="1"/>
          </p:cNvSpPr>
          <p:nvPr>
            <p:ph type="title"/>
          </p:nvPr>
        </p:nvSpPr>
        <p:spPr/>
        <p:txBody>
          <a:bodyPr/>
          <a:lstStyle/>
          <a:p>
            <a:r>
              <a:rPr lang="en-US" dirty="0"/>
              <a:t>Other Topics</a:t>
            </a:r>
          </a:p>
        </p:txBody>
      </p:sp>
      <p:sp>
        <p:nvSpPr>
          <p:cNvPr id="3" name="Content Placeholder 2">
            <a:extLst>
              <a:ext uri="{FF2B5EF4-FFF2-40B4-BE49-F238E27FC236}">
                <a16:creationId xmlns:a16="http://schemas.microsoft.com/office/drawing/2014/main" id="{77C3750B-8C8F-5CFC-0666-51631C4F64A2}"/>
              </a:ext>
            </a:extLst>
          </p:cNvPr>
          <p:cNvSpPr>
            <a:spLocks noGrp="1"/>
          </p:cNvSpPr>
          <p:nvPr>
            <p:ph idx="1"/>
          </p:nvPr>
        </p:nvSpPr>
        <p:spPr>
          <a:xfrm>
            <a:off x="457200" y="732865"/>
            <a:ext cx="4324662" cy="4153927"/>
          </a:xfrm>
        </p:spPr>
        <p:txBody>
          <a:bodyPr>
            <a:normAutofit fontScale="85000" lnSpcReduction="20000"/>
          </a:bodyPr>
          <a:lstStyle/>
          <a:p>
            <a:r>
              <a:rPr lang="en-US" dirty="0"/>
              <a:t>Latent Dirichlet Allocation (LDA)</a:t>
            </a:r>
          </a:p>
          <a:p>
            <a:r>
              <a:rPr lang="en-US" dirty="0"/>
              <a:t>Model optimization and hyperparameter tunning</a:t>
            </a:r>
          </a:p>
          <a:p>
            <a:r>
              <a:rPr lang="en-US" dirty="0"/>
              <a:t>Ensemble Learning (i.e., merging prediction from multiple models) (e.g., ensemble models, bagging, boosting, stacking)</a:t>
            </a:r>
          </a:p>
          <a:p>
            <a:r>
              <a:rPr lang="en-US" dirty="0"/>
              <a:t>Deep learning (e.g., transformers)</a:t>
            </a:r>
          </a:p>
          <a:p>
            <a:r>
              <a:rPr lang="en-US" dirty="0"/>
              <a:t>Reinforcement learning</a:t>
            </a:r>
          </a:p>
        </p:txBody>
      </p:sp>
      <p:sp>
        <p:nvSpPr>
          <p:cNvPr id="4" name="Content Placeholder 2">
            <a:extLst>
              <a:ext uri="{FF2B5EF4-FFF2-40B4-BE49-F238E27FC236}">
                <a16:creationId xmlns:a16="http://schemas.microsoft.com/office/drawing/2014/main" id="{D837B976-167D-EC6D-EA2B-D4AF342CD7A5}"/>
              </a:ext>
            </a:extLst>
          </p:cNvPr>
          <p:cNvSpPr txBox="1">
            <a:spLocks/>
          </p:cNvSpPr>
          <p:nvPr/>
        </p:nvSpPr>
        <p:spPr>
          <a:xfrm>
            <a:off x="5061679" y="732864"/>
            <a:ext cx="3747541" cy="415392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Word embeddings text models</a:t>
            </a:r>
          </a:p>
          <a:p>
            <a:r>
              <a:rPr lang="en-US" dirty="0"/>
              <a:t>Named entity recognition</a:t>
            </a:r>
          </a:p>
          <a:p>
            <a:r>
              <a:rPr lang="en-US" dirty="0"/>
              <a:t>Text sentiment analysis</a:t>
            </a:r>
          </a:p>
          <a:p>
            <a:r>
              <a:rPr lang="en-US" dirty="0"/>
              <a:t>Text summarization methods and models</a:t>
            </a:r>
          </a:p>
          <a:p>
            <a:r>
              <a:rPr lang="en-US" dirty="0"/>
              <a:t>Generative AI and large language models</a:t>
            </a:r>
          </a:p>
          <a:p>
            <a:r>
              <a:rPr lang="en-US" dirty="0"/>
              <a:t>Knowledge Graphs and Network Analysis</a:t>
            </a:r>
          </a:p>
        </p:txBody>
      </p:sp>
    </p:spTree>
    <p:extLst>
      <p:ext uri="{BB962C8B-B14F-4D97-AF65-F5344CB8AC3E}">
        <p14:creationId xmlns:p14="http://schemas.microsoft.com/office/powerpoint/2010/main" val="187468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860</Words>
  <Application>Microsoft Office PowerPoint</Application>
  <PresentationFormat>On-screen Show (16:9)</PresentationFormat>
  <Paragraphs>122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Helvetica Neue</vt:lpstr>
      <vt:lpstr>Office Theme</vt:lpstr>
      <vt:lpstr>DATA 601  Concluding Remarks</vt:lpstr>
      <vt:lpstr>What is Data Science?</vt:lpstr>
      <vt:lpstr>Data Science Process</vt:lpstr>
      <vt:lpstr>Future Reading</vt:lpstr>
      <vt:lpstr>Tools and Platforms</vt:lpstr>
      <vt:lpstr>Approaches and Datasets Resources</vt:lpstr>
      <vt:lpstr>Visualization Examples Resources</vt:lpstr>
      <vt:lpstr>Important Topics</vt:lpstr>
      <vt:lpstr>Other Topics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Felix Gonzalez</cp:lastModifiedBy>
  <cp:revision>103</cp:revision>
  <dcterms:created xsi:type="dcterms:W3CDTF">2019-02-27T15:38:32Z</dcterms:created>
  <dcterms:modified xsi:type="dcterms:W3CDTF">2024-05-13T19:28:04Z</dcterms:modified>
</cp:coreProperties>
</file>