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80" r:id="rId2"/>
    <p:sldId id="358" r:id="rId3"/>
    <p:sldId id="363" r:id="rId4"/>
    <p:sldId id="354" r:id="rId5"/>
    <p:sldId id="359" r:id="rId6"/>
    <p:sldId id="367" r:id="rId7"/>
    <p:sldId id="356" r:id="rId8"/>
    <p:sldId id="357" r:id="rId9"/>
    <p:sldId id="364" r:id="rId10"/>
    <p:sldId id="365" r:id="rId11"/>
    <p:sldId id="3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0"/>
    <p:restoredTop sz="94319" autoAdjust="0"/>
  </p:normalViewPr>
  <p:slideViewPr>
    <p:cSldViewPr snapToGrid="0" snapToObjects="1">
      <p:cViewPr>
        <p:scale>
          <a:sx n="125" d="100"/>
          <a:sy n="125" d="100"/>
        </p:scale>
        <p:origin x="60" y="12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terms in this slide are often used interchangeably, their definitions can vary from various data analytic and data science commercial tools and frameworks and have various levels of overlap. We will talk about these during the class.</a:t>
            </a:r>
          </a:p>
        </p:txBody>
      </p:sp>
      <p:sp>
        <p:nvSpPr>
          <p:cNvPr id="4" name="Slide Number Placeholder 3"/>
          <p:cNvSpPr>
            <a:spLocks noGrp="1"/>
          </p:cNvSpPr>
          <p:nvPr>
            <p:ph type="sldNum" sz="quarter" idx="5"/>
          </p:nvPr>
        </p:nvSpPr>
        <p:spPr/>
        <p:txBody>
          <a:bodyPr/>
          <a:lstStyle/>
          <a:p>
            <a:fld id="{A5B2E1FE-4189-4379-96FB-81743B5C961D}" type="slidenum">
              <a:rPr lang="en-US" smtClean="0"/>
              <a:t>3</a:t>
            </a:fld>
            <a:endParaRPr lang="en-US"/>
          </a:p>
        </p:txBody>
      </p:sp>
    </p:spTree>
    <p:extLst>
      <p:ext uri="{BB962C8B-B14F-4D97-AF65-F5344CB8AC3E}">
        <p14:creationId xmlns:p14="http://schemas.microsoft.com/office/powerpoint/2010/main" val="183992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12/3/2024</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12/3/2024</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12/3/2024</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12/3/2024</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12/3/2024</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certification/" TargetMode="External"/><Relationship Id="rId2" Type="http://schemas.openxmlformats.org/officeDocument/2006/relationships/hyperlink" Target="https://learn.microsoft.com/en-us/credentials/browse/" TargetMode="External"/><Relationship Id="rId1" Type="http://schemas.openxmlformats.org/officeDocument/2006/relationships/slideLayout" Target="../slideLayouts/slideLayout2.xml"/><Relationship Id="rId6" Type="http://schemas.openxmlformats.org/officeDocument/2006/relationships/hyperlink" Target="https://www.nvidia.com/gtc/" TargetMode="External"/><Relationship Id="rId5" Type="http://schemas.openxmlformats.org/officeDocument/2006/relationships/hyperlink" Target="https://www.nvidia.com/en-us/training/" TargetMode="External"/><Relationship Id="rId4" Type="http://schemas.openxmlformats.org/officeDocument/2006/relationships/hyperlink" Target="https://d1.awsstatic.com/training-and-certification/docs/AWS_certification_paths.pdf?pp=cert&amp;c=exam&amp;z=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towardsdatascience.com/" TargetMode="External"/><Relationship Id="rId5" Type="http://schemas.openxmlformats.org/officeDocument/2006/relationships/hyperlink" Target="https://medium.com/" TargetMode="External"/><Relationship Id="rId4" Type="http://schemas.openxmlformats.org/officeDocument/2006/relationships/hyperlink" Target="https://datasetsearch.research.google.co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projects.fivethirtyeight.com/" TargetMode="External"/><Relationship Id="rId3" Type="http://schemas.openxmlformats.org/officeDocument/2006/relationships/hyperlink" Target="https://seaborn.pydata.org/examples/index.html" TargetMode="External"/><Relationship Id="rId7" Type="http://schemas.openxmlformats.org/officeDocument/2006/relationships/hyperlink" Target="https://d3-graph-gallery.com/" TargetMode="External"/><Relationship Id="rId2" Type="http://schemas.openxmlformats.org/officeDocument/2006/relationships/hyperlink" Target="https://matplotlib.org/stable/gallery/index.html" TargetMode="External"/><Relationship Id="rId1" Type="http://schemas.openxmlformats.org/officeDocument/2006/relationships/slideLayout" Target="../slideLayouts/slideLayout2.xml"/><Relationship Id="rId6" Type="http://schemas.openxmlformats.org/officeDocument/2006/relationships/hyperlink" Target="https://plotly.com/python/" TargetMode="External"/><Relationship Id="rId5" Type="http://schemas.openxmlformats.org/officeDocument/2006/relationships/hyperlink" Target="https://docs.bokeh.org/en/latest/docs/gallery.html" TargetMode="External"/><Relationship Id="rId4" Type="http://schemas.openxmlformats.org/officeDocument/2006/relationships/hyperlink" Target="https://panel.holoviz.org/gallery/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27221"/>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a:bodyPr>
          <a:lstStyle/>
          <a:p>
            <a:r>
              <a:rPr lang="en-US" dirty="0"/>
              <a:t>DATA 601 </a:t>
            </a:r>
            <a:br>
              <a:rPr lang="en-US" dirty="0"/>
            </a:br>
            <a:r>
              <a:rPr lang="en-US" dirty="0"/>
              <a:t>Concluding Remarks</a:t>
            </a:r>
          </a:p>
        </p:txBody>
      </p:sp>
    </p:spTree>
    <p:extLst>
      <p:ext uri="{BB962C8B-B14F-4D97-AF65-F5344CB8AC3E}">
        <p14:creationId xmlns:p14="http://schemas.microsoft.com/office/powerpoint/2010/main" val="133164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ACC3-74FB-4224-DBD7-A434A4814197}"/>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77C3750B-8C8F-5CFC-0666-51631C4F64A2}"/>
              </a:ext>
            </a:extLst>
          </p:cNvPr>
          <p:cNvSpPr>
            <a:spLocks noGrp="1"/>
          </p:cNvSpPr>
          <p:nvPr>
            <p:ph idx="1"/>
          </p:nvPr>
        </p:nvSpPr>
        <p:spPr>
          <a:xfrm>
            <a:off x="457200" y="732865"/>
            <a:ext cx="4324662" cy="4153927"/>
          </a:xfrm>
        </p:spPr>
        <p:txBody>
          <a:bodyPr>
            <a:normAutofit fontScale="55000" lnSpcReduction="20000"/>
          </a:bodyPr>
          <a:lstStyle/>
          <a:p>
            <a:r>
              <a:rPr lang="en-US" dirty="0">
                <a:solidFill>
                  <a:srgbClr val="000000"/>
                </a:solidFill>
                <a:latin typeface="Helvetica Neue"/>
              </a:rPr>
              <a:t>Version control and environment freezing</a:t>
            </a:r>
          </a:p>
          <a:p>
            <a:endParaRPr lang="en-US" dirty="0">
              <a:solidFill>
                <a:srgbClr val="000000"/>
              </a:solidFill>
              <a:latin typeface="Helvetica Neue"/>
            </a:endParaRPr>
          </a:p>
          <a:p>
            <a:r>
              <a:rPr lang="en-US" dirty="0">
                <a:solidFill>
                  <a:srgbClr val="000000"/>
                </a:solidFill>
                <a:latin typeface="Helvetica Neue"/>
              </a:rPr>
              <a:t>Deployment (e.g., in cloud service, docker and containers)</a:t>
            </a:r>
          </a:p>
          <a:p>
            <a:endParaRPr lang="en-US" dirty="0">
              <a:solidFill>
                <a:srgbClr val="000000"/>
              </a:solidFill>
              <a:latin typeface="Helvetica Neue"/>
            </a:endParaRPr>
          </a:p>
          <a:p>
            <a:r>
              <a:rPr lang="en-US" dirty="0">
                <a:solidFill>
                  <a:srgbClr val="000000"/>
                </a:solidFill>
                <a:latin typeface="Helvetica Neue"/>
              </a:rPr>
              <a:t>Dimensionality reduction (e.g., PCA, TSNA)</a:t>
            </a:r>
          </a:p>
          <a:p>
            <a:endParaRPr lang="en-US" dirty="0"/>
          </a:p>
          <a:p>
            <a:r>
              <a:rPr lang="en-US" dirty="0"/>
              <a:t>Ensemble Learning: merging prediction from multiple models including but not limited to ensemble models, bagging, boosting, stacking)</a:t>
            </a:r>
          </a:p>
          <a:p>
            <a:endParaRPr lang="en-US" dirty="0"/>
          </a:p>
          <a:p>
            <a:r>
              <a:rPr lang="en-US" dirty="0"/>
              <a:t>Deep learning (e.g., transformers)</a:t>
            </a:r>
          </a:p>
          <a:p>
            <a:endParaRPr lang="en-US" dirty="0"/>
          </a:p>
          <a:p>
            <a:r>
              <a:rPr lang="en-US" dirty="0"/>
              <a:t>Reinforcement learning</a:t>
            </a:r>
          </a:p>
          <a:p>
            <a:endParaRPr lang="en-US" dirty="0"/>
          </a:p>
        </p:txBody>
      </p:sp>
      <p:sp>
        <p:nvSpPr>
          <p:cNvPr id="4" name="Content Placeholder 2">
            <a:extLst>
              <a:ext uri="{FF2B5EF4-FFF2-40B4-BE49-F238E27FC236}">
                <a16:creationId xmlns:a16="http://schemas.microsoft.com/office/drawing/2014/main" id="{D837B976-167D-EC6D-EA2B-D4AF342CD7A5}"/>
              </a:ext>
            </a:extLst>
          </p:cNvPr>
          <p:cNvSpPr txBox="1">
            <a:spLocks/>
          </p:cNvSpPr>
          <p:nvPr/>
        </p:nvSpPr>
        <p:spPr>
          <a:xfrm>
            <a:off x="5061679" y="732865"/>
            <a:ext cx="3747541" cy="3757856"/>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Model optimization and hyperparameter tunning</a:t>
            </a:r>
          </a:p>
          <a:p>
            <a:endParaRPr lang="en-US" dirty="0"/>
          </a:p>
          <a:p>
            <a:r>
              <a:rPr lang="en-US" dirty="0"/>
              <a:t>Other Natural Language Processing (NLP) approaches:</a:t>
            </a:r>
          </a:p>
          <a:p>
            <a:pPr lvl="1"/>
            <a:r>
              <a:rPr lang="en-US" dirty="0"/>
              <a:t>Latent Dirichlet Allocation (LDA)</a:t>
            </a:r>
          </a:p>
          <a:p>
            <a:pPr lvl="1"/>
            <a:r>
              <a:rPr lang="en-US" dirty="0"/>
              <a:t>Word embeddings text models</a:t>
            </a:r>
          </a:p>
          <a:p>
            <a:pPr lvl="1"/>
            <a:r>
              <a:rPr lang="en-US" dirty="0"/>
              <a:t>Named entity recognition</a:t>
            </a:r>
          </a:p>
          <a:p>
            <a:pPr lvl="1"/>
            <a:r>
              <a:rPr lang="en-US" dirty="0"/>
              <a:t>Text sentiment analysis</a:t>
            </a:r>
          </a:p>
          <a:p>
            <a:pPr lvl="1"/>
            <a:r>
              <a:rPr lang="en-US" dirty="0"/>
              <a:t>Text summarization methods and models</a:t>
            </a:r>
          </a:p>
          <a:p>
            <a:pPr lvl="1"/>
            <a:r>
              <a:rPr lang="en-US" dirty="0"/>
              <a:t>Generative AI and large language models</a:t>
            </a:r>
          </a:p>
          <a:p>
            <a:endParaRPr lang="en-US" dirty="0"/>
          </a:p>
          <a:p>
            <a:r>
              <a:rPr lang="en-US" dirty="0"/>
              <a:t>Knowledge Graphs and Network Analysis</a:t>
            </a:r>
          </a:p>
        </p:txBody>
      </p:sp>
    </p:spTree>
    <p:extLst>
      <p:ext uri="{BB962C8B-B14F-4D97-AF65-F5344CB8AC3E}">
        <p14:creationId xmlns:p14="http://schemas.microsoft.com/office/powerpoint/2010/main" val="187468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C44E8-79FF-1D16-234B-273C98A6C3B2}"/>
              </a:ext>
            </a:extLst>
          </p:cNvPr>
          <p:cNvSpPr/>
          <p:nvPr/>
        </p:nvSpPr>
        <p:spPr>
          <a:xfrm>
            <a:off x="1783869" y="2110085"/>
            <a:ext cx="5576270" cy="1323439"/>
          </a:xfrm>
          <a:prstGeom prst="rect">
            <a:avLst/>
          </a:prstGeom>
          <a:noFill/>
        </p:spPr>
        <p:txBody>
          <a:bodyPr wrap="none" lIns="91440" tIns="45720" rIns="91440" bIns="45720">
            <a:spAutoFit/>
          </a:bodyPr>
          <a:lstStyle/>
          <a:p>
            <a:pPr algn="ctr"/>
            <a:r>
              <a:rPr lang="en-US"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143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3AD-54C6-1562-3B17-AC595828310E}"/>
              </a:ext>
            </a:extLst>
          </p:cNvPr>
          <p:cNvSpPr>
            <a:spLocks noGrp="1"/>
          </p:cNvSpPr>
          <p:nvPr>
            <p:ph type="title"/>
          </p:nvPr>
        </p:nvSpPr>
        <p:spPr/>
        <p:txBody>
          <a:bodyPr/>
          <a:lstStyle/>
          <a:p>
            <a:r>
              <a:rPr lang="en-US" dirty="0"/>
              <a:t>What is Data Science?</a:t>
            </a:r>
          </a:p>
        </p:txBody>
      </p:sp>
      <p:grpSp>
        <p:nvGrpSpPr>
          <p:cNvPr id="3" name="Group 2">
            <a:extLst>
              <a:ext uri="{FF2B5EF4-FFF2-40B4-BE49-F238E27FC236}">
                <a16:creationId xmlns:a16="http://schemas.microsoft.com/office/drawing/2014/main" id="{AF9BD042-2988-750E-5C2A-7634394FF863}"/>
              </a:ext>
            </a:extLst>
          </p:cNvPr>
          <p:cNvGrpSpPr/>
          <p:nvPr/>
        </p:nvGrpSpPr>
        <p:grpSpPr>
          <a:xfrm>
            <a:off x="589280" y="671708"/>
            <a:ext cx="8051800" cy="4382247"/>
            <a:chOff x="0" y="763792"/>
            <a:chExt cx="9144000" cy="6063727"/>
          </a:xfrm>
        </p:grpSpPr>
        <p:grpSp>
          <p:nvGrpSpPr>
            <p:cNvPr id="4" name="Group 3">
              <a:extLst>
                <a:ext uri="{FF2B5EF4-FFF2-40B4-BE49-F238E27FC236}">
                  <a16:creationId xmlns:a16="http://schemas.microsoft.com/office/drawing/2014/main" id="{04EAF6F7-BE8F-8893-F80E-BD7142990F04}"/>
                </a:ext>
              </a:extLst>
            </p:cNvPr>
            <p:cNvGrpSpPr/>
            <p:nvPr/>
          </p:nvGrpSpPr>
          <p:grpSpPr>
            <a:xfrm>
              <a:off x="0" y="763792"/>
              <a:ext cx="9144000" cy="6063727"/>
              <a:chOff x="0" y="763792"/>
              <a:chExt cx="9144000" cy="6063727"/>
            </a:xfrm>
          </p:grpSpPr>
          <p:sp>
            <p:nvSpPr>
              <p:cNvPr id="6" name="Rectangle 5">
                <a:extLst>
                  <a:ext uri="{FF2B5EF4-FFF2-40B4-BE49-F238E27FC236}">
                    <a16:creationId xmlns:a16="http://schemas.microsoft.com/office/drawing/2014/main" id="{26B7EB42-6834-48D8-42CF-2154134D4E49}"/>
                  </a:ext>
                </a:extLst>
              </p:cNvPr>
              <p:cNvSpPr/>
              <p:nvPr/>
            </p:nvSpPr>
            <p:spPr>
              <a:xfrm>
                <a:off x="0" y="763792"/>
                <a:ext cx="9144000" cy="60637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40E2BB83-6C41-762D-FAF5-3AD226D40CC6}"/>
                  </a:ext>
                </a:extLst>
              </p:cNvPr>
              <p:cNvSpPr/>
              <p:nvPr/>
            </p:nvSpPr>
            <p:spPr>
              <a:xfrm>
                <a:off x="2486026" y="1051057"/>
                <a:ext cx="5084355" cy="4711568"/>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a:p>
              <a:p>
                <a:pPr algn="r"/>
                <a:endParaRPr lang="en-US" sz="2000" b="1" dirty="0"/>
              </a:p>
              <a:p>
                <a:pPr algn="r"/>
                <a:endParaRPr lang="en-US" sz="2000" b="1" dirty="0"/>
              </a:p>
              <a:p>
                <a:pPr algn="r"/>
                <a:endParaRPr lang="en-US" sz="2000" b="1" dirty="0"/>
              </a:p>
              <a:p>
                <a:pPr algn="ctr"/>
                <a:r>
                  <a:rPr lang="en-US" sz="2000" b="1" dirty="0"/>
                  <a:t>                     Data Science</a:t>
                </a:r>
              </a:p>
              <a:p>
                <a:pPr algn="ct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Oval 7">
                <a:extLst>
                  <a:ext uri="{FF2B5EF4-FFF2-40B4-BE49-F238E27FC236}">
                    <a16:creationId xmlns:a16="http://schemas.microsoft.com/office/drawing/2014/main" id="{98E8A6B0-A39D-DB1A-ABBA-6BB60927DF7F}"/>
                  </a:ext>
                </a:extLst>
              </p:cNvPr>
              <p:cNvSpPr/>
              <p:nvPr/>
            </p:nvSpPr>
            <p:spPr>
              <a:xfrm>
                <a:off x="116382" y="857051"/>
                <a:ext cx="5474793" cy="509607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         Artificial </a:t>
                </a:r>
              </a:p>
              <a:p>
                <a:r>
                  <a:rPr lang="en-US" sz="2000" b="1" dirty="0"/>
                  <a:t>  Intelligence (AI)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Oval 8">
                <a:extLst>
                  <a:ext uri="{FF2B5EF4-FFF2-40B4-BE49-F238E27FC236}">
                    <a16:creationId xmlns:a16="http://schemas.microsoft.com/office/drawing/2014/main" id="{33EF2DA6-9310-BC4D-DBAB-DD8F9AA074F1}"/>
                  </a:ext>
                </a:extLst>
              </p:cNvPr>
              <p:cNvSpPr/>
              <p:nvPr/>
            </p:nvSpPr>
            <p:spPr>
              <a:xfrm>
                <a:off x="304800" y="2326764"/>
                <a:ext cx="3105245" cy="3039981"/>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pPr algn="ctr"/>
                <a:r>
                  <a:rPr lang="en-US" sz="1600" b="1" dirty="0"/>
                  <a:t>Machine </a:t>
                </a:r>
              </a:p>
              <a:p>
                <a:pPr algn="ctr"/>
                <a:r>
                  <a:rPr lang="en-US" sz="1600" b="1" dirty="0"/>
                  <a:t>Learning (ML)</a:t>
                </a:r>
              </a:p>
              <a:p>
                <a:endParaRPr lang="en-US" sz="2000" b="1" dirty="0"/>
              </a:p>
              <a:p>
                <a:endParaRPr lang="en-US" dirty="0"/>
              </a:p>
              <a:p>
                <a:endParaRPr lang="en-US" dirty="0"/>
              </a:p>
              <a:p>
                <a:endParaRPr lang="en-US" dirty="0"/>
              </a:p>
              <a:p>
                <a:endParaRPr lang="en-US" dirty="0"/>
              </a:p>
              <a:p>
                <a:endParaRPr lang="en-US" dirty="0"/>
              </a:p>
              <a:p>
                <a:endParaRPr lang="en-US" dirty="0"/>
              </a:p>
            </p:txBody>
          </p:sp>
          <p:sp>
            <p:nvSpPr>
              <p:cNvPr id="10" name="Oval 9">
                <a:extLst>
                  <a:ext uri="{FF2B5EF4-FFF2-40B4-BE49-F238E27FC236}">
                    <a16:creationId xmlns:a16="http://schemas.microsoft.com/office/drawing/2014/main" id="{86E513C6-3664-2B6A-5A71-E49EB52D0E31}"/>
                  </a:ext>
                </a:extLst>
              </p:cNvPr>
              <p:cNvSpPr/>
              <p:nvPr/>
            </p:nvSpPr>
            <p:spPr>
              <a:xfrm>
                <a:off x="2781399" y="3027032"/>
                <a:ext cx="2068776" cy="3153834"/>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r>
                  <a:rPr lang="en-US" sz="1600" b="1" dirty="0"/>
                  <a:t>Natural Language Processing (NLP</a:t>
                </a:r>
                <a:endParaRPr lang="en-US" sz="1600" dirty="0"/>
              </a:p>
              <a:p>
                <a:endParaRPr lang="en-US" dirty="0"/>
              </a:p>
              <a:p>
                <a:endParaRPr lang="en-US" dirty="0"/>
              </a:p>
              <a:p>
                <a:endParaRPr lang="en-US" dirty="0"/>
              </a:p>
              <a:p>
                <a:endParaRPr lang="en-US" dirty="0"/>
              </a:p>
            </p:txBody>
          </p:sp>
          <p:sp>
            <p:nvSpPr>
              <p:cNvPr id="11" name="Oval 10">
                <a:extLst>
                  <a:ext uri="{FF2B5EF4-FFF2-40B4-BE49-F238E27FC236}">
                    <a16:creationId xmlns:a16="http://schemas.microsoft.com/office/drawing/2014/main" id="{F2BB52FC-DAE1-70F9-0EB6-D167EBE0E0AE}"/>
                  </a:ext>
                </a:extLst>
              </p:cNvPr>
              <p:cNvSpPr/>
              <p:nvPr/>
            </p:nvSpPr>
            <p:spPr>
              <a:xfrm>
                <a:off x="906869" y="3391486"/>
                <a:ext cx="2424998" cy="1360476"/>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Deep Learning (DL)</a:t>
                </a:r>
              </a:p>
              <a:p>
                <a:pPr algn="ctr"/>
                <a:endParaRPr lang="en-US" sz="1400" b="1" dirty="0"/>
              </a:p>
              <a:p>
                <a:pPr algn="ctr"/>
                <a:endParaRPr lang="en-US" dirty="0"/>
              </a:p>
            </p:txBody>
          </p:sp>
          <p:sp>
            <p:nvSpPr>
              <p:cNvPr id="12" name="Oval 11">
                <a:extLst>
                  <a:ext uri="{FF2B5EF4-FFF2-40B4-BE49-F238E27FC236}">
                    <a16:creationId xmlns:a16="http://schemas.microsoft.com/office/drawing/2014/main" id="{4AB2F65C-ED30-359F-B511-73BD4A45803B}"/>
                  </a:ext>
                </a:extLst>
              </p:cNvPr>
              <p:cNvSpPr/>
              <p:nvPr/>
            </p:nvSpPr>
            <p:spPr>
              <a:xfrm>
                <a:off x="4387092" y="3092455"/>
                <a:ext cx="3629026" cy="3425792"/>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Statistics</a:t>
                </a:r>
              </a:p>
            </p:txBody>
          </p:sp>
          <p:sp>
            <p:nvSpPr>
              <p:cNvPr id="13" name="Oval 12">
                <a:extLst>
                  <a:ext uri="{FF2B5EF4-FFF2-40B4-BE49-F238E27FC236}">
                    <a16:creationId xmlns:a16="http://schemas.microsoft.com/office/drawing/2014/main" id="{76728487-EFA6-6FF6-E0D2-B86E995EEC4A}"/>
                  </a:ext>
                </a:extLst>
              </p:cNvPr>
              <p:cNvSpPr/>
              <p:nvPr/>
            </p:nvSpPr>
            <p:spPr>
              <a:xfrm>
                <a:off x="6568223" y="2041452"/>
                <a:ext cx="2459396" cy="4567270"/>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endParaRPr lang="en-US" sz="2000" b="1" dirty="0"/>
              </a:p>
              <a:p>
                <a:endParaRPr lang="en-US" sz="2000" b="1" dirty="0"/>
              </a:p>
              <a:p>
                <a:endParaRPr lang="en-US" sz="2000" b="1" dirty="0"/>
              </a:p>
              <a:p>
                <a:r>
                  <a:rPr lang="en-US" sz="2000" b="1" dirty="0"/>
                  <a:t>			</a:t>
                </a:r>
              </a:p>
              <a:p>
                <a:pPr algn="r"/>
                <a:r>
                  <a:rPr lang="en-US" sz="2000" b="1" dirty="0"/>
                  <a:t>		Data Analytics</a:t>
                </a:r>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dirty="0"/>
              </a:p>
              <a:p>
                <a:endParaRPr lang="en-US" dirty="0"/>
              </a:p>
              <a:p>
                <a:endParaRPr lang="en-US" dirty="0"/>
              </a:p>
              <a:p>
                <a:endParaRPr lang="en-US" dirty="0"/>
              </a:p>
              <a:p>
                <a:endParaRPr lang="en-US" dirty="0"/>
              </a:p>
              <a:p>
                <a:endParaRPr lang="en-US" dirty="0"/>
              </a:p>
            </p:txBody>
          </p:sp>
        </p:grpSp>
        <p:sp>
          <p:nvSpPr>
            <p:cNvPr id="5" name="Oval 4">
              <a:extLst>
                <a:ext uri="{FF2B5EF4-FFF2-40B4-BE49-F238E27FC236}">
                  <a16:creationId xmlns:a16="http://schemas.microsoft.com/office/drawing/2014/main" id="{B7D6392F-1E60-87CE-9E41-32E108F00AE4}"/>
                </a:ext>
              </a:extLst>
            </p:cNvPr>
            <p:cNvSpPr/>
            <p:nvPr/>
          </p:nvSpPr>
          <p:spPr>
            <a:xfrm>
              <a:off x="1723276" y="4023269"/>
              <a:ext cx="1588818" cy="49634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Generative AI</a:t>
              </a:r>
              <a:endParaRPr lang="en-US" sz="1200" dirty="0"/>
            </a:p>
          </p:txBody>
        </p:sp>
      </p:grpSp>
    </p:spTree>
    <p:extLst>
      <p:ext uri="{BB962C8B-B14F-4D97-AF65-F5344CB8AC3E}">
        <p14:creationId xmlns:p14="http://schemas.microsoft.com/office/powerpoint/2010/main" val="213723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3E3403-5F06-51E0-C52F-93A0B24B33B5}"/>
              </a:ext>
            </a:extLst>
          </p:cNvPr>
          <p:cNvSpPr/>
          <p:nvPr/>
        </p:nvSpPr>
        <p:spPr>
          <a:xfrm>
            <a:off x="8625" y="0"/>
            <a:ext cx="8543703" cy="8247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5D944127-7C70-C53A-3662-441B2A383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713" y="73313"/>
            <a:ext cx="4816433" cy="499687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55F813C-BE3D-B647-0F6D-D8F11BD50A92}"/>
              </a:ext>
            </a:extLst>
          </p:cNvPr>
          <p:cNvSpPr>
            <a:spLocks noGrp="1"/>
          </p:cNvSpPr>
          <p:nvPr>
            <p:ph type="title"/>
          </p:nvPr>
        </p:nvSpPr>
        <p:spPr>
          <a:xfrm>
            <a:off x="188259" y="146625"/>
            <a:ext cx="1674159" cy="1641833"/>
          </a:xfrm>
        </p:spPr>
        <p:txBody>
          <a:bodyPr/>
          <a:lstStyle/>
          <a:p>
            <a:r>
              <a:rPr lang="en-US" dirty="0"/>
              <a:t>Data Science Process</a:t>
            </a:r>
          </a:p>
        </p:txBody>
      </p:sp>
    </p:spTree>
    <p:extLst>
      <p:ext uri="{BB962C8B-B14F-4D97-AF65-F5344CB8AC3E}">
        <p14:creationId xmlns:p14="http://schemas.microsoft.com/office/powerpoint/2010/main" val="8174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9F628-543C-9548-AB98-FDA2714A6AD2}"/>
              </a:ext>
            </a:extLst>
          </p:cNvPr>
          <p:cNvSpPr>
            <a:spLocks noGrp="1"/>
          </p:cNvSpPr>
          <p:nvPr>
            <p:ph type="title"/>
          </p:nvPr>
        </p:nvSpPr>
        <p:spPr/>
        <p:txBody>
          <a:bodyPr/>
          <a:lstStyle/>
          <a:p>
            <a:r>
              <a:rPr lang="en-US" dirty="0"/>
              <a:t>Future Reading</a:t>
            </a:r>
          </a:p>
        </p:txBody>
      </p:sp>
    </p:spTree>
    <p:extLst>
      <p:ext uri="{BB962C8B-B14F-4D97-AF65-F5344CB8AC3E}">
        <p14:creationId xmlns:p14="http://schemas.microsoft.com/office/powerpoint/2010/main" val="206314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677A-E7C3-6090-B7A1-33238AD7BB12}"/>
              </a:ext>
            </a:extLst>
          </p:cNvPr>
          <p:cNvSpPr>
            <a:spLocks noGrp="1"/>
          </p:cNvSpPr>
          <p:nvPr>
            <p:ph type="title"/>
          </p:nvPr>
        </p:nvSpPr>
        <p:spPr/>
        <p:txBody>
          <a:bodyPr/>
          <a:lstStyle/>
          <a:p>
            <a:r>
              <a:rPr lang="en-US" dirty="0"/>
              <a:t>Tools and Platforms</a:t>
            </a:r>
          </a:p>
        </p:txBody>
      </p:sp>
      <p:sp>
        <p:nvSpPr>
          <p:cNvPr id="3" name="Content Placeholder 2">
            <a:extLst>
              <a:ext uri="{FF2B5EF4-FFF2-40B4-BE49-F238E27FC236}">
                <a16:creationId xmlns:a16="http://schemas.microsoft.com/office/drawing/2014/main" id="{674BCC20-BC1F-10AE-9A76-6D3518AAAF39}"/>
              </a:ext>
            </a:extLst>
          </p:cNvPr>
          <p:cNvSpPr>
            <a:spLocks noGrp="1"/>
          </p:cNvSpPr>
          <p:nvPr>
            <p:ph idx="1"/>
          </p:nvPr>
        </p:nvSpPr>
        <p:spPr>
          <a:xfrm>
            <a:off x="457200" y="732865"/>
            <a:ext cx="8229600" cy="4108075"/>
          </a:xfrm>
        </p:spPr>
        <p:txBody>
          <a:bodyPr>
            <a:normAutofit fontScale="55000" lnSpcReduction="20000"/>
          </a:bodyPr>
          <a:lstStyle/>
          <a:p>
            <a:pPr algn="l"/>
            <a:r>
              <a:rPr lang="en-US" b="0" i="0" dirty="0">
                <a:solidFill>
                  <a:srgbClr val="000000"/>
                </a:solidFill>
                <a:effectLst/>
                <a:latin typeface="Helvetica Neue"/>
              </a:rPr>
              <a:t>Tools often have a combination of capabilities (e.g., visualization, AI, ML, NLP, etc.). Examples of readily available tools:</a:t>
            </a:r>
          </a:p>
          <a:p>
            <a:pPr lvl="1">
              <a:buFont typeface="+mj-lt"/>
              <a:buAutoNum type="arabicPeriod"/>
            </a:pPr>
            <a:r>
              <a:rPr lang="en-US" b="0" i="0" dirty="0">
                <a:solidFill>
                  <a:srgbClr val="000000"/>
                </a:solidFill>
                <a:effectLst/>
                <a:latin typeface="Helvetica Neue"/>
              </a:rPr>
              <a:t>Open source (e.g., Python, R, </a:t>
            </a:r>
            <a:r>
              <a:rPr lang="en-US" b="0" i="0" dirty="0" err="1">
                <a:solidFill>
                  <a:srgbClr val="000000"/>
                </a:solidFill>
                <a:effectLst/>
                <a:latin typeface="Helvetica Neue"/>
              </a:rPr>
              <a:t>Jupyter</a:t>
            </a:r>
            <a:r>
              <a:rPr lang="en-US" b="0" i="0" dirty="0">
                <a:solidFill>
                  <a:srgbClr val="000000"/>
                </a:solidFill>
                <a:effectLst/>
                <a:latin typeface="Helvetica Neue"/>
              </a:rPr>
              <a:t>, JSD3, etc.)</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Example of data analytics and data science platforms all with different capabilities, limitations, and learning curves:</a:t>
            </a:r>
          </a:p>
          <a:p>
            <a:pPr lvl="1">
              <a:buFont typeface="+mj-lt"/>
              <a:buAutoNum type="arabicPeriod"/>
            </a:pPr>
            <a:r>
              <a:rPr lang="en-US" b="0" i="0" dirty="0">
                <a:solidFill>
                  <a:srgbClr val="000000"/>
                </a:solidFill>
                <a:effectLst/>
                <a:latin typeface="Helvetica Neue"/>
              </a:rPr>
              <a:t>Anaconda (Data science distribution package Python/R/</a:t>
            </a:r>
            <a:r>
              <a:rPr lang="en-US" b="0" i="0" dirty="0" err="1">
                <a:solidFill>
                  <a:srgbClr val="000000"/>
                </a:solidFill>
                <a:effectLst/>
                <a:latin typeface="Helvetica Neue"/>
              </a:rPr>
              <a:t>Jupyter</a:t>
            </a:r>
            <a:r>
              <a:rPr lang="en-US" b="0" i="0" dirty="0">
                <a:solidFill>
                  <a:srgbClr val="000000"/>
                </a:solidFill>
                <a:effectLst/>
                <a:latin typeface="Helvetica Neue"/>
              </a:rPr>
              <a:t>)</a:t>
            </a:r>
          </a:p>
          <a:p>
            <a:pPr lvl="1">
              <a:buFont typeface="+mj-lt"/>
              <a:buAutoNum type="arabicPeriod"/>
            </a:pPr>
            <a:r>
              <a:rPr lang="en-US" b="0" i="0" dirty="0">
                <a:solidFill>
                  <a:srgbClr val="000000"/>
                </a:solidFill>
                <a:effectLst/>
                <a:latin typeface="Helvetica Neue"/>
              </a:rPr>
              <a:t>NVIDIA Deep Learning Institute (DLI)/Data Science Libraries (e.g., RAPIDS)/Omniverse</a:t>
            </a:r>
          </a:p>
          <a:p>
            <a:pPr lvl="1">
              <a:buFont typeface="+mj-lt"/>
              <a:buAutoNum type="arabicPeriod"/>
            </a:pPr>
            <a:r>
              <a:rPr lang="en-US" b="0" i="0" dirty="0">
                <a:solidFill>
                  <a:srgbClr val="000000"/>
                </a:solidFill>
                <a:effectLst/>
                <a:latin typeface="Helvetica Neue"/>
              </a:rPr>
              <a:t>Google Cloud Services Platform</a:t>
            </a:r>
          </a:p>
          <a:p>
            <a:pPr lvl="1">
              <a:buFont typeface="+mj-lt"/>
              <a:buAutoNum type="arabicPeriod"/>
            </a:pPr>
            <a:r>
              <a:rPr lang="en-US" b="0" i="0" dirty="0">
                <a:solidFill>
                  <a:srgbClr val="000000"/>
                </a:solidFill>
                <a:effectLst/>
                <a:latin typeface="Helvetica Neue"/>
              </a:rPr>
              <a:t>Amazon Web Services</a:t>
            </a:r>
          </a:p>
          <a:p>
            <a:pPr lvl="1">
              <a:buFont typeface="+mj-lt"/>
              <a:buAutoNum type="arabicPeriod"/>
            </a:pPr>
            <a:r>
              <a:rPr lang="en-US" b="0" i="0" dirty="0">
                <a:solidFill>
                  <a:srgbClr val="000000"/>
                </a:solidFill>
                <a:effectLst/>
                <a:latin typeface="Helvetica Neue"/>
              </a:rPr>
              <a:t>MicroStrategy </a:t>
            </a:r>
          </a:p>
          <a:p>
            <a:pPr lvl="1">
              <a:buFont typeface="+mj-lt"/>
              <a:buAutoNum type="arabicPeriod"/>
            </a:pPr>
            <a:r>
              <a:rPr lang="en-US" b="0" i="0" dirty="0">
                <a:solidFill>
                  <a:srgbClr val="000000"/>
                </a:solidFill>
                <a:effectLst/>
                <a:latin typeface="Helvetica Neue"/>
              </a:rPr>
              <a:t>MS Power Apps/Power Bi/Azure</a:t>
            </a:r>
          </a:p>
          <a:p>
            <a:pPr lvl="1">
              <a:buFont typeface="+mj-lt"/>
              <a:buAutoNum type="arabicPeriod"/>
            </a:pPr>
            <a:r>
              <a:rPr lang="en-US" b="0" i="0" dirty="0">
                <a:solidFill>
                  <a:srgbClr val="000000"/>
                </a:solidFill>
                <a:effectLst/>
                <a:latin typeface="Helvetica Neue"/>
              </a:rPr>
              <a:t>Tableau</a:t>
            </a:r>
          </a:p>
          <a:p>
            <a:pPr lvl="1">
              <a:buFont typeface="+mj-lt"/>
              <a:buAutoNum type="arabicPeriod"/>
            </a:pPr>
            <a:r>
              <a:rPr lang="en-US" b="0" i="0" dirty="0">
                <a:solidFill>
                  <a:srgbClr val="000000"/>
                </a:solidFill>
                <a:effectLst/>
                <a:latin typeface="Helvetica Neue"/>
              </a:rPr>
              <a:t>Hadoop</a:t>
            </a:r>
          </a:p>
          <a:p>
            <a:pPr lvl="1">
              <a:buFont typeface="+mj-lt"/>
              <a:buAutoNum type="arabicPeriod"/>
            </a:pPr>
            <a:r>
              <a:rPr lang="en-US" b="0" i="0" dirty="0">
                <a:solidFill>
                  <a:srgbClr val="000000"/>
                </a:solidFill>
                <a:effectLst/>
                <a:latin typeface="Helvetica Neue"/>
              </a:rPr>
              <a:t>Palantir Foundry</a:t>
            </a:r>
          </a:p>
          <a:p>
            <a:pPr lvl="1">
              <a:buFont typeface="+mj-lt"/>
              <a:buAutoNum type="arabicPeriod"/>
            </a:pPr>
            <a:r>
              <a:rPr lang="en-US" b="0" i="0" dirty="0" err="1">
                <a:solidFill>
                  <a:srgbClr val="000000"/>
                </a:solidFill>
                <a:effectLst/>
                <a:latin typeface="Helvetica Neue"/>
              </a:rPr>
              <a:t>SkySpark</a:t>
            </a:r>
            <a:endParaRPr lang="en-US" b="0" i="0" dirty="0">
              <a:solidFill>
                <a:srgbClr val="000000"/>
              </a:solidFill>
              <a:effectLst/>
              <a:latin typeface="Helvetica Neue"/>
            </a:endParaRPr>
          </a:p>
          <a:p>
            <a:pPr lvl="1">
              <a:buFont typeface="+mj-lt"/>
              <a:buAutoNum type="arabicPeriod"/>
            </a:pPr>
            <a:r>
              <a:rPr lang="en-US" b="0" i="0" dirty="0">
                <a:solidFill>
                  <a:srgbClr val="000000"/>
                </a:solidFill>
                <a:effectLst/>
                <a:latin typeface="Helvetica Neue"/>
              </a:rPr>
              <a:t>PNNL Inspire (text analysis)</a:t>
            </a:r>
          </a:p>
          <a:p>
            <a:pPr lvl="1">
              <a:buFont typeface="+mj-lt"/>
              <a:buAutoNum type="arabicPeriod"/>
            </a:pPr>
            <a:r>
              <a:rPr lang="en-US" b="0" i="0" dirty="0">
                <a:solidFill>
                  <a:srgbClr val="000000"/>
                </a:solidFill>
                <a:effectLst/>
                <a:latin typeface="Helvetica Neue"/>
              </a:rPr>
              <a:t>Low code or no-code development platforms</a:t>
            </a:r>
          </a:p>
          <a:p>
            <a:pPr marL="457200" lvl="1" inden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Jargon can vary from company to company from tools to tools.</a:t>
            </a:r>
          </a:p>
          <a:p>
            <a:pPr marL="457200" lvl="1" indent="0">
              <a:buNone/>
            </a:pPr>
            <a:endParaRPr lang="en-US" b="0" i="0" dirty="0">
              <a:solidFill>
                <a:srgbClr val="000000"/>
              </a:solidFill>
              <a:effectLst/>
              <a:latin typeface="Helvetica Neue"/>
            </a:endParaRPr>
          </a:p>
          <a:p>
            <a:pPr marL="0" indent="0">
              <a:buNone/>
            </a:pP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5914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D83-BEED-8DB6-3883-AA75AB3F4020}"/>
              </a:ext>
            </a:extLst>
          </p:cNvPr>
          <p:cNvSpPr>
            <a:spLocks noGrp="1"/>
          </p:cNvSpPr>
          <p:nvPr>
            <p:ph type="title"/>
          </p:nvPr>
        </p:nvSpPr>
        <p:spPr/>
        <p:txBody>
          <a:bodyPr/>
          <a:lstStyle/>
          <a:p>
            <a:r>
              <a:rPr lang="en-US" sz="3000" dirty="0"/>
              <a:t>Platform Specific Training and Certifications</a:t>
            </a:r>
          </a:p>
        </p:txBody>
      </p:sp>
      <p:sp>
        <p:nvSpPr>
          <p:cNvPr id="3" name="Content Placeholder 2">
            <a:extLst>
              <a:ext uri="{FF2B5EF4-FFF2-40B4-BE49-F238E27FC236}">
                <a16:creationId xmlns:a16="http://schemas.microsoft.com/office/drawing/2014/main" id="{708D0648-D5A8-BC7F-D166-C2C899754714}"/>
              </a:ext>
            </a:extLst>
          </p:cNvPr>
          <p:cNvSpPr>
            <a:spLocks noGrp="1"/>
          </p:cNvSpPr>
          <p:nvPr>
            <p:ph idx="1"/>
          </p:nvPr>
        </p:nvSpPr>
        <p:spPr/>
        <p:txBody>
          <a:bodyPr>
            <a:normAutofit fontScale="85000" lnSpcReduction="20000"/>
          </a:bodyPr>
          <a:lstStyle/>
          <a:p>
            <a:r>
              <a:rPr lang="fr-FR" b="0" i="0" dirty="0">
                <a:solidFill>
                  <a:srgbClr val="222222"/>
                </a:solidFill>
                <a:effectLst/>
                <a:latin typeface="Arial" panose="020B0604020202020204" pitchFamily="34" charset="0"/>
              </a:rPr>
              <a:t>Microsoft Certifications:</a:t>
            </a:r>
          </a:p>
          <a:p>
            <a:pPr lvl="1"/>
            <a:r>
              <a:rPr lang="fr-FR" b="0" i="0" dirty="0">
                <a:solidFill>
                  <a:srgbClr val="222222"/>
                </a:solidFill>
                <a:effectLst/>
                <a:latin typeface="Arial" panose="020B0604020202020204" pitchFamily="34" charset="0"/>
                <a:hlinkClick r:id="rId2"/>
              </a:rPr>
              <a:t>https://learn.microsoft.com/en-us/credentials/browse/</a:t>
            </a:r>
            <a:r>
              <a:rPr lang="fr-FR" b="0" i="0" dirty="0">
                <a:solidFill>
                  <a:srgbClr val="222222"/>
                </a:solidFill>
                <a:effectLst/>
                <a:latin typeface="Arial" panose="020B0604020202020204" pitchFamily="34" charset="0"/>
              </a:rPr>
              <a:t> </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AWS Certifications:</a:t>
            </a:r>
          </a:p>
          <a:p>
            <a:pPr lvl="1"/>
            <a:r>
              <a:rPr lang="en-US" dirty="0">
                <a:hlinkClick r:id="rId3"/>
              </a:rPr>
              <a:t>https://aws.amazon.com/certification/</a:t>
            </a:r>
            <a:endParaRPr lang="en-US" dirty="0"/>
          </a:p>
          <a:p>
            <a:pPr lvl="1"/>
            <a:r>
              <a:rPr lang="en-US" dirty="0"/>
              <a:t>AWS paths: </a:t>
            </a:r>
            <a:r>
              <a:rPr lang="en-US" dirty="0">
                <a:hlinkClick r:id="rId4"/>
              </a:rPr>
              <a:t>https://d1.awsstatic.com/training-and-certification/docs/AWS_certification_paths.pdf?pp=cert&amp;c=exam&amp;z=6</a:t>
            </a:r>
            <a:r>
              <a:rPr lang="en-US" dirty="0"/>
              <a:t> </a:t>
            </a:r>
          </a:p>
          <a:p>
            <a:r>
              <a:rPr lang="en-US" dirty="0"/>
              <a:t> </a:t>
            </a:r>
          </a:p>
          <a:p>
            <a:r>
              <a:rPr lang="en-US" dirty="0"/>
              <a:t>NVIDIA:</a:t>
            </a:r>
          </a:p>
          <a:p>
            <a:pPr lvl="1"/>
            <a:r>
              <a:rPr lang="en-US" dirty="0"/>
              <a:t>Deep Learning Institute: </a:t>
            </a:r>
            <a:r>
              <a:rPr lang="en-US" dirty="0">
                <a:hlinkClick r:id="rId5"/>
              </a:rPr>
              <a:t>https://www.nvidia.com/en-us/training/</a:t>
            </a:r>
            <a:r>
              <a:rPr lang="en-US" dirty="0"/>
              <a:t> </a:t>
            </a:r>
          </a:p>
          <a:p>
            <a:pPr lvl="1"/>
            <a:r>
              <a:rPr lang="en-US" dirty="0"/>
              <a:t>NVIDIA GTC Conference: </a:t>
            </a:r>
            <a:r>
              <a:rPr lang="en-US" dirty="0">
                <a:hlinkClick r:id="rId6"/>
              </a:rPr>
              <a:t>https://www.nvidia.com/gtc/</a:t>
            </a:r>
            <a:r>
              <a:rPr lang="en-US" dirty="0"/>
              <a:t> </a:t>
            </a:r>
          </a:p>
        </p:txBody>
      </p:sp>
    </p:spTree>
    <p:extLst>
      <p:ext uri="{BB962C8B-B14F-4D97-AF65-F5344CB8AC3E}">
        <p14:creationId xmlns:p14="http://schemas.microsoft.com/office/powerpoint/2010/main" val="94096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35E-C4B7-2AFD-6774-BB4C82CF28D5}"/>
              </a:ext>
            </a:extLst>
          </p:cNvPr>
          <p:cNvSpPr>
            <a:spLocks noGrp="1"/>
          </p:cNvSpPr>
          <p:nvPr>
            <p:ph type="title"/>
          </p:nvPr>
        </p:nvSpPr>
        <p:spPr/>
        <p:txBody>
          <a:bodyPr/>
          <a:lstStyle/>
          <a:p>
            <a:r>
              <a:rPr lang="en-US" dirty="0"/>
              <a:t>Approaches and Datasets Resources</a:t>
            </a:r>
          </a:p>
        </p:txBody>
      </p:sp>
      <p:graphicFrame>
        <p:nvGraphicFramePr>
          <p:cNvPr id="4" name="Content Placeholder 3">
            <a:extLst>
              <a:ext uri="{FF2B5EF4-FFF2-40B4-BE49-F238E27FC236}">
                <a16:creationId xmlns:a16="http://schemas.microsoft.com/office/drawing/2014/main" id="{2B8CECEC-6E68-1A7F-ADAF-57E24E2871D0}"/>
              </a:ext>
            </a:extLst>
          </p:cNvPr>
          <p:cNvGraphicFramePr>
            <a:graphicFrameLocks noGrp="1"/>
          </p:cNvGraphicFramePr>
          <p:nvPr>
            <p:ph idx="1"/>
            <p:extLst>
              <p:ext uri="{D42A27DB-BD31-4B8C-83A1-F6EECF244321}">
                <p14:modId xmlns:p14="http://schemas.microsoft.com/office/powerpoint/2010/main" val="1996549756"/>
              </p:ext>
            </p:extLst>
          </p:nvPr>
        </p:nvGraphicFramePr>
        <p:xfrm>
          <a:off x="443752" y="890649"/>
          <a:ext cx="8225860" cy="3113056"/>
        </p:xfrm>
        <a:graphic>
          <a:graphicData uri="http://schemas.openxmlformats.org/drawingml/2006/table">
            <a:tbl>
              <a:tblPr firstRow="1" firstCol="1" bandRow="1"/>
              <a:tblGrid>
                <a:gridCol w="1016837">
                  <a:extLst>
                    <a:ext uri="{9D8B030D-6E8A-4147-A177-3AD203B41FA5}">
                      <a16:colId xmlns:a16="http://schemas.microsoft.com/office/drawing/2014/main" val="2121931599"/>
                    </a:ext>
                  </a:extLst>
                </a:gridCol>
                <a:gridCol w="1935497">
                  <a:extLst>
                    <a:ext uri="{9D8B030D-6E8A-4147-A177-3AD203B41FA5}">
                      <a16:colId xmlns:a16="http://schemas.microsoft.com/office/drawing/2014/main" val="4112051783"/>
                    </a:ext>
                  </a:extLst>
                </a:gridCol>
                <a:gridCol w="2503523">
                  <a:extLst>
                    <a:ext uri="{9D8B030D-6E8A-4147-A177-3AD203B41FA5}">
                      <a16:colId xmlns:a16="http://schemas.microsoft.com/office/drawing/2014/main" val="372474514"/>
                    </a:ext>
                  </a:extLst>
                </a:gridCol>
                <a:gridCol w="2770003">
                  <a:extLst>
                    <a:ext uri="{9D8B030D-6E8A-4147-A177-3AD203B41FA5}">
                      <a16:colId xmlns:a16="http://schemas.microsoft.com/office/drawing/2014/main" val="1491837355"/>
                    </a:ext>
                  </a:extLst>
                </a:gridCol>
              </a:tblGrid>
              <a:tr h="28374">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a:effectLst/>
                          <a:latin typeface="Calibri" panose="020F0502020204030204" pitchFamily="34" charset="0"/>
                          <a:ea typeface="Calibri" panose="020F0502020204030204" pitchFamily="34" charset="0"/>
                          <a:cs typeface="Times New Roman" panose="02020603050405020304" pitchFamily="18" charset="0"/>
                        </a:rPr>
                        <a:t>Link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53448198"/>
                  </a:ext>
                </a:extLst>
              </a:tr>
              <a:tr h="573984">
                <a:tc>
                  <a:txBody>
                    <a:bodyPr/>
                    <a:lstStyle/>
                    <a:p>
                      <a:pPr marL="0" marR="0" algn="l">
                        <a:lnSpc>
                          <a:spcPct val="107000"/>
                        </a:lnSpc>
                        <a:spcBef>
                          <a:spcPts val="0"/>
                        </a:spcBef>
                        <a:spcAft>
                          <a:spcPts val="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Used by many developers to share code and collaborate.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Class code is hosted in this website.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094531"/>
                  </a:ext>
                </a:extLst>
              </a:tr>
              <a:tr h="52303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Kaggle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Host data science competitions, datasets,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 etc.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Good source for datasets and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000" dirty="0">
                          <a:effectLst/>
                          <a:latin typeface="Calibri" panose="020F0502020204030204" pitchFamily="34" charset="0"/>
                          <a:ea typeface="Calibri" panose="020F0502020204030204" pitchFamily="34" charset="0"/>
                          <a:cs typeface="Times New Roman" panose="02020603050405020304" pitchFamily="18" charset="0"/>
                        </a:rPr>
                        <a:t> Notebooks.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481834"/>
                  </a:ext>
                </a:extLst>
              </a:tr>
              <a:tr h="573984">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Research Data</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Google Dataset Search Engine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https://datasetsearch.research.google.com/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Search engine for datasets. May send you to data in other websites.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538286"/>
                  </a:ext>
                </a:extLst>
              </a:tr>
              <a:tr h="550059">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Medium and Towards Data Science</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Short articles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5"/>
                        </a:rPr>
                        <a:t>https://medium.com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6"/>
                        </a:rPr>
                        <a:t>https://towardsdatascience.com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Articles are not peer reviewed.</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025785"/>
                  </a:ext>
                </a:extLst>
              </a:tr>
              <a:tr h="736166">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Conference Papers and Peer Reviewed Journals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Peer reviewed journals on data science, data analysis, AI, ML, NLP and other related topics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No specific recommendation as recommendation may vary by topic.</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Most authoritative source of information along with published books.</a:t>
                      </a:r>
                    </a:p>
                  </a:txBody>
                  <a:tcPr marL="65049" marR="65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377302"/>
                  </a:ext>
                </a:extLst>
              </a:tr>
            </a:tbl>
          </a:graphicData>
        </a:graphic>
      </p:graphicFrame>
    </p:spTree>
    <p:extLst>
      <p:ext uri="{BB962C8B-B14F-4D97-AF65-F5344CB8AC3E}">
        <p14:creationId xmlns:p14="http://schemas.microsoft.com/office/powerpoint/2010/main" val="250821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1C37-2429-CFBB-2C5D-C9430CDF7CFE}"/>
              </a:ext>
            </a:extLst>
          </p:cNvPr>
          <p:cNvSpPr>
            <a:spLocks noGrp="1"/>
          </p:cNvSpPr>
          <p:nvPr>
            <p:ph type="title"/>
          </p:nvPr>
        </p:nvSpPr>
        <p:spPr/>
        <p:txBody>
          <a:bodyPr/>
          <a:lstStyle/>
          <a:p>
            <a:r>
              <a:rPr lang="en-US" sz="2800" dirty="0"/>
              <a:t>Visualization Examples Resources</a:t>
            </a:r>
          </a:p>
        </p:txBody>
      </p:sp>
      <p:graphicFrame>
        <p:nvGraphicFramePr>
          <p:cNvPr id="4" name="Content Placeholder 3">
            <a:extLst>
              <a:ext uri="{FF2B5EF4-FFF2-40B4-BE49-F238E27FC236}">
                <a16:creationId xmlns:a16="http://schemas.microsoft.com/office/drawing/2014/main" id="{B1C4860C-F7AB-3E11-F000-3FAF201F88F4}"/>
              </a:ext>
            </a:extLst>
          </p:cNvPr>
          <p:cNvGraphicFramePr>
            <a:graphicFrameLocks noGrp="1"/>
          </p:cNvGraphicFramePr>
          <p:nvPr>
            <p:ph idx="1"/>
            <p:extLst>
              <p:ext uri="{D42A27DB-BD31-4B8C-83A1-F6EECF244321}">
                <p14:modId xmlns:p14="http://schemas.microsoft.com/office/powerpoint/2010/main" val="4087429336"/>
              </p:ext>
            </p:extLst>
          </p:nvPr>
        </p:nvGraphicFramePr>
        <p:xfrm>
          <a:off x="443753" y="901510"/>
          <a:ext cx="8025690" cy="3280745"/>
        </p:xfrm>
        <a:graphic>
          <a:graphicData uri="http://schemas.openxmlformats.org/drawingml/2006/table">
            <a:tbl>
              <a:tblPr firstRow="1" firstCol="1" bandRow="1"/>
              <a:tblGrid>
                <a:gridCol w="968899">
                  <a:extLst>
                    <a:ext uri="{9D8B030D-6E8A-4147-A177-3AD203B41FA5}">
                      <a16:colId xmlns:a16="http://schemas.microsoft.com/office/drawing/2014/main" val="387674222"/>
                    </a:ext>
                  </a:extLst>
                </a:gridCol>
                <a:gridCol w="1125311">
                  <a:extLst>
                    <a:ext uri="{9D8B030D-6E8A-4147-A177-3AD203B41FA5}">
                      <a16:colId xmlns:a16="http://schemas.microsoft.com/office/drawing/2014/main" val="50719937"/>
                    </a:ext>
                  </a:extLst>
                </a:gridCol>
                <a:gridCol w="2678968">
                  <a:extLst>
                    <a:ext uri="{9D8B030D-6E8A-4147-A177-3AD203B41FA5}">
                      <a16:colId xmlns:a16="http://schemas.microsoft.com/office/drawing/2014/main" val="1569988427"/>
                    </a:ext>
                  </a:extLst>
                </a:gridCol>
                <a:gridCol w="3252512">
                  <a:extLst>
                    <a:ext uri="{9D8B030D-6E8A-4147-A177-3AD203B41FA5}">
                      <a16:colId xmlns:a16="http://schemas.microsoft.com/office/drawing/2014/main" val="1592915216"/>
                    </a:ext>
                  </a:extLst>
                </a:gridCol>
              </a:tblGrid>
              <a:tr h="329498">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Link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Comments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97266671"/>
                  </a:ext>
                </a:extLst>
              </a:tr>
              <a:tr h="383307">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MatPlotLib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https://matplotlib.org/stable/gallery/index.html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231996"/>
                  </a:ext>
                </a:extLst>
              </a:tr>
              <a:tr h="700160">
                <a:tc>
                  <a:txBody>
                    <a:bodyPr/>
                    <a:lstStyle/>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Seaborn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Python Plotting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https://seaborn.pydata.org/examples/index.html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471505"/>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App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Anaconda Panel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4"/>
                        </a:rPr>
                        <a:t>https://panel.holoviz.org/gallery/index.html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533934"/>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Bokeh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5"/>
                        </a:rPr>
                        <a:t>https://docs.bokeh.org/en/latest/docs/gallery.html</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620928"/>
                  </a:ext>
                </a:extLst>
              </a:tr>
              <a:tr h="338901">
                <a:tc>
                  <a:txBody>
                    <a:bodyPr/>
                    <a:lstStyle/>
                    <a:p>
                      <a:pPr marL="0" marR="0">
                        <a:lnSpc>
                          <a:spcPct val="107000"/>
                        </a:lnSpc>
                        <a:spcBef>
                          <a:spcPts val="0"/>
                        </a:spcBef>
                        <a:spcAft>
                          <a:spcPts val="0"/>
                        </a:spcAft>
                      </a:pPr>
                      <a:r>
                        <a:rPr lang="en-US" sz="9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900" dirty="0">
                          <a:effectLst/>
                          <a:latin typeface="Calibri" panose="020F0502020204030204" pitchFamily="34" charset="0"/>
                          <a:ea typeface="Calibri" panose="020F0502020204030204" pitchFamily="34" charset="0"/>
                          <a:cs typeface="Times New Roman" panose="02020603050405020304" pitchFamily="18" charset="0"/>
                        </a:rPr>
                        <a:t> Example Gallery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Python Plotting Library</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https://plotly.com/python/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Library included in Anaconda.</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123471"/>
                  </a:ext>
                </a:extLst>
              </a:tr>
              <a:tr h="512176">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D3.JS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Driven Documents Visualization Library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https://d3-graph-gallery.com/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Used to deploy dynamic website plots.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533270"/>
                  </a:ext>
                </a:extLst>
              </a:tr>
              <a:tr h="338901">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Five Thirty Eight</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Interactive Dashboard Examples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a:effectLst/>
                          <a:latin typeface="Calibri" panose="020F0502020204030204" pitchFamily="34" charset="0"/>
                          <a:ea typeface="Calibri" panose="020F0502020204030204" pitchFamily="34" charset="0"/>
                          <a:cs typeface="Times New Roman" panose="02020603050405020304" pitchFamily="18" charset="0"/>
                          <a:hlinkClick r:id="rId8"/>
                        </a:rPr>
                        <a:t>https://projects.fivethirtyeight.com/</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Excellent Website that provides great examples on the capabilities of dashboards and data analytic visualizations.</a:t>
                      </a:r>
                    </a:p>
                  </a:txBody>
                  <a:tcPr marL="57354" marR="573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235071"/>
                  </a:ext>
                </a:extLst>
              </a:tr>
            </a:tbl>
          </a:graphicData>
        </a:graphic>
      </p:graphicFrame>
      <p:sp>
        <p:nvSpPr>
          <p:cNvPr id="3" name="Title 1">
            <a:extLst>
              <a:ext uri="{FF2B5EF4-FFF2-40B4-BE49-F238E27FC236}">
                <a16:creationId xmlns:a16="http://schemas.microsoft.com/office/drawing/2014/main" id="{7CF2A54F-D5D6-956E-C3F3-326B4E698D8A}"/>
              </a:ext>
            </a:extLst>
          </p:cNvPr>
          <p:cNvSpPr txBox="1">
            <a:spLocks/>
          </p:cNvSpPr>
          <p:nvPr/>
        </p:nvSpPr>
        <p:spPr>
          <a:xfrm>
            <a:off x="180754" y="3956908"/>
            <a:ext cx="6645496" cy="75672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FFB514"/>
                </a:solidFill>
                <a:latin typeface="+mj-lt"/>
                <a:ea typeface="+mj-ea"/>
                <a:cs typeface="+mj-cs"/>
              </a:defRPr>
            </a:lvl1pPr>
          </a:lstStyle>
          <a:p>
            <a:endParaRPr lang="en-US" dirty="0">
              <a:solidFill>
                <a:srgbClr val="000000"/>
              </a:solidFill>
            </a:endParaRPr>
          </a:p>
        </p:txBody>
      </p:sp>
    </p:spTree>
    <p:extLst>
      <p:ext uri="{BB962C8B-B14F-4D97-AF65-F5344CB8AC3E}">
        <p14:creationId xmlns:p14="http://schemas.microsoft.com/office/powerpoint/2010/main" val="169696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10A-48C0-B7B5-9C20-FDF538F1C3E7}"/>
              </a:ext>
            </a:extLst>
          </p:cNvPr>
          <p:cNvSpPr>
            <a:spLocks noGrp="1"/>
          </p:cNvSpPr>
          <p:nvPr>
            <p:ph type="title"/>
          </p:nvPr>
        </p:nvSpPr>
        <p:spPr/>
        <p:txBody>
          <a:bodyPr/>
          <a:lstStyle/>
          <a:p>
            <a:r>
              <a:rPr lang="en-US" dirty="0"/>
              <a:t>Important Topics</a:t>
            </a:r>
          </a:p>
        </p:txBody>
      </p:sp>
      <p:sp>
        <p:nvSpPr>
          <p:cNvPr id="3" name="Content Placeholder 2">
            <a:extLst>
              <a:ext uri="{FF2B5EF4-FFF2-40B4-BE49-F238E27FC236}">
                <a16:creationId xmlns:a16="http://schemas.microsoft.com/office/drawing/2014/main" id="{FDE482FA-1A8A-FAA5-5A82-D413452B1EAF}"/>
              </a:ext>
            </a:extLst>
          </p:cNvPr>
          <p:cNvSpPr>
            <a:spLocks noGrp="1"/>
          </p:cNvSpPr>
          <p:nvPr>
            <p:ph idx="1"/>
          </p:nvPr>
        </p:nvSpPr>
        <p:spPr>
          <a:xfrm>
            <a:off x="457199" y="732865"/>
            <a:ext cx="4204741" cy="4108957"/>
          </a:xfrm>
        </p:spPr>
        <p:txBody>
          <a:bodyPr>
            <a:normAutofit fontScale="40000" lnSpcReduction="20000"/>
          </a:bodyPr>
          <a:lstStyle/>
          <a:p>
            <a:r>
              <a:rPr lang="en-US" dirty="0">
                <a:solidFill>
                  <a:srgbClr val="000000"/>
                </a:solidFill>
                <a:latin typeface="Helvetica Neue"/>
              </a:rPr>
              <a:t>Data processes:</a:t>
            </a:r>
          </a:p>
          <a:p>
            <a:pPr lvl="1"/>
            <a:r>
              <a:rPr lang="en-US" dirty="0">
                <a:solidFill>
                  <a:srgbClr val="000000"/>
                </a:solidFill>
                <a:latin typeface="Helvetica Neue"/>
              </a:rPr>
              <a:t>Collection</a:t>
            </a:r>
          </a:p>
          <a:p>
            <a:pPr lvl="1"/>
            <a:r>
              <a:rPr lang="en-US" dirty="0">
                <a:solidFill>
                  <a:srgbClr val="000000"/>
                </a:solidFill>
                <a:latin typeface="Helvetica Neue"/>
              </a:rPr>
              <a:t>Data cleaning, </a:t>
            </a:r>
            <a:r>
              <a:rPr lang="en-US" b="0" i="0" dirty="0">
                <a:solidFill>
                  <a:srgbClr val="000000"/>
                </a:solidFill>
                <a:effectLst/>
                <a:latin typeface="Helvetica Neue"/>
              </a:rPr>
              <a:t>preparation, </a:t>
            </a:r>
            <a:r>
              <a:rPr lang="en-US" dirty="0">
                <a:solidFill>
                  <a:srgbClr val="000000"/>
                </a:solidFill>
                <a:latin typeface="Helvetica Neue"/>
              </a:rPr>
              <a:t>wrangling, </a:t>
            </a:r>
            <a:r>
              <a:rPr lang="en-US" b="0" i="0" dirty="0">
                <a:solidFill>
                  <a:srgbClr val="000000"/>
                </a:solidFill>
                <a:effectLst/>
                <a:latin typeface="Helvetica Neue"/>
              </a:rPr>
              <a:t>transformation, processing, pipeline</a:t>
            </a:r>
          </a:p>
          <a:p>
            <a:endParaRPr lang="en-US" b="0" i="0" dirty="0">
              <a:solidFill>
                <a:srgbClr val="000000"/>
              </a:solidFill>
              <a:effectLst/>
              <a:latin typeface="Helvetica Neue"/>
            </a:endParaRPr>
          </a:p>
          <a:p>
            <a:r>
              <a:rPr lang="en-US" b="0" i="0" dirty="0">
                <a:solidFill>
                  <a:srgbClr val="000000"/>
                </a:solidFill>
                <a:effectLst/>
                <a:latin typeface="Helvetica Neue"/>
              </a:rPr>
              <a:t>Working </a:t>
            </a:r>
            <a:r>
              <a:rPr lang="en-US" dirty="0">
                <a:solidFill>
                  <a:srgbClr val="000000"/>
                </a:solidFill>
                <a:latin typeface="Helvetica Neue"/>
              </a:rPr>
              <a:t>with data </a:t>
            </a:r>
          </a:p>
          <a:p>
            <a:pPr lvl="1"/>
            <a:r>
              <a:rPr lang="en-US" dirty="0">
                <a:solidFill>
                  <a:srgbClr val="000000"/>
                </a:solidFill>
                <a:latin typeface="Helvetica Neue"/>
              </a:rPr>
              <a:t>Various types of data (e.g., integers, floats, text, dates, categorical)</a:t>
            </a:r>
          </a:p>
          <a:p>
            <a:pPr lvl="1"/>
            <a:r>
              <a:rPr lang="en-US" dirty="0">
                <a:solidFill>
                  <a:srgbClr val="000000"/>
                </a:solidFill>
                <a:latin typeface="Helvetica Neue"/>
              </a:rPr>
              <a:t>Various types of data collections (e.g., lists, arrays, dictionaries, data frames)</a:t>
            </a:r>
            <a:endParaRPr lang="en-US" b="0" i="0" dirty="0">
              <a:solidFill>
                <a:srgbClr val="000000"/>
              </a:solidFill>
              <a:effectLst/>
              <a:latin typeface="Helvetica Neue"/>
            </a:endParaRPr>
          </a:p>
          <a:p>
            <a:pPr lvl="1"/>
            <a:r>
              <a:rPr lang="en-US" b="0" i="0" dirty="0">
                <a:solidFill>
                  <a:srgbClr val="000000"/>
                </a:solidFill>
                <a:effectLst/>
                <a:latin typeface="Helvetica Neue"/>
              </a:rPr>
              <a:t>Data augmentation, synthetic data, data pipelines, a</a:t>
            </a:r>
            <a:r>
              <a:rPr lang="en-US" dirty="0">
                <a:solidFill>
                  <a:srgbClr val="000000"/>
                </a:solidFill>
                <a:latin typeface="Helvetica Neue"/>
              </a:rPr>
              <a:t>lgorithm and data bias, data balance</a:t>
            </a:r>
          </a:p>
          <a:p>
            <a:endParaRPr lang="en-US" dirty="0">
              <a:solidFill>
                <a:srgbClr val="000000"/>
              </a:solidFill>
              <a:latin typeface="Helvetica Neue"/>
            </a:endParaRPr>
          </a:p>
          <a:p>
            <a:r>
              <a:rPr lang="en-US" dirty="0">
                <a:solidFill>
                  <a:srgbClr val="000000"/>
                </a:solidFill>
                <a:latin typeface="Helvetica Neue"/>
              </a:rPr>
              <a:t>Exploratory data analysis, data visualization, and statistics</a:t>
            </a:r>
          </a:p>
          <a:p>
            <a:endParaRPr lang="en-US" dirty="0">
              <a:solidFill>
                <a:srgbClr val="000000"/>
              </a:solidFill>
              <a:latin typeface="Helvetica Neue"/>
            </a:endParaRPr>
          </a:p>
          <a:p>
            <a:r>
              <a:rPr lang="en-US" dirty="0">
                <a:solidFill>
                  <a:srgbClr val="000000"/>
                </a:solidFill>
                <a:latin typeface="Helvetica Neue"/>
              </a:rPr>
              <a:t>Time series</a:t>
            </a:r>
          </a:p>
          <a:p>
            <a:endParaRPr lang="en-US" dirty="0">
              <a:solidFill>
                <a:srgbClr val="000000"/>
              </a:solidFill>
              <a:latin typeface="Helvetica Neue"/>
            </a:endParaRPr>
          </a:p>
          <a:p>
            <a:r>
              <a:rPr lang="en-US" dirty="0">
                <a:solidFill>
                  <a:srgbClr val="000000"/>
                </a:solidFill>
                <a:latin typeface="Helvetica Neue"/>
              </a:rPr>
              <a:t>Machine Learning (ML)</a:t>
            </a:r>
          </a:p>
          <a:p>
            <a:endParaRPr lang="en-US" dirty="0">
              <a:solidFill>
                <a:srgbClr val="000000"/>
              </a:solidFill>
              <a:latin typeface="Helvetica Neue"/>
            </a:endParaRPr>
          </a:p>
          <a:p>
            <a:r>
              <a:rPr lang="en-US" dirty="0">
                <a:solidFill>
                  <a:srgbClr val="000000"/>
                </a:solidFill>
                <a:latin typeface="Helvetica Neue"/>
              </a:rPr>
              <a:t>Supervised ML (e.g., train, test, split, sampling, fitting, predicting)</a:t>
            </a:r>
          </a:p>
          <a:p>
            <a:pPr lvl="1"/>
            <a:r>
              <a:rPr lang="en-US" dirty="0">
                <a:solidFill>
                  <a:srgbClr val="000000"/>
                </a:solidFill>
                <a:latin typeface="Helvetica Neue"/>
              </a:rPr>
              <a:t>Regression</a:t>
            </a:r>
          </a:p>
          <a:p>
            <a:pPr lvl="1"/>
            <a:r>
              <a:rPr lang="en-US" dirty="0">
                <a:solidFill>
                  <a:srgbClr val="000000"/>
                </a:solidFill>
                <a:latin typeface="Helvetica Neue"/>
              </a:rPr>
              <a:t>Classification (e.g., binary, multi-class, multi-label)</a:t>
            </a:r>
          </a:p>
        </p:txBody>
      </p:sp>
      <p:sp>
        <p:nvSpPr>
          <p:cNvPr id="4" name="Content Placeholder 2">
            <a:extLst>
              <a:ext uri="{FF2B5EF4-FFF2-40B4-BE49-F238E27FC236}">
                <a16:creationId xmlns:a16="http://schemas.microsoft.com/office/drawing/2014/main" id="{52D54D9E-D78E-0841-BEE0-57004FC942DF}"/>
              </a:ext>
            </a:extLst>
          </p:cNvPr>
          <p:cNvSpPr txBox="1">
            <a:spLocks/>
          </p:cNvSpPr>
          <p:nvPr/>
        </p:nvSpPr>
        <p:spPr>
          <a:xfrm>
            <a:off x="4956748" y="732865"/>
            <a:ext cx="3507698" cy="3620695"/>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latin typeface="Helvetica Neue"/>
              </a:rPr>
              <a:t>Unsupervised ML Clustering (e.g., </a:t>
            </a:r>
            <a:r>
              <a:rPr lang="en-US" dirty="0" err="1">
                <a:solidFill>
                  <a:srgbClr val="000000"/>
                </a:solidFill>
                <a:latin typeface="Helvetica Neue"/>
              </a:rPr>
              <a:t>kmeans</a:t>
            </a:r>
            <a:r>
              <a:rPr lang="en-US" dirty="0">
                <a:solidFill>
                  <a:srgbClr val="000000"/>
                </a:solidFill>
                <a:latin typeface="Helvetica Neue"/>
              </a:rPr>
              <a:t>, DBSCAN)</a:t>
            </a:r>
          </a:p>
          <a:p>
            <a:endParaRPr lang="en-US" dirty="0">
              <a:solidFill>
                <a:srgbClr val="000000"/>
              </a:solidFill>
              <a:latin typeface="Helvetica Neue"/>
            </a:endParaRPr>
          </a:p>
          <a:p>
            <a:r>
              <a:rPr lang="en-US" dirty="0">
                <a:solidFill>
                  <a:srgbClr val="000000"/>
                </a:solidFill>
                <a:latin typeface="Helvetica Neue"/>
              </a:rPr>
              <a:t>Model performance evaluation, metrics and related topics:</a:t>
            </a:r>
          </a:p>
          <a:p>
            <a:pPr lvl="1"/>
            <a:r>
              <a:rPr lang="en-US" dirty="0">
                <a:solidFill>
                  <a:srgbClr val="000000"/>
                </a:solidFill>
                <a:latin typeface="Helvetica Neue"/>
              </a:rPr>
              <a:t>Feature selection</a:t>
            </a:r>
          </a:p>
          <a:p>
            <a:pPr lvl="1"/>
            <a:r>
              <a:rPr lang="en-US" dirty="0">
                <a:solidFill>
                  <a:srgbClr val="000000"/>
                </a:solidFill>
                <a:latin typeface="Helvetica Neue"/>
              </a:rPr>
              <a:t>Model underfitting and overfitting</a:t>
            </a:r>
          </a:p>
          <a:p>
            <a:pPr lvl="1"/>
            <a:r>
              <a:rPr lang="en-US" dirty="0">
                <a:solidFill>
                  <a:srgbClr val="000000"/>
                </a:solidFill>
                <a:latin typeface="Helvetica Neue"/>
              </a:rPr>
              <a:t>Accuracy, precision, recall, F1 score, confusion matrix</a:t>
            </a:r>
          </a:p>
          <a:p>
            <a:endParaRPr lang="en-US" dirty="0">
              <a:solidFill>
                <a:srgbClr val="000000"/>
              </a:solidFill>
              <a:latin typeface="Helvetica Neue"/>
            </a:endParaRPr>
          </a:p>
          <a:p>
            <a:r>
              <a:rPr lang="en-US" dirty="0">
                <a:solidFill>
                  <a:srgbClr val="000000"/>
                </a:solidFill>
                <a:latin typeface="Helvetica Neue"/>
              </a:rPr>
              <a:t>Natural language processing (e.g., text normalization, similarity ranking, text classification, text clustering)</a:t>
            </a:r>
          </a:p>
          <a:p>
            <a:endParaRPr lang="en-US" dirty="0">
              <a:solidFill>
                <a:srgbClr val="000000"/>
              </a:solidFill>
              <a:latin typeface="Helvetica Neue"/>
            </a:endParaRPr>
          </a:p>
          <a:p>
            <a:r>
              <a:rPr lang="en-US" dirty="0">
                <a:solidFill>
                  <a:srgbClr val="000000"/>
                </a:solidFill>
                <a:latin typeface="Helvetica Neue"/>
              </a:rPr>
              <a:t>Dashboarding and user interface design</a:t>
            </a:r>
          </a:p>
          <a:p>
            <a:endParaRPr lang="en-US" dirty="0">
              <a:solidFill>
                <a:srgbClr val="000000"/>
              </a:solidFill>
              <a:latin typeface="Helvetica Neue"/>
            </a:endParaRPr>
          </a:p>
          <a:p>
            <a:r>
              <a:rPr lang="en-US" dirty="0">
                <a:solidFill>
                  <a:srgbClr val="000000"/>
                </a:solidFill>
                <a:latin typeface="Helvetica Neue"/>
              </a:rPr>
              <a:t>Ethics (e.g., fairness, security, privacy, civil rights)</a:t>
            </a:r>
          </a:p>
          <a:p>
            <a:endParaRPr lang="en-US" dirty="0">
              <a:solidFill>
                <a:srgbClr val="000000"/>
              </a:solidFill>
              <a:latin typeface="Helvetica Neue"/>
            </a:endParaRPr>
          </a:p>
          <a:p>
            <a:r>
              <a:rPr lang="en-US" dirty="0">
                <a:solidFill>
                  <a:srgbClr val="000000"/>
                </a:solidFill>
                <a:latin typeface="Helvetica Neue"/>
              </a:rPr>
              <a:t>Communication of results</a:t>
            </a:r>
          </a:p>
          <a:p>
            <a:endParaRPr lang="en-US" dirty="0">
              <a:solidFill>
                <a:srgbClr val="000000"/>
              </a:solidFill>
              <a:latin typeface="Helvetica Neue"/>
            </a:endParaRPr>
          </a:p>
        </p:txBody>
      </p:sp>
    </p:spTree>
    <p:extLst>
      <p:ext uri="{BB962C8B-B14F-4D97-AF65-F5344CB8AC3E}">
        <p14:creationId xmlns:p14="http://schemas.microsoft.com/office/powerpoint/2010/main" val="166340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1028</Words>
  <Application>Microsoft Office PowerPoint</Application>
  <PresentationFormat>On-screen Show (16:9)</PresentationFormat>
  <Paragraphs>224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 Neue</vt:lpstr>
      <vt:lpstr>Office Theme</vt:lpstr>
      <vt:lpstr>DATA 601  Concluding Remarks</vt:lpstr>
      <vt:lpstr>What is Data Science?</vt:lpstr>
      <vt:lpstr>Data Science Process</vt:lpstr>
      <vt:lpstr>Future Reading</vt:lpstr>
      <vt:lpstr>Tools and Platforms</vt:lpstr>
      <vt:lpstr>Platform Specific Training and Certifications</vt:lpstr>
      <vt:lpstr>Approaches and Datasets Resources</vt:lpstr>
      <vt:lpstr>Visualization Examples Resources</vt:lpstr>
      <vt:lpstr>Important Topics</vt:lpstr>
      <vt:lpstr>Other Topics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106</cp:revision>
  <dcterms:created xsi:type="dcterms:W3CDTF">2019-02-27T15:38:32Z</dcterms:created>
  <dcterms:modified xsi:type="dcterms:W3CDTF">2024-12-03T16:59:34Z</dcterms:modified>
</cp:coreProperties>
</file>