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0" r:id="rId2"/>
    <p:sldId id="279" r:id="rId3"/>
    <p:sldId id="281" r:id="rId4"/>
    <p:sldId id="258" r:id="rId5"/>
    <p:sldId id="284" r:id="rId6"/>
    <p:sldId id="358" r:id="rId7"/>
    <p:sldId id="360" r:id="rId8"/>
    <p:sldId id="362" r:id="rId9"/>
    <p:sldId id="36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413"/>
    <a:srgbClr val="FFB514"/>
    <a:srgbClr val="FFC101"/>
    <a:srgbClr val="FFE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0"/>
    <p:restoredTop sz="81706" autoAdjust="0"/>
  </p:normalViewPr>
  <p:slideViewPr>
    <p:cSldViewPr snapToGrid="0" snapToObjects="1">
      <p:cViewPr varScale="1">
        <p:scale>
          <a:sx n="174" d="100"/>
          <a:sy n="174" d="100"/>
        </p:scale>
        <p:origin x="1316" y="1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F3281-8FB9-473E-A2D4-7CB57B98F8A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2E1FE-4189-4379-96FB-81743B5C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3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601 is the basis for future classes. Data science is not difficult but requires time commitment. Missing on topics in Data 601 will show in future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E1FE-4189-4379-96FB-81743B5C96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0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750DB4D-B8A9-1444-AD38-47E7DC842E34}"/>
              </a:ext>
            </a:extLst>
          </p:cNvPr>
          <p:cNvGrpSpPr/>
          <p:nvPr userDrawn="1"/>
        </p:nvGrpSpPr>
        <p:grpSpPr>
          <a:xfrm>
            <a:off x="0" y="564776"/>
            <a:ext cx="9144000" cy="2812676"/>
            <a:chOff x="0" y="564776"/>
            <a:chExt cx="9144000" cy="2812676"/>
          </a:xfrm>
        </p:grpSpPr>
        <p:pic>
          <p:nvPicPr>
            <p:cNvPr id="8" name="Picture 7" descr="MD-flag-background-ppt.png">
              <a:extLst>
                <a:ext uri="{FF2B5EF4-FFF2-40B4-BE49-F238E27FC236}">
                  <a16:creationId xmlns:a16="http://schemas.microsoft.com/office/drawing/2014/main" id="{F7107FCE-8F5A-C04F-BCC1-EE10E58626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64776"/>
              <a:ext cx="9143999" cy="571500"/>
            </a:xfrm>
            <a:prstGeom prst="rect">
              <a:avLst/>
            </a:prstGeom>
          </p:spPr>
        </p:pic>
        <p:pic>
          <p:nvPicPr>
            <p:cNvPr id="9" name="Picture 8" descr="MD-flag-background-ppt.png">
              <a:extLst>
                <a:ext uri="{FF2B5EF4-FFF2-40B4-BE49-F238E27FC236}">
                  <a16:creationId xmlns:a16="http://schemas.microsoft.com/office/drawing/2014/main" id="{F0253FC5-B373-A74E-B6E6-917757C74F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129553"/>
              <a:ext cx="9143999" cy="571500"/>
            </a:xfrm>
            <a:prstGeom prst="rect">
              <a:avLst/>
            </a:prstGeom>
          </p:spPr>
        </p:pic>
        <p:pic>
          <p:nvPicPr>
            <p:cNvPr id="10" name="Picture 9" descr="MD-flag-background-ppt.png">
              <a:extLst>
                <a:ext uri="{FF2B5EF4-FFF2-40B4-BE49-F238E27FC236}">
                  <a16:creationId xmlns:a16="http://schemas.microsoft.com/office/drawing/2014/main" id="{3FA1E57B-75B7-514C-9D43-1B196ABC5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85365"/>
              <a:ext cx="9143999" cy="571500"/>
            </a:xfrm>
            <a:prstGeom prst="rect">
              <a:avLst/>
            </a:prstGeom>
          </p:spPr>
        </p:pic>
        <p:pic>
          <p:nvPicPr>
            <p:cNvPr id="11" name="Picture 10" descr="MD-flag-background-ppt.png">
              <a:extLst>
                <a:ext uri="{FF2B5EF4-FFF2-40B4-BE49-F238E27FC236}">
                  <a16:creationId xmlns:a16="http://schemas.microsoft.com/office/drawing/2014/main" id="{C4096511-65C6-374D-AD92-8D8CE45990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29970"/>
              <a:ext cx="9143999" cy="571500"/>
            </a:xfrm>
            <a:prstGeom prst="rect">
              <a:avLst/>
            </a:prstGeom>
          </p:spPr>
        </p:pic>
        <p:pic>
          <p:nvPicPr>
            <p:cNvPr id="12" name="Picture 11" descr="MD-flag-background-ppt.png">
              <a:extLst>
                <a:ext uri="{FF2B5EF4-FFF2-40B4-BE49-F238E27FC236}">
                  <a16:creationId xmlns:a16="http://schemas.microsoft.com/office/drawing/2014/main" id="{EA8C6FDD-105B-154D-AD2A-A0F28EE573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05952"/>
              <a:ext cx="9143999" cy="571500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8665" y="3657600"/>
            <a:ext cx="6400800" cy="8606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6" name="Picture 5" descr="UMBC-primary-logo-CMYK-on-black.png">
            <a:extLst>
              <a:ext uri="{FF2B5EF4-FFF2-40B4-BE49-F238E27FC236}">
                <a16:creationId xmlns:a16="http://schemas.microsoft.com/office/drawing/2014/main" id="{03D4822F-9476-F54E-82C8-367A21C0DA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04" y="119795"/>
            <a:ext cx="2486041" cy="572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140" y="132887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52" y="1"/>
            <a:ext cx="7953935" cy="571500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FFB514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2866"/>
            <a:ext cx="8229600" cy="38617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6" name="Picture 5" descr="UMBC-primary-logo-CMYK-on-black.png">
            <a:extLst>
              <a:ext uri="{FF2B5EF4-FFF2-40B4-BE49-F238E27FC236}">
                <a16:creationId xmlns:a16="http://schemas.microsoft.com/office/drawing/2014/main" id="{EE0ACFE5-55C9-5545-A73B-CB4CB0413A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ACCFA99-DD46-7C45-A193-598BC076FA5F}"/>
              </a:ext>
            </a:extLst>
          </p:cNvPr>
          <p:cNvGrpSpPr/>
          <p:nvPr userDrawn="1"/>
        </p:nvGrpSpPr>
        <p:grpSpPr>
          <a:xfrm>
            <a:off x="0" y="490812"/>
            <a:ext cx="9144000" cy="2812676"/>
            <a:chOff x="0" y="564776"/>
            <a:chExt cx="9144000" cy="2812676"/>
          </a:xfrm>
        </p:grpSpPr>
        <p:pic>
          <p:nvPicPr>
            <p:cNvPr id="7" name="Picture 6" descr="MD-flag-background-ppt.png">
              <a:extLst>
                <a:ext uri="{FF2B5EF4-FFF2-40B4-BE49-F238E27FC236}">
                  <a16:creationId xmlns:a16="http://schemas.microsoft.com/office/drawing/2014/main" id="{ADF5561A-3EA4-AF4F-9492-1001A1A7DA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64776"/>
              <a:ext cx="9143999" cy="571500"/>
            </a:xfrm>
            <a:prstGeom prst="rect">
              <a:avLst/>
            </a:prstGeom>
          </p:spPr>
        </p:pic>
        <p:pic>
          <p:nvPicPr>
            <p:cNvPr id="8" name="Picture 7" descr="MD-flag-background-ppt.png">
              <a:extLst>
                <a:ext uri="{FF2B5EF4-FFF2-40B4-BE49-F238E27FC236}">
                  <a16:creationId xmlns:a16="http://schemas.microsoft.com/office/drawing/2014/main" id="{19A5CF5A-8A6E-0D4D-B683-74160C23AD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129553"/>
              <a:ext cx="9143999" cy="571500"/>
            </a:xfrm>
            <a:prstGeom prst="rect">
              <a:avLst/>
            </a:prstGeom>
          </p:spPr>
        </p:pic>
        <p:pic>
          <p:nvPicPr>
            <p:cNvPr id="9" name="Picture 8" descr="MD-flag-background-ppt.png">
              <a:extLst>
                <a:ext uri="{FF2B5EF4-FFF2-40B4-BE49-F238E27FC236}">
                  <a16:creationId xmlns:a16="http://schemas.microsoft.com/office/drawing/2014/main" id="{4A50654A-436C-CD41-B289-F04E4F49AA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85365"/>
              <a:ext cx="9143999" cy="571500"/>
            </a:xfrm>
            <a:prstGeom prst="rect">
              <a:avLst/>
            </a:prstGeom>
          </p:spPr>
        </p:pic>
        <p:pic>
          <p:nvPicPr>
            <p:cNvPr id="10" name="Picture 9" descr="MD-flag-background-ppt.png">
              <a:extLst>
                <a:ext uri="{FF2B5EF4-FFF2-40B4-BE49-F238E27FC236}">
                  <a16:creationId xmlns:a16="http://schemas.microsoft.com/office/drawing/2014/main" id="{EB74444E-859B-7544-B26A-809A5D17F5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29970"/>
              <a:ext cx="9143999" cy="571500"/>
            </a:xfrm>
            <a:prstGeom prst="rect">
              <a:avLst/>
            </a:prstGeom>
          </p:spPr>
        </p:pic>
        <p:pic>
          <p:nvPicPr>
            <p:cNvPr id="11" name="Picture 10" descr="MD-flag-background-ppt.png">
              <a:extLst>
                <a:ext uri="{FF2B5EF4-FFF2-40B4-BE49-F238E27FC236}">
                  <a16:creationId xmlns:a16="http://schemas.microsoft.com/office/drawing/2014/main" id="{500D4BB9-7C8C-ED42-A028-63F65FD44D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05952"/>
              <a:ext cx="9143999" cy="5715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B51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12" name="Picture 11" descr="UMBC-primary-logo-CMYK-on-black.png">
            <a:extLst>
              <a:ext uri="{FF2B5EF4-FFF2-40B4-BE49-F238E27FC236}">
                <a16:creationId xmlns:a16="http://schemas.microsoft.com/office/drawing/2014/main" id="{96CB9B5A-7640-F540-8160-BB283040C6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04" y="119795"/>
            <a:ext cx="2486041" cy="5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578224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FFB51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99248"/>
            <a:ext cx="4038600" cy="39255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99248"/>
            <a:ext cx="4038600" cy="39255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7" name="Picture 6" descr="UMBC-primary-logo-CMYK-on-black.png">
            <a:extLst>
              <a:ext uri="{FF2B5EF4-FFF2-40B4-BE49-F238E27FC236}">
                <a16:creationId xmlns:a16="http://schemas.microsoft.com/office/drawing/2014/main" id="{0B7B184D-2247-F142-AE6C-96F398938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23" y="1"/>
            <a:ext cx="8229600" cy="578224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FFB51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7666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176618"/>
            <a:ext cx="4040188" cy="352758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657666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56447"/>
            <a:ext cx="4041775" cy="352758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9" name="Picture 8" descr="UMBC-primary-logo-CMYK-on-black.png">
            <a:extLst>
              <a:ext uri="{FF2B5EF4-FFF2-40B4-BE49-F238E27FC236}">
                <a16:creationId xmlns:a16="http://schemas.microsoft.com/office/drawing/2014/main" id="{600E6DBC-8669-9742-8A68-AC1A4BFC3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5" y="0"/>
            <a:ext cx="8229600" cy="558053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FFB51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5" name="Picture 4" descr="UMBC-primary-logo-CMYK-on-black.png">
            <a:extLst>
              <a:ext uri="{FF2B5EF4-FFF2-40B4-BE49-F238E27FC236}">
                <a16:creationId xmlns:a16="http://schemas.microsoft.com/office/drawing/2014/main" id="{95CC24AD-04BF-7847-B01C-F6D18DA7D3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4" name="Picture 3" descr="UMBC-primary-logo-CMYK-on-black.png">
            <a:extLst>
              <a:ext uri="{FF2B5EF4-FFF2-40B4-BE49-F238E27FC236}">
                <a16:creationId xmlns:a16="http://schemas.microsoft.com/office/drawing/2014/main" id="{83E10C5A-C998-2E4A-8F08-FE7032772E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7" name="Picture 6" descr="UMBC-primary-logo-CMYK-on-black.png">
            <a:extLst>
              <a:ext uri="{FF2B5EF4-FFF2-40B4-BE49-F238E27FC236}">
                <a16:creationId xmlns:a16="http://schemas.microsoft.com/office/drawing/2014/main" id="{13DFB92C-076D-4245-A46B-BBF0C25D98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UMBC-primary-logo-CMYK-on-black.png">
            <a:extLst>
              <a:ext uri="{FF2B5EF4-FFF2-40B4-BE49-F238E27FC236}">
                <a16:creationId xmlns:a16="http://schemas.microsoft.com/office/drawing/2014/main" id="{A4B53916-F5FC-7344-852B-551758A3CE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gonzale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l.umbc.edu/" TargetMode="External"/><Relationship Id="rId2" Type="http://schemas.openxmlformats.org/officeDocument/2006/relationships/hyperlink" Target="https://umbc.webex.com/meet/fgonza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25F4B55-9B5E-A046-A0AA-97BE96F99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665" y="3657600"/>
            <a:ext cx="6400800" cy="12031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UMBC Data 601</a:t>
            </a:r>
          </a:p>
          <a:p>
            <a:r>
              <a:rPr lang="en-US" dirty="0"/>
              <a:t>Instructor: Felix Gonzalez</a:t>
            </a:r>
          </a:p>
          <a:p>
            <a:r>
              <a:rPr lang="en-US" dirty="0">
                <a:hlinkClick r:id="rId2"/>
              </a:rPr>
              <a:t>fgonzale@umbc.edu</a:t>
            </a:r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ACC570-F208-5741-9CF1-03630BBA8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601 – Lecture 01</a:t>
            </a:r>
            <a:br>
              <a:rPr lang="en-US" dirty="0"/>
            </a:br>
            <a:r>
              <a:rPr lang="en-US" dirty="0"/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33164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8C7D-E856-E24C-AB7F-4ACCE61E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40C5A-A2FE-F048-B07C-4ECDA421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Office Hours: </a:t>
            </a:r>
          </a:p>
          <a:p>
            <a:pPr lvl="1"/>
            <a:r>
              <a:rPr lang="en-US" sz="2000" dirty="0"/>
              <a:t>Prior to class, Mondays 6:40-7:10pm</a:t>
            </a:r>
          </a:p>
          <a:p>
            <a:pPr lvl="1"/>
            <a:r>
              <a:rPr lang="en-US" sz="2000" dirty="0"/>
              <a:t>After class, Mondays 9:40pm+</a:t>
            </a:r>
          </a:p>
          <a:p>
            <a:pPr lvl="1"/>
            <a:r>
              <a:rPr lang="en-US" sz="2000" dirty="0"/>
              <a:t>Tuesdays 12:00-1:00pm at Virtual Office Link</a:t>
            </a:r>
          </a:p>
          <a:p>
            <a:pPr lvl="1"/>
            <a:r>
              <a:rPr lang="en-US" sz="2000" dirty="0"/>
              <a:t>Virtual Office by requests via email</a:t>
            </a:r>
          </a:p>
          <a:p>
            <a:endParaRPr lang="en-US" sz="2400" dirty="0"/>
          </a:p>
          <a:p>
            <a:r>
              <a:rPr lang="en-US" sz="2400" dirty="0"/>
              <a:t>Virtual Office Link: </a:t>
            </a:r>
            <a:r>
              <a:rPr lang="en-US" sz="2400" dirty="0">
                <a:hlinkClick r:id="rId2"/>
              </a:rPr>
              <a:t>https://umbc.webex.com/meet/fgonzale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Resources: </a:t>
            </a:r>
            <a:r>
              <a:rPr lang="en-US" sz="2400" dirty="0">
                <a:hlinkClick r:id="rId3"/>
              </a:rPr>
              <a:t>https://dil.umbc.edu/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87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5D92-071A-2B43-B220-436FEEBE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ABEE-D149-374A-BDB1-CC348943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</a:t>
            </a:r>
          </a:p>
          <a:p>
            <a:endParaRPr lang="en-US" dirty="0"/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Work experience</a:t>
            </a:r>
          </a:p>
          <a:p>
            <a:pPr lvl="1"/>
            <a:r>
              <a:rPr lang="en-US" dirty="0"/>
              <a:t>Programming experience</a:t>
            </a:r>
          </a:p>
          <a:p>
            <a:endParaRPr lang="en-US" dirty="0"/>
          </a:p>
          <a:p>
            <a:r>
              <a:rPr lang="en-US" dirty="0"/>
              <a:t>Why Data Science?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0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C99-1987-4DDA-9BD8-C47A4874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500" dirty="0">
                <a:cs typeface="Calibri Light"/>
              </a:rPr>
              <a:t>Ground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2A17-C0D4-468F-AD2B-FB8CE21A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343" y="571501"/>
            <a:ext cx="7859410" cy="4259948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725" dirty="0">
                <a:cs typeface="Calibri"/>
              </a:rPr>
              <a:t>Schedule:   7:10 – 8:00pm, Break, 8:05 – 8:55pm, Break, 9:00 – 9:40pm </a:t>
            </a:r>
          </a:p>
          <a:p>
            <a:endParaRPr lang="en-US" sz="1725" dirty="0">
              <a:cs typeface="Calibri"/>
            </a:endParaRPr>
          </a:p>
          <a:p>
            <a:r>
              <a:rPr lang="en-US" sz="1725" dirty="0">
                <a:cs typeface="Calibri"/>
              </a:rPr>
              <a:t>It is acceptable to get up at any time and take a bathroom break</a:t>
            </a:r>
          </a:p>
          <a:p>
            <a:r>
              <a:rPr lang="en-US" sz="1725" dirty="0">
                <a:cs typeface="Calibri"/>
              </a:rPr>
              <a:t>I value being punctual (start of class, breaks, end of class)</a:t>
            </a:r>
          </a:p>
          <a:p>
            <a:r>
              <a:rPr lang="en-US" sz="1725" dirty="0">
                <a:cs typeface="Calibri"/>
              </a:rPr>
              <a:t>Raise your hand if you have a question</a:t>
            </a:r>
          </a:p>
          <a:p>
            <a:r>
              <a:rPr lang="en-US" sz="1725" dirty="0">
                <a:cs typeface="Calibri"/>
              </a:rPr>
              <a:t>Don't apologize for asking a question or for not knowing something</a:t>
            </a:r>
          </a:p>
          <a:p>
            <a:r>
              <a:rPr lang="en-US" sz="1725" dirty="0">
                <a:cs typeface="Calibri"/>
              </a:rPr>
              <a:t>I find it acceptable for you to occasionally not participate</a:t>
            </a:r>
          </a:p>
          <a:p>
            <a:r>
              <a:rPr lang="en-US" sz="1725" dirty="0">
                <a:cs typeface="Calibri"/>
              </a:rPr>
              <a:t>Tell me if you cannot hear me or if you cannot understand me</a:t>
            </a:r>
          </a:p>
          <a:p>
            <a:r>
              <a:rPr lang="en-US" sz="1725" dirty="0">
                <a:cs typeface="Calibri"/>
              </a:rPr>
              <a:t>Will try to upload material prior to class and value your feedback: </a:t>
            </a:r>
          </a:p>
          <a:p>
            <a:pPr lvl="1"/>
            <a:r>
              <a:rPr lang="en-US" sz="1725" dirty="0">
                <a:cs typeface="Calibri"/>
              </a:rPr>
              <a:t>Direct: verbal, email, comment sheet on your desk at any point during or after the semester</a:t>
            </a:r>
          </a:p>
          <a:p>
            <a:pPr lvl="1"/>
            <a:r>
              <a:rPr lang="en-US" sz="1725" dirty="0">
                <a:cs typeface="Calibri"/>
              </a:rPr>
              <a:t>Indirect: survey at the end of the class (anonymous)</a:t>
            </a:r>
          </a:p>
        </p:txBody>
      </p:sp>
    </p:spTree>
    <p:extLst>
      <p:ext uri="{BB962C8B-B14F-4D97-AF65-F5344CB8AC3E}">
        <p14:creationId xmlns:p14="http://schemas.microsoft.com/office/powerpoint/2010/main" val="272458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FF2C-A8FD-1C42-AE8F-2F546423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and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9343-5AC8-4143-B488-B73CE2AF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syllabus and weekly schedule are tentative. </a:t>
            </a:r>
          </a:p>
          <a:p>
            <a:pPr lvl="1"/>
            <a:r>
              <a:rPr lang="en-US" dirty="0"/>
              <a:t>Overview of the Syllabus</a:t>
            </a:r>
          </a:p>
          <a:p>
            <a:pPr lvl="1"/>
            <a:r>
              <a:rPr lang="en-US" dirty="0"/>
              <a:t>Overview of the Topics Index Spreadsheet</a:t>
            </a:r>
          </a:p>
          <a:p>
            <a:endParaRPr lang="en-US" dirty="0"/>
          </a:p>
          <a:p>
            <a:r>
              <a:rPr lang="en-US" dirty="0"/>
              <a:t>We might speed up, slow down, remove, add, etc.</a:t>
            </a:r>
          </a:p>
          <a:p>
            <a:endParaRPr lang="en-US" dirty="0"/>
          </a:p>
          <a:p>
            <a:r>
              <a:rPr lang="en-US" dirty="0"/>
              <a:t>Tentative Grading</a:t>
            </a:r>
          </a:p>
          <a:p>
            <a:pPr lvl="1"/>
            <a:r>
              <a:rPr lang="en-US" dirty="0"/>
              <a:t>Attendance (5%)</a:t>
            </a:r>
          </a:p>
          <a:p>
            <a:pPr lvl="1"/>
            <a:r>
              <a:rPr lang="en-US" dirty="0"/>
              <a:t>4 Quizzes (13%)</a:t>
            </a:r>
          </a:p>
          <a:p>
            <a:pPr lvl="1"/>
            <a:r>
              <a:rPr lang="en-US" dirty="0"/>
              <a:t>7 Homework (50%)</a:t>
            </a:r>
          </a:p>
          <a:p>
            <a:pPr lvl="1"/>
            <a:r>
              <a:rPr lang="en-US" dirty="0"/>
              <a:t>2 Projects (Each project is 32%)</a:t>
            </a:r>
          </a:p>
          <a:p>
            <a:pPr lvl="1"/>
            <a:endParaRPr lang="en-US" dirty="0"/>
          </a:p>
          <a:p>
            <a:r>
              <a:rPr lang="en-US" dirty="0"/>
              <a:t>Information on other resources (e.g., Tutors) are available in the syllabus.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7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E291-8BB6-A55E-4D08-BA482D96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832D-6F2B-579C-642E-F3DEC3F2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Typically, you will have 2 weeks to do and submit the homework.</a:t>
            </a:r>
          </a:p>
          <a:p>
            <a:endParaRPr lang="en-US" dirty="0"/>
          </a:p>
          <a:p>
            <a:r>
              <a:rPr lang="en-US" dirty="0"/>
              <a:t>Homework will be posted in the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Homework is submitted to the instructor and grader via email with HW solution with the following name: </a:t>
            </a:r>
          </a:p>
          <a:p>
            <a:pPr lvl="1"/>
            <a:r>
              <a:rPr lang="en-US" dirty="0" err="1"/>
              <a:t>HWX_LastName.ipynb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26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7BE9-52A2-A195-D66C-60058E2B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958E8-1844-D2DD-C45C-786301CC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2866"/>
            <a:ext cx="7422776" cy="38617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Posted on the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Project 1: Similar to the homework but longer and more complicated. Submit the project to the grader via email, CC the instructor.</a:t>
            </a:r>
          </a:p>
          <a:p>
            <a:endParaRPr lang="en-US" dirty="0"/>
          </a:p>
          <a:p>
            <a:r>
              <a:rPr lang="en-US" dirty="0"/>
              <a:t>Project 2: </a:t>
            </a:r>
          </a:p>
          <a:p>
            <a:pPr lvl="1"/>
            <a:r>
              <a:rPr lang="en-US" dirty="0"/>
              <a:t>Topic and dataset of your choosing with help of the instructor.</a:t>
            </a:r>
          </a:p>
          <a:p>
            <a:pPr lvl="1"/>
            <a:r>
              <a:rPr lang="en-US" dirty="0"/>
              <a:t>10-minute Presentation at the end of the class.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4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B15A-7A31-6B3F-C142-71D46C82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8417-B5EF-5748-C19D-C1FD76D8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2865"/>
            <a:ext cx="8229600" cy="421726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Syllabus contains various resources, policies, schedule, and requirements.</a:t>
            </a:r>
          </a:p>
          <a:p>
            <a:pPr lvl="1"/>
            <a:r>
              <a:rPr lang="en-US" dirty="0"/>
              <a:t>Student resources</a:t>
            </a:r>
          </a:p>
          <a:p>
            <a:pPr lvl="1"/>
            <a:r>
              <a:rPr lang="en-US" dirty="0"/>
              <a:t>Course Policies</a:t>
            </a:r>
          </a:p>
          <a:p>
            <a:pPr lvl="1"/>
            <a:r>
              <a:rPr lang="en-US" dirty="0"/>
              <a:t>Policies on incomplete grade and assignments</a:t>
            </a:r>
          </a:p>
          <a:p>
            <a:pPr lvl="1"/>
            <a:r>
              <a:rPr lang="en-US" dirty="0"/>
              <a:t>Academic Integrity and Honesty</a:t>
            </a:r>
          </a:p>
          <a:p>
            <a:pPr lvl="1"/>
            <a:r>
              <a:rPr lang="en-US" dirty="0"/>
              <a:t>Diversity</a:t>
            </a:r>
          </a:p>
          <a:p>
            <a:pPr lvl="1"/>
            <a:r>
              <a:rPr lang="en-US" dirty="0"/>
              <a:t>Student disability services</a:t>
            </a:r>
          </a:p>
          <a:p>
            <a:pPr lvl="1"/>
            <a:r>
              <a:rPr lang="en-US" dirty="0"/>
              <a:t>Accessibility and Disability Accommodations, Guidance and Resources</a:t>
            </a:r>
          </a:p>
          <a:p>
            <a:pPr lvl="1"/>
            <a:r>
              <a:rPr lang="en-US" dirty="0"/>
              <a:t>Sexual Assault, Sexual Harassment, and Gender Based Violence and Discrimination </a:t>
            </a:r>
          </a:p>
          <a:p>
            <a:pPr lvl="1"/>
            <a:r>
              <a:rPr lang="en-US" dirty="0"/>
              <a:t>Faculty and Teaching Assistants Mandatory Reporting Obligations</a:t>
            </a:r>
          </a:p>
          <a:p>
            <a:pPr lvl="1"/>
            <a:r>
              <a:rPr lang="en-US" dirty="0"/>
              <a:t>Other Policies and resources related to Child abuse; pregnant and parenting student resources; Religious observances &amp; accommodations; and Hate, Bias, Discrimination and Harassment; </a:t>
            </a:r>
          </a:p>
          <a:p>
            <a:pPr lvl="1"/>
            <a:endParaRPr lang="en-US" dirty="0"/>
          </a:p>
          <a:p>
            <a:r>
              <a:rPr lang="en-US" dirty="0"/>
              <a:t>Use of AI Technical Assistance: Use of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any artificial technical assistance (i.e., ChatGPT or other generative technologies) outside of onboard spellcheck and things like Google Scholar, academic library databases, or reference managers and </a:t>
            </a:r>
          </a:p>
          <a:p>
            <a:pPr lvl="1"/>
            <a:r>
              <a:rPr lang="en-US" dirty="0"/>
              <a:t>(ii) solutions/projects found on the internet are considered academic misconducts and strictly forbidden. </a:t>
            </a:r>
          </a:p>
          <a:p>
            <a:pPr lvl="1"/>
            <a:r>
              <a:rPr lang="en-US" dirty="0"/>
              <a:t>If your solutions or reports are determined to be in this category, then you will receive 0 (zero) for that assignment/project.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8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7E53-9095-057A-7176-40EDAC4DB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241" y="2331878"/>
            <a:ext cx="3046945" cy="6733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2375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612</Words>
  <Application>Microsoft Office PowerPoint</Application>
  <PresentationFormat>On-screen Show (16:9)</PresentationFormat>
  <Paragraphs>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601 – Lecture 01 Logistics</vt:lpstr>
      <vt:lpstr>About me…</vt:lpstr>
      <vt:lpstr>About You</vt:lpstr>
      <vt:lpstr>Ground rules</vt:lpstr>
      <vt:lpstr>Schedule and Grading</vt:lpstr>
      <vt:lpstr>Homeworks</vt:lpstr>
      <vt:lpstr>Projects</vt:lpstr>
      <vt:lpstr>Policies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Felix Gonzalez</cp:lastModifiedBy>
  <cp:revision>98</cp:revision>
  <dcterms:created xsi:type="dcterms:W3CDTF">2019-02-27T15:38:32Z</dcterms:created>
  <dcterms:modified xsi:type="dcterms:W3CDTF">2024-09-09T13:25:41Z</dcterms:modified>
</cp:coreProperties>
</file>