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67275" cy="42794238"/>
  <p:notesSz cx="6858000" cy="9144000"/>
  <p:defaultTextStyle>
    <a:defPPr>
      <a:defRPr lang="en-US"/>
    </a:defPPr>
    <a:lvl1pPr marL="0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438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4876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2314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9752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7190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4628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2066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99504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" d="100"/>
          <a:sy n="10" d="100"/>
        </p:scale>
        <p:origin x="-816" y="72"/>
      </p:cViewPr>
      <p:guideLst>
        <p:guide orient="horz" pos="13479"/>
        <p:guide pos="95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13293954"/>
            <a:ext cx="25727184" cy="9173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091" y="24250068"/>
            <a:ext cx="21187093" cy="109363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4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2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4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4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2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99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56FB-000B-40D3-9E7C-CEAAE4BB9BF9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2E28-F5ED-4A0D-B6CF-A27603706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56FB-000B-40D3-9E7C-CEAAE4BB9BF9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2E28-F5ED-4A0D-B6CF-A27603706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43774" y="1713757"/>
            <a:ext cx="6810137" cy="365137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364" y="1713757"/>
            <a:ext cx="19925956" cy="365137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56FB-000B-40D3-9E7C-CEAAE4BB9BF9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2E28-F5ED-4A0D-B6CF-A27603706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56FB-000B-40D3-9E7C-CEAAE4BB9BF9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2E28-F5ED-4A0D-B6CF-A27603706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6" y="27499264"/>
            <a:ext cx="25727184" cy="8499411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6" y="18138027"/>
            <a:ext cx="25727184" cy="936123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743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4876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231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4975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719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462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206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9950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56FB-000B-40D3-9E7C-CEAAE4BB9BF9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2E28-F5ED-4A0D-B6CF-A27603706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3364" y="9985325"/>
            <a:ext cx="13368046" cy="28242219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85865" y="9985325"/>
            <a:ext cx="13368046" cy="28242219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56FB-000B-40D3-9E7C-CEAAE4BB9BF9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2E28-F5ED-4A0D-B6CF-A27603706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579176"/>
            <a:ext cx="13373303" cy="3992145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438" indent="0">
              <a:buNone/>
              <a:defRPr sz="9100" b="1"/>
            </a:lvl2pPr>
            <a:lvl3pPr marL="4174876" indent="0">
              <a:buNone/>
              <a:defRPr sz="8200" b="1"/>
            </a:lvl3pPr>
            <a:lvl4pPr marL="6262314" indent="0">
              <a:buNone/>
              <a:defRPr sz="7300" b="1"/>
            </a:lvl4pPr>
            <a:lvl5pPr marL="8349752" indent="0">
              <a:buNone/>
              <a:defRPr sz="7300" b="1"/>
            </a:lvl5pPr>
            <a:lvl6pPr marL="10437190" indent="0">
              <a:buNone/>
              <a:defRPr sz="7300" b="1"/>
            </a:lvl6pPr>
            <a:lvl7pPr marL="12524628" indent="0">
              <a:buNone/>
              <a:defRPr sz="7300" b="1"/>
            </a:lvl7pPr>
            <a:lvl8pPr marL="14612066" indent="0">
              <a:buNone/>
              <a:defRPr sz="7300" b="1"/>
            </a:lvl8pPr>
            <a:lvl9pPr marL="16699504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64" y="13571321"/>
            <a:ext cx="13373303" cy="2465622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357" y="9579176"/>
            <a:ext cx="13378556" cy="3992145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438" indent="0">
              <a:buNone/>
              <a:defRPr sz="9100" b="1"/>
            </a:lvl2pPr>
            <a:lvl3pPr marL="4174876" indent="0">
              <a:buNone/>
              <a:defRPr sz="8200" b="1"/>
            </a:lvl3pPr>
            <a:lvl4pPr marL="6262314" indent="0">
              <a:buNone/>
              <a:defRPr sz="7300" b="1"/>
            </a:lvl4pPr>
            <a:lvl5pPr marL="8349752" indent="0">
              <a:buNone/>
              <a:defRPr sz="7300" b="1"/>
            </a:lvl5pPr>
            <a:lvl6pPr marL="10437190" indent="0">
              <a:buNone/>
              <a:defRPr sz="7300" b="1"/>
            </a:lvl6pPr>
            <a:lvl7pPr marL="12524628" indent="0">
              <a:buNone/>
              <a:defRPr sz="7300" b="1"/>
            </a:lvl7pPr>
            <a:lvl8pPr marL="14612066" indent="0">
              <a:buNone/>
              <a:defRPr sz="7300" b="1"/>
            </a:lvl8pPr>
            <a:lvl9pPr marL="16699504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357" y="13571321"/>
            <a:ext cx="13378556" cy="2465622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56FB-000B-40D3-9E7C-CEAAE4BB9BF9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2E28-F5ED-4A0D-B6CF-A27603706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56FB-000B-40D3-9E7C-CEAAE4BB9BF9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2E28-F5ED-4A0D-B6CF-A27603706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56FB-000B-40D3-9E7C-CEAAE4BB9BF9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2E28-F5ED-4A0D-B6CF-A27603706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5" y="1703845"/>
            <a:ext cx="9957725" cy="7251246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664" y="1703848"/>
            <a:ext cx="16920247" cy="36523697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65" y="8955093"/>
            <a:ext cx="9957725" cy="29272451"/>
          </a:xfrm>
        </p:spPr>
        <p:txBody>
          <a:bodyPr/>
          <a:lstStyle>
            <a:lvl1pPr marL="0" indent="0">
              <a:buNone/>
              <a:defRPr sz="6400"/>
            </a:lvl1pPr>
            <a:lvl2pPr marL="2087438" indent="0">
              <a:buNone/>
              <a:defRPr sz="5500"/>
            </a:lvl2pPr>
            <a:lvl3pPr marL="4174876" indent="0">
              <a:buNone/>
              <a:defRPr sz="4600"/>
            </a:lvl3pPr>
            <a:lvl4pPr marL="6262314" indent="0">
              <a:buNone/>
              <a:defRPr sz="4100"/>
            </a:lvl4pPr>
            <a:lvl5pPr marL="8349752" indent="0">
              <a:buNone/>
              <a:defRPr sz="4100"/>
            </a:lvl5pPr>
            <a:lvl6pPr marL="10437190" indent="0">
              <a:buNone/>
              <a:defRPr sz="4100"/>
            </a:lvl6pPr>
            <a:lvl7pPr marL="12524628" indent="0">
              <a:buNone/>
              <a:defRPr sz="4100"/>
            </a:lvl7pPr>
            <a:lvl8pPr marL="14612066" indent="0">
              <a:buNone/>
              <a:defRPr sz="4100"/>
            </a:lvl8pPr>
            <a:lvl9pPr marL="16699504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56FB-000B-40D3-9E7C-CEAAE4BB9BF9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2E28-F5ED-4A0D-B6CF-A27603706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598" y="29955967"/>
            <a:ext cx="18160365" cy="3536471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598" y="3823744"/>
            <a:ext cx="18160365" cy="25676543"/>
          </a:xfrm>
        </p:spPr>
        <p:txBody>
          <a:bodyPr/>
          <a:lstStyle>
            <a:lvl1pPr marL="0" indent="0">
              <a:buNone/>
              <a:defRPr sz="14600"/>
            </a:lvl1pPr>
            <a:lvl2pPr marL="2087438" indent="0">
              <a:buNone/>
              <a:defRPr sz="12800"/>
            </a:lvl2pPr>
            <a:lvl3pPr marL="4174876" indent="0">
              <a:buNone/>
              <a:defRPr sz="11000"/>
            </a:lvl3pPr>
            <a:lvl4pPr marL="6262314" indent="0">
              <a:buNone/>
              <a:defRPr sz="9100"/>
            </a:lvl4pPr>
            <a:lvl5pPr marL="8349752" indent="0">
              <a:buNone/>
              <a:defRPr sz="9100"/>
            </a:lvl5pPr>
            <a:lvl6pPr marL="10437190" indent="0">
              <a:buNone/>
              <a:defRPr sz="9100"/>
            </a:lvl6pPr>
            <a:lvl7pPr marL="12524628" indent="0">
              <a:buNone/>
              <a:defRPr sz="9100"/>
            </a:lvl7pPr>
            <a:lvl8pPr marL="14612066" indent="0">
              <a:buNone/>
              <a:defRPr sz="9100"/>
            </a:lvl8pPr>
            <a:lvl9pPr marL="16699504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598" y="33492438"/>
            <a:ext cx="18160365" cy="5022376"/>
          </a:xfrm>
        </p:spPr>
        <p:txBody>
          <a:bodyPr/>
          <a:lstStyle>
            <a:lvl1pPr marL="0" indent="0">
              <a:buNone/>
              <a:defRPr sz="6400"/>
            </a:lvl1pPr>
            <a:lvl2pPr marL="2087438" indent="0">
              <a:buNone/>
              <a:defRPr sz="5500"/>
            </a:lvl2pPr>
            <a:lvl3pPr marL="4174876" indent="0">
              <a:buNone/>
              <a:defRPr sz="4600"/>
            </a:lvl3pPr>
            <a:lvl4pPr marL="6262314" indent="0">
              <a:buNone/>
              <a:defRPr sz="4100"/>
            </a:lvl4pPr>
            <a:lvl5pPr marL="8349752" indent="0">
              <a:buNone/>
              <a:defRPr sz="4100"/>
            </a:lvl5pPr>
            <a:lvl6pPr marL="10437190" indent="0">
              <a:buNone/>
              <a:defRPr sz="4100"/>
            </a:lvl6pPr>
            <a:lvl7pPr marL="12524628" indent="0">
              <a:buNone/>
              <a:defRPr sz="4100"/>
            </a:lvl7pPr>
            <a:lvl8pPr marL="14612066" indent="0">
              <a:buNone/>
              <a:defRPr sz="4100"/>
            </a:lvl8pPr>
            <a:lvl9pPr marL="16699504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56FB-000B-40D3-9E7C-CEAAE4BB9BF9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2E28-F5ED-4A0D-B6CF-A27603706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4" y="1713754"/>
            <a:ext cx="27240548" cy="7132373"/>
          </a:xfrm>
          <a:prstGeom prst="rect">
            <a:avLst/>
          </a:prstGeom>
        </p:spPr>
        <p:txBody>
          <a:bodyPr vert="horz" lIns="417488" tIns="208744" rIns="417488" bIns="2087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985325"/>
            <a:ext cx="27240548" cy="28242219"/>
          </a:xfrm>
          <a:prstGeom prst="rect">
            <a:avLst/>
          </a:prstGeom>
        </p:spPr>
        <p:txBody>
          <a:bodyPr vert="horz" lIns="417488" tIns="208744" rIns="417488" bIns="2087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4" y="39663922"/>
            <a:ext cx="7062364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B56FB-000B-40D3-9E7C-CEAAE4BB9BF9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19" y="39663922"/>
            <a:ext cx="9584637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7" y="39663922"/>
            <a:ext cx="7062364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B2E28-F5ED-4A0D-B6CF-A27603706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4876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579" indent="-1565579" algn="l" defTabSz="4174876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087" indent="-1304649" algn="l" defTabSz="4174876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8595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6033" indent="-1043719" algn="l" defTabSz="4174876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3471" indent="-1043719" algn="l" defTabSz="4174876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0909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8347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5785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3223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438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876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2314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752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7190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4628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2066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9504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8.bin"/><Relationship Id="rId18" Type="http://schemas.openxmlformats.org/officeDocument/2006/relationships/oleObject" Target="../embeddings/oleObject13.bin"/><Relationship Id="rId26" Type="http://schemas.openxmlformats.org/officeDocument/2006/relationships/image" Target="../media/image25.png"/><Relationship Id="rId39" Type="http://schemas.openxmlformats.org/officeDocument/2006/relationships/image" Target="../media/image37.emf"/><Relationship Id="rId3" Type="http://schemas.openxmlformats.org/officeDocument/2006/relationships/image" Target="../media/image16.png"/><Relationship Id="rId21" Type="http://schemas.openxmlformats.org/officeDocument/2006/relationships/image" Target="../media/image20.png"/><Relationship Id="rId34" Type="http://schemas.openxmlformats.org/officeDocument/2006/relationships/image" Target="../media/image33.emf"/><Relationship Id="rId42" Type="http://schemas.openxmlformats.org/officeDocument/2006/relationships/image" Target="../media/image40.png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7.bin"/><Relationship Id="rId17" Type="http://schemas.openxmlformats.org/officeDocument/2006/relationships/oleObject" Target="../embeddings/oleObject12.bin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6.png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1.bin"/><Relationship Id="rId20" Type="http://schemas.openxmlformats.org/officeDocument/2006/relationships/image" Target="../media/image19.png"/><Relationship Id="rId29" Type="http://schemas.openxmlformats.org/officeDocument/2006/relationships/image" Target="../media/image28.emf"/><Relationship Id="rId41" Type="http://schemas.openxmlformats.org/officeDocument/2006/relationships/image" Target="../media/image39.e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5" Type="http://schemas.openxmlformats.org/officeDocument/2006/relationships/image" Target="../media/image18.png"/><Relationship Id="rId15" Type="http://schemas.openxmlformats.org/officeDocument/2006/relationships/oleObject" Target="../embeddings/oleObject10.bin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oleObject" Target="../embeddings/oleObject15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4.bin"/><Relationship Id="rId31" Type="http://schemas.openxmlformats.org/officeDocument/2006/relationships/image" Target="../media/image30.png"/><Relationship Id="rId4" Type="http://schemas.openxmlformats.org/officeDocument/2006/relationships/image" Target="../media/image17.png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9.bin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emf"/><Relationship Id="rId43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3" descr="C:\svn\HCDDES\trunk\doc\papers\ESWeek10\figures\quadrotor_log_arc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24037" y="33817719"/>
            <a:ext cx="7705529" cy="2667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55637" y="-15081"/>
            <a:ext cx="457200" cy="428093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14981238" y="-14234318"/>
            <a:ext cx="304802" cy="30267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46237" y="17129919"/>
            <a:ext cx="28087638" cy="2819400"/>
          </a:xfrm>
        </p:spPr>
        <p:txBody>
          <a:bodyPr>
            <a:normAutofit/>
          </a:bodyPr>
          <a:lstStyle/>
          <a:p>
            <a:r>
              <a:rPr lang="en-US" sz="9600" b="1" dirty="0" smtClean="0"/>
              <a:t>Online Stability Validation Using Sector Analysis</a:t>
            </a:r>
            <a:endParaRPr lang="en-US" sz="9600" b="1" dirty="0"/>
          </a:p>
        </p:txBody>
      </p:sp>
      <p:sp>
        <p:nvSpPr>
          <p:cNvPr id="9" name="Frame 8"/>
          <p:cNvSpPr/>
          <p:nvPr/>
        </p:nvSpPr>
        <p:spPr>
          <a:xfrm>
            <a:off x="1523999" y="17206119"/>
            <a:ext cx="28392438" cy="3886200"/>
          </a:xfrm>
          <a:prstGeom prst="frame">
            <a:avLst>
              <a:gd name="adj1" fmla="val 64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2" descr="C:\Documents and Settings\jporter\Desktop\Publications\MURI\ESWeek09\figures\vandy_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7637" y="1356519"/>
            <a:ext cx="2239766" cy="1828800"/>
          </a:xfrm>
          <a:prstGeom prst="rect">
            <a:avLst/>
          </a:prstGeom>
          <a:noFill/>
        </p:spPr>
      </p:pic>
      <p:pic>
        <p:nvPicPr>
          <p:cNvPr id="11" name="Picture 21" descr="isi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169320" y="1356519"/>
            <a:ext cx="267091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 rot="5400000">
            <a:off x="14979649" y="-11491120"/>
            <a:ext cx="304802" cy="30267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5684837" y="1280319"/>
            <a:ext cx="20116800" cy="1524000"/>
          </a:xfrm>
          <a:prstGeom prst="rect">
            <a:avLst/>
          </a:prstGeom>
        </p:spPr>
        <p:txBody>
          <a:bodyPr vert="horz" lIns="417488" tIns="208744" rIns="417488" bIns="208744" rtlCol="0">
            <a:noAutofit/>
          </a:bodyPr>
          <a:lstStyle/>
          <a:p>
            <a:pPr marL="0" marR="0" lvl="0" indent="0" algn="ctr" defTabSz="417487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ISIS, Vanderbilt University</a:t>
            </a: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2332037" y="19339719"/>
            <a:ext cx="26212800" cy="1295400"/>
          </a:xfrm>
          <a:prstGeom prst="rect">
            <a:avLst/>
          </a:prstGeom>
        </p:spPr>
        <p:txBody>
          <a:bodyPr vert="horz" lIns="417488" tIns="208744" rIns="417488" bIns="208744" rtlCol="0">
            <a:noAutofit/>
          </a:bodyPr>
          <a:lstStyle/>
          <a:p>
            <a:pPr marL="0" marR="0" lvl="0" indent="0" algn="ctr" defTabSz="417487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Joseph Porter, Graham Hemingway, Nicholas Kottenstette, Gabor Karsai, Janos Sztipanovits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874837" y="7056279"/>
          <a:ext cx="11887200" cy="367284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705600"/>
                <a:gridCol w="5181600"/>
              </a:tblGrid>
              <a:tr h="837763">
                <a:tc>
                  <a:txBody>
                    <a:bodyPr/>
                    <a:lstStyle/>
                    <a:p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Power balance equation</a:t>
                      </a:r>
                      <a:endParaRPr lang="en-US" sz="3200" b="1" dirty="0"/>
                    </a:p>
                  </a:txBody>
                  <a:tcPr/>
                </a:tc>
              </a:tr>
              <a:tr h="1159552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Energy balance equation</a:t>
                      </a:r>
                      <a:endParaRPr lang="en-US" sz="3200" b="1" dirty="0"/>
                    </a:p>
                  </a:txBody>
                  <a:tcPr/>
                </a:tc>
              </a:tr>
              <a:tr h="837763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Dissipation</a:t>
                      </a:r>
                      <a:r>
                        <a:rPr lang="en-US" sz="3200" b="1" baseline="0" dirty="0" smtClean="0"/>
                        <a:t> condition</a:t>
                      </a:r>
                      <a:endParaRPr lang="en-US" sz="3200" b="1" dirty="0"/>
                    </a:p>
                  </a:txBody>
                  <a:tcPr/>
                </a:tc>
              </a:tr>
              <a:tr h="837763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Passivity condition</a:t>
                      </a:r>
                      <a:endParaRPr lang="en-US" sz="3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1524000" y="5791200"/>
            <a:ext cx="2286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2027237" y="9950791"/>
          <a:ext cx="6096000" cy="702128"/>
        </p:xfrm>
        <a:graphic>
          <a:graphicData uri="http://schemas.openxmlformats.org/presentationml/2006/ole">
            <p:oleObj spid="_x0000_s1026" name="Equation" r:id="rId6" imgW="1371600" imgH="22860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097993" y="9231289"/>
          <a:ext cx="2062844" cy="583430"/>
        </p:xfrm>
        <a:graphic>
          <a:graphicData uri="http://schemas.openxmlformats.org/presentationml/2006/ole">
            <p:oleObj spid="_x0000_s1027" name="Equation" r:id="rId7" imgW="558720" imgH="22860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2005011" y="7909719"/>
          <a:ext cx="5661026" cy="1164502"/>
        </p:xfrm>
        <a:graphic>
          <a:graphicData uri="http://schemas.openxmlformats.org/presentationml/2006/ole">
            <p:oleObj spid="_x0000_s1028" name="Equation" r:id="rId8" imgW="1536480" imgH="457200" progId="Equation.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2005459" y="7147719"/>
          <a:ext cx="5355778" cy="611466"/>
        </p:xfrm>
        <a:graphic>
          <a:graphicData uri="http://schemas.openxmlformats.org/presentationml/2006/ole">
            <p:oleObj spid="_x0000_s1029" name="Equation" r:id="rId9" imgW="1384200" imgH="228600" progId="Equation.3">
              <p:embed/>
            </p:oleObj>
          </a:graphicData>
        </a:graphic>
      </p:graphicFrame>
      <p:sp>
        <p:nvSpPr>
          <p:cNvPr id="29" name="Rectangle 28"/>
          <p:cNvSpPr/>
          <p:nvPr/>
        </p:nvSpPr>
        <p:spPr>
          <a:xfrm>
            <a:off x="4465637" y="4175919"/>
            <a:ext cx="22402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Compositional Control Design and Analysis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1493837" y="10957719"/>
          <a:ext cx="8686800" cy="5943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77513"/>
                <a:gridCol w="720928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/>
                        <a:t>Input signal</a:t>
                      </a:r>
                      <a:endParaRPr lang="en-US" sz="2800" b="1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/>
                        <a:t>Output signal</a:t>
                      </a:r>
                      <a:endParaRPr lang="en-US" sz="2800" b="1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/>
                        <a:t>Stored</a:t>
                      </a:r>
                      <a:r>
                        <a:rPr lang="en-US" sz="2800" b="1" i="0" baseline="0" dirty="0" smtClean="0"/>
                        <a:t> energy</a:t>
                      </a:r>
                      <a:endParaRPr lang="en-US" sz="2800" b="1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/>
                        <a:t>Dissipated energy</a:t>
                      </a:r>
                      <a:endParaRPr lang="en-US" sz="2800" b="1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/>
                        <a:t>Energy produced by the component so far (output) in interval T.</a:t>
                      </a:r>
                      <a:endParaRPr lang="en-US" sz="2800" b="1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/>
                        <a:t>Energy</a:t>
                      </a:r>
                      <a:r>
                        <a:rPr lang="en-US" sz="2800" b="1" i="0" baseline="0" dirty="0" smtClean="0"/>
                        <a:t> received by the component so far (input) in interval T.</a:t>
                      </a:r>
                      <a:endParaRPr lang="en-US" sz="2800" b="1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/>
                        <a:t>Correlation between input and output sample values in interval T.  This measures</a:t>
                      </a:r>
                      <a:r>
                        <a:rPr lang="en-US" sz="2800" b="1" i="0" baseline="0" dirty="0" smtClean="0"/>
                        <a:t> dissipation.</a:t>
                      </a:r>
                      <a:endParaRPr lang="en-US" sz="2800" b="1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/>
                        <a:t>Real-valued sector</a:t>
                      </a:r>
                      <a:r>
                        <a:rPr lang="en-US" sz="2800" b="1" i="0" baseline="0" dirty="0" smtClean="0"/>
                        <a:t> lower bound.</a:t>
                      </a:r>
                      <a:endParaRPr lang="en-US" sz="2800" b="1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/>
                        <a:t>Real-valued sector upper bound.</a:t>
                      </a:r>
                      <a:endParaRPr lang="en-US" sz="2800" b="1" i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/>
        </p:nvGraphicFramePr>
        <p:xfrm>
          <a:off x="1874837" y="11033919"/>
          <a:ext cx="698500" cy="398576"/>
        </p:xfrm>
        <a:graphic>
          <a:graphicData uri="http://schemas.openxmlformats.org/presentationml/2006/ole">
            <p:oleObj spid="_x0000_s1030" name="Equation" r:id="rId10" imgW="291960" imgH="203040" progId="Equation.3">
              <p:embed/>
            </p:oleObj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1798637" y="11491119"/>
          <a:ext cx="823912" cy="451036"/>
        </p:xfrm>
        <a:graphic>
          <a:graphicData uri="http://schemas.openxmlformats.org/presentationml/2006/ole">
            <p:oleObj spid="_x0000_s1031" name="Equation" r:id="rId11" imgW="304560" imgH="203040" progId="Equation.3">
              <p:embed/>
            </p:oleObj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1822153" y="12100719"/>
          <a:ext cx="770524" cy="404812"/>
        </p:xfrm>
        <a:graphic>
          <a:graphicData uri="http://schemas.openxmlformats.org/presentationml/2006/ole">
            <p:oleObj spid="_x0000_s1032" name="Equation" r:id="rId12" imgW="317160" imgH="203040" progId="Equation.3">
              <p:embed/>
            </p:oleObj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1798637" y="12662399"/>
          <a:ext cx="849310" cy="428920"/>
        </p:xfrm>
        <a:graphic>
          <a:graphicData uri="http://schemas.openxmlformats.org/presentationml/2006/ole">
            <p:oleObj spid="_x0000_s1033" name="Equation" r:id="rId13" imgW="330120" imgH="203040" progId="Equation.3">
              <p:embed/>
            </p:oleObj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1721661" y="13141178"/>
          <a:ext cx="1067576" cy="714670"/>
        </p:xfrm>
        <a:graphic>
          <a:graphicData uri="http://schemas.openxmlformats.org/presentationml/2006/ole">
            <p:oleObj spid="_x0000_s1034" name="Equation" r:id="rId14" imgW="342720" imgH="279360" progId="Equation.3">
              <p:embed/>
            </p:oleObj>
          </a:graphicData>
        </a:graphic>
      </p:graphicFrame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1722437" y="14075569"/>
          <a:ext cx="1147762" cy="768350"/>
        </p:xfrm>
        <a:graphic>
          <a:graphicData uri="http://schemas.openxmlformats.org/presentationml/2006/ole">
            <p:oleObj spid="_x0000_s1035" name="Equation" r:id="rId15" imgW="342720" imgH="279360" progId="Equation.3">
              <p:embed/>
            </p:oleObj>
          </a:graphicData>
        </a:graphic>
      </p:graphicFrame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1570037" y="15148719"/>
          <a:ext cx="1453776" cy="441324"/>
        </p:xfrm>
        <a:graphic>
          <a:graphicData uri="http://schemas.openxmlformats.org/presentationml/2006/ole">
            <p:oleObj spid="_x0000_s1036" name="Equation" r:id="rId16" imgW="583920" imgH="215640" progId="Equation.3">
              <p:embed/>
            </p:oleObj>
          </a:graphicData>
        </a:graphic>
      </p:graphicFrame>
      <p:graphicFrame>
        <p:nvGraphicFramePr>
          <p:cNvPr id="1037" name="Object 13"/>
          <p:cNvGraphicFramePr>
            <a:graphicFrameLocks noChangeAspect="1"/>
          </p:cNvGraphicFramePr>
          <p:nvPr/>
        </p:nvGraphicFramePr>
        <p:xfrm>
          <a:off x="2027237" y="15910719"/>
          <a:ext cx="425450" cy="384175"/>
        </p:xfrm>
        <a:graphic>
          <a:graphicData uri="http://schemas.openxmlformats.org/presentationml/2006/ole">
            <p:oleObj spid="_x0000_s1037" name="Equation" r:id="rId17" imgW="126720" imgH="139680" progId="Equation.3">
              <p:embed/>
            </p:oleObj>
          </a:graphicData>
        </a:graphic>
      </p:graphicFrame>
      <p:graphicFrame>
        <p:nvGraphicFramePr>
          <p:cNvPr id="1038" name="Object 14"/>
          <p:cNvGraphicFramePr>
            <a:graphicFrameLocks noChangeAspect="1"/>
          </p:cNvGraphicFramePr>
          <p:nvPr/>
        </p:nvGraphicFramePr>
        <p:xfrm>
          <a:off x="2058987" y="16444119"/>
          <a:ext cx="425450" cy="488950"/>
        </p:xfrm>
        <a:graphic>
          <a:graphicData uri="http://schemas.openxmlformats.org/presentationml/2006/ole">
            <p:oleObj spid="_x0000_s1038" name="Equation" r:id="rId18" imgW="126720" imgH="177480" progId="Equation.3">
              <p:embed/>
            </p:oleObj>
          </a:graphicData>
        </a:graphic>
      </p:graphicFrame>
      <p:sp>
        <p:nvSpPr>
          <p:cNvPr id="33" name="Rectangle 32"/>
          <p:cNvSpPr/>
          <p:nvPr/>
        </p:nvSpPr>
        <p:spPr>
          <a:xfrm>
            <a:off x="5227637" y="5776119"/>
            <a:ext cx="4267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/>
              <a:t>Passivity</a:t>
            </a:r>
            <a:endParaRPr lang="en-US" b="1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19477037" y="5776119"/>
            <a:ext cx="6019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/>
              <a:t>Sector Analysis</a:t>
            </a:r>
            <a:endParaRPr lang="en-US" b="1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10485437" y="11033919"/>
            <a:ext cx="3886200" cy="586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/>
              <a:t>Passive systems exhibit robustness to time delays and  quantization errors, preserving stability.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Parallel and feedback interconnections of passive systems are passive.</a:t>
            </a:r>
          </a:p>
          <a:p>
            <a:endParaRPr lang="en-US" sz="4400" b="1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14676437" y="8519319"/>
            <a:ext cx="8458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/>
              <a:t>Conic systems are a superset of  passive systems ([0,b]).  Stability is easy to determine using  gain conditions.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Sector analysis follows simple compositional rules.</a:t>
            </a:r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/>
        </p:nvGraphicFramePr>
        <p:xfrm>
          <a:off x="14856546" y="7173119"/>
          <a:ext cx="7897091" cy="965200"/>
        </p:xfrm>
        <a:graphic>
          <a:graphicData uri="http://schemas.openxmlformats.org/presentationml/2006/ole">
            <p:oleObj spid="_x0000_s1039" name="Equation" r:id="rId19" imgW="2286000" imgH="279360" progId="Equation.3">
              <p:embed/>
            </p:oleObj>
          </a:graphicData>
        </a:graphic>
      </p:graphicFrame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4926629" y="11872119"/>
            <a:ext cx="7750808" cy="522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39" descr="mod_examples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3465171" y="6935177"/>
            <a:ext cx="6146466" cy="10194742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2255837" y="21244719"/>
            <a:ext cx="10744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/>
              <a:t>Feedback Gain Conditions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341437" y="22616319"/>
            <a:ext cx="4572000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 smtClean="0"/>
              <a:t>Quadrotor</a:t>
            </a:r>
            <a:r>
              <a:rPr lang="en-US" sz="2800" b="1" dirty="0" smtClean="0"/>
              <a:t> helicopters – </a:t>
            </a:r>
          </a:p>
          <a:p>
            <a:r>
              <a:rPr lang="en-US" sz="2800" b="1" dirty="0" smtClean="0"/>
              <a:t>discrete-time  controller is not quite passive[9]:</a:t>
            </a:r>
          </a:p>
          <a:p>
            <a:endParaRPr lang="en-US" sz="2800" b="1" dirty="0" smtClean="0"/>
          </a:p>
          <a:p>
            <a:pPr marL="342900" indent="-342900">
              <a:buAutoNum type="arabicPeriod"/>
            </a:pPr>
            <a:r>
              <a:rPr lang="en-US" sz="2800" b="1" dirty="0" smtClean="0"/>
              <a:t>Hold operation introduces small amounts of energy (quantified by sector bound </a:t>
            </a:r>
            <a:r>
              <a:rPr lang="en-US" sz="2800" b="1" i="1" dirty="0" smtClean="0"/>
              <a:t>a</a:t>
            </a:r>
            <a:r>
              <a:rPr lang="en-US" sz="2800" b="1" dirty="0" smtClean="0"/>
              <a:t>).</a:t>
            </a:r>
          </a:p>
          <a:p>
            <a:pPr marL="342900" indent="-342900">
              <a:buAutoNum type="arabicPeriod"/>
            </a:pPr>
            <a:r>
              <a:rPr lang="en-US" sz="2800" b="1" dirty="0" smtClean="0"/>
              <a:t>Fast dynamics aggravate the problem.</a:t>
            </a:r>
          </a:p>
          <a:p>
            <a:pPr marL="342900" indent="-342900">
              <a:buAutoNum type="arabicPeriod"/>
            </a:pPr>
            <a:endParaRPr lang="en-US" sz="2800" b="1" dirty="0" smtClean="0"/>
          </a:p>
          <a:p>
            <a:pPr marL="342900" indent="-342900"/>
            <a:r>
              <a:rPr lang="en-US" sz="2800" b="1" dirty="0" smtClean="0"/>
              <a:t>Sufficient gain condition for L2 stability:</a:t>
            </a:r>
            <a:endParaRPr lang="en-US" sz="2800" b="1" dirty="0"/>
          </a:p>
        </p:txBody>
      </p:sp>
      <p:pic>
        <p:nvPicPr>
          <p:cNvPr id="43" name="Picture 3" descr="C:\svn\HCDDES\trunk\doc\papers\ESWeek10\figures\fback_example.png"/>
          <p:cNvPicPr>
            <a:picLocks noChangeAspect="1" noChangeArrowheads="1"/>
          </p:cNvPicPr>
          <p:nvPr/>
        </p:nvPicPr>
        <p:blipFill>
          <a:blip r:embed="rId22" cstate="print"/>
          <a:srcRect l="2578" r="5995" b="5025"/>
          <a:stretch>
            <a:fillRect/>
          </a:stretch>
        </p:blipFill>
        <p:spPr bwMode="auto">
          <a:xfrm>
            <a:off x="6446838" y="22540119"/>
            <a:ext cx="6248399" cy="3175416"/>
          </a:xfrm>
          <a:prstGeom prst="rect">
            <a:avLst/>
          </a:prstGeom>
          <a:noFill/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6142037" y="25740519"/>
            <a:ext cx="7019732" cy="2492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Rectangle 44"/>
          <p:cNvSpPr/>
          <p:nvPr/>
        </p:nvSpPr>
        <p:spPr>
          <a:xfrm>
            <a:off x="17724437" y="21244719"/>
            <a:ext cx="10744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/>
              <a:t>Online Analysis</a:t>
            </a:r>
          </a:p>
        </p:txBody>
      </p:sp>
      <p:pic>
        <p:nvPicPr>
          <p:cNvPr id="47" name="Picture 2" descr="C:\svn\HCDDES\trunk\doc\papers\ESWeek10\figures\srch_block.png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15432934" y="22463919"/>
            <a:ext cx="7168303" cy="3810000"/>
          </a:xfrm>
          <a:prstGeom prst="rect">
            <a:avLst/>
          </a:prstGeom>
          <a:noFill/>
        </p:spPr>
      </p:pic>
      <p:sp>
        <p:nvSpPr>
          <p:cNvPr id="48" name="Rectangle 47"/>
          <p:cNvSpPr/>
          <p:nvPr/>
        </p:nvSpPr>
        <p:spPr>
          <a:xfrm>
            <a:off x="15895637" y="26197719"/>
            <a:ext cx="3124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Analyzer</a:t>
            </a:r>
            <a:endParaRPr lang="en-US" sz="2800" b="1" dirty="0"/>
          </a:p>
        </p:txBody>
      </p:sp>
      <p:pic>
        <p:nvPicPr>
          <p:cNvPr id="49" name="Picture 3" descr="C:\svn\HCDDES\trunk\doc\papers\ESWeek10\figures\sectorconn.png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22897648" y="22540119"/>
            <a:ext cx="6104389" cy="3733800"/>
          </a:xfrm>
          <a:prstGeom prst="rect">
            <a:avLst/>
          </a:prstGeom>
          <a:noFill/>
        </p:spPr>
      </p:pic>
      <p:sp>
        <p:nvSpPr>
          <p:cNvPr id="50" name="Rectangle 49"/>
          <p:cNvSpPr/>
          <p:nvPr/>
        </p:nvSpPr>
        <p:spPr>
          <a:xfrm>
            <a:off x="24658637" y="26197719"/>
            <a:ext cx="441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Connecting the analyzer</a:t>
            </a:r>
            <a:endParaRPr lang="en-US" sz="2800" b="1" dirty="0"/>
          </a:p>
        </p:txBody>
      </p:sp>
      <p:sp>
        <p:nvSpPr>
          <p:cNvPr id="51" name="Rectangle 50"/>
          <p:cNvSpPr/>
          <p:nvPr/>
        </p:nvSpPr>
        <p:spPr>
          <a:xfrm>
            <a:off x="16200437" y="26807319"/>
            <a:ext cx="12771438" cy="2728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b="1" dirty="0" smtClean="0"/>
              <a:t>Limitations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Sector condition is only sufficient.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Sector analyzer approximates.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Analysis requires high precision and worst-case inputs.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Analysis must starting at the beginning of time with reasonable initial conditions.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Evaluation is criteria are design-specific – use carefully.</a:t>
            </a:r>
            <a:endParaRPr lang="en-US" sz="2800" dirty="0"/>
          </a:p>
        </p:txBody>
      </p:sp>
      <p:sp>
        <p:nvSpPr>
          <p:cNvPr id="52" name="Rectangle 51"/>
          <p:cNvSpPr/>
          <p:nvPr/>
        </p:nvSpPr>
        <p:spPr>
          <a:xfrm>
            <a:off x="2255837" y="28712319"/>
            <a:ext cx="11201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/>
              <a:t>Simplified </a:t>
            </a:r>
            <a:r>
              <a:rPr lang="en-US" sz="6600" b="1" dirty="0" err="1" smtClean="0"/>
              <a:t>Quadrotor</a:t>
            </a:r>
            <a:r>
              <a:rPr lang="en-US" sz="6600" b="1" dirty="0" smtClean="0"/>
              <a:t> Example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408237" y="36179919"/>
            <a:ext cx="10744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/>
              <a:t>Evaluation of Analyzer</a:t>
            </a:r>
          </a:p>
        </p:txBody>
      </p:sp>
      <p:pic>
        <p:nvPicPr>
          <p:cNvPr id="54" name="Picture 3" descr="C:\svn\HCDDES\trunk\doc\papers\ESWeek10\figures\quadrotor_arch.png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1317479" y="30160119"/>
            <a:ext cx="8863158" cy="2817020"/>
          </a:xfrm>
          <a:prstGeom prst="rect">
            <a:avLst/>
          </a:prstGeom>
          <a:noFill/>
        </p:spPr>
      </p:pic>
      <p:sp>
        <p:nvSpPr>
          <p:cNvPr id="55" name="Rectangle 54"/>
          <p:cNvSpPr/>
          <p:nvPr/>
        </p:nvSpPr>
        <p:spPr>
          <a:xfrm>
            <a:off x="6904037" y="29931519"/>
            <a:ext cx="3124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Architecture</a:t>
            </a:r>
            <a:endParaRPr lang="en-US" sz="2800" b="1" dirty="0"/>
          </a:p>
        </p:txBody>
      </p:sp>
      <p:pic>
        <p:nvPicPr>
          <p:cNvPr id="56" name="Picture 4" descr="C:\svn\HCDDES\trunk\doc\papers\ESWeek10\figures\quadrotor_loops.png"/>
          <p:cNvPicPr>
            <a:picLocks noChangeAspect="1" noChangeArrowheads="1"/>
          </p:cNvPicPr>
          <p:nvPr/>
        </p:nvPicPr>
        <p:blipFill>
          <a:blip r:embed="rId27" cstate="print"/>
          <a:srcRect t="5496" b="10800"/>
          <a:stretch>
            <a:fillRect/>
          </a:stretch>
        </p:blipFill>
        <p:spPr bwMode="auto">
          <a:xfrm>
            <a:off x="1260321" y="33360519"/>
            <a:ext cx="12732774" cy="2819400"/>
          </a:xfrm>
          <a:prstGeom prst="rect">
            <a:avLst/>
          </a:prstGeom>
          <a:noFill/>
        </p:spPr>
      </p:pic>
      <p:sp>
        <p:nvSpPr>
          <p:cNvPr id="57" name="Rectangle 56"/>
          <p:cNvSpPr/>
          <p:nvPr/>
        </p:nvSpPr>
        <p:spPr>
          <a:xfrm>
            <a:off x="1493837" y="33284319"/>
            <a:ext cx="3124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Control Loops</a:t>
            </a:r>
            <a:endParaRPr lang="en-US" sz="2800" b="1" dirty="0"/>
          </a:p>
        </p:txBody>
      </p:sp>
      <p:sp>
        <p:nvSpPr>
          <p:cNvPr id="58" name="Rectangle 57"/>
          <p:cNvSpPr/>
          <p:nvPr/>
        </p:nvSpPr>
        <p:spPr>
          <a:xfrm>
            <a:off x="10637837" y="30236319"/>
            <a:ext cx="32004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Model-Based Distributed Control</a:t>
            </a:r>
          </a:p>
          <a:p>
            <a:pPr algn="ctr"/>
            <a:r>
              <a:rPr lang="en-US" sz="2800" b="1" dirty="0" smtClean="0"/>
              <a:t>Software Implementation Using </a:t>
            </a:r>
            <a:r>
              <a:rPr lang="en-US" sz="2800" b="1" dirty="0" err="1" smtClean="0"/>
              <a:t>ESMoL</a:t>
            </a:r>
            <a:endParaRPr lang="en-US" sz="2800" b="1" dirty="0"/>
          </a:p>
        </p:txBody>
      </p:sp>
      <p:pic>
        <p:nvPicPr>
          <p:cNvPr id="59" name="Picture 4" descr="C:\svn\HCDDES\trunk\doc\papers\ESWeek10\figures\quadrotor_mdl.png"/>
          <p:cNvPicPr>
            <a:picLocks noChangeAspect="1" noChangeArrowheads="1"/>
          </p:cNvPicPr>
          <p:nvPr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14219238" y="30097255"/>
            <a:ext cx="8458199" cy="2983885"/>
          </a:xfrm>
          <a:prstGeom prst="rect">
            <a:avLst/>
          </a:prstGeom>
          <a:noFill/>
        </p:spPr>
      </p:pic>
      <p:pic>
        <p:nvPicPr>
          <p:cNvPr id="60" name="Picture 1"/>
          <p:cNvPicPr>
            <a:picLocks noChangeAspect="1" noChangeArrowheads="1"/>
          </p:cNvPicPr>
          <p:nvPr/>
        </p:nvPicPr>
        <p:blipFill>
          <a:blip r:embed="rId29" cstate="print"/>
          <a:srcRect l="2787" t="6695" r="6628" b="17434"/>
          <a:stretch>
            <a:fillRect/>
          </a:stretch>
        </p:blipFill>
        <p:spPr bwMode="auto">
          <a:xfrm>
            <a:off x="23210837" y="29779119"/>
            <a:ext cx="6629400" cy="34676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1" name="Rectangle 60"/>
          <p:cNvSpPr/>
          <p:nvPr/>
        </p:nvSpPr>
        <p:spPr>
          <a:xfrm>
            <a:off x="22906037" y="30693519"/>
            <a:ext cx="266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TrueTime</a:t>
            </a:r>
            <a:endParaRPr lang="en-US" sz="2800" b="1" dirty="0"/>
          </a:p>
        </p:txBody>
      </p:sp>
      <p:sp>
        <p:nvSpPr>
          <p:cNvPr id="62" name="Rectangle 61"/>
          <p:cNvSpPr/>
          <p:nvPr/>
        </p:nvSpPr>
        <p:spPr>
          <a:xfrm>
            <a:off x="17267237" y="30160119"/>
            <a:ext cx="266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Simulink</a:t>
            </a:r>
            <a:endParaRPr lang="en-US" sz="2800" b="1" dirty="0"/>
          </a:p>
        </p:txBody>
      </p:sp>
      <p:pic>
        <p:nvPicPr>
          <p:cNvPr id="65" name="Picture 2" descr="C:\svn\HCDDES\trunk\doc\papers\ESWeek10\figures\quadrotor_hw_mapping.png"/>
          <p:cNvPicPr>
            <a:picLocks noChangeAspect="1" noChangeArrowheads="1"/>
          </p:cNvPicPr>
          <p:nvPr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22829837" y="33360519"/>
            <a:ext cx="7089230" cy="2895600"/>
          </a:xfrm>
          <a:prstGeom prst="rect">
            <a:avLst/>
          </a:prstGeom>
          <a:noFill/>
        </p:spPr>
      </p:pic>
      <p:sp>
        <p:nvSpPr>
          <p:cNvPr id="66" name="Rectangle 65"/>
          <p:cNvSpPr/>
          <p:nvPr/>
        </p:nvSpPr>
        <p:spPr>
          <a:xfrm>
            <a:off x="25725437" y="36332319"/>
            <a:ext cx="4038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ESMoL</a:t>
            </a:r>
            <a:r>
              <a:rPr lang="en-US" sz="2800" b="1" dirty="0" smtClean="0"/>
              <a:t> Deployment Spec</a:t>
            </a:r>
            <a:endParaRPr lang="en-US" sz="2800" b="1" dirty="0"/>
          </a:p>
        </p:txBody>
      </p:sp>
      <p:sp>
        <p:nvSpPr>
          <p:cNvPr id="67" name="U-Turn Arrow 66"/>
          <p:cNvSpPr/>
          <p:nvPr/>
        </p:nvSpPr>
        <p:spPr>
          <a:xfrm rot="10800000" flipH="1">
            <a:off x="19019837" y="32446119"/>
            <a:ext cx="8229600" cy="2590800"/>
          </a:xfrm>
          <a:prstGeom prst="utur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7419637" y="33893919"/>
            <a:ext cx="4038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ESMoL</a:t>
            </a:r>
            <a:r>
              <a:rPr lang="en-US" sz="2800" b="1" dirty="0" smtClean="0"/>
              <a:t> Logical Architecture (Dataflow)</a:t>
            </a:r>
            <a:endParaRPr lang="en-US" sz="2800" b="1" dirty="0"/>
          </a:p>
        </p:txBody>
      </p:sp>
      <p:sp>
        <p:nvSpPr>
          <p:cNvPr id="68" name="Rectangle 67"/>
          <p:cNvSpPr/>
          <p:nvPr/>
        </p:nvSpPr>
        <p:spPr>
          <a:xfrm>
            <a:off x="19705637" y="36789519"/>
            <a:ext cx="579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HIL Evaluation of Platform Effects</a:t>
            </a:r>
          </a:p>
        </p:txBody>
      </p:sp>
      <p:pic>
        <p:nvPicPr>
          <p:cNvPr id="69" name="Picture 2" descr="C:\svn\HCDDES\trunk\doc\papers\ESWeek10\figures\simsectors.png"/>
          <p:cNvPicPr>
            <a:picLocks noChangeAspect="1" noChangeArrowheads="1"/>
          </p:cNvPicPr>
          <p:nvPr/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21077237" y="37513419"/>
            <a:ext cx="4419600" cy="3314700"/>
          </a:xfrm>
          <a:prstGeom prst="rect">
            <a:avLst/>
          </a:prstGeom>
          <a:noFill/>
        </p:spPr>
      </p:pic>
      <p:pic>
        <p:nvPicPr>
          <p:cNvPr id="70" name="Picture 3" descr="C:\svn\HCDDES\trunk\doc\papers\ESWeek10\figures\meassectors.png"/>
          <p:cNvPicPr>
            <a:picLocks noChangeAspect="1" noChangeArrowheads="1"/>
          </p:cNvPicPr>
          <p:nvPr/>
        </p:nvPicPr>
        <p:blipFill>
          <a:blip r:embed="rId32" cstate="print"/>
          <a:srcRect/>
          <a:stretch>
            <a:fillRect/>
          </a:stretch>
        </p:blipFill>
        <p:spPr bwMode="auto">
          <a:xfrm>
            <a:off x="25801637" y="37478890"/>
            <a:ext cx="4465638" cy="3349229"/>
          </a:xfrm>
          <a:prstGeom prst="rect">
            <a:avLst/>
          </a:prstGeom>
          <a:noFill/>
        </p:spPr>
      </p:pic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21077237" y="40980519"/>
            <a:ext cx="8856051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34" cstate="print"/>
          <a:srcRect/>
          <a:stretch>
            <a:fillRect/>
          </a:stretch>
        </p:blipFill>
        <p:spPr bwMode="auto">
          <a:xfrm>
            <a:off x="1493837" y="37551519"/>
            <a:ext cx="6304773" cy="3267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35" cstate="print"/>
          <a:srcRect l="1798" t="9796" r="8315" b="24898"/>
          <a:stretch>
            <a:fillRect/>
          </a:stretch>
        </p:blipFill>
        <p:spPr bwMode="auto">
          <a:xfrm>
            <a:off x="1276812" y="40523319"/>
            <a:ext cx="3810000" cy="15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  <p:cxnSp>
        <p:nvCxnSpPr>
          <p:cNvPr id="76" name="Straight Connector 75"/>
          <p:cNvCxnSpPr/>
          <p:nvPr/>
        </p:nvCxnSpPr>
        <p:spPr>
          <a:xfrm flipV="1">
            <a:off x="1265237" y="39151719"/>
            <a:ext cx="1600200" cy="134845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16200000" flipV="1">
            <a:off x="3688687" y="39090469"/>
            <a:ext cx="1424650" cy="139475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151437" y="40751919"/>
            <a:ext cx="30480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Quantization noise modeled by discrete-time Gaussian disturbance with variance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ight Arrow 78"/>
          <p:cNvSpPr/>
          <p:nvPr/>
        </p:nvSpPr>
        <p:spPr>
          <a:xfrm rot="10800000">
            <a:off x="4313238" y="41513919"/>
            <a:ext cx="1219200" cy="3810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0" name="Object 79"/>
          <p:cNvGraphicFramePr>
            <a:graphicFrameLocks noChangeAspect="1"/>
          </p:cNvGraphicFramePr>
          <p:nvPr/>
        </p:nvGraphicFramePr>
        <p:xfrm>
          <a:off x="6218237" y="41590119"/>
          <a:ext cx="558800" cy="576263"/>
        </p:xfrm>
        <a:graphic>
          <a:graphicData uri="http://schemas.openxmlformats.org/presentationml/2006/ole">
            <p:oleObj spid="_x0000_s1040" name="Equation" r:id="rId36" imgW="406080" imgH="419040" progId="Equation.3">
              <p:embed/>
            </p:oleObj>
          </a:graphicData>
        </a:graphic>
      </p:graphicFrame>
      <p:sp>
        <p:nvSpPr>
          <p:cNvPr id="82" name="Rectangle 81"/>
          <p:cNvSpPr/>
          <p:nvPr/>
        </p:nvSpPr>
        <p:spPr>
          <a:xfrm>
            <a:off x="1189037" y="42275919"/>
            <a:ext cx="7010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Quantization effects via sensor noise injection</a:t>
            </a:r>
            <a:endParaRPr lang="en-US" sz="2800" b="1" dirty="0"/>
          </a:p>
        </p:txBody>
      </p:sp>
      <p:pic>
        <p:nvPicPr>
          <p:cNvPr id="85" name="Picture 2" descr="C:\svn\HCDDES\trunk\doc\papers\ESWeek10\figures\quantization_error.png"/>
          <p:cNvPicPr>
            <a:picLocks noChangeAspect="1" noChangeArrowheads="1"/>
          </p:cNvPicPr>
          <p:nvPr/>
        </p:nvPicPr>
        <p:blipFill>
          <a:blip r:embed="rId37" cstate="print"/>
          <a:srcRect l="3990" r="6296"/>
          <a:stretch>
            <a:fillRect/>
          </a:stretch>
        </p:blipFill>
        <p:spPr bwMode="auto">
          <a:xfrm>
            <a:off x="7970837" y="37399119"/>
            <a:ext cx="3737152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86" name="Picture 3"/>
          <p:cNvPicPr>
            <a:picLocks noChangeAspect="1" noChangeArrowheads="1"/>
          </p:cNvPicPr>
          <p:nvPr/>
        </p:nvPicPr>
        <p:blipFill>
          <a:blip r:embed="rId38" cstate="print"/>
          <a:srcRect/>
          <a:stretch>
            <a:fillRect/>
          </a:stretch>
        </p:blipFill>
        <p:spPr bwMode="auto">
          <a:xfrm>
            <a:off x="8324127" y="40660638"/>
            <a:ext cx="475211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7" name="Straight Connector 86"/>
          <p:cNvCxnSpPr/>
          <p:nvPr/>
        </p:nvCxnSpPr>
        <p:spPr>
          <a:xfrm>
            <a:off x="10660987" y="41822688"/>
            <a:ext cx="738850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1409362" y="42436388"/>
            <a:ext cx="760075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2176351" y="42032238"/>
            <a:ext cx="815050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9538379" y="42226113"/>
            <a:ext cx="1096700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14600237" y="36789519"/>
            <a:ext cx="449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Delay Effects via Brute Force</a:t>
            </a:r>
            <a:endParaRPr lang="en-US" sz="2800" b="1" dirty="0"/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39" cstate="print"/>
          <a:srcRect l="1134" r="2721"/>
          <a:stretch>
            <a:fillRect/>
          </a:stretch>
        </p:blipFill>
        <p:spPr bwMode="auto">
          <a:xfrm>
            <a:off x="12238037" y="37399119"/>
            <a:ext cx="4972804" cy="228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95" name="Picture 3"/>
          <p:cNvPicPr>
            <a:picLocks noChangeAspect="1" noChangeArrowheads="1"/>
          </p:cNvPicPr>
          <p:nvPr/>
        </p:nvPicPr>
        <p:blipFill>
          <a:blip r:embed="rId40" cstate="print"/>
          <a:srcRect r="45882"/>
          <a:stretch>
            <a:fillRect/>
          </a:stretch>
        </p:blipFill>
        <p:spPr bwMode="auto">
          <a:xfrm>
            <a:off x="13381037" y="39561294"/>
            <a:ext cx="1334069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" name="Picture 4"/>
          <p:cNvPicPr>
            <a:picLocks noChangeAspect="1" noChangeArrowheads="1"/>
          </p:cNvPicPr>
          <p:nvPr/>
        </p:nvPicPr>
        <p:blipFill>
          <a:blip r:embed="rId41" cstate="print"/>
          <a:srcRect l="15391" t="6589" r="32696" b="12791"/>
          <a:stretch>
            <a:fillRect/>
          </a:stretch>
        </p:blipFill>
        <p:spPr bwMode="auto">
          <a:xfrm>
            <a:off x="14694942" y="39532719"/>
            <a:ext cx="2419895" cy="1613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cxnSp>
        <p:nvCxnSpPr>
          <p:cNvPr id="97" name="Straight Connector 96"/>
          <p:cNvCxnSpPr/>
          <p:nvPr/>
        </p:nvCxnSpPr>
        <p:spPr>
          <a:xfrm rot="5400000" flipH="1" flipV="1">
            <a:off x="14609762" y="39104094"/>
            <a:ext cx="495300" cy="36195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10800000">
            <a:off x="15400337" y="39046947"/>
            <a:ext cx="1714500" cy="48577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42" cstate="print"/>
          <a:srcRect/>
          <a:stretch>
            <a:fillRect/>
          </a:stretch>
        </p:blipFill>
        <p:spPr bwMode="auto">
          <a:xfrm>
            <a:off x="17343437" y="37627719"/>
            <a:ext cx="3001260" cy="267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" name="Picture 3" descr="C:\svn\HCDDES\trunk\doc\papers\ESWeek10\figures\sectvstotaldelay.png"/>
          <p:cNvPicPr>
            <a:picLocks noChangeAspect="1" noChangeArrowheads="1"/>
          </p:cNvPicPr>
          <p:nvPr/>
        </p:nvPicPr>
        <p:blipFill>
          <a:blip r:embed="rId43" cstate="print"/>
          <a:srcRect/>
          <a:stretch>
            <a:fillRect/>
          </a:stretch>
        </p:blipFill>
        <p:spPr bwMode="auto">
          <a:xfrm>
            <a:off x="17419391" y="40370919"/>
            <a:ext cx="3048246" cy="2286185"/>
          </a:xfrm>
          <a:prstGeom prst="rect">
            <a:avLst/>
          </a:prstGeom>
          <a:noFill/>
        </p:spPr>
      </p:pic>
      <p:sp>
        <p:nvSpPr>
          <p:cNvPr id="103" name="Rectangle 102"/>
          <p:cNvSpPr/>
          <p:nvPr/>
        </p:nvSpPr>
        <p:spPr>
          <a:xfrm>
            <a:off x="14447837" y="41266269"/>
            <a:ext cx="1524000" cy="1432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/>
              <a:t>Quantization sensitivity looks good, but delay sensitivity is inconclusive.</a:t>
            </a:r>
            <a:endParaRPr lang="en-US" sz="1600" b="1" dirty="0"/>
          </a:p>
        </p:txBody>
      </p:sp>
      <p:sp>
        <p:nvSpPr>
          <p:cNvPr id="100" name="Rectangle 99"/>
          <p:cNvSpPr/>
          <p:nvPr/>
        </p:nvSpPr>
        <p:spPr>
          <a:xfrm>
            <a:off x="13076237" y="41075768"/>
            <a:ext cx="1304925" cy="1661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/>
              <a:t> Comparison of measured bound with gain bound for different quantization levels.</a:t>
            </a:r>
            <a:endParaRPr lang="en-US" sz="1600" b="1" dirty="0"/>
          </a:p>
        </p:txBody>
      </p:sp>
      <p:sp>
        <p:nvSpPr>
          <p:cNvPr id="81" name="Rectangle 80"/>
          <p:cNvSpPr/>
          <p:nvPr/>
        </p:nvSpPr>
        <p:spPr>
          <a:xfrm>
            <a:off x="20391437" y="37703919"/>
            <a:ext cx="152400" cy="5090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16048037" y="41233725"/>
            <a:ext cx="1371600" cy="1499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/>
              <a:t>For delay sensitivity, the outliers at -0.9 roughly correspond to </a:t>
            </a:r>
          </a:p>
          <a:p>
            <a:r>
              <a:rPr lang="en-US" sz="1400" b="1" dirty="0" smtClean="0"/>
              <a:t>sensor and actuator delays.</a:t>
            </a:r>
            <a:endParaRPr lang="en-US" sz="1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334</Words>
  <Application>Microsoft Office PowerPoint</Application>
  <PresentationFormat>Custom</PresentationFormat>
  <Paragraphs>60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Equation</vt:lpstr>
      <vt:lpstr>Online Stability Validation Using Sector Analysis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jporter</dc:creator>
  <cp:lastModifiedBy>jporter</cp:lastModifiedBy>
  <cp:revision>38</cp:revision>
  <dcterms:created xsi:type="dcterms:W3CDTF">2010-10-22T15:23:11Z</dcterms:created>
  <dcterms:modified xsi:type="dcterms:W3CDTF">2010-10-25T16:05:17Z</dcterms:modified>
</cp:coreProperties>
</file>