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9" r:id="rId3"/>
    <p:sldId id="257" r:id="rId4"/>
    <p:sldId id="258" r:id="rId5"/>
    <p:sldId id="270" r:id="rId6"/>
    <p:sldId id="259" r:id="rId7"/>
    <p:sldId id="260" r:id="rId8"/>
    <p:sldId id="272" r:id="rId9"/>
    <p:sldId id="261" r:id="rId10"/>
    <p:sldId id="262" r:id="rId11"/>
    <p:sldId id="273" r:id="rId12"/>
    <p:sldId id="263" r:id="rId13"/>
    <p:sldId id="274" r:id="rId14"/>
    <p:sldId id="268" r:id="rId15"/>
    <p:sldId id="275" r:id="rId16"/>
    <p:sldId id="269" r:id="rId17"/>
    <p:sldId id="277" r:id="rId18"/>
    <p:sldId id="276" r:id="rId19"/>
    <p:sldId id="266" r:id="rId20"/>
    <p:sldId id="267" r:id="rId21"/>
    <p:sldId id="271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6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E83CF-942E-49BE-A7B8-5BAAA3C14A66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B0B67-FC92-4D53-A0C1-DAF6E7CAD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B0B67-FC92-4D53-A0C1-DAF6E7CAD12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B0B67-FC92-4D53-A0C1-DAF6E7CAD12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B0B67-FC92-4D53-A0C1-DAF6E7CAD12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B0B67-FC92-4D53-A0C1-DAF6E7CAD12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5DB8-2D82-4149-AF60-7916F1397B35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FB8F-513B-4730-8031-62016CEE3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5DB8-2D82-4149-AF60-7916F1397B35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FB8F-513B-4730-8031-62016CEE3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5DB8-2D82-4149-AF60-7916F1397B35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FB8F-513B-4730-8031-62016CEE3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5DB8-2D82-4149-AF60-7916F1397B35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FB8F-513B-4730-8031-62016CEE3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5DB8-2D82-4149-AF60-7916F1397B35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FB8F-513B-4730-8031-62016CEE3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5DB8-2D82-4149-AF60-7916F1397B35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FB8F-513B-4730-8031-62016CEE3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5DB8-2D82-4149-AF60-7916F1397B35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FB8F-513B-4730-8031-62016CEE3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5DB8-2D82-4149-AF60-7916F1397B35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FB8F-513B-4730-8031-62016CEE3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5DB8-2D82-4149-AF60-7916F1397B35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FB8F-513B-4730-8031-62016CEE3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5DB8-2D82-4149-AF60-7916F1397B35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FB8F-513B-4730-8031-62016CEE3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5DB8-2D82-4149-AF60-7916F1397B35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FB8F-513B-4730-8031-62016CEE3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25DB8-2D82-4149-AF60-7916F1397B35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0FB8F-513B-4730-8031-62016CEE33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0"/>
            <a:ext cx="762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4533900" y="-4381500"/>
            <a:ext cx="76200" cy="9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3" descr="Vanderbilt_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29600" y="304800"/>
            <a:ext cx="729476" cy="598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29600" y="914400"/>
            <a:ext cx="697606" cy="48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emf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Stability Validation</a:t>
            </a:r>
            <a:br>
              <a:rPr lang="en-US" dirty="0" smtClean="0"/>
            </a:br>
            <a:r>
              <a:rPr lang="en-US" dirty="0" smtClean="0"/>
              <a:t>Using Sector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Joseph Porter, Graham Hemingway,</a:t>
            </a:r>
          </a:p>
          <a:p>
            <a:r>
              <a:rPr lang="en-US" dirty="0" smtClean="0"/>
              <a:t>Nicholas Kottenstette, Gabor Karsai, </a:t>
            </a:r>
          </a:p>
          <a:p>
            <a:r>
              <a:rPr lang="en-US" dirty="0" smtClean="0"/>
              <a:t>Janos Sztipanovits</a:t>
            </a:r>
          </a:p>
          <a:p>
            <a:endParaRPr lang="en-US" dirty="0" smtClean="0"/>
          </a:p>
          <a:p>
            <a:r>
              <a:rPr lang="en-US" dirty="0" smtClean="0"/>
              <a:t>ISIS, Vanderbilt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C:\svn\HCDDES\trunk\doc\papers\ESWeek10\figures\quadrotor_mdl.png"/>
          <p:cNvPicPr>
            <a:picLocks noChangeAspect="1" noChangeArrowheads="1"/>
          </p:cNvPicPr>
          <p:nvPr/>
        </p:nvPicPr>
        <p:blipFill>
          <a:blip r:embed="rId2" cstate="print"/>
          <a:srcRect r="3125"/>
          <a:stretch>
            <a:fillRect/>
          </a:stretch>
        </p:blipFill>
        <p:spPr bwMode="auto">
          <a:xfrm>
            <a:off x="304800" y="1676400"/>
            <a:ext cx="4724400" cy="1720439"/>
          </a:xfrm>
          <a:prstGeom prst="rect">
            <a:avLst/>
          </a:prstGeom>
          <a:noFill/>
        </p:spPr>
      </p:pic>
      <p:pic>
        <p:nvPicPr>
          <p:cNvPr id="6146" name="Picture 2" descr="C:\svn\HCDDES\trunk\doc\papers\ESWeek10\figures\quadrotor_hw_mapp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4553755"/>
            <a:ext cx="3962401" cy="1618445"/>
          </a:xfrm>
          <a:prstGeom prst="rect">
            <a:avLst/>
          </a:prstGeom>
          <a:noFill/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4" cstate="print"/>
          <a:srcRect l="2787" t="6695" r="6628" b="17434"/>
          <a:stretch>
            <a:fillRect/>
          </a:stretch>
        </p:blipFill>
        <p:spPr bwMode="auto">
          <a:xfrm>
            <a:off x="5029200" y="1468902"/>
            <a:ext cx="4038600" cy="21124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1" name="U-Turn Arrow 10"/>
          <p:cNvSpPr/>
          <p:nvPr/>
        </p:nvSpPr>
        <p:spPr>
          <a:xfrm rot="10800000" flipH="1">
            <a:off x="1828800" y="3200400"/>
            <a:ext cx="5334000" cy="1371600"/>
          </a:xfrm>
          <a:prstGeom prst="utur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Design: </a:t>
            </a:r>
            <a:r>
              <a:rPr lang="en-US" dirty="0" err="1" smtClean="0"/>
              <a:t>ESMoL</a:t>
            </a:r>
            <a:endParaRPr lang="en-US" dirty="0"/>
          </a:p>
        </p:txBody>
      </p:sp>
      <p:pic>
        <p:nvPicPr>
          <p:cNvPr id="6147" name="Picture 3" descr="C:\svn\HCDDES\trunk\doc\papers\ESWeek10\figures\quadrotor_log_arch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117" y="4742162"/>
            <a:ext cx="4131683" cy="1430038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85800" y="6248400"/>
            <a:ext cx="3276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ESMoL</a:t>
            </a:r>
            <a:r>
              <a:rPr lang="en-US" b="1" dirty="0" smtClean="0"/>
              <a:t> Logical Architecture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800600" y="6248400"/>
            <a:ext cx="3733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ESMoL</a:t>
            </a:r>
            <a:r>
              <a:rPr lang="en-US" b="1" dirty="0" smtClean="0"/>
              <a:t> Deployment Specification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838200" y="35814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Simulink Design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4419600" y="33528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TrueTime</a:t>
            </a:r>
            <a:endParaRPr lang="en-US" b="1" dirty="0" smtClean="0"/>
          </a:p>
          <a:p>
            <a:pPr algn="ctr"/>
            <a:r>
              <a:rPr lang="en-US" b="1" dirty="0" smtClean="0"/>
              <a:t>Simulation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C:\svn\HCDDES\trunk\doc\papers\ESWeek10\figures\quadrotor_mdl.png"/>
          <p:cNvPicPr>
            <a:picLocks noChangeAspect="1" noChangeArrowheads="1"/>
          </p:cNvPicPr>
          <p:nvPr/>
        </p:nvPicPr>
        <p:blipFill>
          <a:blip r:embed="rId2" cstate="print"/>
          <a:srcRect r="3125"/>
          <a:stretch>
            <a:fillRect/>
          </a:stretch>
        </p:blipFill>
        <p:spPr bwMode="auto">
          <a:xfrm>
            <a:off x="304800" y="1676400"/>
            <a:ext cx="4724400" cy="1720439"/>
          </a:xfrm>
          <a:prstGeom prst="rect">
            <a:avLst/>
          </a:prstGeom>
          <a:noFill/>
        </p:spPr>
      </p:pic>
      <p:pic>
        <p:nvPicPr>
          <p:cNvPr id="6146" name="Picture 2" descr="C:\svn\HCDDES\trunk\doc\papers\ESWeek10\figures\quadrotor_hw_mapp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4553755"/>
            <a:ext cx="3962401" cy="161844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Design: </a:t>
            </a:r>
            <a:r>
              <a:rPr lang="en-US" dirty="0" err="1" smtClean="0"/>
              <a:t>ESMoL</a:t>
            </a:r>
            <a:endParaRPr lang="en-US" dirty="0"/>
          </a:p>
        </p:txBody>
      </p:sp>
      <p:pic>
        <p:nvPicPr>
          <p:cNvPr id="6147" name="Picture 3" descr="C:\svn\HCDDES\trunk\doc\papers\ESWeek10\figures\quadrotor_log_arc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117" y="4742162"/>
            <a:ext cx="4131683" cy="1430038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85800" y="6248400"/>
            <a:ext cx="3276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ESMoL</a:t>
            </a:r>
            <a:r>
              <a:rPr lang="en-US" b="1" dirty="0" smtClean="0"/>
              <a:t> Logical Architecture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800600" y="6248400"/>
            <a:ext cx="3733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ESMoL</a:t>
            </a:r>
            <a:r>
              <a:rPr lang="en-US" b="1" dirty="0" smtClean="0"/>
              <a:t> Deployment Specification</a:t>
            </a:r>
            <a:endParaRPr lang="en-US" b="1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1371600"/>
            <a:ext cx="4114800" cy="231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7010400" y="365760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Mathworks</a:t>
            </a:r>
            <a:r>
              <a:rPr lang="en-US" b="1" dirty="0" smtClean="0"/>
              <a:t>’ </a:t>
            </a:r>
            <a:r>
              <a:rPr lang="en-US" b="1" dirty="0" err="1" smtClean="0"/>
              <a:t>xPC</a:t>
            </a:r>
            <a:r>
              <a:rPr lang="en-US" b="1" dirty="0" smtClean="0"/>
              <a:t> Target</a:t>
            </a:r>
            <a:endParaRPr lang="en-US" b="1" dirty="0"/>
          </a:p>
        </p:txBody>
      </p:sp>
      <p:sp>
        <p:nvSpPr>
          <p:cNvPr id="11" name="U-Turn Arrow 10"/>
          <p:cNvSpPr/>
          <p:nvPr/>
        </p:nvSpPr>
        <p:spPr>
          <a:xfrm rot="10800000" flipH="1">
            <a:off x="1828800" y="3200400"/>
            <a:ext cx="5105400" cy="1371600"/>
          </a:xfrm>
          <a:prstGeom prst="utur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35814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Simulink Design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Validating a Hardware-In-the-Loop </a:t>
            </a:r>
            <a:r>
              <a:rPr lang="en-US" dirty="0" err="1" smtClean="0"/>
              <a:t>Quadrotor</a:t>
            </a:r>
            <a:r>
              <a:rPr lang="en-US" dirty="0"/>
              <a:t> </a:t>
            </a:r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7170" name="Picture 2" descr="C:\svn\HCDDES\trunk\doc\papers\ESWeek10\figures\simsecto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676400"/>
            <a:ext cx="3276600" cy="2457450"/>
          </a:xfrm>
          <a:prstGeom prst="rect">
            <a:avLst/>
          </a:prstGeom>
          <a:noFill/>
        </p:spPr>
      </p:pic>
      <p:pic>
        <p:nvPicPr>
          <p:cNvPr id="7171" name="Picture 3" descr="C:\svn\HCDDES\trunk\doc\papers\ESWeek10\figures\meassector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676400"/>
            <a:ext cx="3251200" cy="2438400"/>
          </a:xfrm>
          <a:prstGeom prst="rect">
            <a:avLst/>
          </a:prstGeom>
          <a:noFill/>
        </p:spPr>
      </p:pic>
      <p:pic>
        <p:nvPicPr>
          <p:cNvPr id="7172" name="Picture 4" descr="C:\svn\HCDDES\trunk\doc\papers\ESWeek10\figures\magresp_analytic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4267200"/>
            <a:ext cx="3149600" cy="2362200"/>
          </a:xfrm>
          <a:prstGeom prst="rect">
            <a:avLst/>
          </a:prstGeom>
          <a:noFill/>
        </p:spPr>
      </p:pic>
      <p:pic>
        <p:nvPicPr>
          <p:cNvPr id="7173" name="Picture 5" descr="C:\svn\HCDDES\trunk\doc\papers\ESWeek10\figures\magresp_platfor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02200" y="4191000"/>
            <a:ext cx="3251200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Validating a Hardware-In-the-Loop </a:t>
            </a:r>
            <a:r>
              <a:rPr lang="en-US" dirty="0" err="1" smtClean="0"/>
              <a:t>Quadrotor</a:t>
            </a:r>
            <a:r>
              <a:rPr lang="en-US" dirty="0"/>
              <a:t> </a:t>
            </a:r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7170" name="Picture 2" descr="C:\svn\HCDDES\trunk\doc\papers\ESWeek10\figures\simsecto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676400"/>
            <a:ext cx="3276600" cy="2457450"/>
          </a:xfrm>
          <a:prstGeom prst="rect">
            <a:avLst/>
          </a:prstGeom>
          <a:noFill/>
        </p:spPr>
      </p:pic>
      <p:pic>
        <p:nvPicPr>
          <p:cNvPr id="7171" name="Picture 3" descr="C:\svn\HCDDES\trunk\doc\papers\ESWeek10\figures\meassector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676400"/>
            <a:ext cx="3251200" cy="2438400"/>
          </a:xfrm>
          <a:prstGeom prst="rect">
            <a:avLst/>
          </a:prstGeom>
          <a:noFill/>
        </p:spPr>
      </p:pic>
      <p:pic>
        <p:nvPicPr>
          <p:cNvPr id="7172" name="Picture 4" descr="C:\svn\HCDDES\trunk\doc\papers\ESWeek10\figures\magresp_analytic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4267200"/>
            <a:ext cx="3149600" cy="2362200"/>
          </a:xfrm>
          <a:prstGeom prst="rect">
            <a:avLst/>
          </a:prstGeom>
          <a:noFill/>
        </p:spPr>
      </p:pic>
      <p:pic>
        <p:nvPicPr>
          <p:cNvPr id="7173" name="Picture 5" descr="C:\svn\HCDDES\trunk\doc\papers\ESWeek10\figures\magresp_platfor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02200" y="4191000"/>
            <a:ext cx="3251200" cy="2438400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0292" y="4343400"/>
            <a:ext cx="83351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1981200" y="5451675"/>
            <a:ext cx="6858000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Evaluation: Quantization Error Sensitivity by Noise Injection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5475" y="1676400"/>
            <a:ext cx="7922325" cy="4105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l="1798" t="9796" r="8315" b="24898"/>
          <a:stretch>
            <a:fillRect/>
          </a:stretch>
        </p:blipFill>
        <p:spPr bwMode="auto">
          <a:xfrm>
            <a:off x="240175" y="4876800"/>
            <a:ext cx="3810000" cy="15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 flipV="1">
            <a:off x="228600" y="3634450"/>
            <a:ext cx="2590800" cy="12192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V="1">
            <a:off x="3375950" y="4167850"/>
            <a:ext cx="1219200" cy="1524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24400" y="5105400"/>
            <a:ext cx="30480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Quantization noise modeled by discrete-time Gaussian disturbance with variance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2819400" y="5638800"/>
            <a:ext cx="1981200" cy="3810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918200" y="6019800"/>
          <a:ext cx="558800" cy="576263"/>
        </p:xfrm>
        <a:graphic>
          <a:graphicData uri="http://schemas.openxmlformats.org/presentationml/2006/ole">
            <p:oleObj spid="_x0000_s1029" name="Equation" r:id="rId5" imgW="40608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Evaluation: Quantization Error Sensitivity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5475" y="1524000"/>
            <a:ext cx="7922325" cy="4105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l="1798" t="9796" r="8315" b="24898"/>
          <a:stretch>
            <a:fillRect/>
          </a:stretch>
        </p:blipFill>
        <p:spPr bwMode="auto">
          <a:xfrm>
            <a:off x="240175" y="4724400"/>
            <a:ext cx="3810000" cy="15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 flipV="1">
            <a:off x="228600" y="3482050"/>
            <a:ext cx="2590800" cy="12192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V="1">
            <a:off x="3375950" y="4015450"/>
            <a:ext cx="1219200" cy="1524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24400" y="4953000"/>
            <a:ext cx="30480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Quantization noise modeled by discrete-time Gaussian disturbance with variance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2819400" y="5486400"/>
            <a:ext cx="1981200" cy="3810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918200" y="5867400"/>
          <a:ext cx="558800" cy="576263"/>
        </p:xfrm>
        <a:graphic>
          <a:graphicData uri="http://schemas.openxmlformats.org/presentationml/2006/ole">
            <p:oleObj spid="_x0000_s25602" name="Equation" r:id="rId5" imgW="406080" imgH="419040" progId="Equation.3">
              <p:embed/>
            </p:oleObj>
          </a:graphicData>
        </a:graphic>
      </p:graphicFrame>
      <p:pic>
        <p:nvPicPr>
          <p:cNvPr id="10" name="Picture 2" descr="C:\svn\HCDDES\trunk\doc\papers\ESWeek10\figures\quantization_error.png"/>
          <p:cNvPicPr>
            <a:picLocks noChangeAspect="1" noChangeArrowheads="1"/>
          </p:cNvPicPr>
          <p:nvPr/>
        </p:nvPicPr>
        <p:blipFill>
          <a:blip r:embed="rId6" cstate="print"/>
          <a:srcRect l="3990" r="6296"/>
          <a:stretch>
            <a:fillRect/>
          </a:stretch>
        </p:blipFill>
        <p:spPr bwMode="auto">
          <a:xfrm>
            <a:off x="0" y="3074586"/>
            <a:ext cx="4343400" cy="3631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91890" y="1676400"/>
            <a:ext cx="475211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4800600" y="4114800"/>
            <a:ext cx="3810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 simulated the effects for different quantization models (single, fix16, fix14, fix10) using the noise model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728750" y="2819400"/>
            <a:ext cx="738850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469525" y="3452150"/>
            <a:ext cx="76007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252750" y="3048000"/>
            <a:ext cx="815050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08900" y="3241875"/>
            <a:ext cx="1096700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Evaluation: Network Delay Simulation by Brute Force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 l="1134" r="2721"/>
          <a:stretch>
            <a:fillRect/>
          </a:stretch>
        </p:blipFill>
        <p:spPr bwMode="auto">
          <a:xfrm>
            <a:off x="533400" y="1676400"/>
            <a:ext cx="8077200" cy="37130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 r="45882"/>
          <a:stretch>
            <a:fillRect/>
          </a:stretch>
        </p:blipFill>
        <p:spPr bwMode="auto">
          <a:xfrm>
            <a:off x="3733800" y="4943475"/>
            <a:ext cx="17526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 cstate="print"/>
          <a:srcRect l="15391" t="6589" r="32696" b="12791"/>
          <a:stretch>
            <a:fillRect/>
          </a:stretch>
        </p:blipFill>
        <p:spPr bwMode="auto">
          <a:xfrm>
            <a:off x="5473337" y="4863737"/>
            <a:ext cx="2971800" cy="198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rot="16200000" flipV="1">
            <a:off x="4153989" y="5538653"/>
            <a:ext cx="2209800" cy="381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5638800" y="4343400"/>
            <a:ext cx="2819400" cy="5334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52400" y="5638800"/>
            <a:ext cx="3505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Synchronous delay model (with zero delay possible).  </a:t>
            </a:r>
          </a:p>
          <a:p>
            <a:pPr algn="ctr"/>
            <a:r>
              <a:rPr lang="en-US" b="1" dirty="0" smtClean="0"/>
              <a:t>Over 400,000 data sets.  </a:t>
            </a:r>
            <a:endParaRPr 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Evaluation: Network Delays 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 l="1134" r="2721"/>
          <a:stretch>
            <a:fillRect/>
          </a:stretch>
        </p:blipFill>
        <p:spPr bwMode="auto">
          <a:xfrm>
            <a:off x="533400" y="1676400"/>
            <a:ext cx="8077200" cy="37130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 r="45882"/>
          <a:stretch>
            <a:fillRect/>
          </a:stretch>
        </p:blipFill>
        <p:spPr bwMode="auto">
          <a:xfrm>
            <a:off x="3733800" y="4943475"/>
            <a:ext cx="17526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 cstate="print"/>
          <a:srcRect l="15391" t="6589" r="32696" b="12791"/>
          <a:stretch>
            <a:fillRect/>
          </a:stretch>
        </p:blipFill>
        <p:spPr bwMode="auto">
          <a:xfrm>
            <a:off x="5473337" y="4863737"/>
            <a:ext cx="2971800" cy="198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rot="16200000" flipV="1">
            <a:off x="4153989" y="5538653"/>
            <a:ext cx="2209800" cy="381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5638800" y="4343400"/>
            <a:ext cx="2819400" cy="5334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52400" y="5638800"/>
            <a:ext cx="3505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Synchronous delay model (with zero delay possible).  </a:t>
            </a:r>
          </a:p>
          <a:p>
            <a:pPr algn="ctr"/>
            <a:r>
              <a:rPr lang="en-US" b="1" dirty="0" smtClean="0"/>
              <a:t>Over 400,000 data sets.  </a:t>
            </a:r>
            <a:endParaRPr 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3270292"/>
            <a:ext cx="3429000" cy="305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 descr="C:\svn\HCDDES\trunk\doc\papers\ESWeek10\figures\sectvstotaldela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6200" y="2133415"/>
            <a:ext cx="4470646" cy="3352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5638800" y="5638800"/>
            <a:ext cx="3505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gap corresponds to an odd distribution of delays:</a:t>
            </a:r>
          </a:p>
          <a:p>
            <a:pPr algn="ctr"/>
            <a:r>
              <a:rPr lang="en-US" b="1" dirty="0" smtClean="0"/>
              <a:t>D</a:t>
            </a:r>
            <a:r>
              <a:rPr lang="en-US" b="1" baseline="-25000" dirty="0" smtClean="0"/>
              <a:t>PH</a:t>
            </a:r>
            <a:r>
              <a:rPr lang="en-US" b="1" dirty="0" smtClean="0"/>
              <a:t> &gt; 0 and D</a:t>
            </a:r>
            <a:r>
              <a:rPr lang="en-US" b="1" baseline="-25000" dirty="0" smtClean="0"/>
              <a:t>HO</a:t>
            </a:r>
            <a:r>
              <a:rPr lang="en-US" b="1" dirty="0" smtClean="0"/>
              <a:t> = 0 and</a:t>
            </a:r>
          </a:p>
          <a:p>
            <a:pPr algn="ctr"/>
            <a:r>
              <a:rPr lang="en-US" b="1" dirty="0" smtClean="0"/>
              <a:t>D</a:t>
            </a:r>
            <a:r>
              <a:rPr lang="en-US" b="1" baseline="-25000" dirty="0" smtClean="0"/>
              <a:t>OI</a:t>
            </a:r>
            <a:r>
              <a:rPr lang="en-US" b="1" dirty="0" smtClean="0"/>
              <a:t> = 0 and D</a:t>
            </a:r>
            <a:r>
              <a:rPr lang="en-US" b="1" baseline="-25000" dirty="0" smtClean="0"/>
              <a:t>IP</a:t>
            </a:r>
            <a:r>
              <a:rPr lang="en-US" b="1" dirty="0" smtClean="0"/>
              <a:t> &gt; 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Similarities to work in online verification [2,19]</a:t>
            </a:r>
          </a:p>
          <a:p>
            <a:r>
              <a:rPr lang="en-US" dirty="0" smtClean="0"/>
              <a:t>Online statistical techniques for timing and safety</a:t>
            </a:r>
          </a:p>
          <a:p>
            <a:pPr lvl="1"/>
            <a:r>
              <a:rPr lang="en-US" dirty="0" err="1" smtClean="0"/>
              <a:t>Sammapun</a:t>
            </a:r>
            <a:r>
              <a:rPr lang="en-US" dirty="0" smtClean="0"/>
              <a:t> et al [14] – RT-</a:t>
            </a:r>
            <a:r>
              <a:rPr lang="en-US" dirty="0" err="1" smtClean="0"/>
              <a:t>MaC</a:t>
            </a:r>
            <a:r>
              <a:rPr lang="en-US" dirty="0" smtClean="0"/>
              <a:t> uses stochastic models to check timeliness and reliability for confidence intervals</a:t>
            </a:r>
          </a:p>
          <a:p>
            <a:pPr lvl="1"/>
            <a:r>
              <a:rPr lang="en-US" dirty="0" smtClean="0"/>
              <a:t>Zuliani et al[22] – statistical model checking for Simulink models</a:t>
            </a:r>
          </a:p>
          <a:p>
            <a:r>
              <a:rPr lang="en-US" dirty="0" smtClean="0"/>
              <a:t>Other promising techniques</a:t>
            </a:r>
          </a:p>
          <a:p>
            <a:pPr lvl="1"/>
            <a:r>
              <a:rPr lang="en-US" dirty="0" smtClean="0"/>
              <a:t>Anta/</a:t>
            </a:r>
            <a:r>
              <a:rPr lang="en-US" dirty="0" err="1" smtClean="0"/>
              <a:t>Tabuada</a:t>
            </a:r>
            <a:r>
              <a:rPr lang="en-US" dirty="0" smtClean="0"/>
              <a:t>[1] - self-triggered control determines sampling triggers online from bounds derived from stability criteria</a:t>
            </a:r>
          </a:p>
          <a:p>
            <a:pPr lvl="1"/>
            <a:r>
              <a:rPr lang="en-US" dirty="0" err="1" smtClean="0"/>
              <a:t>Skaf</a:t>
            </a:r>
            <a:r>
              <a:rPr lang="en-US" dirty="0" smtClean="0"/>
              <a:t> and Boyd [15,16] – offline techniques using constraint models to determine maximum quantization while preserving control objectives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Efficiency and accuracy requirements – is a fixed-point implementation possible?</a:t>
            </a:r>
          </a:p>
          <a:p>
            <a:r>
              <a:rPr lang="en-US" dirty="0" smtClean="0"/>
              <a:t>More comparisons between parameterized simulations and hardware deployment (also against </a:t>
            </a:r>
            <a:r>
              <a:rPr lang="en-US" dirty="0" err="1" smtClean="0"/>
              <a:t>TrueTime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Compare with models that have known delay sensitivity.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More distant future…</a:t>
            </a:r>
          </a:p>
          <a:p>
            <a:r>
              <a:rPr lang="en-US" dirty="0" smtClean="0"/>
              <a:t>Switched/hybrid systems – is this technique too conservative?</a:t>
            </a:r>
          </a:p>
          <a:p>
            <a:r>
              <a:rPr lang="en-US" dirty="0" smtClean="0"/>
              <a:t>Integration into tools</a:t>
            </a:r>
          </a:p>
          <a:p>
            <a:pPr lvl="1"/>
            <a:r>
              <a:rPr lang="en-US" dirty="0" smtClean="0"/>
              <a:t>Automatic generation into test models</a:t>
            </a:r>
          </a:p>
          <a:p>
            <a:pPr lvl="1"/>
            <a:r>
              <a:rPr lang="en-US" dirty="0" smtClean="0"/>
              <a:t>Use as a condition check in statistical verification models [22]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Transitioning safety-critical control system designs from Simulink (continuous time) to software (discrete time, distributed implementations)</a:t>
            </a:r>
          </a:p>
          <a:p>
            <a:endParaRPr lang="en-US" dirty="0" smtClean="0"/>
          </a:p>
          <a:p>
            <a:r>
              <a:rPr lang="en-US" dirty="0" smtClean="0"/>
              <a:t>How do we maintain guarantees for safety, stability, performance, etc…?</a:t>
            </a:r>
          </a:p>
          <a:p>
            <a:endParaRPr lang="en-US" dirty="0" smtClean="0"/>
          </a:p>
          <a:p>
            <a:r>
              <a:rPr lang="en-US" dirty="0" smtClean="0"/>
              <a:t>Ideally, we would like to focus on correct-by-construction techniques for our design domains (i.e. control and real-time systems design).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[1] A. Anta and P. </a:t>
            </a:r>
            <a:r>
              <a:rPr lang="en-US" sz="1600" dirty="0" err="1" smtClean="0"/>
              <a:t>Tabuada</a:t>
            </a:r>
            <a:r>
              <a:rPr lang="en-US" sz="1600" dirty="0" smtClean="0"/>
              <a:t>. To sample or not to sample: Self-triggered control for nonlinear systems. IEEE Trans. on </a:t>
            </a:r>
            <a:r>
              <a:rPr lang="fr-FR" sz="1600" dirty="0" err="1" smtClean="0"/>
              <a:t>Aut</a:t>
            </a:r>
            <a:r>
              <a:rPr lang="fr-FR" sz="1600" dirty="0" smtClean="0"/>
              <a:t>. Control, PP(99):1 –1, 2010.</a:t>
            </a:r>
          </a:p>
          <a:p>
            <a:pPr>
              <a:buNone/>
            </a:pPr>
            <a:r>
              <a:rPr lang="en-US" sz="1600" dirty="0" smtClean="0"/>
              <a:t>[2] H. </a:t>
            </a:r>
            <a:r>
              <a:rPr lang="en-US" sz="1600" dirty="0" err="1" smtClean="0"/>
              <a:t>Barringer</a:t>
            </a:r>
            <a:r>
              <a:rPr lang="en-US" sz="1600" dirty="0" smtClean="0"/>
              <a:t>, A. Goldberg, K. </a:t>
            </a:r>
            <a:r>
              <a:rPr lang="en-US" sz="1600" dirty="0" err="1" smtClean="0"/>
              <a:t>Havelund</a:t>
            </a:r>
            <a:r>
              <a:rPr lang="en-US" sz="1600" dirty="0" smtClean="0"/>
              <a:t>, and K. Sen.  Rule-based runtime verification. In Verification, Model Checking, and Abstract Interpretation, volume LNCS 2937, </a:t>
            </a:r>
            <a:r>
              <a:rPr lang="de-DE" sz="1600" dirty="0" smtClean="0"/>
              <a:t>pages 277–306. Springer Berlin / Heidelberg, 2004.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[3] N. Chopra, P. </a:t>
            </a:r>
            <a:r>
              <a:rPr lang="en-US" sz="1600" dirty="0" err="1" smtClean="0"/>
              <a:t>Berestesky</a:t>
            </a:r>
            <a:r>
              <a:rPr lang="en-US" sz="1600" dirty="0" smtClean="0"/>
              <a:t>, and M. </a:t>
            </a:r>
            <a:r>
              <a:rPr lang="en-US" sz="1600" dirty="0" err="1" smtClean="0"/>
              <a:t>Spong</a:t>
            </a:r>
            <a:r>
              <a:rPr lang="en-US" sz="1600" dirty="0" smtClean="0"/>
              <a:t>. Bilateral </a:t>
            </a:r>
            <a:r>
              <a:rPr lang="en-US" sz="1600" dirty="0" err="1" smtClean="0"/>
              <a:t>teleoperation</a:t>
            </a:r>
            <a:r>
              <a:rPr lang="en-US" sz="1600" dirty="0" smtClean="0"/>
              <a:t> over unreliable communication networks. IEEE Transactions on Control Systems Tech., 16(2):304–313, Mar 2008.</a:t>
            </a:r>
          </a:p>
          <a:p>
            <a:pPr>
              <a:buNone/>
            </a:pPr>
            <a:r>
              <a:rPr lang="en-US" sz="1600" dirty="0" smtClean="0"/>
              <a:t>[4] A. </a:t>
            </a:r>
            <a:r>
              <a:rPr lang="en-US" sz="1600" dirty="0" err="1" smtClean="0"/>
              <a:t>Fettweis</a:t>
            </a:r>
            <a:r>
              <a:rPr lang="en-US" sz="1600" dirty="0" smtClean="0"/>
              <a:t>. Wave digital filters: theory and practice. Proc. of the IEEE,  74(2):270 – 327, 1986.</a:t>
            </a:r>
          </a:p>
          <a:p>
            <a:pPr>
              <a:buNone/>
            </a:pPr>
            <a:r>
              <a:rPr lang="en-US" sz="1600" dirty="0" smtClean="0"/>
              <a:t>[8] N. Kottenstette and P. J. </a:t>
            </a:r>
            <a:r>
              <a:rPr lang="en-US" sz="1600" dirty="0" err="1" smtClean="0"/>
              <a:t>Antsaklis</a:t>
            </a:r>
            <a:r>
              <a:rPr lang="en-US" sz="1600" dirty="0" smtClean="0"/>
              <a:t>. Stable digital control networks for continuous passive plants subject to delays and data dropouts. In CDC ’07: Proc. of the 46th IEEE Conf. on Decision and Control, pages 4433 – 4440, 2007.</a:t>
            </a:r>
          </a:p>
          <a:p>
            <a:pPr>
              <a:buNone/>
            </a:pPr>
            <a:r>
              <a:rPr lang="en-US" sz="1600" dirty="0" smtClean="0"/>
              <a:t>[9] N. Kottenstette and J. Porter. Digital passive attitude and altitude control schemes for </a:t>
            </a:r>
            <a:r>
              <a:rPr lang="en-US" sz="1600" dirty="0" err="1" smtClean="0"/>
              <a:t>quadrotor</a:t>
            </a:r>
            <a:r>
              <a:rPr lang="en-US" sz="1600" dirty="0" smtClean="0"/>
              <a:t> aircraft. In ICCA ’09: 7th IEEE Intl. Conf. on Control and Automation, Christchurch, New Zealand, 2009.</a:t>
            </a:r>
          </a:p>
          <a:p>
            <a:pPr>
              <a:buNone/>
            </a:pPr>
            <a:r>
              <a:rPr lang="en-US" sz="1600" dirty="0" smtClean="0"/>
              <a:t>[10] M. D. la Sen. Some conceptual links between dynamic physical systems and operator theory issues concerning energy balances and stability. </a:t>
            </a:r>
            <a:r>
              <a:rPr lang="en-US" sz="1600" dirty="0" err="1" smtClean="0"/>
              <a:t>Informatica</a:t>
            </a:r>
            <a:r>
              <a:rPr lang="en-US" sz="1600" dirty="0" smtClean="0"/>
              <a:t>, 16(3):395–406, 2005.</a:t>
            </a:r>
          </a:p>
          <a:p>
            <a:pPr>
              <a:buNone/>
            </a:pPr>
            <a:r>
              <a:rPr lang="en-US" sz="1600" dirty="0" smtClean="0"/>
              <a:t>[14] U. </a:t>
            </a:r>
            <a:r>
              <a:rPr lang="en-US" sz="1600" dirty="0" err="1" smtClean="0"/>
              <a:t>Sammapun</a:t>
            </a:r>
            <a:r>
              <a:rPr lang="en-US" sz="1600" dirty="0" smtClean="0"/>
              <a:t>, I. Lee, and O. </a:t>
            </a:r>
            <a:r>
              <a:rPr lang="en-US" sz="1600" dirty="0" err="1" smtClean="0"/>
              <a:t>Sokolsky</a:t>
            </a:r>
            <a:r>
              <a:rPr lang="en-US" sz="1600" dirty="0" smtClean="0"/>
              <a:t>. RT-</a:t>
            </a:r>
            <a:r>
              <a:rPr lang="en-US" sz="1600" dirty="0" err="1" smtClean="0"/>
              <a:t>MaC</a:t>
            </a:r>
            <a:r>
              <a:rPr lang="en-US" sz="1600" dirty="0" smtClean="0"/>
              <a:t>: runtime monitoring and checking of quantitative and probabilistic properties. In 11th IEEE Intl. Conf. on </a:t>
            </a:r>
            <a:r>
              <a:rPr lang="en-US" sz="1600" dirty="0" err="1" smtClean="0"/>
              <a:t>Emb</a:t>
            </a:r>
            <a:r>
              <a:rPr lang="en-US" sz="1600" dirty="0" smtClean="0"/>
              <a:t>. and Real-Time Comp. Systems and App., pages 147 – 153, Aug 2005.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[15] J. </a:t>
            </a:r>
            <a:r>
              <a:rPr lang="en-US" sz="1600" dirty="0" err="1" smtClean="0"/>
              <a:t>Skaf</a:t>
            </a:r>
            <a:r>
              <a:rPr lang="en-US" sz="1600" dirty="0" smtClean="0"/>
              <a:t> and S. Boyd. Filter design with low complexity </a:t>
            </a:r>
            <a:r>
              <a:rPr lang="fr-FR" sz="1600" dirty="0" smtClean="0"/>
              <a:t>coefficients. IEEE </a:t>
            </a:r>
            <a:r>
              <a:rPr lang="fr-FR" sz="1600" dirty="0" err="1" smtClean="0"/>
              <a:t>Trans</a:t>
            </a:r>
            <a:r>
              <a:rPr lang="fr-FR" sz="1600" dirty="0" smtClean="0"/>
              <a:t>. on Signal Proc., 56(7):3162–3169, </a:t>
            </a:r>
            <a:r>
              <a:rPr lang="en-US" sz="1600" dirty="0" smtClean="0"/>
              <a:t>Jul 2008.</a:t>
            </a:r>
          </a:p>
          <a:p>
            <a:pPr>
              <a:buNone/>
            </a:pPr>
            <a:r>
              <a:rPr lang="en-US" sz="1600" dirty="0" smtClean="0"/>
              <a:t>[16] J. </a:t>
            </a:r>
            <a:r>
              <a:rPr lang="en-US" sz="1600" dirty="0" err="1" smtClean="0"/>
              <a:t>Skaf</a:t>
            </a:r>
            <a:r>
              <a:rPr lang="en-US" sz="1600" dirty="0" smtClean="0"/>
              <a:t> and S. Boyd. Controller Coefficient Truncation Using </a:t>
            </a:r>
            <a:r>
              <a:rPr lang="en-US" sz="1600" dirty="0" err="1" smtClean="0"/>
              <a:t>Lyapunov</a:t>
            </a:r>
            <a:r>
              <a:rPr lang="en-US" sz="1600" dirty="0" smtClean="0"/>
              <a:t> Performance Certificate. Intl. Journal of Robust and Nonlinear Control, Mar 2010.</a:t>
            </a:r>
          </a:p>
          <a:p>
            <a:pPr>
              <a:buNone/>
            </a:pPr>
            <a:r>
              <a:rPr lang="en-US" sz="1600" dirty="0" smtClean="0"/>
              <a:t>[19] W. </a:t>
            </a:r>
            <a:r>
              <a:rPr lang="en-US" sz="1600" dirty="0" err="1" smtClean="0"/>
              <a:t>Visser</a:t>
            </a:r>
            <a:r>
              <a:rPr lang="en-US" sz="1600" dirty="0" smtClean="0"/>
              <a:t>, K. </a:t>
            </a:r>
            <a:r>
              <a:rPr lang="en-US" sz="1600" dirty="0" err="1" smtClean="0"/>
              <a:t>Havelund</a:t>
            </a:r>
            <a:r>
              <a:rPr lang="en-US" sz="1600" dirty="0" smtClean="0"/>
              <a:t>, G. Brat, S. Park, and F. </a:t>
            </a:r>
            <a:r>
              <a:rPr lang="en-US" sz="1600" dirty="0" err="1" smtClean="0"/>
              <a:t>Lerda</a:t>
            </a:r>
            <a:r>
              <a:rPr lang="en-US" sz="1600" dirty="0" smtClean="0"/>
              <a:t>. Model checking programs. Automated Software Engineering Journal, 10(2), April 2003.</a:t>
            </a:r>
          </a:p>
          <a:p>
            <a:pPr>
              <a:buNone/>
            </a:pPr>
            <a:r>
              <a:rPr lang="en-US" sz="1600" dirty="0" smtClean="0"/>
              <a:t>[21] G. </a:t>
            </a:r>
            <a:r>
              <a:rPr lang="en-US" sz="1600" dirty="0" err="1" smtClean="0"/>
              <a:t>Zames</a:t>
            </a:r>
            <a:r>
              <a:rPr lang="en-US" sz="1600" dirty="0" smtClean="0"/>
              <a:t>. On the input-output stability of time-varying nonlinear feedback systems part one: Conditions derived using concepts of loop gain, </a:t>
            </a:r>
            <a:r>
              <a:rPr lang="en-US" sz="1600" dirty="0" err="1" smtClean="0"/>
              <a:t>conicity</a:t>
            </a:r>
            <a:r>
              <a:rPr lang="en-US" sz="1600" dirty="0" smtClean="0"/>
              <a:t>, and positivity. IEEE Transactions on Automatic Control, 11(2):228–238, Apr 1966.</a:t>
            </a:r>
          </a:p>
          <a:p>
            <a:pPr>
              <a:buNone/>
            </a:pPr>
            <a:r>
              <a:rPr lang="en-US" sz="1600" dirty="0" smtClean="0"/>
              <a:t>[22] P. Zuliani, A. </a:t>
            </a:r>
            <a:r>
              <a:rPr lang="en-US" sz="1600" dirty="0" err="1" smtClean="0"/>
              <a:t>Platzer</a:t>
            </a:r>
            <a:r>
              <a:rPr lang="en-US" sz="1600" dirty="0" smtClean="0"/>
              <a:t>, and E. M. Clarke. Bayesian statistical model checking with application to </a:t>
            </a:r>
            <a:r>
              <a:rPr lang="en-US" sz="1600" dirty="0" err="1" smtClean="0"/>
              <a:t>stateflow</a:t>
            </a:r>
            <a:r>
              <a:rPr lang="en-US" sz="1600" dirty="0" smtClean="0"/>
              <a:t>/</a:t>
            </a:r>
            <a:r>
              <a:rPr lang="en-US" sz="1600" dirty="0" err="1" smtClean="0"/>
              <a:t>simulink</a:t>
            </a:r>
            <a:r>
              <a:rPr lang="en-US" sz="1600" dirty="0" smtClean="0"/>
              <a:t> verification. In HSCC 2010: 13th Intl. Conf. on Hybrid Systems: Computation and Control, pages 12–16, Stockholm, Sweden, Apr 2010.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8382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Passive systems theory builds on the idea that physical passive systems are compositional with respect to stability</a:t>
            </a:r>
            <a:r>
              <a:rPr lang="en-US" dirty="0" smtClean="0"/>
              <a:t> </a:t>
            </a:r>
            <a:r>
              <a:rPr lang="en-US" b="1" dirty="0" smtClean="0"/>
              <a:t>[10].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81600" y="2971800"/>
          <a:ext cx="335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u(t)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signals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y(t)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signals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S(t)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Stored</a:t>
                      </a:r>
                      <a:r>
                        <a:rPr lang="en-US" baseline="0" dirty="0" smtClean="0"/>
                        <a:t> energy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D(t)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Dissipated energy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4754300"/>
          <a:ext cx="7162800" cy="1905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29000"/>
                <a:gridCol w="3733800"/>
              </a:tblGrid>
              <a:tr h="476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Power balance equation</a:t>
                      </a:r>
                      <a:endParaRPr lang="en-US" b="1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Energy balance equation</a:t>
                      </a:r>
                      <a:endParaRPr lang="en-US" b="1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Dissipation</a:t>
                      </a:r>
                      <a:r>
                        <a:rPr lang="en-US" b="1" baseline="0" dirty="0" smtClean="0"/>
                        <a:t> condition</a:t>
                      </a:r>
                      <a:endParaRPr lang="en-US" b="1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Passivity condition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5230" t="25000" r="5867" b="12500"/>
          <a:stretch>
            <a:fillRect/>
          </a:stretch>
        </p:blipFill>
        <p:spPr bwMode="auto">
          <a:xfrm>
            <a:off x="990600" y="4823012"/>
            <a:ext cx="2438400" cy="35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299275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5791200"/>
            <a:ext cx="940932" cy="30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96436" y="6248400"/>
            <a:ext cx="1799164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524000" y="5791200"/>
            <a:ext cx="2286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" y="2667000"/>
            <a:ext cx="4267200" cy="199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Passive systems exhibit robustness to time delays and  quantization errors, preserving stability [3,4,8].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Parallel and feedback interconnections of passive systems are passive.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Conic Systems and Sector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0"/>
            <a:ext cx="4267200" cy="4114800"/>
          </a:xfrm>
        </p:spPr>
        <p:txBody>
          <a:bodyPr>
            <a:normAutofit lnSpcReduction="10000"/>
          </a:bodyPr>
          <a:lstStyle/>
          <a:p>
            <a:r>
              <a:rPr lang="en-US" sz="2000" dirty="0" err="1" smtClean="0"/>
              <a:t>Zames</a:t>
            </a:r>
            <a:r>
              <a:rPr lang="en-US" sz="2000" dirty="0" smtClean="0"/>
              <a:t>’ generic framework for both continuous-time and discrete-time analysis [21]</a:t>
            </a:r>
          </a:p>
          <a:p>
            <a:r>
              <a:rPr lang="en-US" sz="2000" dirty="0" smtClean="0"/>
              <a:t>Analyze nonlinear control designs for gain and stability</a:t>
            </a:r>
          </a:p>
          <a:p>
            <a:r>
              <a:rPr lang="en-US" sz="2000" dirty="0" smtClean="0"/>
              <a:t>System gain is max( |a|, b )</a:t>
            </a:r>
          </a:p>
          <a:p>
            <a:r>
              <a:rPr lang="en-US" sz="2000" dirty="0" smtClean="0"/>
              <a:t>Interior conic systems (or components) have a bounded output/input ratio for all time</a:t>
            </a:r>
          </a:p>
          <a:p>
            <a:r>
              <a:rPr lang="en-US" sz="2000" dirty="0" smtClean="0"/>
              <a:t>Conic systems are a superset of passive systems (a&gt;=0)</a:t>
            </a:r>
          </a:p>
          <a:p>
            <a:r>
              <a:rPr lang="en-US" sz="2000" dirty="0" smtClean="0"/>
              <a:t>Framework is also compositional (next slide)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3374" t="28571" r="5535"/>
          <a:stretch>
            <a:fillRect/>
          </a:stretch>
        </p:blipFill>
        <p:spPr bwMode="auto">
          <a:xfrm>
            <a:off x="685800" y="1524000"/>
            <a:ext cx="3505200" cy="32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752600"/>
            <a:ext cx="4191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rot="5400000">
            <a:off x="4533900" y="5600700"/>
            <a:ext cx="1752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53000" y="6096000"/>
            <a:ext cx="3429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128550" y="4572000"/>
            <a:ext cx="2796250" cy="1687975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06050" y="6019800"/>
            <a:ext cx="2971800" cy="53340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58200" y="6019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u(t)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00600" y="4572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y(t)</a:t>
            </a:r>
            <a:endParaRPr lang="en-US" i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324600" y="5234650"/>
            <a:ext cx="4986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6286500" y="6286500"/>
            <a:ext cx="76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24600" y="4800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b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400800" y="64124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</a:t>
            </a:r>
            <a:endParaRPr lang="en-US" i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324600" y="6342925"/>
            <a:ext cx="4986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6172200" y="5398625"/>
            <a:ext cx="304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Conic Systems and Sector Analysis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4191000" cy="2823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287982"/>
            <a:ext cx="4038600" cy="257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mod_examples.png"/>
          <p:cNvPicPr>
            <a:picLocks noChangeAspect="1"/>
          </p:cNvPicPr>
          <p:nvPr/>
        </p:nvPicPr>
        <p:blipFill>
          <a:blip r:embed="rId4" cstate="print"/>
          <a:srcRect t="1333" b="1333"/>
          <a:stretch>
            <a:fillRect/>
          </a:stretch>
        </p:blipFill>
        <p:spPr>
          <a:xfrm>
            <a:off x="5181600" y="1445223"/>
            <a:ext cx="3352799" cy="54127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Conic Systems and Sector Analysis: Feedback</a:t>
            </a:r>
            <a:endParaRPr lang="en-US" dirty="0"/>
          </a:p>
        </p:txBody>
      </p:sp>
      <p:pic>
        <p:nvPicPr>
          <p:cNvPr id="3075" name="Picture 3" descr="C:\svn\HCDDES\trunk\doc\papers\ESWeek10\figures\fback_example.png"/>
          <p:cNvPicPr>
            <a:picLocks noChangeAspect="1" noChangeArrowheads="1"/>
          </p:cNvPicPr>
          <p:nvPr/>
        </p:nvPicPr>
        <p:blipFill>
          <a:blip r:embed="rId2" cstate="print"/>
          <a:srcRect l="2578" r="5995" b="5025"/>
          <a:stretch>
            <a:fillRect/>
          </a:stretch>
        </p:blipFill>
        <p:spPr bwMode="auto">
          <a:xfrm>
            <a:off x="381000" y="4191000"/>
            <a:ext cx="4648200" cy="2362200"/>
          </a:xfrm>
          <a:prstGeom prst="rect">
            <a:avLst/>
          </a:prstGeom>
          <a:noFill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5257800"/>
            <a:ext cx="364826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1752600"/>
            <a:ext cx="42672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/>
              <a:t>Quadrotor</a:t>
            </a:r>
            <a:r>
              <a:rPr lang="en-US" b="1" dirty="0" smtClean="0"/>
              <a:t> helicopters – discrete-time  controller is not quite passive[9]:</a:t>
            </a:r>
          </a:p>
          <a:p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Hold operation introduces small amounts of energy (quantified by sector bound </a:t>
            </a:r>
            <a:r>
              <a:rPr lang="en-US" b="1" i="1" dirty="0" smtClean="0"/>
              <a:t>a</a:t>
            </a:r>
            <a:r>
              <a:rPr lang="en-US" b="1" dirty="0" smtClean="0"/>
              <a:t>).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Fast dynamics aggravate the problem.</a:t>
            </a:r>
          </a:p>
          <a:p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257800" y="4495800"/>
            <a:ext cx="3657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Sufficient condition for L</a:t>
            </a:r>
            <a:r>
              <a:rPr lang="en-US" b="1" baseline="-25000" dirty="0" smtClean="0"/>
              <a:t>2</a:t>
            </a:r>
            <a:r>
              <a:rPr lang="en-US" b="1" dirty="0" smtClean="0"/>
              <a:t> stability</a:t>
            </a:r>
            <a:endParaRPr lang="en-US" b="1" dirty="0"/>
          </a:p>
        </p:txBody>
      </p:sp>
      <p:pic>
        <p:nvPicPr>
          <p:cNvPr id="8" name="Picture 3" descr="starmacII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1905000"/>
            <a:ext cx="2954445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Application: </a:t>
            </a:r>
            <a:r>
              <a:rPr lang="en-US" dirty="0" err="1" smtClean="0"/>
              <a:t>Quadrotor</a:t>
            </a:r>
            <a:r>
              <a:rPr lang="en-US" dirty="0" smtClean="0"/>
              <a:t> Helicopter (Simplified)</a:t>
            </a:r>
            <a:endParaRPr lang="en-US" dirty="0"/>
          </a:p>
        </p:txBody>
      </p:sp>
      <p:pic>
        <p:nvPicPr>
          <p:cNvPr id="4098" name="Picture 2" descr="C:\svn\HCDDES\trunk\doc\papers\ESWeek10\figures\quadrotor_pla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736954"/>
            <a:ext cx="5157229" cy="144464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858000" y="37338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Simplified Plant</a:t>
            </a:r>
          </a:p>
          <a:p>
            <a:pPr algn="ctr"/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3505200"/>
            <a:ext cx="2971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Simplification for  analysis.</a:t>
            </a:r>
            <a:endParaRPr lang="en-US" dirty="0"/>
          </a:p>
        </p:txBody>
      </p:sp>
      <p:pic>
        <p:nvPicPr>
          <p:cNvPr id="4099" name="Picture 3" descr="C:\svn\HCDDES\trunk\doc\papers\ESWeek10\figures\quadrotor_ar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752600"/>
            <a:ext cx="5257799" cy="1671112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609600" y="19812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100" name="Picture 4" descr="C:\svn\HCDDES\trunk\doc\papers\ESWeek10\figures\quadrotor_loops.png"/>
          <p:cNvPicPr>
            <a:picLocks noChangeAspect="1" noChangeArrowheads="1"/>
          </p:cNvPicPr>
          <p:nvPr/>
        </p:nvPicPr>
        <p:blipFill>
          <a:blip r:embed="rId4" cstate="print"/>
          <a:srcRect t="4725" b="14947"/>
          <a:stretch>
            <a:fillRect/>
          </a:stretch>
        </p:blipFill>
        <p:spPr bwMode="auto">
          <a:xfrm>
            <a:off x="2254624" y="5257800"/>
            <a:ext cx="6813176" cy="14478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685800" y="55626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Loops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 Integrator Model</a:t>
            </a:r>
            <a:endParaRPr lang="en-US" dirty="0"/>
          </a:p>
        </p:txBody>
      </p:sp>
      <p:pic>
        <p:nvPicPr>
          <p:cNvPr id="4" name="Picture 4" descr="C:\svn\HCDDES\trunk\doc\papers\ESWeek10\figures\quadrotor_mdl.png"/>
          <p:cNvPicPr>
            <a:picLocks noChangeAspect="1" noChangeArrowheads="1"/>
          </p:cNvPicPr>
          <p:nvPr/>
        </p:nvPicPr>
        <p:blipFill>
          <a:blip r:embed="rId2" cstate="print"/>
          <a:srcRect l="1721" r="3125"/>
          <a:stretch>
            <a:fillRect/>
          </a:stretch>
        </p:blipFill>
        <p:spPr bwMode="auto">
          <a:xfrm>
            <a:off x="533400" y="2133600"/>
            <a:ext cx="8426788" cy="31242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133600" y="1600200"/>
            <a:ext cx="472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Each controller component implements two loops, with a velocity estimator.</a:t>
            </a:r>
            <a:endParaRPr lang="en-US" b="1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3352800" y="2209800"/>
            <a:ext cx="1143000" cy="114300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</p:cNvCxnSpPr>
          <p:nvPr/>
        </p:nvCxnSpPr>
        <p:spPr>
          <a:xfrm rot="16200000" flipH="1">
            <a:off x="3886200" y="2819400"/>
            <a:ext cx="1295400" cy="7620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743200" y="5638800"/>
            <a:ext cx="2971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Sensor data scaling/data distribution component.</a:t>
            </a:r>
            <a:endParaRPr lang="en-US" b="1" dirty="0"/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rot="5400000" flipH="1" flipV="1">
            <a:off x="4019550" y="5238750"/>
            <a:ext cx="609600" cy="19050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1000" y="4114800"/>
            <a:ext cx="190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Reference input scaling.</a:t>
            </a:r>
            <a:endParaRPr lang="en-US" b="1" dirty="0"/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rot="5400000" flipH="1" flipV="1">
            <a:off x="1104900" y="3733800"/>
            <a:ext cx="609600" cy="15240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Online Sector Analysis</a:t>
            </a:r>
            <a:endParaRPr lang="en-US" dirty="0"/>
          </a:p>
        </p:txBody>
      </p:sp>
      <p:pic>
        <p:nvPicPr>
          <p:cNvPr id="5122" name="Picture 2" descr="C:\svn\HCDDES\trunk\doc\papers\ESWeek10\figures\srch_b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5017811" cy="2667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33400" y="12954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Simulink</a:t>
            </a:r>
            <a:r>
              <a:rPr lang="en-US" b="1" dirty="0"/>
              <a:t> </a:t>
            </a:r>
            <a:r>
              <a:rPr lang="en-US" b="1" dirty="0" smtClean="0"/>
              <a:t>Version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 l="3374" t="28571" r="5535"/>
          <a:stretch>
            <a:fillRect/>
          </a:stretch>
        </p:blipFill>
        <p:spPr bwMode="auto">
          <a:xfrm>
            <a:off x="5486400" y="1732844"/>
            <a:ext cx="3505200" cy="32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33400" y="4267200"/>
            <a:ext cx="35814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/>
              <a:t>Limitations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Sector condition is only sufficient.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Sector analyzer approximates.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Analysis requires  high precision and worst-case inputs.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Analysis must starting at the beginning of time with reasonable initial conditions.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Evaluation is criteria are design-specific – use carefully.</a:t>
            </a:r>
            <a:endParaRPr lang="en-US" sz="1600" dirty="0"/>
          </a:p>
        </p:txBody>
      </p:sp>
      <p:pic>
        <p:nvPicPr>
          <p:cNvPr id="5123" name="Picture 3" descr="C:\svn\HCDDES\trunk\doc\papers\ESWeek10\figures\sectorcon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3851829"/>
            <a:ext cx="4665630" cy="2853771"/>
          </a:xfrm>
          <a:prstGeom prst="rect">
            <a:avLst/>
          </a:prstGeom>
          <a:noFill/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943600" y="2286000"/>
          <a:ext cx="1866900" cy="838200"/>
        </p:xfrm>
        <a:graphic>
          <a:graphicData uri="http://schemas.openxmlformats.org/presentationml/2006/ole">
            <p:oleObj spid="_x0000_s5121" name="Equation" r:id="rId6" imgW="1244520" imgH="558720" progId="Equation.3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5638800" y="35814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Integration Example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1230</Words>
  <Application>Microsoft Office PowerPoint</Application>
  <PresentationFormat>On-screen Show (4:3)</PresentationFormat>
  <Paragraphs>131</Paragraphs>
  <Slides>22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Equation</vt:lpstr>
      <vt:lpstr>Online Stability Validation Using Sector Analysis</vt:lpstr>
      <vt:lpstr>Basic Problem</vt:lpstr>
      <vt:lpstr>Passivity</vt:lpstr>
      <vt:lpstr>Conic Systems and Sector Analysis</vt:lpstr>
      <vt:lpstr>Conic Systems and Sector Analysis</vt:lpstr>
      <vt:lpstr>Conic Systems and Sector Analysis: Feedback</vt:lpstr>
      <vt:lpstr>Sample Application: Quadrotor Helicopter (Simplified)</vt:lpstr>
      <vt:lpstr>Quad Integrator Model</vt:lpstr>
      <vt:lpstr>Online Sector Analysis</vt:lpstr>
      <vt:lpstr>Model-Based Design: ESMoL</vt:lpstr>
      <vt:lpstr>Model-Based Design: ESMoL</vt:lpstr>
      <vt:lpstr>Validating a Hardware-In-the-Loop Quadrotor Controller</vt:lpstr>
      <vt:lpstr>Validating a Hardware-In-the-Loop Quadrotor Controller</vt:lpstr>
      <vt:lpstr>Evaluation: Quantization Error Sensitivity by Noise Injection</vt:lpstr>
      <vt:lpstr>Evaluation: Quantization Error Sensitivity</vt:lpstr>
      <vt:lpstr>Evaluation: Network Delay Simulation by Brute Force</vt:lpstr>
      <vt:lpstr>Evaluation: Network Delays </vt:lpstr>
      <vt:lpstr>Related Work</vt:lpstr>
      <vt:lpstr>Future Work</vt:lpstr>
      <vt:lpstr>Questions?</vt:lpstr>
      <vt:lpstr>References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Stability Validation Using Sector Analysis</dc:title>
  <dc:creator>jporter</dc:creator>
  <cp:lastModifiedBy>jporter</cp:lastModifiedBy>
  <cp:revision>112</cp:revision>
  <dcterms:created xsi:type="dcterms:W3CDTF">2010-10-15T20:54:58Z</dcterms:created>
  <dcterms:modified xsi:type="dcterms:W3CDTF">2010-10-25T16:20:29Z</dcterms:modified>
</cp:coreProperties>
</file>