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2" r:id="rId7"/>
    <p:sldId id="274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B2"/>
    <a:srgbClr val="C4D7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EEA6-315A-46EC-B887-8B095C80F029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47D1A-68CE-45D0-ABF2-3F107CAB7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47D1A-68CE-45D0-ABF2-3F107CAB700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47D1A-68CE-45D0-ABF2-3F107CAB700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295400" y="3810000"/>
            <a:ext cx="6477000" cy="1905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1981200"/>
            <a:ext cx="7848600" cy="1676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4487-3529-49F0-B4FF-FC741F6650F5}" type="datetimeFigureOut">
              <a:rPr lang="en-US" smtClean="0"/>
              <a:pPr/>
              <a:t>6/11/2009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High Confidence Design for</a:t>
            </a:r>
            <a:br>
              <a:rPr lang="en-US" sz="3600" dirty="0" smtClean="0"/>
            </a:br>
            <a:r>
              <a:rPr lang="en-US" sz="3600" dirty="0" smtClean="0"/>
              <a:t>Distributed Embedded Systems</a:t>
            </a:r>
            <a:br>
              <a:rPr lang="en-US" sz="3600" dirty="0" smtClean="0"/>
            </a:br>
            <a:r>
              <a:rPr lang="en-US" sz="3600" dirty="0" smtClean="0"/>
              <a:t>AFOSR MURI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Graduate Student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Collaboration Meeting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Passivity and </a:t>
            </a:r>
            <a:r>
              <a:rPr lang="en-US" dirty="0" err="1" smtClean="0"/>
              <a:t>Quadrotors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Passive Control Tutorial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is passivity?</a:t>
            </a:r>
          </a:p>
          <a:p>
            <a:pPr lvl="1"/>
            <a:r>
              <a:rPr lang="en-US" dirty="0" smtClean="0"/>
              <a:t>Why is it useful?</a:t>
            </a:r>
          </a:p>
          <a:p>
            <a:pPr lvl="1"/>
            <a:r>
              <a:rPr lang="en-US" dirty="0" smtClean="0"/>
              <a:t>How are we using it?</a:t>
            </a:r>
          </a:p>
          <a:p>
            <a:pPr lvl="1"/>
            <a:r>
              <a:rPr lang="en-US" dirty="0" smtClean="0"/>
              <a:t>What are the limitations?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Application to </a:t>
            </a:r>
            <a:r>
              <a:rPr lang="en-US" dirty="0" err="1" smtClean="0"/>
              <a:t>Quadrotor</a:t>
            </a:r>
            <a:r>
              <a:rPr lang="en-US" dirty="0" smtClean="0"/>
              <a:t> Dynamics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Dynamic models</a:t>
            </a:r>
          </a:p>
          <a:p>
            <a:pPr lvl="1"/>
            <a:r>
              <a:rPr lang="en-US" dirty="0" smtClean="0"/>
              <a:t>Are </a:t>
            </a:r>
            <a:r>
              <a:rPr lang="en-US" dirty="0" err="1" smtClean="0"/>
              <a:t>quadrotors</a:t>
            </a:r>
            <a:r>
              <a:rPr lang="en-US" dirty="0" smtClean="0"/>
              <a:t> passive?</a:t>
            </a:r>
          </a:p>
          <a:p>
            <a:pPr lvl="1"/>
            <a:r>
              <a:rPr lang="en-US" dirty="0" smtClean="0"/>
              <a:t>Control design for </a:t>
            </a:r>
            <a:r>
              <a:rPr lang="en-US" dirty="0" err="1" smtClean="0"/>
              <a:t>quadrotors</a:t>
            </a:r>
            <a:endParaRPr lang="en-US" dirty="0" smtClean="0"/>
          </a:p>
          <a:p>
            <a:pPr lvl="1"/>
            <a:r>
              <a:rPr lang="en-US" dirty="0" smtClean="0"/>
              <a:t>Proving stability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410200" y="3156994"/>
            <a:ext cx="2743200" cy="1371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passivity?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Interface property of a dynamic system</a:t>
            </a:r>
          </a:p>
          <a:p>
            <a:pPr lvl="1"/>
            <a:r>
              <a:rPr lang="en-US" dirty="0" smtClean="0"/>
              <a:t>Constraint on rate of change of energy in a system.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formally, the system satisfies: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638800" y="3276600"/>
          <a:ext cx="2286000" cy="1099594"/>
        </p:xfrm>
        <a:graphic>
          <a:graphicData uri="http://schemas.openxmlformats.org/presentationml/2006/ole">
            <p:oleObj spid="_x0000_s1026" name="Equation" r:id="rId4" imgW="1002960" imgH="482400" progId="Equation.DSMT4">
              <p:embed/>
            </p:oleObj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810000"/>
            <a:ext cx="4114800" cy="290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410200" y="3156994"/>
            <a:ext cx="2743200" cy="1371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Interface property of a dynamic system</a:t>
            </a:r>
          </a:p>
          <a:p>
            <a:pPr lvl="1"/>
            <a:r>
              <a:rPr lang="en-US" dirty="0" smtClean="0"/>
              <a:t>Constraint on rate of change of energy in a system.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implies </a:t>
            </a:r>
            <a:r>
              <a:rPr lang="en-US" dirty="0" err="1" smtClean="0"/>
              <a:t>Lyapunov</a:t>
            </a:r>
            <a:r>
              <a:rPr lang="en-US" dirty="0" smtClean="0"/>
              <a:t> stability</a:t>
            </a:r>
          </a:p>
          <a:p>
            <a:pPr lvl="1">
              <a:buNone/>
            </a:pPr>
            <a:r>
              <a:rPr lang="en-US" dirty="0" smtClean="0"/>
              <a:t>	(set </a:t>
            </a:r>
            <a:r>
              <a:rPr lang="en-US" i="1" dirty="0" smtClean="0"/>
              <a:t>P</a:t>
            </a:r>
            <a:r>
              <a:rPr lang="en-US" i="1" baseline="-25000" dirty="0" smtClean="0"/>
              <a:t>in</a:t>
            </a:r>
            <a:r>
              <a:rPr lang="en-US" dirty="0" smtClean="0"/>
              <a:t> to 0 to check)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formally, the system satisfies: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638800" y="3276600"/>
          <a:ext cx="2286000" cy="1099594"/>
        </p:xfrm>
        <a:graphic>
          <a:graphicData uri="http://schemas.openxmlformats.org/presentationml/2006/ole">
            <p:oleObj spid="_x0000_s2050" name="Equation" r:id="rId4" imgW="1002960" imgH="482400" progId="Equation.DSMT4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172200" y="6324600"/>
            <a:ext cx="2819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from Kottenstette (</a:t>
            </a:r>
            <a:r>
              <a:rPr lang="en-US" dirty="0" err="1" smtClean="0"/>
              <a:t>Diss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Interface property of a dynamic system</a:t>
            </a:r>
          </a:p>
          <a:p>
            <a:pPr lvl="1"/>
            <a:r>
              <a:rPr lang="en-US" dirty="0" smtClean="0"/>
              <a:t>Implies </a:t>
            </a:r>
            <a:r>
              <a:rPr lang="en-US" dirty="0" err="1" smtClean="0"/>
              <a:t>Lyapunov</a:t>
            </a:r>
            <a:r>
              <a:rPr lang="en-US" dirty="0" smtClean="0"/>
              <a:t> stability</a:t>
            </a:r>
          </a:p>
          <a:p>
            <a:pPr lvl="1"/>
            <a:r>
              <a:rPr lang="en-US" dirty="0" smtClean="0"/>
              <a:t>Compositionality reduces the analysis burden</a:t>
            </a:r>
          </a:p>
          <a:p>
            <a:pPr lvl="2"/>
            <a:r>
              <a:rPr lang="en-US" dirty="0" smtClean="0"/>
              <a:t>Feedback connections are passive</a:t>
            </a:r>
          </a:p>
          <a:p>
            <a:pPr lvl="2"/>
            <a:r>
              <a:rPr lang="en-US" dirty="0" smtClean="0"/>
              <a:t>Parallel connections are passive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Rough scalability numbers:</a:t>
            </a:r>
          </a:p>
          <a:p>
            <a:pPr lvl="1"/>
            <a:r>
              <a:rPr lang="en-US" dirty="0" smtClean="0"/>
              <a:t> Take 10 linear SISO components in a system with three states each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3886200"/>
          <a:ext cx="4800600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0150"/>
                <a:gridCol w="1314450"/>
                <a:gridCol w="1085850"/>
                <a:gridCol w="1200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SDP Problem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SDP Solver </a:t>
                      </a:r>
                      <a:r>
                        <a:rPr lang="en-US" dirty="0" err="1" smtClean="0"/>
                        <a:t>Iters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Approx</a:t>
                      </a:r>
                      <a:r>
                        <a:rPr lang="en-US" baseline="0" dirty="0" smtClean="0"/>
                        <a:t> Runtime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Stability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30x30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Decoupled</a:t>
                      </a:r>
                      <a:r>
                        <a:rPr lang="en-US" baseline="0" dirty="0" smtClean="0"/>
                        <a:t> Stability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(3x3 each) x10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x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x 0.1 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Passive Architectures</a:t>
            </a:r>
          </a:p>
          <a:p>
            <a:pPr lvl="1"/>
            <a:r>
              <a:rPr lang="en-US" dirty="0" smtClean="0"/>
              <a:t>Model structures</a:t>
            </a:r>
          </a:p>
          <a:p>
            <a:pPr lvl="2"/>
            <a:r>
              <a:rPr lang="en-US" dirty="0" smtClean="0"/>
              <a:t>Preserving passivity</a:t>
            </a:r>
          </a:p>
          <a:p>
            <a:pPr lvl="2"/>
            <a:r>
              <a:rPr lang="en-US" dirty="0" smtClean="0"/>
              <a:t>Helping passivity</a:t>
            </a:r>
          </a:p>
          <a:p>
            <a:pPr lvl="1"/>
            <a:r>
              <a:rPr lang="en-US" dirty="0" smtClean="0"/>
              <a:t>Design blocks</a:t>
            </a:r>
          </a:p>
          <a:p>
            <a:pPr lvl="2"/>
            <a:r>
              <a:rPr lang="en-US" dirty="0" err="1" smtClean="0"/>
              <a:t>Simulink</a:t>
            </a:r>
            <a:r>
              <a:rPr lang="en-US" dirty="0" smtClean="0"/>
              <a:t> blocks for building and analyzing passive designs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Network structures</a:t>
            </a:r>
          </a:p>
          <a:p>
            <a:pPr lvl="2"/>
            <a:r>
              <a:rPr lang="en-US" dirty="0" smtClean="0"/>
              <a:t>Wave variables</a:t>
            </a:r>
          </a:p>
          <a:p>
            <a:pPr lvl="2"/>
            <a:r>
              <a:rPr lang="en-US" dirty="0" smtClean="0"/>
              <a:t>Power junctions</a:t>
            </a:r>
          </a:p>
          <a:p>
            <a:pPr lvl="1"/>
            <a:r>
              <a:rPr lang="en-US" dirty="0" smtClean="0"/>
              <a:t>Quantization effects</a:t>
            </a:r>
          </a:p>
          <a:p>
            <a:pPr lvl="2"/>
            <a:r>
              <a:rPr lang="en-US" dirty="0" smtClean="0"/>
              <a:t>Wave variables</a:t>
            </a:r>
          </a:p>
          <a:p>
            <a:pPr lvl="2"/>
            <a:r>
              <a:rPr lang="en-US" dirty="0" smtClean="0"/>
              <a:t>Work in progress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it?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791200" cy="4832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381000" y="1981200"/>
            <a:ext cx="2133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Plants, </a:t>
            </a:r>
          </a:p>
          <a:p>
            <a:pPr algn="ctr"/>
            <a:r>
              <a:rPr lang="en-US" dirty="0" smtClean="0"/>
              <a:t>Single 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19812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assumptions about network delays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it?</a:t>
            </a:r>
            <a:endParaRPr lang="en-US" dirty="0"/>
          </a:p>
        </p:txBody>
      </p:sp>
      <p:pic>
        <p:nvPicPr>
          <p:cNvPr id="12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791200" cy="4832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381000" y="1981200"/>
            <a:ext cx="2133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Plants, </a:t>
            </a:r>
          </a:p>
          <a:p>
            <a:pPr algn="ctr"/>
            <a:r>
              <a:rPr lang="en-US" dirty="0" smtClean="0"/>
              <a:t>Single 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19812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assumptions about network delays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3886200"/>
            <a:ext cx="1066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5600" y="5105400"/>
            <a:ext cx="1295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rot="5400000" flipH="1" flipV="1">
            <a:off x="1600200" y="1371600"/>
            <a:ext cx="1676400" cy="33528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16200000" flipH="1">
            <a:off x="1714500" y="3467100"/>
            <a:ext cx="1752600" cy="36576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1295400" y="4114800"/>
            <a:ext cx="609600" cy="381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</p:cNvCxnSpPr>
          <p:nvPr/>
        </p:nvCxnSpPr>
        <p:spPr>
          <a:xfrm rot="16200000" flipV="1">
            <a:off x="6877050" y="4629150"/>
            <a:ext cx="609600" cy="3429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using it?</a:t>
            </a:r>
            <a:endParaRPr lang="en-US" dirty="0"/>
          </a:p>
        </p:txBody>
      </p:sp>
      <p:pic>
        <p:nvPicPr>
          <p:cNvPr id="18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791200" cy="4832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381000" y="1981200"/>
            <a:ext cx="2133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Plants, </a:t>
            </a:r>
          </a:p>
          <a:p>
            <a:pPr algn="ctr"/>
            <a:r>
              <a:rPr lang="en-US" dirty="0" smtClean="0"/>
              <a:t>Single 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19812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assumptions about network delays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3886200"/>
            <a:ext cx="1066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05600" y="5105400"/>
            <a:ext cx="1295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rot="5400000" flipH="1" flipV="1">
            <a:off x="1600200" y="1371600"/>
            <a:ext cx="1676400" cy="33528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16200000" flipH="1">
            <a:off x="1714500" y="3467100"/>
            <a:ext cx="1752600" cy="36576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1295400" y="4114800"/>
            <a:ext cx="609600" cy="381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</p:cNvCxnSpPr>
          <p:nvPr/>
        </p:nvCxnSpPr>
        <p:spPr>
          <a:xfrm rot="16200000" flipV="1">
            <a:off x="6877050" y="4629150"/>
            <a:ext cx="609600" cy="3429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172200" y="2895600"/>
            <a:ext cx="2209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 Transform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2362200"/>
            <a:ext cx="30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accent2"/>
                </a:solidFill>
              </a:rPr>
              <a:t>}</a:t>
            </a:r>
            <a:endParaRPr lang="en-US" sz="8800" b="1" dirty="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486400" y="3136732"/>
            <a:ext cx="685800" cy="63668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019800" y="5867400"/>
            <a:ext cx="22098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Junction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rot="10800000">
            <a:off x="4724400" y="4495800"/>
            <a:ext cx="1295400" cy="16383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Passivity addresses robustness with respect to stability</a:t>
            </a:r>
          </a:p>
          <a:p>
            <a:pPr lvl="1"/>
            <a:r>
              <a:rPr lang="en-US" dirty="0" smtClean="0"/>
              <a:t>Performance robustness is still not well-characterized (platform effects are a big factor)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Theory still in development</a:t>
            </a:r>
          </a:p>
          <a:p>
            <a:pPr lvl="1"/>
            <a:r>
              <a:rPr lang="en-US" dirty="0" smtClean="0"/>
              <a:t>What can we do with it, and how?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Dynamics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2667000"/>
            <a:ext cx="8431213" cy="16557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7467600" y="4551363"/>
            <a:ext cx="1295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Quadrotor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91200" y="4551362"/>
            <a:ext cx="1524000" cy="6302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Compensator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4551362"/>
            <a:ext cx="12954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Loop Controller</a:t>
            </a:r>
          </a:p>
          <a:p>
            <a:pPr algn="ctr"/>
            <a:r>
              <a:rPr lang="en-US" dirty="0" smtClean="0"/>
              <a:t>(Attitude)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4551362"/>
            <a:ext cx="15240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 Loop</a:t>
            </a:r>
          </a:p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(Trajectory)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4648200"/>
            <a:ext cx="15240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Filters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1752600"/>
            <a:ext cx="533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Quadrotor</a:t>
            </a:r>
            <a:r>
              <a:rPr lang="en-US" sz="2400" dirty="0" smtClean="0"/>
              <a:t> Control Architecture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rot="5400000" flipH="1" flipV="1">
            <a:off x="1000919" y="4353719"/>
            <a:ext cx="512763" cy="7620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1028699" y="4000501"/>
            <a:ext cx="1143001" cy="15240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2372518" y="4028282"/>
            <a:ext cx="893764" cy="1523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4620418" y="4218782"/>
            <a:ext cx="665164" cy="1588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992018" y="3990182"/>
            <a:ext cx="1046164" cy="762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325518" y="3723482"/>
            <a:ext cx="969964" cy="6858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MURI Challenges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networked control systems (UAVs) </a:t>
            </a:r>
          </a:p>
          <a:p>
            <a:pPr lvl="1"/>
            <a:r>
              <a:rPr lang="en-US" dirty="0" smtClean="0"/>
              <a:t>Scalability of analysis and design tools</a:t>
            </a:r>
          </a:p>
          <a:p>
            <a:pPr lvl="1"/>
            <a:r>
              <a:rPr lang="en-US" dirty="0" smtClean="0"/>
              <a:t>Techniques to provide robustness to network uncertainty</a:t>
            </a:r>
          </a:p>
          <a:p>
            <a:r>
              <a:rPr lang="en-US" dirty="0" smtClean="0"/>
              <a:t>Proving that you built the right stuff, and built it correctly</a:t>
            </a:r>
          </a:p>
          <a:p>
            <a:pPr lvl="1"/>
            <a:r>
              <a:rPr lang="en-US" dirty="0" smtClean="0"/>
              <a:t>Certification via DO-178B</a:t>
            </a:r>
          </a:p>
          <a:p>
            <a:pPr lvl="2"/>
            <a:r>
              <a:rPr lang="en-US" dirty="0" smtClean="0"/>
              <a:t>Safety requirements and levels</a:t>
            </a:r>
          </a:p>
          <a:p>
            <a:pPr lvl="2"/>
            <a:r>
              <a:rPr lang="en-US" dirty="0" smtClean="0"/>
              <a:t>Traceability from code</a:t>
            </a:r>
          </a:p>
          <a:p>
            <a:pPr lvl="2"/>
            <a:r>
              <a:rPr lang="en-US" dirty="0" smtClean="0"/>
              <a:t>Avoiding re-verification of the whole design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Dynamics</a:t>
            </a:r>
            <a:endParaRPr lang="en-US" dirty="0"/>
          </a:p>
        </p:txBody>
      </p:sp>
      <p:pic>
        <p:nvPicPr>
          <p:cNvPr id="17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2667000"/>
            <a:ext cx="8431213" cy="165576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7467600" y="4551363"/>
            <a:ext cx="12954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Quadrotor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91200" y="4551362"/>
            <a:ext cx="1524000" cy="6302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Compensator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4551362"/>
            <a:ext cx="12954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Inner Loop Controller</a:t>
            </a:r>
          </a:p>
          <a:p>
            <a:pPr algn="ctr"/>
            <a:r>
              <a:rPr lang="en-US" dirty="0" smtClean="0"/>
              <a:t>(Attitude)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4551362"/>
            <a:ext cx="1524000" cy="9350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 Loop</a:t>
            </a:r>
          </a:p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(Trajectory)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4648200"/>
            <a:ext cx="15240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Filters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1752600"/>
            <a:ext cx="533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Quadrotor</a:t>
            </a:r>
            <a:r>
              <a:rPr lang="en-US" sz="2400" dirty="0" smtClean="0"/>
              <a:t> Control Architecture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rot="5400000" flipH="1" flipV="1">
            <a:off x="1000919" y="4353719"/>
            <a:ext cx="512763" cy="7620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1028699" y="4000501"/>
            <a:ext cx="1143001" cy="152401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2372518" y="4028282"/>
            <a:ext cx="893764" cy="1523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4620418" y="4218782"/>
            <a:ext cx="665164" cy="1588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992018" y="3990182"/>
            <a:ext cx="1046164" cy="762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325518" y="3723482"/>
            <a:ext cx="969964" cy="68580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: </a:t>
            </a:r>
            <a:r>
              <a:rPr lang="en-US" dirty="0" err="1" smtClean="0"/>
              <a:t>Simulink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11429"/>
          <a:stretch>
            <a:fillRect/>
          </a:stretch>
        </p:blipFill>
        <p:spPr bwMode="auto">
          <a:xfrm>
            <a:off x="1280686" y="1828800"/>
            <a:ext cx="6415514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3483114"/>
            <a:ext cx="20574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Inner Loop </a:t>
            </a:r>
          </a:p>
          <a:p>
            <a:r>
              <a:rPr lang="en-US" sz="2000" b="1" dirty="0" smtClean="0"/>
              <a:t>(Attitude Control)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5867400"/>
            <a:ext cx="21336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Outer Loop </a:t>
            </a:r>
          </a:p>
          <a:p>
            <a:r>
              <a:rPr lang="en-US" sz="2000" b="1" dirty="0" smtClean="0"/>
              <a:t>(Position Control)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3254514"/>
            <a:ext cx="19812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Sensors (GPS + </a:t>
            </a:r>
          </a:p>
          <a:p>
            <a:r>
              <a:rPr lang="en-US" sz="2000" b="1" dirty="0" smtClean="0"/>
              <a:t>Accelerometer)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5921514"/>
            <a:ext cx="19812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Open up the model and look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1600200"/>
            <a:ext cx="121920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Dynamics</a:t>
            </a:r>
            <a:endParaRPr lang="en-US" sz="2000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quadrotors</a:t>
            </a:r>
            <a:r>
              <a:rPr lang="en-US" dirty="0" smtClean="0"/>
              <a:t> passive?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so much…</a:t>
            </a:r>
          </a:p>
          <a:p>
            <a:r>
              <a:rPr lang="en-US" dirty="0" smtClean="0"/>
              <a:t>…but if we can make the interface passive, then we can use passive techniques.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Decoupling Controller Properties from Platform Uncertainties</a:t>
            </a:r>
          </a:p>
          <a:p>
            <a:r>
              <a:rPr lang="en-US" dirty="0" smtClean="0"/>
              <a:t>Boyd’s approach</a:t>
            </a:r>
          </a:p>
          <a:p>
            <a:r>
              <a:rPr lang="en-US" dirty="0" err="1" smtClean="0"/>
              <a:t>Fettweiss</a:t>
            </a:r>
            <a:r>
              <a:rPr lang="en-US" dirty="0" smtClean="0"/>
              <a:t> wave digital filters.  Sensitivity approach.</a:t>
            </a:r>
          </a:p>
          <a:p>
            <a:r>
              <a:rPr lang="en-US" dirty="0" smtClean="0"/>
              <a:t>Passive network control systems.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Decoupling Function from Timing: Time-Triggered Architecture</a:t>
            </a:r>
          </a:p>
          <a:p>
            <a:r>
              <a:rPr lang="en-US" dirty="0" smtClean="0"/>
              <a:t>Time-triggered architecture</a:t>
            </a:r>
          </a:p>
          <a:p>
            <a:pPr lvl="1"/>
            <a:r>
              <a:rPr lang="en-US" dirty="0" smtClean="0"/>
              <a:t>What requirements does it impose on the platform?</a:t>
            </a:r>
          </a:p>
          <a:p>
            <a:pPr lvl="1"/>
            <a:r>
              <a:rPr lang="en-US" dirty="0" smtClean="0"/>
              <a:t>How does it work in a design flow?</a:t>
            </a:r>
          </a:p>
          <a:p>
            <a:r>
              <a:rPr lang="en-US" dirty="0" smtClean="0"/>
              <a:t>Loose Time-triggered architecture?  - less platform restrictions</a:t>
            </a:r>
          </a:p>
          <a:p>
            <a:r>
              <a:rPr lang="en-US" dirty="0" smtClean="0"/>
              <a:t>Compositional Scheduling – even less platform restrictions (more conservative)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Decoupling Component Behavior from Interaction</a:t>
            </a:r>
          </a:p>
          <a:p>
            <a:r>
              <a:rPr lang="en-US" dirty="0" smtClean="0"/>
              <a:t>Simulation in Ptolemy</a:t>
            </a:r>
          </a:p>
          <a:p>
            <a:pPr lvl="1"/>
            <a:r>
              <a:rPr lang="en-US" dirty="0" smtClean="0"/>
              <a:t>Actors capture component (block) behavior</a:t>
            </a:r>
          </a:p>
          <a:p>
            <a:pPr lvl="1"/>
            <a:r>
              <a:rPr lang="en-US" dirty="0" smtClean="0"/>
              <a:t>Directors coordinate actors</a:t>
            </a:r>
          </a:p>
          <a:p>
            <a:pPr lvl="1"/>
            <a:r>
              <a:rPr lang="en-US" dirty="0" smtClean="0"/>
              <a:t>A director can be an actor (hierarchy)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BIP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 Work in Progress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Toolchain</a:t>
            </a:r>
            <a:endParaRPr lang="en-US" dirty="0" smtClean="0"/>
          </a:p>
          <a:p>
            <a:pPr lvl="1"/>
            <a:r>
              <a:rPr lang="en-US" dirty="0" err="1" smtClean="0"/>
              <a:t>ESMoL</a:t>
            </a:r>
            <a:r>
              <a:rPr lang="en-US" dirty="0" smtClean="0"/>
              <a:t> Language</a:t>
            </a:r>
          </a:p>
          <a:p>
            <a:pPr lvl="2"/>
            <a:r>
              <a:rPr lang="en-US" dirty="0" err="1" smtClean="0"/>
              <a:t>Schedulability</a:t>
            </a:r>
            <a:r>
              <a:rPr lang="en-US" dirty="0" smtClean="0"/>
              <a:t> analysis</a:t>
            </a:r>
          </a:p>
          <a:p>
            <a:pPr lvl="2"/>
            <a:r>
              <a:rPr lang="en-US" u="sng" dirty="0" smtClean="0"/>
              <a:t>PF-Specific Simulation</a:t>
            </a:r>
          </a:p>
          <a:p>
            <a:pPr lvl="2"/>
            <a:r>
              <a:rPr lang="en-US" dirty="0" smtClean="0"/>
              <a:t>PF-Specific Code Generation</a:t>
            </a:r>
          </a:p>
          <a:p>
            <a:pPr lvl="1"/>
            <a:r>
              <a:rPr lang="en-US" dirty="0" smtClean="0"/>
              <a:t>FRODO Virtual Machine</a:t>
            </a:r>
          </a:p>
          <a:p>
            <a:pPr lvl="2"/>
            <a:r>
              <a:rPr lang="en-US" dirty="0" smtClean="0"/>
              <a:t>Hardware-in-the-Loop Simulation</a:t>
            </a:r>
          </a:p>
          <a:p>
            <a:pPr lvl="2"/>
            <a:r>
              <a:rPr lang="en-US" u="sng" dirty="0" smtClean="0"/>
              <a:t>Expanded Semantics</a:t>
            </a:r>
          </a:p>
          <a:p>
            <a:pPr lvl="2"/>
            <a:r>
              <a:rPr lang="en-US" u="sng" dirty="0" smtClean="0"/>
              <a:t>Deadlock analysis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Control Design</a:t>
            </a:r>
          </a:p>
          <a:p>
            <a:pPr lvl="1"/>
            <a:r>
              <a:rPr lang="en-US" dirty="0" err="1" smtClean="0"/>
              <a:t>Quadrotor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Passivity theory</a:t>
            </a:r>
          </a:p>
          <a:p>
            <a:pPr lvl="1"/>
            <a:r>
              <a:rPr lang="en-US" u="sng" dirty="0" smtClean="0"/>
              <a:t>Quantization effects</a:t>
            </a:r>
          </a:p>
          <a:p>
            <a:pPr lvl="1"/>
            <a:r>
              <a:rPr lang="en-US" dirty="0" smtClean="0"/>
              <a:t>Network uncertainties</a:t>
            </a:r>
          </a:p>
          <a:p>
            <a:r>
              <a:rPr lang="en-US" dirty="0" smtClean="0"/>
              <a:t>Laboratory</a:t>
            </a:r>
          </a:p>
          <a:p>
            <a:pPr lvl="1"/>
            <a:r>
              <a:rPr lang="en-US" dirty="0" smtClean="0"/>
              <a:t>Hardware in the loop simulator</a:t>
            </a:r>
          </a:p>
          <a:p>
            <a:pPr lvl="1"/>
            <a:r>
              <a:rPr lang="en-US" u="sng" dirty="0" smtClean="0"/>
              <a:t>Remote access</a:t>
            </a:r>
            <a:endParaRPr lang="en-US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Documents and Settings\jporter\Desktop\Pubs\MURI\RTAS_WIP_2008\gui_icons\simulink_ac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276600"/>
            <a:ext cx="1752600" cy="1305256"/>
          </a:xfrm>
          <a:prstGeom prst="rect">
            <a:avLst/>
          </a:prstGeom>
          <a:noFill/>
        </p:spPr>
      </p:pic>
      <p:grpSp>
        <p:nvGrpSpPr>
          <p:cNvPr id="21" name="Group 20"/>
          <p:cNvGrpSpPr/>
          <p:nvPr/>
        </p:nvGrpSpPr>
        <p:grpSpPr>
          <a:xfrm>
            <a:off x="5029200" y="4343400"/>
            <a:ext cx="1752600" cy="1295400"/>
            <a:chOff x="4876800" y="4114800"/>
            <a:chExt cx="1752600" cy="1295400"/>
          </a:xfrm>
        </p:grpSpPr>
        <p:sp>
          <p:nvSpPr>
            <p:cNvPr id="22" name="Rounded Rectangle 21"/>
            <p:cNvSpPr/>
            <p:nvPr/>
          </p:nvSpPr>
          <p:spPr>
            <a:xfrm>
              <a:off x="4876800" y="4114800"/>
              <a:ext cx="175260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 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3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53000" y="4267200"/>
              <a:ext cx="1576552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</p:pic>
      </p:grpSp>
      <p:sp>
        <p:nvSpPr>
          <p:cNvPr id="69" name="Right Arrow 68"/>
          <p:cNvSpPr/>
          <p:nvPr/>
        </p:nvSpPr>
        <p:spPr>
          <a:xfrm rot="453635">
            <a:off x="1802684" y="4176745"/>
            <a:ext cx="3270104" cy="180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Toolchain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15200" y="4800600"/>
            <a:ext cx="1676400" cy="1219200"/>
            <a:chOff x="7086600" y="5257800"/>
            <a:chExt cx="1828800" cy="1371600"/>
          </a:xfrm>
        </p:grpSpPr>
        <p:sp>
          <p:nvSpPr>
            <p:cNvPr id="9" name="Rounded Rectangle 8"/>
            <p:cNvSpPr/>
            <p:nvPr/>
          </p:nvSpPr>
          <p:spPr>
            <a:xfrm>
              <a:off x="70866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STARMAC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" name="Picture 3" descr="starmacII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62800" y="5334000"/>
              <a:ext cx="1626615" cy="9950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7315200" y="1828800"/>
            <a:ext cx="1653540" cy="1295400"/>
            <a:chOff x="7315200" y="1958340"/>
            <a:chExt cx="1653540" cy="1295400"/>
          </a:xfrm>
        </p:grpSpPr>
        <p:sp>
          <p:nvSpPr>
            <p:cNvPr id="12" name="Rounded Rectangle 11"/>
            <p:cNvSpPr/>
            <p:nvPr/>
          </p:nvSpPr>
          <p:spPr>
            <a:xfrm>
              <a:off x="7315200" y="1958340"/>
              <a:ext cx="1653540" cy="1295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Soekris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Linux Platform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51702" y="1973580"/>
              <a:ext cx="1253208" cy="79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2286000" y="4267200"/>
            <a:ext cx="1752600" cy="1295400"/>
            <a:chOff x="4724400" y="5257800"/>
            <a:chExt cx="1828800" cy="1371600"/>
          </a:xfrm>
        </p:grpSpPr>
        <p:sp>
          <p:nvSpPr>
            <p:cNvPr id="19" name="Rounded Rectangle 18"/>
            <p:cNvSpPr/>
            <p:nvPr/>
          </p:nvSpPr>
          <p:spPr>
            <a:xfrm>
              <a:off x="4724400" y="52578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Resimulation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" name="Picture 1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375910"/>
              <a:ext cx="824279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Rounded Rectangle 23"/>
          <p:cNvSpPr/>
          <p:nvPr/>
        </p:nvSpPr>
        <p:spPr>
          <a:xfrm>
            <a:off x="5105400" y="2971800"/>
            <a:ext cx="1752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Platform-Specific Code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7" descr="C:\Documents and Settings\jporter\Desktop\Pubs\MURI\RTAS_WIP_2008\gui_icons\sl_source_activ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2743200"/>
            <a:ext cx="1637051" cy="1219200"/>
          </a:xfrm>
          <a:prstGeom prst="rect">
            <a:avLst/>
          </a:prstGeom>
          <a:noFill/>
        </p:spPr>
      </p:pic>
      <p:pic>
        <p:nvPicPr>
          <p:cNvPr id="36" name="Picture 3" descr="C:\Documents and Settings\jporter\Desktop\Pubs\MURI\RTAS_WIP_2008\gui_icons\ecsl_activ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" y="1647356"/>
            <a:ext cx="1778364" cy="1324444"/>
          </a:xfrm>
          <a:prstGeom prst="rect">
            <a:avLst/>
          </a:prstGeom>
          <a:noFill/>
        </p:spPr>
      </p:pic>
      <p:grpSp>
        <p:nvGrpSpPr>
          <p:cNvPr id="42" name="Group 41"/>
          <p:cNvGrpSpPr/>
          <p:nvPr/>
        </p:nvGrpSpPr>
        <p:grpSpPr>
          <a:xfrm>
            <a:off x="4648200" y="1447800"/>
            <a:ext cx="2286000" cy="1219200"/>
            <a:chOff x="4876800" y="1447800"/>
            <a:chExt cx="2286000" cy="1219200"/>
          </a:xfrm>
        </p:grpSpPr>
        <p:sp>
          <p:nvSpPr>
            <p:cNvPr id="43" name="Rounded Rectangle 42"/>
            <p:cNvSpPr/>
            <p:nvPr/>
          </p:nvSpPr>
          <p:spPr>
            <a:xfrm>
              <a:off x="4876800" y="1447800"/>
              <a:ext cx="22860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Time-Triggered </a:t>
              </a:r>
            </a:p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4" name="Picture 4" descr="C:\src\svn\HCDDES\trunk\doc\papers\RTAS08\FRODOTimeline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38799" y="1676400"/>
              <a:ext cx="1427855" cy="304800"/>
            </a:xfrm>
            <a:prstGeom prst="rect">
              <a:avLst/>
            </a:prstGeom>
            <a:noFill/>
          </p:spPr>
        </p:pic>
        <p:pic>
          <p:nvPicPr>
            <p:cNvPr id="45" name="Picture 5" descr="C:\src\svn\HCDDES\trunk\doc\papers\RTAS08\FRODOArch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914224" y="1512276"/>
              <a:ext cx="636377" cy="697523"/>
            </a:xfrm>
            <a:prstGeom prst="rect">
              <a:avLst/>
            </a:prstGeom>
            <a:noFill/>
          </p:spPr>
        </p:pic>
      </p:grpSp>
      <p:sp>
        <p:nvSpPr>
          <p:cNvPr id="46" name="TextBox 45"/>
          <p:cNvSpPr txBox="1"/>
          <p:nvPr/>
        </p:nvSpPr>
        <p:spPr>
          <a:xfrm>
            <a:off x="533400" y="2681738"/>
            <a:ext cx="990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ESMoL</a:t>
            </a:r>
            <a:r>
              <a:rPr lang="en-US" sz="1200" dirty="0" smtClean="0"/>
              <a:t>/GME</a:t>
            </a:r>
            <a:endParaRPr lang="en-US" sz="1200" dirty="0"/>
          </a:p>
        </p:txBody>
      </p:sp>
      <p:pic>
        <p:nvPicPr>
          <p:cNvPr id="50" name="Picture 3" descr="C:\Documents and Settings\jporter\Desktop\Pubs\MURI\RTAS_WIP_2008\gui_icons\ecsl_activ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6636" y="4876800"/>
            <a:ext cx="1778364" cy="132444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07636" y="5911182"/>
            <a:ext cx="10925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PaNeCS</a:t>
            </a:r>
            <a:r>
              <a:rPr lang="en-US" sz="1200" dirty="0" smtClean="0"/>
              <a:t>/GME</a:t>
            </a:r>
            <a:endParaRPr lang="en-US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010400" y="3505200"/>
            <a:ext cx="1676400" cy="1219200"/>
            <a:chOff x="7010400" y="3810000"/>
            <a:chExt cx="1676400" cy="1219200"/>
          </a:xfrm>
        </p:grpSpPr>
        <p:sp>
          <p:nvSpPr>
            <p:cNvPr id="48" name="Rounded Rectangle 47"/>
            <p:cNvSpPr/>
            <p:nvPr/>
          </p:nvSpPr>
          <p:spPr>
            <a:xfrm>
              <a:off x="7010400" y="3810000"/>
              <a:ext cx="1676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Gumstix</a:t>
              </a: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Robostix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265126" y="3886200"/>
              <a:ext cx="11430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9" name="Group 58"/>
          <p:cNvGrpSpPr/>
          <p:nvPr/>
        </p:nvGrpSpPr>
        <p:grpSpPr>
          <a:xfrm>
            <a:off x="6096000" y="5486400"/>
            <a:ext cx="1676400" cy="1219200"/>
            <a:chOff x="2362200" y="5410200"/>
            <a:chExt cx="1676400" cy="1219200"/>
          </a:xfrm>
        </p:grpSpPr>
        <p:sp>
          <p:nvSpPr>
            <p:cNvPr id="56" name="Rounded Rectangle 55"/>
            <p:cNvSpPr/>
            <p:nvPr/>
          </p:nvSpPr>
          <p:spPr>
            <a:xfrm>
              <a:off x="2362200" y="5410200"/>
              <a:ext cx="16764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Hummingbird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13"/>
            <a:srcRect t="44684"/>
            <a:stretch>
              <a:fillRect/>
            </a:stretch>
          </p:blipFill>
          <p:spPr bwMode="auto">
            <a:xfrm>
              <a:off x="2451463" y="5473337"/>
              <a:ext cx="1484528" cy="823913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</p:pic>
      </p:grpSp>
      <p:grpSp>
        <p:nvGrpSpPr>
          <p:cNvPr id="62" name="Group 61"/>
          <p:cNvGrpSpPr/>
          <p:nvPr/>
        </p:nvGrpSpPr>
        <p:grpSpPr>
          <a:xfrm>
            <a:off x="2590800" y="5715000"/>
            <a:ext cx="2057400" cy="1143000"/>
            <a:chOff x="3657600" y="5715000"/>
            <a:chExt cx="2057400" cy="1143000"/>
          </a:xfrm>
        </p:grpSpPr>
        <p:sp>
          <p:nvSpPr>
            <p:cNvPr id="37" name="Rounded Rectangle 36"/>
            <p:cNvSpPr/>
            <p:nvPr/>
          </p:nvSpPr>
          <p:spPr>
            <a:xfrm>
              <a:off x="3657600" y="5715000"/>
              <a:ext cx="2057400" cy="1143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LMI Passivity Analysis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694611" y="5943600"/>
              <a:ext cx="2000250" cy="438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Right Arrow 63"/>
          <p:cNvSpPr/>
          <p:nvPr/>
        </p:nvSpPr>
        <p:spPr>
          <a:xfrm rot="453635">
            <a:off x="1697177" y="2976130"/>
            <a:ext cx="3553565" cy="195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14600" y="1600200"/>
            <a:ext cx="1676400" cy="1371600"/>
            <a:chOff x="3276600" y="3429000"/>
            <a:chExt cx="1828800" cy="1371600"/>
          </a:xfrm>
        </p:grpSpPr>
        <p:sp>
          <p:nvSpPr>
            <p:cNvPr id="15" name="Rounded Rectangle 14"/>
            <p:cNvSpPr/>
            <p:nvPr/>
          </p:nvSpPr>
          <p:spPr>
            <a:xfrm>
              <a:off x="3276600" y="34290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Constraint-Based Scheduling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581400" y="3962400"/>
            <a:ext cx="1459130" cy="386395"/>
          </p:xfrm>
          <a:graphic>
            <a:graphicData uri="http://schemas.openxmlformats.org/presentationml/2006/ole">
              <p:oleObj spid="_x0000_s6146" name="Equation" r:id="rId15" imgW="1282680" imgH="368280" progId="Equation.DSMT4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3352800" y="3505200"/>
            <a:ext cx="1371600" cy="428146"/>
          </p:xfrm>
          <a:graphic>
            <a:graphicData uri="http://schemas.openxmlformats.org/presentationml/2006/ole">
              <p:oleObj spid="_x0000_s6147" name="Equation" r:id="rId16" imgW="1384200" imgH="431640" progId="Equation.DSMT4">
                <p:embed/>
              </p:oleObj>
            </a:graphicData>
          </a:graphic>
        </p:graphicFrame>
      </p:grpSp>
      <p:sp>
        <p:nvSpPr>
          <p:cNvPr id="63" name="Right Arrow 62"/>
          <p:cNvSpPr/>
          <p:nvPr/>
        </p:nvSpPr>
        <p:spPr>
          <a:xfrm>
            <a:off x="1752600" y="23622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6200000">
            <a:off x="190500" y="30099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6200000">
            <a:off x="190500" y="46101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20934145">
            <a:off x="1765209" y="5040000"/>
            <a:ext cx="660581" cy="195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3886">
            <a:off x="1764970" y="6076087"/>
            <a:ext cx="889659" cy="221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Problems Integrating Tools:</a:t>
            </a:r>
          </a:p>
          <a:p>
            <a:pPr lvl="1"/>
            <a:r>
              <a:rPr lang="en-US" sz="2400" dirty="0" smtClean="0"/>
              <a:t>Semantic variations</a:t>
            </a:r>
          </a:p>
          <a:p>
            <a:pPr lvl="1"/>
            <a:r>
              <a:rPr lang="en-US" sz="2400" dirty="0" smtClean="0"/>
              <a:t>Developer variations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124200"/>
            <a:ext cx="609197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086600" y="56388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34200" y="54864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81800" y="53340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Problems Integrating Tools:</a:t>
            </a:r>
          </a:p>
          <a:p>
            <a:pPr lvl="1"/>
            <a:r>
              <a:rPr lang="en-US" sz="2400" dirty="0" smtClean="0"/>
              <a:t>Semantic variations</a:t>
            </a:r>
          </a:p>
          <a:p>
            <a:pPr lvl="1"/>
            <a:r>
              <a:rPr lang="en-US" sz="2400" dirty="0" smtClean="0"/>
              <a:t>Developer variations</a:t>
            </a:r>
          </a:p>
          <a:p>
            <a:r>
              <a:rPr lang="en-US" dirty="0" smtClean="0"/>
              <a:t>Solution?: </a:t>
            </a:r>
            <a:r>
              <a:rPr lang="en-US" dirty="0" err="1" smtClean="0"/>
              <a:t>MetaAdapter</a:t>
            </a:r>
            <a:r>
              <a:rPr lang="en-US" dirty="0" smtClean="0"/>
              <a:t> Architecture </a:t>
            </a:r>
          </a:p>
          <a:p>
            <a:pPr lvl="1"/>
            <a:r>
              <a:rPr lang="en-US" sz="2400" dirty="0" smtClean="0"/>
              <a:t>Nothing too novel – compilers use intermediate languages</a:t>
            </a:r>
          </a:p>
          <a:p>
            <a:pPr lvl="1"/>
            <a:r>
              <a:rPr lang="en-US" sz="2400" dirty="0" smtClean="0"/>
              <a:t>Formalizes the way interpreters are written by hand</a:t>
            </a:r>
          </a:p>
          <a:p>
            <a:pPr lvl="1"/>
            <a:r>
              <a:rPr lang="en-US" sz="2400" dirty="0" smtClean="0"/>
              <a:t>Rockwell-Collins formal methods group uses </a:t>
            </a:r>
            <a:r>
              <a:rPr lang="en-US" sz="2400" dirty="0" err="1" smtClean="0"/>
              <a:t>Lustre</a:t>
            </a:r>
            <a:r>
              <a:rPr lang="en-US" sz="2400" dirty="0" smtClean="0"/>
              <a:t> as an IL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51816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</a:p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51816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“Flat” Intermediate Language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9400" y="51816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905000" y="5410200"/>
            <a:ext cx="1828800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6800" y="5410200"/>
            <a:ext cx="1828800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752601" y="5943600"/>
            <a:ext cx="18288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800601" y="5942011"/>
            <a:ext cx="18288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086600" y="56388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34200" y="54864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81800" y="53340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Problems Integrating Tools:</a:t>
            </a:r>
          </a:p>
          <a:p>
            <a:pPr lvl="1"/>
            <a:r>
              <a:rPr lang="en-US" sz="2400" dirty="0" smtClean="0"/>
              <a:t>Semantic variations</a:t>
            </a:r>
          </a:p>
          <a:p>
            <a:pPr lvl="1"/>
            <a:r>
              <a:rPr lang="en-US" sz="2400" dirty="0" smtClean="0"/>
              <a:t>Developer variations</a:t>
            </a:r>
          </a:p>
          <a:p>
            <a:r>
              <a:rPr lang="en-US" dirty="0" smtClean="0"/>
              <a:t>Solution?: </a:t>
            </a:r>
            <a:r>
              <a:rPr lang="en-US" dirty="0" err="1" smtClean="0"/>
              <a:t>MetaAdapter</a:t>
            </a:r>
            <a:r>
              <a:rPr lang="en-US" dirty="0" smtClean="0"/>
              <a:t> Architecture </a:t>
            </a:r>
          </a:p>
          <a:p>
            <a:pPr lvl="1"/>
            <a:r>
              <a:rPr lang="en-US" sz="2400" dirty="0" smtClean="0"/>
              <a:t>Nothing too novel – compilers use intermediate languages</a:t>
            </a:r>
          </a:p>
          <a:p>
            <a:pPr lvl="1"/>
            <a:r>
              <a:rPr lang="en-US" sz="2400" dirty="0" smtClean="0"/>
              <a:t>Formalizes the way interpreters are written by hand</a:t>
            </a:r>
          </a:p>
          <a:p>
            <a:pPr lvl="1"/>
            <a:r>
              <a:rPr lang="en-US" sz="2400" dirty="0" smtClean="0"/>
              <a:t>Rockwell-Collins formal methods group uses </a:t>
            </a:r>
            <a:r>
              <a:rPr lang="en-US" sz="2400" dirty="0" err="1" smtClean="0"/>
              <a:t>Lustre</a:t>
            </a:r>
            <a:r>
              <a:rPr lang="en-US" sz="2400" dirty="0" smtClean="0"/>
              <a:t> as an IL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51816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</a:p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51816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“Flat” Intermediate Language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29400" y="5181600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Language(s)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905000" y="5410200"/>
            <a:ext cx="1828800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876800" y="5410200"/>
            <a:ext cx="1828800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752601" y="5943600"/>
            <a:ext cx="18288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800601" y="5942011"/>
            <a:ext cx="18288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57400" y="4495800"/>
            <a:ext cx="1371600" cy="838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Translation Details go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05400" y="4495800"/>
            <a:ext cx="1447800" cy="838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Traverse and generate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(simple)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209800" y="6400800"/>
            <a:ext cx="4114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 feeds back to the designer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Quantization</a:t>
            </a:r>
          </a:p>
          <a:p>
            <a:pPr lvl="1"/>
            <a:r>
              <a:rPr lang="en-US" dirty="0" smtClean="0"/>
              <a:t>Composition by passivity</a:t>
            </a:r>
          </a:p>
          <a:p>
            <a:pPr lvl="1"/>
            <a:r>
              <a:rPr lang="en-US" dirty="0" smtClean="0"/>
              <a:t>Modeling &amp; Analysis</a:t>
            </a:r>
          </a:p>
          <a:p>
            <a:pPr lvl="1"/>
            <a:r>
              <a:rPr lang="en-US" dirty="0" smtClean="0"/>
              <a:t>Putting into the workflow</a:t>
            </a:r>
          </a:p>
          <a:p>
            <a:r>
              <a:rPr lang="en-US" dirty="0" smtClean="0"/>
              <a:t>Mixed </a:t>
            </a:r>
            <a:r>
              <a:rPr lang="en-US" dirty="0" err="1" smtClean="0"/>
              <a:t>MoCs</a:t>
            </a:r>
            <a:r>
              <a:rPr lang="en-US" dirty="0" smtClean="0"/>
              <a:t> in the VM</a:t>
            </a:r>
          </a:p>
          <a:p>
            <a:pPr lvl="1"/>
            <a:r>
              <a:rPr lang="en-US" dirty="0" smtClean="0"/>
              <a:t>Time-triggered + RM + Event-Driven?</a:t>
            </a:r>
          </a:p>
          <a:p>
            <a:pPr lvl="2"/>
            <a:r>
              <a:rPr lang="en-US" dirty="0" smtClean="0"/>
              <a:t>What makes sense in HC designs?</a:t>
            </a:r>
          </a:p>
          <a:p>
            <a:pPr lvl="2"/>
            <a:r>
              <a:rPr lang="en-US" dirty="0" smtClean="0"/>
              <a:t>How do we implement it?</a:t>
            </a:r>
          </a:p>
          <a:p>
            <a:pPr lvl="2"/>
            <a:r>
              <a:rPr lang="en-US" dirty="0" smtClean="0"/>
              <a:t>How do we model it?</a:t>
            </a:r>
          </a:p>
          <a:p>
            <a:pPr lvl="1"/>
            <a:r>
              <a:rPr lang="en-US" dirty="0" smtClean="0"/>
              <a:t>Scheduling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Integration of Tools</a:t>
            </a:r>
          </a:p>
          <a:p>
            <a:pPr lvl="1"/>
            <a:r>
              <a:rPr lang="en-US" dirty="0" smtClean="0"/>
              <a:t>Verification</a:t>
            </a:r>
          </a:p>
          <a:p>
            <a:pPr lvl="2"/>
            <a:r>
              <a:rPr lang="en-US" dirty="0" smtClean="0"/>
              <a:t>What to verify?</a:t>
            </a:r>
          </a:p>
          <a:p>
            <a:pPr lvl="2"/>
            <a:r>
              <a:rPr lang="en-US" dirty="0" smtClean="0"/>
              <a:t>Where does it fit in a workflow?</a:t>
            </a:r>
          </a:p>
          <a:p>
            <a:pPr lvl="2"/>
            <a:r>
              <a:rPr lang="en-US" dirty="0" smtClean="0"/>
              <a:t>Semantic translation</a:t>
            </a:r>
          </a:p>
          <a:p>
            <a:pPr lvl="2"/>
            <a:r>
              <a:rPr lang="en-US" dirty="0" smtClean="0"/>
              <a:t>Details, details…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851</Words>
  <Application>Microsoft Office PowerPoint</Application>
  <PresentationFormat>On-screen Show (4:3)</PresentationFormat>
  <Paragraphs>252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High Confidence Design for Distributed Embedded Systems AFOSR MURI</vt:lpstr>
      <vt:lpstr>MURI Challenges and Goals</vt:lpstr>
      <vt:lpstr>Decoupling Methods</vt:lpstr>
      <vt:lpstr>VU Work in Progress</vt:lpstr>
      <vt:lpstr>Toolchain</vt:lpstr>
      <vt:lpstr>Toolchain</vt:lpstr>
      <vt:lpstr>Toolchain</vt:lpstr>
      <vt:lpstr>Toolchain</vt:lpstr>
      <vt:lpstr>Interesting Problems</vt:lpstr>
      <vt:lpstr>Passivity and Quadrotors</vt:lpstr>
      <vt:lpstr>What is passivity?</vt:lpstr>
      <vt:lpstr>Why is it useful?</vt:lpstr>
      <vt:lpstr>Why is it useful?</vt:lpstr>
      <vt:lpstr>How are we using it?</vt:lpstr>
      <vt:lpstr>How are we using it?</vt:lpstr>
      <vt:lpstr>How are we using it?</vt:lpstr>
      <vt:lpstr>How are we using it?</vt:lpstr>
      <vt:lpstr>What are the limitations?</vt:lpstr>
      <vt:lpstr>Quadrotor Dynamics</vt:lpstr>
      <vt:lpstr>Quadrotor Dynamics</vt:lpstr>
      <vt:lpstr>Quadrotor: Simulink Model</vt:lpstr>
      <vt:lpstr>Are quadrotors passive?</vt:lpstr>
    </vt:vector>
  </TitlesOfParts>
  <Company>ISIS, Vanderbilt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Confidence Design for Distributed Embedded Systems AFOSR MURI</dc:title>
  <dc:creator>joe porter</dc:creator>
  <cp:lastModifiedBy>joe porter</cp:lastModifiedBy>
  <cp:revision>67</cp:revision>
  <dcterms:created xsi:type="dcterms:W3CDTF">2009-06-08T18:49:34Z</dcterms:created>
  <dcterms:modified xsi:type="dcterms:W3CDTF">2009-06-11T14:37:42Z</dcterms:modified>
</cp:coreProperties>
</file>