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7" r:id="rId5"/>
    <p:sldId id="278" r:id="rId6"/>
    <p:sldId id="279" r:id="rId7"/>
    <p:sldId id="280" r:id="rId8"/>
    <p:sldId id="275" r:id="rId9"/>
  </p:sldIdLst>
  <p:sldSz cx="9144000" cy="6858000" type="screen4x3"/>
  <p:notesSz cx="7035800" cy="9321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76" autoAdjust="0"/>
  </p:normalViewPr>
  <p:slideViewPr>
    <p:cSldViewPr>
      <p:cViewPr varScale="1">
        <p:scale>
          <a:sx n="74" d="100"/>
          <a:sy n="74" d="100"/>
        </p:scale>
        <p:origin x="-5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0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937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9883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937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3" descr="Vanderbilt_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957074" y="304800"/>
            <a:ext cx="9525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Half Frame 7"/>
          <p:cNvSpPr/>
          <p:nvPr userDrawn="1"/>
        </p:nvSpPr>
        <p:spPr>
          <a:xfrm>
            <a:off x="7826190" y="108474"/>
            <a:ext cx="1219200" cy="1295400"/>
          </a:xfrm>
          <a:prstGeom prst="halfFrame">
            <a:avLst>
              <a:gd name="adj1" fmla="val 4215"/>
              <a:gd name="adj2" fmla="val 4216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/>
          <p:cNvSpPr/>
          <p:nvPr userDrawn="1"/>
        </p:nvSpPr>
        <p:spPr>
          <a:xfrm rot="10800000">
            <a:off x="130884" y="5454126"/>
            <a:ext cx="1219200" cy="1295400"/>
          </a:xfrm>
          <a:prstGeom prst="halfFrame">
            <a:avLst>
              <a:gd name="adj1" fmla="val 5097"/>
              <a:gd name="adj2" fmla="val 5098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7852" y="87852"/>
            <a:ext cx="914400" cy="63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Parallelogram 11"/>
          <p:cNvSpPr/>
          <p:nvPr userDrawn="1"/>
        </p:nvSpPr>
        <p:spPr>
          <a:xfrm rot="10800000">
            <a:off x="5413248" y="6694661"/>
            <a:ext cx="3730752" cy="54864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 userDrawn="1"/>
        </p:nvSpPr>
        <p:spPr>
          <a:xfrm rot="5400000" flipV="1">
            <a:off x="7599024" y="5422392"/>
            <a:ext cx="2816352" cy="54864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Maiandra G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3810000" cy="2762251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ESMoL</a:t>
            </a:r>
            <a:r>
              <a:rPr lang="en-US" sz="2400" dirty="0" smtClean="0"/>
              <a:t> Modeling Language</a:t>
            </a:r>
            <a:br>
              <a:rPr lang="en-US" sz="2400" dirty="0" smtClean="0"/>
            </a:br>
            <a:r>
              <a:rPr lang="en-US" sz="2400" dirty="0" smtClean="0"/>
              <a:t>and Tools </a:t>
            </a:r>
            <a:r>
              <a:rPr lang="en-US" sz="2400" dirty="0" smtClean="0"/>
              <a:t>for </a:t>
            </a:r>
            <a:r>
              <a:rPr lang="en-US" sz="2400" dirty="0" smtClean="0"/>
              <a:t>Synthesizing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</a:t>
            </a:r>
            <a:r>
              <a:rPr lang="en-US" sz="2400" dirty="0" smtClean="0"/>
              <a:t>Simulating</a:t>
            </a:r>
            <a:br>
              <a:rPr lang="en-US" sz="2400" dirty="0" smtClean="0"/>
            </a:br>
            <a:r>
              <a:rPr lang="en-US" sz="2400" dirty="0" smtClean="0"/>
              <a:t>Real-Time Embedded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51910"/>
            <a:ext cx="3886200" cy="23964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Joseph Porter, </a:t>
            </a:r>
            <a:r>
              <a:rPr lang="en-US" b="1" dirty="0" smtClean="0">
                <a:solidFill>
                  <a:schemeClr val="tx1"/>
                </a:solidFill>
              </a:rPr>
              <a:t>Zsolt Lattmann</a:t>
            </a:r>
            <a:r>
              <a:rPr lang="en-US" b="1" dirty="0" smtClean="0">
                <a:solidFill>
                  <a:schemeClr val="tx1"/>
                </a:solidFill>
              </a:rPr>
              <a:t>, Graham Hemingway,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Nagabhushan Mahadevan, Sandeep Neema, Harmon </a:t>
            </a:r>
            <a:r>
              <a:rPr lang="en-US" b="1" dirty="0" smtClean="0">
                <a:solidFill>
                  <a:schemeClr val="tx1"/>
                </a:solidFill>
              </a:rPr>
              <a:t>Nine, </a:t>
            </a:r>
            <a:r>
              <a:rPr lang="en-US" b="1" dirty="0" smtClean="0">
                <a:solidFill>
                  <a:schemeClr val="tx1"/>
                </a:solidFill>
              </a:rPr>
              <a:t>Nicholas Kottenstette, </a:t>
            </a:r>
            <a:r>
              <a:rPr lang="en-US" b="1" dirty="0" err="1" smtClean="0">
                <a:solidFill>
                  <a:schemeClr val="tx1"/>
                </a:solidFill>
              </a:rPr>
              <a:t>Péter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Völgyesi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Gábor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Karsai, and </a:t>
            </a:r>
            <a:r>
              <a:rPr lang="en-US" b="1" dirty="0" err="1" smtClean="0">
                <a:solidFill>
                  <a:schemeClr val="tx1"/>
                </a:solidFill>
              </a:rPr>
              <a:t>János</a:t>
            </a:r>
            <a:r>
              <a:rPr lang="en-US" b="1" dirty="0" smtClean="0">
                <a:solidFill>
                  <a:schemeClr val="tx1"/>
                </a:solidFill>
              </a:rPr>
              <a:t> Sztipanovits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800" b="1" dirty="0" smtClean="0">
                <a:solidFill>
                  <a:schemeClr val="tx1"/>
                </a:solidFill>
              </a:rPr>
              <a:t>Institute for Software Integrated Systems (ISIS)</a:t>
            </a:r>
          </a:p>
          <a:p>
            <a:r>
              <a:rPr lang="en-US" sz="3800" dirty="0" smtClean="0">
                <a:solidFill>
                  <a:schemeClr val="tx1"/>
                </a:solidFill>
              </a:rPr>
              <a:t>Vanderbilt University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Nashville, TN 37235, USA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3611881"/>
            <a:ext cx="36195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792162"/>
            <a:ext cx="297180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Problems to Solve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iandra GD" pitchFamily="34" charset="0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76800" y="1752600"/>
            <a:ext cx="350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Application Domain: 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Safety Critical Embedded Systems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Goals: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Easily capture system architecture and hardware in models.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Work from existing engineering designs and tools.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Componentize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functional models.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Model deployment of software components on the hardware.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Integrated support for verification and certification.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Approach: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Domain-Specific Modeling Languages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ESMoL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Model-Integrated Computing (MIC)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>
                <a:latin typeface="Calibri" pitchFamily="34" charset="0"/>
              </a:rPr>
              <a:t>Hardware-in-the-Loop Simulation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ESMoL</a:t>
            </a:r>
            <a:r>
              <a:rPr lang="en-US" u="sng" dirty="0" smtClean="0"/>
              <a:t>: E</a:t>
            </a:r>
            <a:r>
              <a:rPr lang="en-US" dirty="0" smtClean="0"/>
              <a:t>mbedded </a:t>
            </a:r>
            <a:r>
              <a:rPr lang="en-US" u="sng" dirty="0" smtClean="0"/>
              <a:t>S</a:t>
            </a:r>
            <a:r>
              <a:rPr lang="en-US" dirty="0" smtClean="0"/>
              <a:t>ystems </a:t>
            </a:r>
            <a:r>
              <a:rPr lang="en-US" u="sng" dirty="0" smtClean="0"/>
              <a:t>Mo</a:t>
            </a:r>
            <a:r>
              <a:rPr lang="en-US" dirty="0" smtClean="0"/>
              <a:t>deling </a:t>
            </a:r>
            <a:r>
              <a:rPr lang="en-US" u="sng" dirty="0" smtClean="0"/>
              <a:t>L</a:t>
            </a:r>
            <a:r>
              <a:rPr lang="en-US" dirty="0" smtClean="0"/>
              <a:t>anguage</a:t>
            </a:r>
            <a:endParaRPr lang="en-US" dirty="0"/>
          </a:p>
        </p:txBody>
      </p:sp>
      <p:pic>
        <p:nvPicPr>
          <p:cNvPr id="5" name="Picture 4" descr="tmr_ar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2971800"/>
            <a:ext cx="4641337" cy="236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695271"/>
            <a:ext cx="3962400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Software Architecture Models capture component instances and their relationships.</a:t>
            </a:r>
            <a:endParaRPr lang="en-US" sz="2400" dirty="0">
              <a:latin typeface="Eurostile" pitchFamily="34" charset="0"/>
            </a:endParaRPr>
          </a:p>
        </p:txBody>
      </p:sp>
      <p:pic>
        <p:nvPicPr>
          <p:cNvPr id="7" name="Picture 6" descr="tmr_hardwa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744" y="2658377"/>
            <a:ext cx="3296856" cy="23708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platforme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000" y="5029200"/>
            <a:ext cx="4419600" cy="14797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81600" y="1447800"/>
            <a:ext cx="3657600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language models hierarchically describe platform topology</a:t>
            </a:r>
            <a:r>
              <a:rPr lang="en-US" sz="2400" dirty="0" smtClean="0">
                <a:latin typeface="Eurostile" pitchFamily="34" charset="0"/>
              </a:rPr>
              <a:t>.</a:t>
            </a:r>
            <a:endParaRPr lang="en-US" sz="2400" dirty="0">
              <a:latin typeface="Eurostile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ESMoL</a:t>
            </a:r>
            <a:r>
              <a:rPr lang="en-US" dirty="0" smtClean="0"/>
              <a:t>: Deployment</a:t>
            </a:r>
            <a:br>
              <a:rPr lang="en-US" dirty="0" smtClean="0"/>
            </a:br>
            <a:r>
              <a:rPr lang="en-US" dirty="0" smtClean="0"/>
              <a:t>(where the action occurs)</a:t>
            </a:r>
            <a:endParaRPr lang="en-US" dirty="0"/>
          </a:p>
        </p:txBody>
      </p:sp>
      <p:pic>
        <p:nvPicPr>
          <p:cNvPr id="3" name="Picture 2" descr="tmr_deplo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05000"/>
            <a:ext cx="4353298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8600" y="1600200"/>
            <a:ext cx="2438400" cy="13234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Tasks execute on a single node, and all task components run at the same rate.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1828800"/>
            <a:ext cx="3048000" cy="13527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References to components and bus channels define the mapping from architecture to hardware.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4876800"/>
            <a:ext cx="4572000" cy="10156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Platform-specific code (e.g. for communication) and configuration are also generated from deployment models.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77339"/>
            <a:ext cx="8229600" cy="483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Tools (In Progress)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STARMAC </a:t>
            </a:r>
            <a:r>
              <a:rPr lang="en-US" dirty="0" err="1" smtClean="0"/>
              <a:t>Quadrotor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00232"/>
            <a:ext cx="4267200" cy="51529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1537" y="1600200"/>
            <a:ext cx="4005263" cy="131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9649" y="3200400"/>
            <a:ext cx="3943351" cy="3252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 rot="20040571">
            <a:off x="2208510" y="2458544"/>
            <a:ext cx="2667000" cy="60960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373538">
            <a:off x="2989819" y="5196388"/>
            <a:ext cx="1885906" cy="60960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Model for Demo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42256"/>
            <a:ext cx="7253288" cy="20439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305300"/>
            <a:ext cx="3448343" cy="201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24274" y="4114800"/>
            <a:ext cx="5038726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 rot="5890237">
            <a:off x="1324458" y="3697742"/>
            <a:ext cx="755144" cy="60960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3407930">
            <a:off x="3522873" y="3488130"/>
            <a:ext cx="1098932" cy="60960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xPC</a:t>
            </a:r>
            <a:r>
              <a:rPr lang="en-US" dirty="0" smtClean="0"/>
              <a:t> Target Hardware-in-the-Loop Simulation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577" y="1676400"/>
            <a:ext cx="7143623" cy="40154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00400" y="5715000"/>
            <a:ext cx="281940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Two sides run at the same rate, but delayed.</a:t>
            </a:r>
            <a:endParaRPr lang="en-US" sz="2000" dirty="0"/>
          </a:p>
        </p:txBody>
      </p:sp>
      <p:sp>
        <p:nvSpPr>
          <p:cNvPr id="5" name="Right Arrow 4"/>
          <p:cNvSpPr/>
          <p:nvPr/>
        </p:nvSpPr>
        <p:spPr>
          <a:xfrm rot="12797942">
            <a:off x="2258786" y="5603442"/>
            <a:ext cx="1015276" cy="60960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9543919">
            <a:off x="5772154" y="5585755"/>
            <a:ext cx="917671" cy="60960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3999"/>
            <a:ext cx="7848600" cy="487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Wishlist</a:t>
            </a:r>
            <a:r>
              <a:rPr lang="en-US" dirty="0" smtClean="0"/>
              <a:t>: The future…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2057400" cy="10156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Synthesis of tests and verification conditions.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5562600"/>
            <a:ext cx="3505200" cy="10156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Generation of optimization problems for control properties and hybrid verification models.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2057400"/>
            <a:ext cx="281940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Expansion of platform models and capabilities.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6172200"/>
            <a:ext cx="1600200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Eurostile" pitchFamily="34" charset="0"/>
              </a:rPr>
              <a:t>What else?</a:t>
            </a:r>
            <a:endParaRPr lang="en-US" sz="2000" b="1" dirty="0">
              <a:latin typeface="Eurostile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5029200"/>
            <a:ext cx="2590800" cy="10156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Expanded semantics… event-triggered flows for fault handling.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1197114"/>
            <a:ext cx="297180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Traceability, design space exploration/optimization...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267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ESMoL Modeling Language and Tools for Synthesizing  and Simulating Real-Time Embedded Systems</vt:lpstr>
      <vt:lpstr>ESMoL: Embedded Systems Modeling Language</vt:lpstr>
      <vt:lpstr>ESMoL: Deployment (where the action occurs)</vt:lpstr>
      <vt:lpstr>Integrating Tools (In Progress)</vt:lpstr>
      <vt:lpstr>Demonstration: STARMAC Quadrotor</vt:lpstr>
      <vt:lpstr>Simplified Model for Demo</vt:lpstr>
      <vt:lpstr>xPC Target Hardware-in-the-Loop Simulation</vt:lpstr>
      <vt:lpstr>Wishlist: The future…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Model-Based Integration of Tools and Techniques for Embedded Control System Design, Verification, and Implementation</dc:title>
  <dc:creator/>
  <cp:lastModifiedBy>joe porter</cp:lastModifiedBy>
  <cp:revision>51</cp:revision>
  <dcterms:created xsi:type="dcterms:W3CDTF">2006-08-16T00:00:00Z</dcterms:created>
  <dcterms:modified xsi:type="dcterms:W3CDTF">2009-04-10T21:49:50Z</dcterms:modified>
</cp:coreProperties>
</file>