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>
            <a:lvl1pPr>
              <a:defRPr sz="29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2588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 descr="Vanderbilt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9075" y="438150"/>
            <a:ext cx="952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6.png"/><Relationship Id="rId18" Type="http://schemas.openxmlformats.org/officeDocument/2006/relationships/image" Target="../media/image22.tiff"/><Relationship Id="rId3" Type="http://schemas.openxmlformats.org/officeDocument/2006/relationships/image" Target="../media/image8.jpeg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1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9.jpe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jpeg"/><Relationship Id="rId9" Type="http://schemas.openxmlformats.org/officeDocument/2006/relationships/image" Target="../media/image15.jpe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jpe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Towards a Model-based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for the High-Confidence Design of Embedded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67600" cy="4648200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software tools for certified distributed embedded control systems by bringing together</a:t>
            </a:r>
          </a:p>
          <a:p>
            <a:pPr lvl="1"/>
            <a:r>
              <a:rPr lang="en-US" dirty="0" smtClean="0"/>
              <a:t>Dynamics/control system modeling</a:t>
            </a:r>
          </a:p>
          <a:p>
            <a:pPr lvl="1"/>
            <a:r>
              <a:rPr lang="en-US" dirty="0" smtClean="0"/>
              <a:t>Software component design</a:t>
            </a:r>
          </a:p>
          <a:p>
            <a:pPr lvl="1"/>
            <a:r>
              <a:rPr lang="en-US" dirty="0" smtClean="0"/>
              <a:t>Meaningful simulation</a:t>
            </a:r>
          </a:p>
          <a:p>
            <a:pPr lvl="1"/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Model/code verification</a:t>
            </a:r>
          </a:p>
          <a:p>
            <a:pPr lvl="1"/>
            <a:r>
              <a:rPr lang="en-US" dirty="0" smtClean="0"/>
              <a:t>Execution on platforms with guarantees</a:t>
            </a:r>
          </a:p>
          <a:p>
            <a:pPr lvl="1"/>
            <a:r>
              <a:rPr lang="en-US" dirty="0" smtClean="0"/>
              <a:t>Model-based test generation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14" descr="Ucb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52400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Afosr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2698750"/>
            <a:ext cx="1038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 descr="stanford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075" y="3795712"/>
            <a:ext cx="952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cmu_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075" y="4884737"/>
            <a:ext cx="952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6248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Janos Sztipanovits, Gabor Karsai, Sandeep Neema, Harmon Nine, </a:t>
            </a:r>
          </a:p>
          <a:p>
            <a:r>
              <a:rPr lang="en-US" dirty="0" smtClean="0"/>
              <a:t>Joseph Porter, Ryan Thibodeaux, Peter Volgyesi, and Peter Humke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876800" y="1447800"/>
            <a:ext cx="2286000" cy="1219200"/>
            <a:chOff x="4876800" y="1447800"/>
            <a:chExt cx="2286000" cy="1219200"/>
          </a:xfrm>
        </p:grpSpPr>
        <p:sp>
          <p:nvSpPr>
            <p:cNvPr id="66" name="Rounded Rectangle 65"/>
            <p:cNvSpPr/>
            <p:nvPr/>
          </p:nvSpPr>
          <p:spPr>
            <a:xfrm>
              <a:off x="4876800" y="1447800"/>
              <a:ext cx="22860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7" name="Picture 4" descr="C:\src\svn\HCDDES\trunk\doc\papers\RTAS08\FRODOTimelin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799" y="1676400"/>
              <a:ext cx="1427855" cy="304800"/>
            </a:xfrm>
            <a:prstGeom prst="rect">
              <a:avLst/>
            </a:prstGeom>
            <a:noFill/>
          </p:spPr>
        </p:pic>
        <p:pic>
          <p:nvPicPr>
            <p:cNvPr id="68" name="Picture 5" descr="C:\src\svn\HCDDES\trunk\doc\papers\RTAS08\FRODOArch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4224" y="1512276"/>
              <a:ext cx="636377" cy="697523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Control System Design and </a:t>
            </a:r>
            <a:br>
              <a:rPr lang="en-US" dirty="0" smtClean="0"/>
            </a:br>
            <a:r>
              <a:rPr lang="en-US" dirty="0" smtClean="0"/>
              <a:t>Software Component Modeling</a:t>
            </a:r>
            <a:endParaRPr lang="en-US" dirty="0"/>
          </a:p>
        </p:txBody>
      </p:sp>
      <p:pic>
        <p:nvPicPr>
          <p:cNvPr id="1026" name="Picture 2" descr="C:\Documents and Settings\jporter\Desktop\Pubs\MURI\RTAS_WIP_2008\gui_icons\cluster_acti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5589251"/>
            <a:ext cx="1600200" cy="1191759"/>
          </a:xfrm>
          <a:prstGeom prst="rect">
            <a:avLst/>
          </a:prstGeom>
          <a:noFill/>
        </p:spPr>
      </p:pic>
      <p:pic>
        <p:nvPicPr>
          <p:cNvPr id="1027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647356"/>
            <a:ext cx="1778364" cy="1324444"/>
          </a:xfrm>
          <a:prstGeom prst="rect">
            <a:avLst/>
          </a:prstGeom>
          <a:noFill/>
        </p:spPr>
      </p:pic>
      <p:pic>
        <p:nvPicPr>
          <p:cNvPr id="1033" name="Picture 9" descr="C:\Documents and Settings\jporter\Desktop\Pubs\MURI\RTAS_WIP_2008\gui_icons\medl_activ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5590045"/>
            <a:ext cx="1600200" cy="1191755"/>
          </a:xfrm>
          <a:prstGeom prst="rect">
            <a:avLst/>
          </a:prstGeom>
          <a:noFill/>
        </p:spPr>
      </p:pic>
      <p:pic>
        <p:nvPicPr>
          <p:cNvPr id="1034" name="Picture 10" descr="C:\Documents and Settings\jporter\Desktop\Pubs\MURI\RTAS_WIP_2008\gui_icons\simulink_activ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276600"/>
            <a:ext cx="1752600" cy="1305256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7239000" y="3886200"/>
            <a:ext cx="1676400" cy="1219200"/>
            <a:chOff x="7086600" y="5257800"/>
            <a:chExt cx="1828800" cy="1371600"/>
          </a:xfrm>
        </p:grpSpPr>
        <p:sp>
          <p:nvSpPr>
            <p:cNvPr id="17" name="Rounded Rectangle 16"/>
            <p:cNvSpPr/>
            <p:nvPr/>
          </p:nvSpPr>
          <p:spPr>
            <a:xfrm>
              <a:off x="70866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STARMAC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6" name="Picture 3" descr="starmacII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800" y="5334000"/>
              <a:ext cx="1626615" cy="995075"/>
            </a:xfrm>
            <a:prstGeom prst="rect">
              <a:avLst/>
            </a:prstGeom>
            <a:noFill/>
          </p:spPr>
        </p:pic>
      </p:grpSp>
      <p:grpSp>
        <p:nvGrpSpPr>
          <p:cNvPr id="37" name="Group 36"/>
          <p:cNvGrpSpPr/>
          <p:nvPr/>
        </p:nvGrpSpPr>
        <p:grpSpPr>
          <a:xfrm>
            <a:off x="7315200" y="2438400"/>
            <a:ext cx="1653540" cy="1295400"/>
            <a:chOff x="7315200" y="1958340"/>
            <a:chExt cx="1653540" cy="1295400"/>
          </a:xfrm>
        </p:grpSpPr>
        <p:sp>
          <p:nvSpPr>
            <p:cNvPr id="18" name="Rounded Rectangle 17"/>
            <p:cNvSpPr/>
            <p:nvPr/>
          </p:nvSpPr>
          <p:spPr>
            <a:xfrm>
              <a:off x="7315200" y="1958340"/>
              <a:ext cx="165354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Soekris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Linux Platform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551702" y="1973580"/>
              <a:ext cx="1253208" cy="79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2895600" y="1828800"/>
            <a:ext cx="1676400" cy="1371600"/>
            <a:chOff x="3276600" y="3429000"/>
            <a:chExt cx="1828800" cy="1371600"/>
          </a:xfrm>
        </p:grpSpPr>
        <p:sp>
          <p:nvSpPr>
            <p:cNvPr id="20" name="Rounded Rectangle 19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1039" name="Equation" r:id="rId11" imgW="1282680" imgH="368280" progId="Equation.DSMT4">
                <p:embed/>
              </p:oleObj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1040" name="Equation" r:id="rId12" imgW="1384200" imgH="431640" progId="Equation.DSMT4">
                <p:embed/>
              </p:oleObj>
            </a:graphicData>
          </a:graphic>
        </p:graphicFrame>
      </p:grpSp>
      <p:sp>
        <p:nvSpPr>
          <p:cNvPr id="30" name="Rounded Rectangle 29"/>
          <p:cNvSpPr/>
          <p:nvPr/>
        </p:nvSpPr>
        <p:spPr>
          <a:xfrm>
            <a:off x="152400" y="48768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LMI Performance Certificates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76800" y="2743200"/>
            <a:ext cx="1752600" cy="1295400"/>
            <a:chOff x="4724400" y="5257800"/>
            <a:chExt cx="1828800" cy="1371600"/>
          </a:xfrm>
        </p:grpSpPr>
        <p:sp>
          <p:nvSpPr>
            <p:cNvPr id="29" name="Rounded Rectangle 28"/>
            <p:cNvSpPr/>
            <p:nvPr/>
          </p:nvSpPr>
          <p:spPr>
            <a:xfrm>
              <a:off x="47244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181600" y="5375910"/>
              <a:ext cx="824279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Group 40"/>
          <p:cNvGrpSpPr/>
          <p:nvPr/>
        </p:nvGrpSpPr>
        <p:grpSpPr>
          <a:xfrm>
            <a:off x="4951934" y="5575605"/>
            <a:ext cx="1677466" cy="1196340"/>
            <a:chOff x="4951934" y="5575605"/>
            <a:chExt cx="1677466" cy="1196340"/>
          </a:xfrm>
        </p:grpSpPr>
        <p:sp>
          <p:nvSpPr>
            <p:cNvPr id="27" name="Rounded Rectangle 26"/>
            <p:cNvSpPr/>
            <p:nvPr/>
          </p:nvSpPr>
          <p:spPr>
            <a:xfrm>
              <a:off x="4951934" y="5575605"/>
              <a:ext cx="1677466" cy="1196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TTTech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TTP Tools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80660" y="5638800"/>
              <a:ext cx="990600" cy="822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4876800" y="4114800"/>
            <a:ext cx="1752600" cy="1295400"/>
            <a:chOff x="4876800" y="4114800"/>
            <a:chExt cx="1752600" cy="1295400"/>
          </a:xfrm>
        </p:grpSpPr>
        <p:sp>
          <p:nvSpPr>
            <p:cNvPr id="38" name="Rounded Rectangle 37"/>
            <p:cNvSpPr/>
            <p:nvPr/>
          </p:nvSpPr>
          <p:spPr>
            <a:xfrm>
              <a:off x="4876800" y="4114800"/>
              <a:ext cx="17526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 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953000" y="4267200"/>
              <a:ext cx="1576552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" name="Down Arrow 41"/>
          <p:cNvSpPr/>
          <p:nvPr/>
        </p:nvSpPr>
        <p:spPr>
          <a:xfrm rot="10800000">
            <a:off x="1447800" y="2819400"/>
            <a:ext cx="381000" cy="685800"/>
          </a:xfrm>
          <a:prstGeom prst="downArrow">
            <a:avLst>
              <a:gd name="adj1" fmla="val 462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048000" y="41910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Code Analysis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1" name="Picture 7" descr="C:\Documents and Settings\jporter\Desktop\Pubs\MURI\RTAS_WIP_2008\gui_icons\sl_source_activ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590800" y="3352800"/>
            <a:ext cx="1637051" cy="12192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2286000" y="1394460"/>
            <a:ext cx="6858000" cy="5486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src\svn\HCDDES\trunk\doc\papers\RTAS08\MDL2MGA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429000" y="2057400"/>
            <a:ext cx="4648200" cy="3326235"/>
          </a:xfrm>
          <a:prstGeom prst="rect">
            <a:avLst/>
          </a:prstGeom>
          <a:noFill/>
        </p:spPr>
      </p:pic>
      <p:sp>
        <p:nvSpPr>
          <p:cNvPr id="45" name="Rounded Rectangle 44"/>
          <p:cNvSpPr/>
          <p:nvPr/>
        </p:nvSpPr>
        <p:spPr>
          <a:xfrm>
            <a:off x="2743200" y="1676400"/>
            <a:ext cx="556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Simulink</a:t>
            </a:r>
            <a:r>
              <a:rPr lang="en-US" dirty="0" smtClean="0"/>
              <a:t>  models are translated to ECSL-DP models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429000" y="5334000"/>
            <a:ext cx="556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Imported </a:t>
            </a:r>
            <a:r>
              <a:rPr lang="en-US" dirty="0" err="1" smtClean="0"/>
              <a:t>Simulink</a:t>
            </a:r>
            <a:r>
              <a:rPr lang="en-US" dirty="0" smtClean="0"/>
              <a:t> models are assigned to software components and mapped to hardware. 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828800" y="1676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6" idx="1"/>
          </p:cNvCxnSpPr>
          <p:nvPr/>
        </p:nvCxnSpPr>
        <p:spPr>
          <a:xfrm>
            <a:off x="457200" y="4572000"/>
            <a:ext cx="2971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6200" y="6324600"/>
            <a:ext cx="8991600" cy="457200"/>
          </a:xfrm>
          <a:prstGeom prst="roundRect">
            <a:avLst/>
          </a:prstGeom>
          <a:solidFill>
            <a:schemeClr val="accent6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LMI models relate performance parameters (jitter, network delay) to control objectives.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Up-Down Arrow 63"/>
          <p:cNvSpPr/>
          <p:nvPr/>
        </p:nvSpPr>
        <p:spPr>
          <a:xfrm>
            <a:off x="228600" y="2743200"/>
            <a:ext cx="228600" cy="2514600"/>
          </a:xfrm>
          <a:prstGeom prst="upDownArrow">
            <a:avLst/>
          </a:prstGeom>
          <a:solidFill>
            <a:schemeClr val="accent6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76800" y="1447800"/>
            <a:ext cx="2286000" cy="1219200"/>
            <a:chOff x="4876800" y="1447800"/>
            <a:chExt cx="2286000" cy="1219200"/>
          </a:xfrm>
        </p:grpSpPr>
        <p:sp>
          <p:nvSpPr>
            <p:cNvPr id="39" name="Rounded Rectangle 38"/>
            <p:cNvSpPr/>
            <p:nvPr/>
          </p:nvSpPr>
          <p:spPr>
            <a:xfrm>
              <a:off x="4876800" y="1447800"/>
              <a:ext cx="22860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Picture 4" descr="C:\src\svn\HCDDES\trunk\doc\papers\RTAS08\FRODOTimelin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799" y="1676400"/>
              <a:ext cx="1427855" cy="304800"/>
            </a:xfrm>
            <a:prstGeom prst="rect">
              <a:avLst/>
            </a:prstGeom>
            <a:noFill/>
          </p:spPr>
        </p:pic>
        <p:pic>
          <p:nvPicPr>
            <p:cNvPr id="41" name="Picture 5" descr="C:\src\svn\HCDDES\trunk\doc\papers\RTAS08\FRODOArch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4224" y="1512276"/>
              <a:ext cx="636377" cy="697523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Generation</a:t>
            </a:r>
            <a:br>
              <a:rPr lang="en-US" dirty="0" smtClean="0"/>
            </a:br>
            <a:r>
              <a:rPr lang="en-US" dirty="0" smtClean="0"/>
              <a:t>and (Re)Simulation</a:t>
            </a:r>
            <a:endParaRPr lang="en-US" dirty="0"/>
          </a:p>
        </p:txBody>
      </p:sp>
      <p:pic>
        <p:nvPicPr>
          <p:cNvPr id="4" name="Picture 2" descr="C:\Documents and Settings\jporter\Desktop\Pubs\MURI\RTAS_WIP_2008\gui_icons\cluster_acti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5589251"/>
            <a:ext cx="1600200" cy="1191759"/>
          </a:xfrm>
          <a:prstGeom prst="rect">
            <a:avLst/>
          </a:prstGeom>
          <a:noFill/>
        </p:spPr>
      </p:pic>
      <p:pic>
        <p:nvPicPr>
          <p:cNvPr id="6" name="Picture 9" descr="C:\Documents and Settings\jporter\Desktop\Pubs\MURI\RTAS_WIP_2008\gui_icons\medl_acti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5590045"/>
            <a:ext cx="1600200" cy="119175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7239000" y="3886200"/>
            <a:ext cx="1676400" cy="1219200"/>
            <a:chOff x="7086600" y="5257800"/>
            <a:chExt cx="18288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70866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STARMAC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" name="Picture 3" descr="starmacII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800" y="5334000"/>
              <a:ext cx="1626615" cy="9950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315200" y="2438400"/>
            <a:ext cx="1653540" cy="1295400"/>
            <a:chOff x="7315200" y="1958340"/>
            <a:chExt cx="165354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7315200" y="1958340"/>
              <a:ext cx="165354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Soekris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Linux Platform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51702" y="1973580"/>
              <a:ext cx="1253208" cy="79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Group 22"/>
          <p:cNvGrpSpPr/>
          <p:nvPr/>
        </p:nvGrpSpPr>
        <p:grpSpPr>
          <a:xfrm>
            <a:off x="4951934" y="5575605"/>
            <a:ext cx="1677466" cy="1196340"/>
            <a:chOff x="4951934" y="5575605"/>
            <a:chExt cx="1677466" cy="1196340"/>
          </a:xfrm>
        </p:grpSpPr>
        <p:sp>
          <p:nvSpPr>
            <p:cNvPr id="24" name="Rounded Rectangle 23"/>
            <p:cNvSpPr/>
            <p:nvPr/>
          </p:nvSpPr>
          <p:spPr>
            <a:xfrm>
              <a:off x="4951934" y="5575605"/>
              <a:ext cx="1677466" cy="1196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TTTech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TTP Tools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280660" y="5638800"/>
              <a:ext cx="990600" cy="822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Rounded Rectangle 29"/>
          <p:cNvSpPr/>
          <p:nvPr/>
        </p:nvSpPr>
        <p:spPr>
          <a:xfrm>
            <a:off x="3048000" y="41910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Code Analysis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Picture 7" descr="C:\Documents and Settings\jporter\Desktop\Pubs\MURI\RTAS_WIP_2008\gui_icons\sl_source_activ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90800" y="3352800"/>
            <a:ext cx="1637051" cy="12192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2362200" y="3429000"/>
            <a:ext cx="1981200" cy="32004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5600" y="1828800"/>
            <a:ext cx="1676400" cy="1371600"/>
            <a:chOff x="3276600" y="3429000"/>
            <a:chExt cx="1828800" cy="1371600"/>
          </a:xfrm>
        </p:grpSpPr>
        <p:sp>
          <p:nvSpPr>
            <p:cNvPr id="15" name="Rounded Rectangle 14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3074" name="Equation" r:id="rId11" imgW="1282680" imgH="368280" progId="Equation.DSMT4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3075" name="Equation" r:id="rId12" imgW="1384200" imgH="431640" progId="Equation.DSMT4">
                <p:embed/>
              </p:oleObj>
            </a:graphicData>
          </a:graphic>
        </p:graphicFrame>
      </p:grpSp>
      <p:sp>
        <p:nvSpPr>
          <p:cNvPr id="33" name="Rectangle 32"/>
          <p:cNvSpPr/>
          <p:nvPr/>
        </p:nvSpPr>
        <p:spPr>
          <a:xfrm>
            <a:off x="4823460" y="1413510"/>
            <a:ext cx="4320540" cy="54864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76800" y="2743200"/>
            <a:ext cx="1752600" cy="1295400"/>
            <a:chOff x="4724400" y="5257800"/>
            <a:chExt cx="1828800" cy="1371600"/>
          </a:xfrm>
        </p:grpSpPr>
        <p:sp>
          <p:nvSpPr>
            <p:cNvPr id="21" name="Rounded Rectangle 20"/>
            <p:cNvSpPr/>
            <p:nvPr/>
          </p:nvSpPr>
          <p:spPr>
            <a:xfrm>
              <a:off x="47244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" name="Picture 1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181600" y="5375910"/>
              <a:ext cx="824279" cy="6667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4876800" y="4114800"/>
            <a:ext cx="1752600" cy="1295400"/>
            <a:chOff x="4876800" y="4114800"/>
            <a:chExt cx="1752600" cy="1295400"/>
          </a:xfrm>
        </p:grpSpPr>
        <p:sp>
          <p:nvSpPr>
            <p:cNvPr id="27" name="Rounded Rectangle 26"/>
            <p:cNvSpPr/>
            <p:nvPr/>
          </p:nvSpPr>
          <p:spPr>
            <a:xfrm>
              <a:off x="4876800" y="4114800"/>
              <a:ext cx="17526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 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8" name="Picture 1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53000" y="4267200"/>
              <a:ext cx="1576552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10" descr="C:\Documents and Settings\jporter\Desktop\Pubs\MURI\RTAS_WIP_2008\gui_icons\simulink_active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276600"/>
            <a:ext cx="1752600" cy="1305256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2373630" y="3276600"/>
            <a:ext cx="2438400" cy="35814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495800" y="2819400"/>
            <a:ext cx="533400" cy="304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752600" y="4267200"/>
            <a:ext cx="3276600" cy="304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45330" y="1752600"/>
            <a:ext cx="315087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solver produces schedule (if feasible).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400800" y="2743200"/>
            <a:ext cx="2667000" cy="1219200"/>
          </a:xfrm>
          <a:prstGeom prst="roundRect">
            <a:avLst/>
          </a:prstGeom>
          <a:solidFill>
            <a:schemeClr val="accent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TrueTime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Simulink</a:t>
            </a:r>
            <a:r>
              <a:rPr lang="en-US" dirty="0" smtClean="0">
                <a:solidFill>
                  <a:schemeClr val="tx1"/>
                </a:solidFill>
              </a:rPr>
              <a:t> extension simulates original model and time-triggered network.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57400" y="4800600"/>
            <a:ext cx="2819400" cy="1371600"/>
          </a:xfrm>
          <a:prstGeom prst="roundRect">
            <a:avLst/>
          </a:prstGeom>
          <a:solidFill>
            <a:schemeClr val="accent6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Mathworks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xPC</a:t>
            </a:r>
            <a:r>
              <a:rPr lang="en-US" dirty="0" smtClean="0">
                <a:solidFill>
                  <a:schemeClr val="tx1"/>
                </a:solidFill>
              </a:rPr>
              <a:t> target used to simulate the controlled plant.  Local controller is built and tested in actual hardware.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1647356"/>
            <a:ext cx="1778364" cy="1324444"/>
          </a:xfrm>
          <a:prstGeom prst="rect">
            <a:avLst/>
          </a:prstGeom>
          <a:noFill/>
        </p:spPr>
      </p:pic>
      <p:sp>
        <p:nvSpPr>
          <p:cNvPr id="47" name="Rounded Rectangle 46"/>
          <p:cNvSpPr/>
          <p:nvPr/>
        </p:nvSpPr>
        <p:spPr>
          <a:xfrm>
            <a:off x="152400" y="48768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LMI Performance Certificates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00200" y="3124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Finite domain integer constraint models represent network, tasks, messages, and timing (latency).  </a:t>
            </a:r>
            <a:endParaRPr lang="en-US" sz="1400" dirty="0"/>
          </a:p>
        </p:txBody>
      </p:sp>
      <p:sp>
        <p:nvSpPr>
          <p:cNvPr id="37" name="Right Arrow 36"/>
          <p:cNvSpPr/>
          <p:nvPr/>
        </p:nvSpPr>
        <p:spPr>
          <a:xfrm>
            <a:off x="1828800" y="2362200"/>
            <a:ext cx="127737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0" y="4724400"/>
            <a:ext cx="1981200" cy="1524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P2.tif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5732" y="4038600"/>
            <a:ext cx="2646868" cy="1777747"/>
          </a:xfrm>
          <a:prstGeom prst="rect">
            <a:avLst/>
          </a:prstGeom>
        </p:spPr>
      </p:pic>
      <p:pic>
        <p:nvPicPr>
          <p:cNvPr id="49" name="Picture 48" descr="p4.tif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4800" y="5638800"/>
            <a:ext cx="1221419" cy="1623964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3962400" y="6400800"/>
            <a:ext cx="4114800" cy="457200"/>
          </a:xfrm>
          <a:prstGeom prst="roundRect">
            <a:avLst/>
          </a:prstGeom>
          <a:solidFill>
            <a:schemeClr val="accent6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*Special thanks to Peter Humke of ISIS for developing the </a:t>
            </a:r>
            <a:r>
              <a:rPr lang="en-US" sz="1400" dirty="0" err="1" smtClean="0">
                <a:solidFill>
                  <a:schemeClr val="tx1"/>
                </a:solidFill>
              </a:rPr>
              <a:t>TrueTime</a:t>
            </a:r>
            <a:r>
              <a:rPr lang="en-US" sz="1400" dirty="0" smtClean="0">
                <a:solidFill>
                  <a:schemeClr val="tx1"/>
                </a:solidFill>
              </a:rPr>
              <a:t> infrastructure.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876800" y="1447800"/>
            <a:ext cx="2286000" cy="1219200"/>
            <a:chOff x="4876800" y="1447800"/>
            <a:chExt cx="2286000" cy="1219200"/>
          </a:xfrm>
        </p:grpSpPr>
        <p:sp>
          <p:nvSpPr>
            <p:cNvPr id="47" name="Rounded Rectangle 46"/>
            <p:cNvSpPr/>
            <p:nvPr/>
          </p:nvSpPr>
          <p:spPr>
            <a:xfrm>
              <a:off x="4876800" y="1447800"/>
              <a:ext cx="22860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8" name="Picture 4" descr="C:\src\svn\HCDDES\trunk\doc\papers\RTAS08\FRODOTimelin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799" y="1676400"/>
              <a:ext cx="1427855" cy="304800"/>
            </a:xfrm>
            <a:prstGeom prst="rect">
              <a:avLst/>
            </a:prstGeom>
            <a:noFill/>
          </p:spPr>
        </p:pic>
        <p:pic>
          <p:nvPicPr>
            <p:cNvPr id="49" name="Picture 5" descr="C:\src\svn\HCDDES\trunk\doc\papers\RTAS08\FRODOArch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14224" y="1512276"/>
              <a:ext cx="636377" cy="697523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Code </a:t>
            </a:r>
            <a:br>
              <a:rPr lang="en-US" dirty="0" smtClean="0"/>
            </a:br>
            <a:r>
              <a:rPr lang="en-US" dirty="0" smtClean="0"/>
              <a:t>and Configuration</a:t>
            </a:r>
            <a:endParaRPr lang="en-US" dirty="0"/>
          </a:p>
        </p:txBody>
      </p:sp>
      <p:pic>
        <p:nvPicPr>
          <p:cNvPr id="5" name="Picture 2" descr="C:\Documents and Settings\jporter\Desktop\Pubs\MURI\RTAS_WIP_2008\gui_icons\cluster_acti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5589251"/>
            <a:ext cx="1600200" cy="1191759"/>
          </a:xfrm>
          <a:prstGeom prst="rect">
            <a:avLst/>
          </a:prstGeom>
          <a:noFill/>
        </p:spPr>
      </p:pic>
      <p:pic>
        <p:nvPicPr>
          <p:cNvPr id="7" name="Picture 9" descr="C:\Documents and Settings\jporter\Desktop\Pubs\MURI\RTAS_WIP_2008\gui_icons\medl_acti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5590045"/>
            <a:ext cx="1600200" cy="1191755"/>
          </a:xfrm>
          <a:prstGeom prst="rect">
            <a:avLst/>
          </a:prstGeom>
          <a:noFill/>
        </p:spPr>
      </p:pic>
      <p:pic>
        <p:nvPicPr>
          <p:cNvPr id="8" name="Picture 10" descr="C:\Documents and Settings\jporter\Desktop\Pubs\MURI\RTAS_WIP_2008\gui_icons\simulink_activ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276600"/>
            <a:ext cx="1752600" cy="130525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239000" y="3886200"/>
            <a:ext cx="1676400" cy="1219200"/>
            <a:chOff x="7086600" y="5257800"/>
            <a:chExt cx="1828800" cy="1371600"/>
          </a:xfrm>
        </p:grpSpPr>
        <p:sp>
          <p:nvSpPr>
            <p:cNvPr id="10" name="Rounded Rectangle 9"/>
            <p:cNvSpPr/>
            <p:nvPr/>
          </p:nvSpPr>
          <p:spPr>
            <a:xfrm>
              <a:off x="70866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STARMAC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" name="Picture 3" descr="starmacII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800" y="5334000"/>
              <a:ext cx="1626615" cy="995075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7315200" y="2438400"/>
            <a:ext cx="1653540" cy="1295400"/>
            <a:chOff x="7315200" y="1958340"/>
            <a:chExt cx="1653540" cy="1295400"/>
          </a:xfrm>
        </p:grpSpPr>
        <p:sp>
          <p:nvSpPr>
            <p:cNvPr id="13" name="Rounded Rectangle 12"/>
            <p:cNvSpPr/>
            <p:nvPr/>
          </p:nvSpPr>
          <p:spPr>
            <a:xfrm>
              <a:off x="7315200" y="1958340"/>
              <a:ext cx="165354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Soekris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Linux Platform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51702" y="1973580"/>
              <a:ext cx="1253208" cy="79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2895600" y="1828800"/>
            <a:ext cx="1676400" cy="1371600"/>
            <a:chOff x="3276600" y="3429000"/>
            <a:chExt cx="1828800" cy="1371600"/>
          </a:xfrm>
        </p:grpSpPr>
        <p:sp>
          <p:nvSpPr>
            <p:cNvPr id="16" name="Rounded Rectangle 15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2051" name="Equation" r:id="rId10" imgW="1282680" imgH="368280" progId="Equation.DSMT4">
                <p:embed/>
              </p:oleObj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2052" name="Equation" r:id="rId11" imgW="1384200" imgH="431640" progId="Equation.DSMT4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4876800" y="2743200"/>
            <a:ext cx="1752600" cy="1295400"/>
            <a:chOff x="4724400" y="5257800"/>
            <a:chExt cx="1828800" cy="1371600"/>
          </a:xfrm>
        </p:grpSpPr>
        <p:sp>
          <p:nvSpPr>
            <p:cNvPr id="22" name="Rounded Rectangle 21"/>
            <p:cNvSpPr/>
            <p:nvPr/>
          </p:nvSpPr>
          <p:spPr>
            <a:xfrm>
              <a:off x="47244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3" name="Picture 1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81600" y="5375910"/>
              <a:ext cx="824279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/>
          <p:cNvGrpSpPr/>
          <p:nvPr/>
        </p:nvGrpSpPr>
        <p:grpSpPr>
          <a:xfrm>
            <a:off x="4876800" y="4114800"/>
            <a:ext cx="1752600" cy="1295400"/>
            <a:chOff x="4876800" y="4114800"/>
            <a:chExt cx="1752600" cy="1295400"/>
          </a:xfrm>
        </p:grpSpPr>
        <p:sp>
          <p:nvSpPr>
            <p:cNvPr id="28" name="Rounded Rectangle 27"/>
            <p:cNvSpPr/>
            <p:nvPr/>
          </p:nvSpPr>
          <p:spPr>
            <a:xfrm>
              <a:off x="4876800" y="4114800"/>
              <a:ext cx="17526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 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9" name="Picture 1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953000" y="4267200"/>
              <a:ext cx="1576552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1" name="Rounded Rectangle 30"/>
          <p:cNvSpPr/>
          <p:nvPr/>
        </p:nvSpPr>
        <p:spPr>
          <a:xfrm>
            <a:off x="3048000" y="41910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Code Analysis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Picture 7" descr="C:\Documents and Settings\jporter\Desktop\Pubs\MURI\RTAS_WIP_2008\gui_icons\sl_source_active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90800" y="3352800"/>
            <a:ext cx="1637051" cy="1219200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4823460" y="1394460"/>
            <a:ext cx="4320540" cy="54864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51934" y="5575605"/>
            <a:ext cx="1677466" cy="1196340"/>
            <a:chOff x="4951934" y="5575605"/>
            <a:chExt cx="1677466" cy="1196340"/>
          </a:xfrm>
        </p:grpSpPr>
        <p:sp>
          <p:nvSpPr>
            <p:cNvPr id="25" name="Rounded Rectangle 24"/>
            <p:cNvSpPr/>
            <p:nvPr/>
          </p:nvSpPr>
          <p:spPr>
            <a:xfrm>
              <a:off x="4951934" y="5575605"/>
              <a:ext cx="1677466" cy="1196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TTTech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TTP Tools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280660" y="5638800"/>
              <a:ext cx="990600" cy="822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Right Arrow 38"/>
          <p:cNvSpPr/>
          <p:nvPr/>
        </p:nvSpPr>
        <p:spPr>
          <a:xfrm>
            <a:off x="4419600" y="6163838"/>
            <a:ext cx="685800" cy="16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43200" y="1676400"/>
            <a:ext cx="1981200" cy="1600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3770653" y="4458947"/>
            <a:ext cx="535894" cy="304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86000" y="18288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(C or Java) generated by a model transformation to an abstract model for imperative code.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105400" y="44958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Configuration/schedule for </a:t>
            </a:r>
            <a:r>
              <a:rPr lang="en-US" dirty="0" err="1" smtClean="0"/>
              <a:t>TTTech</a:t>
            </a:r>
            <a:r>
              <a:rPr lang="en-US" dirty="0" smtClean="0"/>
              <a:t> time-triggered platform is also generated from the models.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648200" y="2971800"/>
            <a:ext cx="2819400" cy="1371600"/>
          </a:xfrm>
          <a:prstGeom prst="roundRect">
            <a:avLst/>
          </a:prstGeom>
          <a:solidFill>
            <a:schemeClr val="accent6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Automated source  analysis verifies properties of the generated code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Java Pathfinder).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1647356"/>
            <a:ext cx="1778364" cy="1324444"/>
          </a:xfrm>
          <a:prstGeom prst="rect">
            <a:avLst/>
          </a:prstGeom>
          <a:noFill/>
        </p:spPr>
      </p:pic>
      <p:sp>
        <p:nvSpPr>
          <p:cNvPr id="52" name="Rounded Rectangle 51"/>
          <p:cNvSpPr/>
          <p:nvPr/>
        </p:nvSpPr>
        <p:spPr>
          <a:xfrm>
            <a:off x="152400" y="48768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LMI Performance Certificates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" y="3124200"/>
            <a:ext cx="1981200" cy="32004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037918">
            <a:off x="1585322" y="3033666"/>
            <a:ext cx="1367889" cy="18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3185484">
            <a:off x="37671" y="4314025"/>
            <a:ext cx="3639773" cy="183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2716446">
            <a:off x="902941" y="3730182"/>
            <a:ext cx="2661754" cy="21973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Testing</a:t>
            </a:r>
            <a:endParaRPr lang="en-US" dirty="0"/>
          </a:p>
        </p:txBody>
      </p:sp>
      <p:pic>
        <p:nvPicPr>
          <p:cNvPr id="4" name="Picture 2" descr="C:\Documents and Settings\jporter\Desktop\Pubs\MURI\RTAS_WIP_2008\gui_icons\cluster_ac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589251"/>
            <a:ext cx="1600200" cy="1191759"/>
          </a:xfrm>
          <a:prstGeom prst="rect">
            <a:avLst/>
          </a:prstGeom>
          <a:noFill/>
        </p:spPr>
      </p:pic>
      <p:pic>
        <p:nvPicPr>
          <p:cNvPr id="5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636" y="4953000"/>
            <a:ext cx="1778364" cy="1324444"/>
          </a:xfrm>
          <a:prstGeom prst="rect">
            <a:avLst/>
          </a:prstGeom>
          <a:noFill/>
        </p:spPr>
      </p:pic>
      <p:pic>
        <p:nvPicPr>
          <p:cNvPr id="7" name="Picture 10" descr="C:\Documents and Settings\jporter\Desktop\Pubs\MURI\RTAS_WIP_2008\gui_icons\simulink_acti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276600"/>
            <a:ext cx="1752600" cy="1305256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315200" y="2438400"/>
            <a:ext cx="1653540" cy="1295400"/>
            <a:chOff x="7315200" y="1958340"/>
            <a:chExt cx="165354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7315200" y="1958340"/>
              <a:ext cx="165354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Soekris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Linux Platform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51702" y="1973580"/>
              <a:ext cx="1253208" cy="79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ounded Rectangle 18"/>
          <p:cNvSpPr/>
          <p:nvPr/>
        </p:nvSpPr>
        <p:spPr>
          <a:xfrm>
            <a:off x="152400" y="16764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LMI Performance Certificates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76800" y="2743200"/>
            <a:ext cx="1752600" cy="1295400"/>
            <a:chOff x="4724400" y="5257800"/>
            <a:chExt cx="1828800" cy="1371600"/>
          </a:xfrm>
        </p:grpSpPr>
        <p:sp>
          <p:nvSpPr>
            <p:cNvPr id="21" name="Rounded Rectangle 20"/>
            <p:cNvSpPr/>
            <p:nvPr/>
          </p:nvSpPr>
          <p:spPr>
            <a:xfrm>
              <a:off x="47244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2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375910"/>
              <a:ext cx="824279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4876800" y="4114800"/>
            <a:ext cx="1752600" cy="1295400"/>
            <a:chOff x="4876800" y="4114800"/>
            <a:chExt cx="1752600" cy="1295400"/>
          </a:xfrm>
        </p:grpSpPr>
        <p:sp>
          <p:nvSpPr>
            <p:cNvPr id="27" name="Rounded Rectangle 26"/>
            <p:cNvSpPr/>
            <p:nvPr/>
          </p:nvSpPr>
          <p:spPr>
            <a:xfrm>
              <a:off x="4876800" y="4114800"/>
              <a:ext cx="17526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 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8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53000" y="4267200"/>
              <a:ext cx="1576552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" name="Rounded Rectangle 29"/>
          <p:cNvSpPr/>
          <p:nvPr/>
        </p:nvSpPr>
        <p:spPr>
          <a:xfrm>
            <a:off x="3048000" y="41910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Code Analysis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" y="1600200"/>
            <a:ext cx="6858000" cy="52578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7" descr="C:\Documents and Settings\jporter\Desktop\Pubs\MURI\RTAS_WIP_2008\gui_icons\sl_source_activ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0800" y="3352800"/>
            <a:ext cx="1637051" cy="1219200"/>
          </a:xfrm>
          <a:prstGeom prst="rect">
            <a:avLst/>
          </a:prstGeom>
          <a:noFill/>
        </p:spPr>
      </p:pic>
      <p:pic>
        <p:nvPicPr>
          <p:cNvPr id="6" name="Picture 9" descr="C:\Documents and Settings\jporter\Desktop\Pubs\MURI\RTAS_WIP_2008\gui_icons\medl_activ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95600" y="5590045"/>
            <a:ext cx="1600200" cy="1191755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4951934" y="5575605"/>
            <a:ext cx="1677466" cy="1196340"/>
            <a:chOff x="4951934" y="5575605"/>
            <a:chExt cx="1677466" cy="1196340"/>
          </a:xfrm>
        </p:grpSpPr>
        <p:sp>
          <p:nvSpPr>
            <p:cNvPr id="24" name="Rounded Rectangle 23"/>
            <p:cNvSpPr/>
            <p:nvPr/>
          </p:nvSpPr>
          <p:spPr>
            <a:xfrm>
              <a:off x="4951934" y="5575605"/>
              <a:ext cx="1677466" cy="1196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TTTech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TTP Tools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80660" y="5638800"/>
              <a:ext cx="990600" cy="822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ight Arrow 32"/>
          <p:cNvSpPr/>
          <p:nvPr/>
        </p:nvSpPr>
        <p:spPr>
          <a:xfrm>
            <a:off x="4419600" y="6163838"/>
            <a:ext cx="685800" cy="16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477000" y="6163838"/>
            <a:ext cx="685800" cy="16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76800" y="1447800"/>
            <a:ext cx="2286000" cy="1219200"/>
            <a:chOff x="4876800" y="1447800"/>
            <a:chExt cx="2286000" cy="1219200"/>
          </a:xfrm>
        </p:grpSpPr>
        <p:sp>
          <p:nvSpPr>
            <p:cNvPr id="18" name="Rounded Rectangle 17"/>
            <p:cNvSpPr/>
            <p:nvPr/>
          </p:nvSpPr>
          <p:spPr>
            <a:xfrm>
              <a:off x="4876800" y="1447800"/>
              <a:ext cx="22860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00" name="Picture 4" descr="C:\src\svn\HCDDES\trunk\doc\papers\RTAS08\FRODOTimeline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799" y="1676400"/>
              <a:ext cx="1427855" cy="304800"/>
            </a:xfrm>
            <a:prstGeom prst="rect">
              <a:avLst/>
            </a:prstGeom>
            <a:noFill/>
          </p:spPr>
        </p:pic>
        <p:pic>
          <p:nvPicPr>
            <p:cNvPr id="4101" name="Picture 5" descr="C:\src\svn\HCDDES\trunk\doc\papers\RTAS08\FRODOArch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914224" y="1512276"/>
              <a:ext cx="636377" cy="697523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/>
        </p:nvGrpSpPr>
        <p:grpSpPr>
          <a:xfrm>
            <a:off x="2895600" y="1828800"/>
            <a:ext cx="1676400" cy="1371600"/>
            <a:chOff x="3276600" y="3429000"/>
            <a:chExt cx="1828800" cy="1371600"/>
          </a:xfrm>
        </p:grpSpPr>
        <p:sp>
          <p:nvSpPr>
            <p:cNvPr id="46" name="Rounded Rectangle 45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47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4102" name="Equation" r:id="rId14" imgW="1282680" imgH="368280" progId="Equation.DSMT4">
                <p:embed/>
              </p:oleObj>
            </a:graphicData>
          </a:graphic>
        </p:graphicFrame>
        <p:graphicFrame>
          <p:nvGraphicFramePr>
            <p:cNvPr id="48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4103" name="Equation" r:id="rId15" imgW="1384200" imgH="431640" progId="Equation.DSMT4">
                <p:embed/>
              </p:oleObj>
            </a:graphicData>
          </a:graphic>
        </p:graphicFrame>
      </p:grpSp>
      <p:sp>
        <p:nvSpPr>
          <p:cNvPr id="36" name="Right Arrow 35"/>
          <p:cNvSpPr/>
          <p:nvPr/>
        </p:nvSpPr>
        <p:spPr>
          <a:xfrm rot="18822469">
            <a:off x="3815615" y="3010365"/>
            <a:ext cx="1436569" cy="2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4495800" y="2209800"/>
            <a:ext cx="527785" cy="19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71638">
            <a:off x="7022085" y="2413290"/>
            <a:ext cx="527785" cy="19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72000" y="3810000"/>
            <a:ext cx="4419600" cy="1371600"/>
          </a:xfrm>
          <a:prstGeom prst="roundRect">
            <a:avLst/>
          </a:prstGeom>
          <a:solidFill>
            <a:schemeClr val="accent6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Assured code generation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the </a:t>
            </a:r>
            <a:r>
              <a:rPr lang="en-US" dirty="0" err="1" smtClean="0">
                <a:solidFill>
                  <a:schemeClr val="tx1"/>
                </a:solidFill>
              </a:rPr>
              <a:t>Starmac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r>
              <a:rPr lang="en-US" dirty="0" smtClean="0">
                <a:solidFill>
                  <a:schemeClr val="tx1"/>
                </a:solidFill>
              </a:rPr>
              <a:t> helicopter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is the overall goal.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9000" y="3886200"/>
            <a:ext cx="1676400" cy="1219200"/>
            <a:chOff x="7086600" y="5257800"/>
            <a:chExt cx="18288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70866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STARMAC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" name="Picture 3" descr="starmacII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800" y="5334000"/>
              <a:ext cx="1626615" cy="995075"/>
            </a:xfrm>
            <a:prstGeom prst="rect">
              <a:avLst/>
            </a:prstGeom>
            <a:noFill/>
          </p:spPr>
        </p:pic>
      </p:grpSp>
      <p:sp>
        <p:nvSpPr>
          <p:cNvPr id="40" name="Rounded Rectangle 39"/>
          <p:cNvSpPr/>
          <p:nvPr/>
        </p:nvSpPr>
        <p:spPr>
          <a:xfrm>
            <a:off x="152400" y="1676400"/>
            <a:ext cx="2590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and source are deployed to a portable VM running on an inexpensive </a:t>
            </a:r>
            <a:r>
              <a:rPr lang="en-US" dirty="0" err="1" smtClean="0"/>
              <a:t>ethernet</a:t>
            </a:r>
            <a:r>
              <a:rPr lang="en-US" dirty="0" smtClean="0"/>
              <a:t>-based cluster.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28600" y="5029200"/>
            <a:ext cx="2590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TTTech</a:t>
            </a:r>
            <a:r>
              <a:rPr lang="en-US" dirty="0" smtClean="0"/>
              <a:t> TTP hardware target is used for testing.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356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Towards a Model-based Toolchain for the High-Confidence Design of Embedded Systems</vt:lpstr>
      <vt:lpstr>Control System Design and  Software Component Modeling</vt:lpstr>
      <vt:lpstr>Schedule Generation and (Re)Simulation</vt:lpstr>
      <vt:lpstr>Generation of Code  and Configuration</vt:lpstr>
      <vt:lpstr>Deployment and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joe porter</cp:lastModifiedBy>
  <cp:revision>37</cp:revision>
  <dcterms:created xsi:type="dcterms:W3CDTF">2006-08-16T00:00:00Z</dcterms:created>
  <dcterms:modified xsi:type="dcterms:W3CDTF">2008-04-21T18:24:12Z</dcterms:modified>
</cp:coreProperties>
</file>