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256" r:id="rId2"/>
    <p:sldId id="281" r:id="rId3"/>
    <p:sldId id="282" r:id="rId4"/>
    <p:sldId id="283" r:id="rId5"/>
    <p:sldId id="259" r:id="rId6"/>
    <p:sldId id="257" r:id="rId7"/>
    <p:sldId id="278" r:id="rId8"/>
    <p:sldId id="258" r:id="rId9"/>
    <p:sldId id="260" r:id="rId10"/>
    <p:sldId id="261" r:id="rId11"/>
    <p:sldId id="262" r:id="rId12"/>
    <p:sldId id="263" r:id="rId13"/>
    <p:sldId id="264" r:id="rId14"/>
    <p:sldId id="265" r:id="rId15"/>
    <p:sldId id="266" r:id="rId16"/>
    <p:sldId id="267" r:id="rId17"/>
    <p:sldId id="268" r:id="rId18"/>
    <p:sldId id="269" r:id="rId19"/>
    <p:sldId id="279" r:id="rId20"/>
    <p:sldId id="270" r:id="rId21"/>
    <p:sldId id="280" r:id="rId22"/>
    <p:sldId id="271" r:id="rId23"/>
    <p:sldId id="272" r:id="rId24"/>
    <p:sldId id="273" r:id="rId25"/>
    <p:sldId id="287" r:id="rId26"/>
    <p:sldId id="275" r:id="rId27"/>
    <p:sldId id="285" r:id="rId28"/>
    <p:sldId id="288" r:id="rId29"/>
    <p:sldId id="289" r:id="rId30"/>
    <p:sldId id="290" r:id="rId31"/>
    <p:sldId id="292" r:id="rId32"/>
    <p:sldId id="291" r:id="rId33"/>
    <p:sldId id="286" r:id="rId34"/>
    <p:sldId id="276" r:id="rId35"/>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110" y="-84"/>
      </p:cViewPr>
      <p:guideLst>
        <p:guide orient="horz" pos="3072"/>
        <p:guide pos="409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29.wmf"/><Relationship Id="rId4"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Gill Sans" charset="0"/>
        <a:ea typeface="+mn-ea"/>
        <a:cs typeface="+mn-cs"/>
      </a:defRPr>
    </a:lvl1pPr>
    <a:lvl2pPr marL="457200" algn="l" rtl="0" eaLnBrk="0" fontAlgn="base" hangingPunct="0">
      <a:spcBef>
        <a:spcPct val="0"/>
      </a:spcBef>
      <a:spcAft>
        <a:spcPct val="0"/>
      </a:spcAft>
      <a:defRPr sz="1200" kern="1200">
        <a:solidFill>
          <a:schemeClr val="tx1"/>
        </a:solidFill>
        <a:latin typeface="Gill Sans" charset="0"/>
        <a:ea typeface="+mn-ea"/>
        <a:cs typeface="+mn-cs"/>
      </a:defRPr>
    </a:lvl2pPr>
    <a:lvl3pPr marL="914400" algn="l" rtl="0" eaLnBrk="0" fontAlgn="base" hangingPunct="0">
      <a:spcBef>
        <a:spcPct val="0"/>
      </a:spcBef>
      <a:spcAft>
        <a:spcPct val="0"/>
      </a:spcAft>
      <a:defRPr sz="1200" kern="1200">
        <a:solidFill>
          <a:schemeClr val="tx1"/>
        </a:solidFill>
        <a:latin typeface="Gill Sans" charset="0"/>
        <a:ea typeface="+mn-ea"/>
        <a:cs typeface="+mn-cs"/>
      </a:defRPr>
    </a:lvl3pPr>
    <a:lvl4pPr marL="1371600" algn="l" rtl="0" eaLnBrk="0" fontAlgn="base" hangingPunct="0">
      <a:spcBef>
        <a:spcPct val="0"/>
      </a:spcBef>
      <a:spcAft>
        <a:spcPct val="0"/>
      </a:spcAft>
      <a:defRPr sz="1200" kern="1200">
        <a:solidFill>
          <a:schemeClr val="tx1"/>
        </a:solidFill>
        <a:latin typeface="Gill Sans" charset="0"/>
        <a:ea typeface="+mn-ea"/>
        <a:cs typeface="+mn-cs"/>
      </a:defRPr>
    </a:lvl4pPr>
    <a:lvl5pPr marL="1828800" algn="l" rtl="0" eaLnBrk="0" fontAlgn="base" hangingPunct="0">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solidFill>
            <a:srgbClr val="FFFFFF"/>
          </a:solidFill>
          <a:ln/>
        </p:spPr>
      </p:sp>
      <p:sp>
        <p:nvSpPr>
          <p:cNvPr id="40963"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solidFill>
            <a:srgbClr val="FFFFFF"/>
          </a:solidFill>
          <a:ln/>
        </p:spPr>
      </p:sp>
      <p:sp>
        <p:nvSpPr>
          <p:cNvPr id="47107" name="Rectangle 2"/>
          <p:cNvSpPr>
            <a:spLocks noGrp="1" noChangeArrowheads="1"/>
          </p:cNvSpPr>
          <p:nvPr>
            <p:ph type="body" idx="1"/>
          </p:nvPr>
        </p:nvSpPr>
        <p:spPr>
          <a:noFill/>
          <a:ln/>
        </p:spPr>
        <p:txBody>
          <a:bodyPr/>
          <a:lstStyle/>
          <a:p>
            <a:pPr eaLnBrk="1" hangingPunct="1"/>
            <a:r>
              <a:rPr lang="en-US" sz="2200" smtClean="0">
                <a:latin typeface="Lucida Grande" charset="0"/>
                <a:ea typeface="Lucida Grande" charset="0"/>
                <a:cs typeface="Lucida Grande" charset="0"/>
                <a:sym typeface="Lucida Grande" charset="0"/>
              </a:rPr>
              <a:t>Side note: support for hardware-in-the-loop simulation, TT runtime layer(FRODO)</a:t>
            </a:r>
          </a:p>
          <a:p>
            <a:pPr eaLnBrk="1" hangingPunct="1"/>
            <a:r>
              <a:rPr lang="en-US" sz="2200" smtClean="0">
                <a:latin typeface="Lucida Grande" charset="0"/>
                <a:ea typeface="Lucida Grande" charset="0"/>
                <a:cs typeface="Lucida Grande" charset="0"/>
                <a:sym typeface="Lucida Grande" charset="0"/>
              </a:rPr>
              <a:t>All steps take place inside of the GME modeling tool</a:t>
            </a:r>
          </a:p>
          <a:p>
            <a:pPr eaLnBrk="1" hangingPunct="1"/>
            <a:r>
              <a:rPr lang="en-US" sz="2200" smtClean="0">
                <a:latin typeface="Lucida Grande" charset="0"/>
                <a:ea typeface="Lucida Grande" charset="0"/>
                <a:cs typeface="Lucida Grande" charset="0"/>
                <a:sym typeface="Lucida Grande" charset="0"/>
              </a:rPr>
              <a:t>7th step is the contribution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solidFill>
            <a:srgbClr val="FFFFFF"/>
          </a:solidFill>
          <a:ln/>
        </p:spPr>
      </p:sp>
      <p:sp>
        <p:nvSpPr>
          <p:cNvPr id="48131" name="Rectangle 2"/>
          <p:cNvSpPr>
            <a:spLocks noGrp="1" noChangeArrowheads="1"/>
          </p:cNvSpPr>
          <p:nvPr>
            <p:ph type="body" idx="1"/>
          </p:nvPr>
        </p:nvSpPr>
        <p:spPr>
          <a:noFill/>
          <a:ln/>
        </p:spPr>
        <p:txBody>
          <a:bodyPr/>
          <a:lstStyle/>
          <a:p>
            <a:pPr eaLnBrk="1" hangingPunct="1">
              <a:spcBef>
                <a:spcPts val="1000"/>
              </a:spcBef>
            </a:pPr>
            <a:r>
              <a:rPr lang="en-US" sz="2200" smtClean="0">
                <a:latin typeface="Lucida Grande" charset="0"/>
                <a:ea typeface="Lucida Grande" charset="0"/>
                <a:cs typeface="Lucida Grande" charset="0"/>
                <a:sym typeface="Lucida Grande" charset="0"/>
              </a:rPr>
              <a:t>Initial focus on Matlab/Simulink, now expanding sub-language support to non-TTA based approaches</a:t>
            </a:r>
          </a:p>
          <a:p>
            <a:pPr eaLnBrk="1" hangingPunct="1">
              <a:spcBef>
                <a:spcPts val="1000"/>
              </a:spcBef>
            </a:pPr>
            <a:r>
              <a:rPr lang="en-US" sz="2200" smtClean="0">
                <a:latin typeface="Lucida Grande" charset="0"/>
                <a:ea typeface="Lucida Grande" charset="0"/>
                <a:cs typeface="Lucida Grande" charset="0"/>
                <a:sym typeface="Lucida Grande" charset="0"/>
              </a:rPr>
              <a:t>See GME on right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solidFill>
            <a:srgbClr val="FFFFFF"/>
          </a:solidFill>
          <a:ln/>
        </p:spPr>
      </p:sp>
      <p:sp>
        <p:nvSpPr>
          <p:cNvPr id="49155"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solidFill>
            <a:srgbClr val="FFFFFF"/>
          </a:solidFill>
          <a:ln/>
        </p:spPr>
      </p:sp>
      <p:sp>
        <p:nvSpPr>
          <p:cNvPr id="50179"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solidFill>
            <a:srgbClr val="FFFFFF"/>
          </a:solidFill>
          <a:ln/>
        </p:spPr>
      </p:sp>
      <p:sp>
        <p:nvSpPr>
          <p:cNvPr id="51203"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solidFill>
            <a:srgbClr val="FFFFFF"/>
          </a:solidFill>
          <a:ln/>
        </p:spPr>
      </p:sp>
      <p:sp>
        <p:nvSpPr>
          <p:cNvPr id="52227" name="Rectangle 2"/>
          <p:cNvSpPr>
            <a:spLocks noGrp="1" noChangeArrowheads="1"/>
          </p:cNvSpPr>
          <p:nvPr>
            <p:ph type="body" idx="1"/>
          </p:nvPr>
        </p:nvSpPr>
        <p:spPr>
          <a:noFill/>
          <a:ln/>
        </p:spPr>
        <p:txBody>
          <a:bodyPr/>
          <a:lstStyle/>
          <a:p>
            <a:pPr eaLnBrk="1" hangingPunct="1"/>
            <a:r>
              <a:rPr lang="en-US" sz="2200" dirty="0" smtClean="0">
                <a:latin typeface="Lucida Grande" charset="0"/>
                <a:ea typeface="Lucida Grande" charset="0"/>
                <a:cs typeface="Lucida Grande" charset="0"/>
                <a:sym typeface="Lucida Grande" charset="0"/>
              </a:rPr>
              <a:t>Stress instances of components.  May have multiple instances of same component type.</a:t>
            </a:r>
          </a:p>
          <a:p>
            <a:pPr eaLnBrk="1" hangingPunct="1"/>
            <a:r>
              <a:rPr lang="en-US" sz="2200" dirty="0" smtClean="0">
                <a:latin typeface="Lucida Grande" charset="0"/>
                <a:ea typeface="Lucida Grande" charset="0"/>
                <a:cs typeface="Lucida Grande" charset="0"/>
                <a:sym typeface="Lucida Grande" charset="0"/>
              </a:rPr>
              <a:t>Port mapping must translate to valid communications network.</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solidFill>
            <a:srgbClr val="FFFFFF"/>
          </a:solidFill>
          <a:ln/>
        </p:spPr>
      </p:sp>
      <p:sp>
        <p:nvSpPr>
          <p:cNvPr id="53251"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solidFill>
            <a:srgbClr val="FFFFFF"/>
          </a:solidFill>
          <a:ln/>
        </p:spPr>
      </p:sp>
      <p:sp>
        <p:nvSpPr>
          <p:cNvPr id="54275"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solidFill>
            <a:srgbClr val="FFFFFF"/>
          </a:solidFill>
          <a:ln/>
        </p:spPr>
      </p:sp>
      <p:sp>
        <p:nvSpPr>
          <p:cNvPr id="55299"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solidFill>
            <a:srgbClr val="FFFFFF"/>
          </a:solidFill>
          <a:ln/>
        </p:spPr>
      </p:sp>
      <p:sp>
        <p:nvSpPr>
          <p:cNvPr id="56323"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solidFill>
            <a:srgbClr val="FFFFFF"/>
          </a:solidFill>
          <a:ln/>
        </p:spPr>
      </p:sp>
      <p:sp>
        <p:nvSpPr>
          <p:cNvPr id="40963"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solidFill>
            <a:srgbClr val="FFFFFF"/>
          </a:solidFill>
          <a:ln/>
        </p:spPr>
      </p:sp>
      <p:sp>
        <p:nvSpPr>
          <p:cNvPr id="5734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solidFill>
            <a:srgbClr val="FFFFFF"/>
          </a:solidFill>
          <a:ln/>
        </p:spPr>
      </p:sp>
      <p:sp>
        <p:nvSpPr>
          <p:cNvPr id="40963"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solidFill>
            <a:srgbClr val="FFFFFF"/>
          </a:solidFill>
          <a:ln/>
        </p:spPr>
      </p:sp>
      <p:sp>
        <p:nvSpPr>
          <p:cNvPr id="40963" name="Rectangle 2"/>
          <p:cNvSpPr>
            <a:spLocks noGrp="1" noChangeArrowheads="1"/>
          </p:cNvSpPr>
          <p:nvPr>
            <p:ph type="body" idx="1"/>
          </p:nvPr>
        </p:nvSpPr>
        <p:spPr>
          <a:noFill/>
          <a:ln/>
        </p:spPr>
        <p:txBody>
          <a:bodyPr/>
          <a:lstStyle/>
          <a:p>
            <a:pPr eaLnBrk="1" hangingPunct="1"/>
            <a:r>
              <a:rPr lang="en-US" sz="2200" dirty="0" smtClean="0">
                <a:latin typeface="Lucida Grande" charset="0"/>
                <a:ea typeface="Lucida Grande" charset="0"/>
                <a:cs typeface="Lucida Grande" charset="0"/>
                <a:sym typeface="Lucida Grande" charset="0"/>
              </a:rPr>
              <a:t>Constructive = synthesis from requirements and composition rules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solidFill>
            <a:srgbClr val="FFFFFF"/>
          </a:solidFill>
          <a:ln/>
        </p:spPr>
      </p:sp>
      <p:sp>
        <p:nvSpPr>
          <p:cNvPr id="44035"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solidFill>
            <a:srgbClr val="FFFFFF"/>
          </a:solidFill>
          <a:ln/>
        </p:spPr>
      </p:sp>
      <p:sp>
        <p:nvSpPr>
          <p:cNvPr id="41987"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solidFill>
            <a:srgbClr val="FFFFFF"/>
          </a:solidFill>
          <a:ln/>
        </p:spPr>
      </p:sp>
      <p:sp>
        <p:nvSpPr>
          <p:cNvPr id="45059"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solidFill>
            <a:srgbClr val="FFFFFF"/>
          </a:solidFill>
          <a:ln/>
        </p:spPr>
      </p:sp>
      <p:sp>
        <p:nvSpPr>
          <p:cNvPr id="46083" name="Rectangle 2"/>
          <p:cNvSpPr>
            <a:spLocks noGrp="1" noChangeArrowheads="1"/>
          </p:cNvSpPr>
          <p:nvPr>
            <p:ph type="body" idx="1"/>
          </p:nvPr>
        </p:nvSpPr>
        <p:spPr>
          <a:noFill/>
          <a:ln/>
        </p:spPr>
        <p:txBody>
          <a:bodyPr/>
          <a:lstStyle/>
          <a:p>
            <a:pPr eaLnBrk="1" hangingPunct="1"/>
            <a:endParaRPr lang="en-US" sz="2200" dirty="0" smtClean="0">
              <a:latin typeface="Lucida Grande" charset="0"/>
              <a:ea typeface="Lucida Grande"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0" y="5029200"/>
            <a:ext cx="10464800" cy="11303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smtClean="0">
                <a:sym typeface="Gill Sans" charset="0"/>
              </a:rPr>
              <a:t>Click to edit Master text styles</a:t>
            </a:r>
          </a:p>
          <a:p>
            <a:pPr lvl="1"/>
            <a:r>
              <a:rPr lang="en-US" smtClean="0">
                <a:sym typeface="Gill Sans" charset="0"/>
              </a:rPr>
              <a:t>Second level</a:t>
            </a:r>
          </a:p>
          <a:p>
            <a:pPr lvl="2"/>
            <a:r>
              <a:rPr lang="en-US" smtClean="0">
                <a:sym typeface="Gill Sans" charset="0"/>
              </a:rPr>
              <a:t>Third level</a:t>
            </a:r>
          </a:p>
          <a:p>
            <a:pPr lvl="3"/>
            <a:r>
              <a:rPr lang="en-US" smtClean="0">
                <a:sym typeface="Gill Sans" charset="0"/>
              </a:rPr>
              <a:t>Fourth level</a:t>
            </a:r>
          </a:p>
          <a:p>
            <a:pPr lvl="4"/>
            <a:r>
              <a:rPr lang="en-US" smtClean="0">
                <a:sym typeface="Gill Sans" charset="0"/>
              </a:rPr>
              <a:t>Fifth level</a:t>
            </a:r>
          </a:p>
        </p:txBody>
      </p:sp>
      <p:sp>
        <p:nvSpPr>
          <p:cNvPr id="1027" name="Rectangle 2"/>
          <p:cNvSpPr>
            <a:spLocks noGrp="1" noChangeArrowheads="1"/>
          </p:cNvSpPr>
          <p:nvPr>
            <p:ph type="title"/>
          </p:nvPr>
        </p:nvSpPr>
        <p:spPr bwMode="auto">
          <a:xfrm>
            <a:off x="1270000" y="1638300"/>
            <a:ext cx="10464800" cy="33020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smtClean="0">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mn-lt"/>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mn-lt"/>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mn-lt"/>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mn-lt"/>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jpe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4.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1.png"/><Relationship Id="rId5" Type="http://schemas.openxmlformats.org/officeDocument/2006/relationships/image" Target="../media/image3.png"/><Relationship Id="rId10" Type="http://schemas.openxmlformats.org/officeDocument/2006/relationships/oleObject" Target="../embeddings/oleObject6.bin"/><Relationship Id="rId4" Type="http://schemas.openxmlformats.org/officeDocument/2006/relationships/image" Target="../media/image4.png"/><Relationship Id="rId9"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7.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2.png"/><Relationship Id="rId5" Type="http://schemas.openxmlformats.org/officeDocument/2006/relationships/image" Target="../media/image3.png"/><Relationship Id="rId10" Type="http://schemas.openxmlformats.org/officeDocument/2006/relationships/oleObject" Target="../embeddings/oleObject10.bin"/><Relationship Id="rId4" Type="http://schemas.openxmlformats.org/officeDocument/2006/relationships/image" Target="../media/image4.png"/><Relationship Id="rId9"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gecode.or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body" idx="1"/>
          </p:nvPr>
        </p:nvSpPr>
        <p:spPr>
          <a:xfrm>
            <a:off x="990600" y="5105400"/>
            <a:ext cx="11010900" cy="1524000"/>
          </a:xfrm>
        </p:spPr>
        <p:txBody>
          <a:bodyPr/>
          <a:lstStyle/>
          <a:p>
            <a:pPr marL="0" indent="0" eaLnBrk="1" hangingPunct="1"/>
            <a:r>
              <a:rPr lang="en-US" sz="3000" dirty="0" smtClean="0"/>
              <a:t>Graham Hemingway, Joseph Porter, </a:t>
            </a:r>
          </a:p>
          <a:p>
            <a:pPr marL="0" indent="0" eaLnBrk="1" hangingPunct="1"/>
            <a:r>
              <a:rPr lang="en-US" sz="3000" dirty="0" smtClean="0"/>
              <a:t>Nicholas Kottenstette, Harmon Nine, Chris vanBuskirk, </a:t>
            </a:r>
          </a:p>
          <a:p>
            <a:pPr marL="0" indent="0" eaLnBrk="1" hangingPunct="1"/>
            <a:r>
              <a:rPr lang="en-US" sz="3000" dirty="0" smtClean="0"/>
              <a:t>Gabor Karsai, and Janos Sztipanovits</a:t>
            </a:r>
          </a:p>
        </p:txBody>
      </p:sp>
      <p:sp>
        <p:nvSpPr>
          <p:cNvPr id="14339" name="Rectangle 2"/>
          <p:cNvSpPr>
            <a:spLocks noGrp="1" noChangeArrowheads="1"/>
          </p:cNvSpPr>
          <p:nvPr>
            <p:ph type="title"/>
          </p:nvPr>
        </p:nvSpPr>
        <p:spPr>
          <a:xfrm>
            <a:off x="342900" y="1638300"/>
            <a:ext cx="12242800" cy="3302000"/>
          </a:xfrm>
        </p:spPr>
        <p:txBody>
          <a:bodyPr/>
          <a:lstStyle/>
          <a:p>
            <a:pPr eaLnBrk="1" hangingPunct="1"/>
            <a:r>
              <a:rPr lang="en-US" sz="4000" dirty="0" smtClean="0"/>
              <a:t>New Developments in </a:t>
            </a:r>
            <a:br>
              <a:rPr lang="en-US" sz="4000" dirty="0" smtClean="0"/>
            </a:br>
            <a:r>
              <a:rPr lang="en-US" sz="4000" dirty="0" smtClean="0"/>
              <a:t>Model-Integrated Development of High-Confidence Software</a:t>
            </a:r>
            <a:r>
              <a:rPr lang="en-US" sz="4000" b="1" dirty="0" smtClean="0">
                <a:ea typeface="ヒラギノ角ゴ ProN W6" charset="0"/>
                <a:cs typeface="ヒラギノ角ゴ ProN W6" charset="0"/>
              </a:rPr>
              <a:t/>
            </a:r>
            <a:br>
              <a:rPr lang="en-US" sz="4000" b="1" dirty="0" smtClean="0">
                <a:ea typeface="ヒラギノ角ゴ ProN W6" charset="0"/>
                <a:cs typeface="ヒラギノ角ゴ ProN W6" charset="0"/>
              </a:rPr>
            </a:br>
            <a:endParaRPr lang="en-US" sz="4000" b="1" dirty="0" smtClean="0">
              <a:ea typeface="ヒラギノ角ゴ ProN W6" charset="0"/>
              <a:cs typeface="ヒラギノ角ゴ ProN W6" charset="0"/>
            </a:endParaRPr>
          </a:p>
        </p:txBody>
      </p:sp>
      <p:pic>
        <p:nvPicPr>
          <p:cNvPr id="14340" name="Picture 3"/>
          <p:cNvPicPr>
            <a:picLocks noChangeAspect="1" noChangeArrowheads="1"/>
          </p:cNvPicPr>
          <p:nvPr/>
        </p:nvPicPr>
        <p:blipFill>
          <a:blip r:embed="rId3" cstate="print"/>
          <a:srcRect/>
          <a:stretch>
            <a:fillRect/>
          </a:stretch>
        </p:blipFill>
        <p:spPr bwMode="auto">
          <a:xfrm>
            <a:off x="6007100" y="5740400"/>
            <a:ext cx="2540000" cy="1524000"/>
          </a:xfrm>
          <a:prstGeom prst="rect">
            <a:avLst/>
          </a:prstGeom>
          <a:noFill/>
          <a:ln w="12700">
            <a:noFill/>
            <a:miter lim="800000"/>
            <a:headEnd/>
            <a:tailEnd/>
          </a:ln>
        </p:spPr>
      </p:pic>
      <p:pic>
        <p:nvPicPr>
          <p:cNvPr id="14341" name="Picture 4"/>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pic>
        <p:nvPicPr>
          <p:cNvPr id="14342" name="Picture 5"/>
          <p:cNvPicPr>
            <a:picLocks noChangeAspect="1" noChangeArrowheads="1"/>
          </p:cNvPicPr>
          <p:nvPr/>
        </p:nvPicPr>
        <p:blipFill>
          <a:blip r:embed="rId5" cstate="print"/>
          <a:srcRect/>
          <a:stretch>
            <a:fillRect/>
          </a:stretch>
        </p:blipFill>
        <p:spPr bwMode="auto">
          <a:xfrm>
            <a:off x="257175" y="193675"/>
            <a:ext cx="952500" cy="781050"/>
          </a:xfrm>
          <a:prstGeom prst="rect">
            <a:avLst/>
          </a:prstGeom>
          <a:noFill/>
          <a:ln w="9525">
            <a:noFill/>
            <a:miter lim="800000"/>
            <a:headEnd/>
            <a:tailEnd/>
          </a:ln>
        </p:spPr>
      </p:pic>
      <p:sp>
        <p:nvSpPr>
          <p:cNvPr id="14343" name="Line 6"/>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4344" name="Rectangle 7"/>
          <p:cNvSpPr>
            <a:spLocks/>
          </p:cNvSpPr>
          <p:nvPr/>
        </p:nvSpPr>
        <p:spPr bwMode="auto">
          <a:xfrm>
            <a:off x="3702050" y="7073900"/>
            <a:ext cx="5599113" cy="863600"/>
          </a:xfrm>
          <a:prstGeom prst="rect">
            <a:avLst/>
          </a:prstGeom>
          <a:noFill/>
          <a:ln w="12700">
            <a:noFill/>
            <a:miter lim="800000"/>
            <a:headEnd/>
            <a:tailEnd/>
          </a:ln>
        </p:spPr>
        <p:txBody>
          <a:bodyPr wrap="none" lIns="0" tIns="0" rIns="0" bIns="0" anchor="ctr">
            <a:spAutoFit/>
          </a:bodyPr>
          <a:lstStyle/>
          <a:p>
            <a:r>
              <a:rPr lang="en-US" sz="2600">
                <a:solidFill>
                  <a:schemeClr val="tx1"/>
                </a:solidFill>
                <a:ea typeface="Gill Sans" charset="0"/>
                <a:cs typeface="Gill Sans" charset="0"/>
              </a:rPr>
              <a:t>Institute for Software Integrated Systems</a:t>
            </a:r>
          </a:p>
          <a:p>
            <a:r>
              <a:rPr lang="en-US" sz="2600">
                <a:solidFill>
                  <a:schemeClr val="tx1"/>
                </a:solidFill>
                <a:ea typeface="Gill Sans" charset="0"/>
                <a:cs typeface="Gill Sans" charset="0"/>
              </a:rPr>
              <a:t>Vanderbilt University</a:t>
            </a:r>
          </a:p>
        </p:txBody>
      </p:sp>
      <p:sp>
        <p:nvSpPr>
          <p:cNvPr id="14345" name="Line 9"/>
          <p:cNvSpPr>
            <a:spLocks noChangeShapeType="1"/>
          </p:cNvSpPr>
          <p:nvPr/>
        </p:nvSpPr>
        <p:spPr bwMode="auto">
          <a:xfrm rot="10800000" flipH="1">
            <a:off x="0" y="9359900"/>
            <a:ext cx="12979400" cy="0"/>
          </a:xfrm>
          <a:prstGeom prst="line">
            <a:avLst/>
          </a:prstGeom>
          <a:noFill/>
          <a:ln w="12700">
            <a:solidFill>
              <a:schemeClr val="tx1"/>
            </a:solidFill>
            <a:miter lim="800000"/>
            <a:headEnd/>
            <a:tailEnd/>
          </a:ln>
        </p:spPr>
        <p:txBody>
          <a:bodyPr lIns="0" tIns="0" rIns="0" bIns="0"/>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a:xfrm>
            <a:off x="1066800" y="190500"/>
            <a:ext cx="10871200" cy="787400"/>
          </a:xfrm>
        </p:spPr>
        <p:txBody>
          <a:bodyPr/>
          <a:lstStyle/>
          <a:p>
            <a:pPr eaLnBrk="1" hangingPunct="1"/>
            <a:r>
              <a:rPr lang="en-US" sz="4000" b="1" smtClean="0"/>
              <a:t>ESMoL Modeling Process</a:t>
            </a:r>
            <a:endParaRPr lang="en-US" sz="4000" b="1" smtClean="0">
              <a:ea typeface="ヒラギノ角ゴ ProN W6" charset="0"/>
              <a:cs typeface="ヒラギノ角ゴ ProN W6" charset="0"/>
            </a:endParaRPr>
          </a:p>
        </p:txBody>
      </p:sp>
      <p:pic>
        <p:nvPicPr>
          <p:cNvPr id="20483"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20484" name="Rectangle 3"/>
          <p:cNvSpPr>
            <a:spLocks/>
          </p:cNvSpPr>
          <p:nvPr/>
        </p:nvSpPr>
        <p:spPr bwMode="auto">
          <a:xfrm>
            <a:off x="1250950" y="3035300"/>
            <a:ext cx="10494963" cy="5956300"/>
          </a:xfrm>
          <a:prstGeom prst="rect">
            <a:avLst/>
          </a:prstGeom>
          <a:noFill/>
          <a:ln w="12700">
            <a:noFill/>
            <a:miter lim="800000"/>
            <a:headEnd/>
            <a:tailEnd/>
          </a:ln>
        </p:spPr>
        <p:txBody>
          <a:bodyPr wrap="none" lIns="0" tIns="0" rIns="0" bIns="0">
            <a:spAutoFit/>
          </a:bodyPr>
          <a:lstStyle/>
          <a:p>
            <a:pPr marL="1016000" indent="-762000" algn="l">
              <a:lnSpc>
                <a:spcPct val="140000"/>
              </a:lnSpc>
              <a:buFontTx/>
              <a:buAutoNum type="arabicPeriod"/>
            </a:pPr>
            <a:r>
              <a:rPr lang="en-US">
                <a:solidFill>
                  <a:schemeClr val="tx1"/>
                </a:solidFill>
                <a:ea typeface="Gill Sans" charset="0"/>
                <a:cs typeface="Gill Sans" charset="0"/>
              </a:rPr>
              <a:t>Import controller design from Simulink</a:t>
            </a:r>
          </a:p>
          <a:p>
            <a:pPr marL="1016000" indent="-762000" algn="l">
              <a:lnSpc>
                <a:spcPct val="140000"/>
              </a:lnSpc>
              <a:buFontTx/>
              <a:buAutoNum type="arabicPeriod"/>
            </a:pPr>
            <a:r>
              <a:rPr lang="en-US">
                <a:solidFill>
                  <a:schemeClr val="tx1"/>
                </a:solidFill>
                <a:ea typeface="Gill Sans" charset="0"/>
                <a:cs typeface="Gill Sans" charset="0"/>
              </a:rPr>
              <a:t>Define components and message types</a:t>
            </a:r>
          </a:p>
          <a:p>
            <a:pPr marL="1016000" indent="-762000" algn="l">
              <a:lnSpc>
                <a:spcPct val="140000"/>
              </a:lnSpc>
              <a:buFontTx/>
              <a:buAutoNum type="arabicPeriod"/>
            </a:pPr>
            <a:r>
              <a:rPr lang="en-US">
                <a:solidFill>
                  <a:schemeClr val="tx1"/>
                </a:solidFill>
                <a:ea typeface="Gill Sans" charset="0"/>
                <a:cs typeface="Gill Sans" charset="0"/>
              </a:rPr>
              <a:t>Generate component functional code</a:t>
            </a:r>
          </a:p>
          <a:p>
            <a:pPr marL="1016000" indent="-762000" algn="l">
              <a:lnSpc>
                <a:spcPct val="140000"/>
              </a:lnSpc>
              <a:buFontTx/>
              <a:buAutoNum type="arabicPeriod"/>
            </a:pPr>
            <a:r>
              <a:rPr lang="en-US">
                <a:solidFill>
                  <a:schemeClr val="tx1"/>
                </a:solidFill>
                <a:ea typeface="Gill Sans" charset="0"/>
                <a:cs typeface="Gill Sans" charset="0"/>
              </a:rPr>
              <a:t>Create deployment hardware configuration</a:t>
            </a:r>
          </a:p>
          <a:p>
            <a:pPr marL="1016000" indent="-762000" algn="l">
              <a:lnSpc>
                <a:spcPct val="140000"/>
              </a:lnSpc>
              <a:buFontTx/>
              <a:buAutoNum type="arabicPeriod"/>
            </a:pPr>
            <a:r>
              <a:rPr lang="en-US">
                <a:solidFill>
                  <a:schemeClr val="tx1"/>
                </a:solidFill>
                <a:ea typeface="Gill Sans" charset="0"/>
                <a:cs typeface="Gill Sans" charset="0"/>
              </a:rPr>
              <a:t>Deploy components and messages</a:t>
            </a:r>
          </a:p>
          <a:p>
            <a:pPr marL="1016000" indent="-762000" algn="l">
              <a:lnSpc>
                <a:spcPct val="140000"/>
              </a:lnSpc>
              <a:buFontTx/>
              <a:buAutoNum type="arabicPeriod"/>
            </a:pPr>
            <a:r>
              <a:rPr lang="en-US">
                <a:solidFill>
                  <a:schemeClr val="tx1"/>
                </a:solidFill>
                <a:ea typeface="Gill Sans" charset="0"/>
                <a:cs typeface="Gill Sans" charset="0"/>
              </a:rPr>
              <a:t>Calculate time-triggered schedule</a:t>
            </a:r>
          </a:p>
          <a:p>
            <a:pPr marL="1016000" indent="-762000" algn="l">
              <a:lnSpc>
                <a:spcPct val="140000"/>
              </a:lnSpc>
              <a:buFontTx/>
              <a:buAutoNum type="arabicPeriod"/>
            </a:pPr>
            <a:r>
              <a:rPr lang="en-US">
                <a:solidFill>
                  <a:schemeClr val="tx1"/>
                </a:solidFill>
                <a:ea typeface="Gill Sans" charset="0"/>
                <a:cs typeface="Gill Sans" charset="0"/>
              </a:rPr>
              <a:t>Synthesize the TrueTime model</a:t>
            </a:r>
          </a:p>
        </p:txBody>
      </p:sp>
      <p:sp>
        <p:nvSpPr>
          <p:cNvPr id="20485" name="Rectangle 4"/>
          <p:cNvSpPr>
            <a:spLocks/>
          </p:cNvSpPr>
          <p:nvPr/>
        </p:nvSpPr>
        <p:spPr bwMode="auto">
          <a:xfrm>
            <a:off x="679450" y="1397000"/>
            <a:ext cx="11811000" cy="13462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Several steps are required to synthesize a TTA-based TrueTime model using the ESMoL toolchain.</a:t>
            </a:r>
          </a:p>
        </p:txBody>
      </p:sp>
      <p:sp>
        <p:nvSpPr>
          <p:cNvPr id="20486"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0487" name="Line 7"/>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20488" name="Picture 8"/>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1066800" y="190500"/>
            <a:ext cx="10871200" cy="787400"/>
          </a:xfrm>
        </p:spPr>
        <p:txBody>
          <a:bodyPr/>
          <a:lstStyle/>
          <a:p>
            <a:pPr eaLnBrk="1" hangingPunct="1"/>
            <a:r>
              <a:rPr lang="en-US" sz="4000" b="1" smtClean="0"/>
              <a:t>Step 1 - Import Controller from Simulink</a:t>
            </a:r>
            <a:endParaRPr lang="en-US" sz="4000" b="1" smtClean="0">
              <a:ea typeface="ヒラギノ角ゴ ProN W6" charset="0"/>
              <a:cs typeface="ヒラギノ角ゴ ProN W6" charset="0"/>
            </a:endParaRPr>
          </a:p>
        </p:txBody>
      </p:sp>
      <p:pic>
        <p:nvPicPr>
          <p:cNvPr id="21507"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21508" name="Rectangle 3"/>
          <p:cNvSpPr>
            <a:spLocks/>
          </p:cNvSpPr>
          <p:nvPr/>
        </p:nvSpPr>
        <p:spPr bwMode="auto">
          <a:xfrm>
            <a:off x="831850" y="1104900"/>
            <a:ext cx="12166600" cy="19685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Automated import tool reads Simulink model and creates equivalent model in ESMoL language.  Multiple models of computation are supported:  </a:t>
            </a:r>
          </a:p>
        </p:txBody>
      </p:sp>
      <p:pic>
        <p:nvPicPr>
          <p:cNvPr id="21509" name="Picture 4"/>
          <p:cNvPicPr>
            <a:picLocks noChangeAspect="1" noChangeArrowheads="1"/>
          </p:cNvPicPr>
          <p:nvPr/>
        </p:nvPicPr>
        <p:blipFill>
          <a:blip r:embed="rId4" cstate="print"/>
          <a:srcRect/>
          <a:stretch>
            <a:fillRect/>
          </a:stretch>
        </p:blipFill>
        <p:spPr bwMode="auto">
          <a:xfrm>
            <a:off x="376238" y="6108700"/>
            <a:ext cx="2824162" cy="1663700"/>
          </a:xfrm>
          <a:prstGeom prst="rect">
            <a:avLst/>
          </a:prstGeom>
          <a:noFill/>
          <a:ln w="12700">
            <a:noFill/>
            <a:miter lim="800000"/>
            <a:headEnd/>
            <a:tailEnd/>
          </a:ln>
        </p:spPr>
      </p:pic>
      <p:sp>
        <p:nvSpPr>
          <p:cNvPr id="21510" name="Line 5"/>
          <p:cNvSpPr>
            <a:spLocks noChangeShapeType="1"/>
          </p:cNvSpPr>
          <p:nvPr/>
        </p:nvSpPr>
        <p:spPr bwMode="auto">
          <a:xfrm flipH="1">
            <a:off x="3238500" y="6946900"/>
            <a:ext cx="685800" cy="0"/>
          </a:xfrm>
          <a:prstGeom prst="line">
            <a:avLst/>
          </a:prstGeom>
          <a:noFill/>
          <a:ln w="177800">
            <a:solidFill>
              <a:schemeClr val="tx1"/>
            </a:solidFill>
            <a:miter lim="800000"/>
            <a:headEnd type="stealth" w="med" len="med"/>
            <a:tailEnd/>
          </a:ln>
        </p:spPr>
        <p:txBody>
          <a:bodyPr lIns="0" tIns="0" rIns="0" bIns="0"/>
          <a:lstStyle/>
          <a:p>
            <a:endParaRPr lang="en-US"/>
          </a:p>
        </p:txBody>
      </p:sp>
      <p:pic>
        <p:nvPicPr>
          <p:cNvPr id="21511" name="Picture 6"/>
          <p:cNvPicPr>
            <a:picLocks noChangeAspect="1" noChangeArrowheads="1"/>
          </p:cNvPicPr>
          <p:nvPr/>
        </p:nvPicPr>
        <p:blipFill>
          <a:blip r:embed="rId5" cstate="print"/>
          <a:srcRect/>
          <a:stretch>
            <a:fillRect/>
          </a:stretch>
        </p:blipFill>
        <p:spPr bwMode="auto">
          <a:xfrm>
            <a:off x="3930650" y="4470400"/>
            <a:ext cx="8845550" cy="4330700"/>
          </a:xfrm>
          <a:prstGeom prst="rect">
            <a:avLst/>
          </a:prstGeom>
          <a:noFill/>
          <a:ln w="12700">
            <a:noFill/>
            <a:miter lim="800000"/>
            <a:headEnd/>
            <a:tailEnd/>
          </a:ln>
        </p:spPr>
      </p:pic>
      <p:sp>
        <p:nvSpPr>
          <p:cNvPr id="21512" name="Rectangle 7"/>
          <p:cNvSpPr>
            <a:spLocks/>
          </p:cNvSpPr>
          <p:nvPr/>
        </p:nvSpPr>
        <p:spPr bwMode="auto">
          <a:xfrm>
            <a:off x="444500" y="3848100"/>
            <a:ext cx="2908300" cy="1917700"/>
          </a:xfrm>
          <a:prstGeom prst="rect">
            <a:avLst/>
          </a:prstGeom>
          <a:noFill/>
          <a:ln w="12700">
            <a:noFill/>
            <a:miter lim="800000"/>
            <a:headEnd/>
            <a:tailEnd/>
          </a:ln>
        </p:spPr>
        <p:txBody>
          <a:bodyPr lIns="0" tIns="0" rIns="0" bIns="0" anchor="ctr"/>
          <a:lstStyle/>
          <a:p>
            <a:pPr marL="381000" indent="-381000" algn="l">
              <a:spcBef>
                <a:spcPts val="1000"/>
              </a:spcBef>
              <a:buSzPct val="125000"/>
              <a:buFont typeface="Gill Sans" charset="0"/>
              <a:buChar char="•"/>
            </a:pPr>
            <a:r>
              <a:rPr lang="en-US" sz="3600">
                <a:solidFill>
                  <a:schemeClr val="tx1"/>
                </a:solidFill>
                <a:ea typeface="Gill Sans" charset="0"/>
                <a:cs typeface="Gill Sans" charset="0"/>
              </a:rPr>
              <a:t>Dataflow</a:t>
            </a:r>
          </a:p>
          <a:p>
            <a:pPr marL="381000" indent="-381000" algn="l">
              <a:spcBef>
                <a:spcPts val="1000"/>
              </a:spcBef>
              <a:buSzPct val="125000"/>
              <a:buFont typeface="Gill Sans" charset="0"/>
              <a:buChar char="•"/>
            </a:pPr>
            <a:r>
              <a:rPr lang="en-US" sz="3600">
                <a:solidFill>
                  <a:schemeClr val="tx1"/>
                </a:solidFill>
                <a:ea typeface="Gill Sans" charset="0"/>
                <a:cs typeface="Gill Sans" charset="0"/>
              </a:rPr>
              <a:t>Stateflow</a:t>
            </a:r>
          </a:p>
          <a:p>
            <a:pPr marL="381000" indent="-381000" algn="l">
              <a:spcBef>
                <a:spcPts val="1000"/>
              </a:spcBef>
              <a:buSzPct val="125000"/>
              <a:buFont typeface="Gill Sans" charset="0"/>
              <a:buChar char="•"/>
            </a:pPr>
            <a:r>
              <a:rPr lang="en-US" sz="3600">
                <a:solidFill>
                  <a:schemeClr val="tx1"/>
                </a:solidFill>
                <a:ea typeface="Gill Sans" charset="0"/>
                <a:cs typeface="Gill Sans" charset="0"/>
              </a:rPr>
              <a:t>Petri-nets</a:t>
            </a:r>
          </a:p>
        </p:txBody>
      </p:sp>
      <p:sp>
        <p:nvSpPr>
          <p:cNvPr id="21513" name="Line 8"/>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1514" name="Line 10"/>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21515" name="Picture 11"/>
          <p:cNvPicPr>
            <a:picLocks noChangeAspect="1" noChangeArrowheads="1"/>
          </p:cNvPicPr>
          <p:nvPr/>
        </p:nvPicPr>
        <p:blipFill>
          <a:blip r:embed="rId6" cstate="print"/>
          <a:srcRect/>
          <a:stretch>
            <a:fillRect/>
          </a:stretch>
        </p:blipFill>
        <p:spPr bwMode="auto">
          <a:xfrm>
            <a:off x="11882438" y="307975"/>
            <a:ext cx="804862" cy="555625"/>
          </a:xfrm>
          <a:prstGeom prst="rect">
            <a:avLst/>
          </a:prstGeom>
          <a:noFill/>
          <a:ln w="9525">
            <a:noFill/>
            <a:miter lim="800000"/>
            <a:headEnd/>
            <a:tailEnd/>
          </a:ln>
        </p:spPr>
      </p:pic>
      <p:sp>
        <p:nvSpPr>
          <p:cNvPr id="21516" name="Rectangle 12"/>
          <p:cNvSpPr>
            <a:spLocks/>
          </p:cNvSpPr>
          <p:nvPr/>
        </p:nvSpPr>
        <p:spPr bwMode="auto">
          <a:xfrm>
            <a:off x="398463" y="3289300"/>
            <a:ext cx="2784475" cy="622300"/>
          </a:xfrm>
          <a:prstGeom prst="rect">
            <a:avLst/>
          </a:prstGeom>
          <a:noFill/>
          <a:ln w="12700">
            <a:noFill/>
            <a:miter lim="800000"/>
            <a:headEnd/>
            <a:tailEnd/>
          </a:ln>
        </p:spPr>
        <p:txBody>
          <a:bodyPr wrap="none" lIns="0" tIns="0" rIns="0" bIns="0" anchor="ctr">
            <a:spAutoFit/>
          </a:bodyPr>
          <a:lstStyle/>
          <a:p>
            <a:r>
              <a:rPr lang="en-US" sz="3600" u="sng">
                <a:solidFill>
                  <a:schemeClr val="tx1"/>
                </a:solidFill>
                <a:ea typeface="Gill Sans" charset="0"/>
                <a:cs typeface="Gill Sans" charset="0"/>
              </a:rPr>
              <a:t>Sub-Languages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a:xfrm>
            <a:off x="609600" y="190500"/>
            <a:ext cx="11785600" cy="787400"/>
          </a:xfrm>
        </p:spPr>
        <p:txBody>
          <a:bodyPr/>
          <a:lstStyle/>
          <a:p>
            <a:pPr eaLnBrk="1" hangingPunct="1"/>
            <a:r>
              <a:rPr lang="en-US" sz="4000" b="1" smtClean="0"/>
              <a:t>Step 2 - Define Comp. &amp; Message Types</a:t>
            </a:r>
            <a:endParaRPr lang="en-US" sz="4000" b="1" smtClean="0">
              <a:ea typeface="ヒラギノ角ゴ ProN W6" charset="0"/>
              <a:cs typeface="ヒラギノ角ゴ ProN W6" charset="0"/>
            </a:endParaRPr>
          </a:p>
        </p:txBody>
      </p:sp>
      <p:pic>
        <p:nvPicPr>
          <p:cNvPr id="22531"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22532" name="Rectangle 3"/>
          <p:cNvSpPr>
            <a:spLocks/>
          </p:cNvSpPr>
          <p:nvPr/>
        </p:nvSpPr>
        <p:spPr bwMode="auto">
          <a:xfrm>
            <a:off x="539750" y="1257300"/>
            <a:ext cx="12166600" cy="19685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Component types are created from references to imported models.  Message types define inputs and outputs to component types.</a:t>
            </a:r>
          </a:p>
        </p:txBody>
      </p:sp>
      <p:pic>
        <p:nvPicPr>
          <p:cNvPr id="22533" name="Picture 4"/>
          <p:cNvPicPr>
            <a:picLocks noChangeAspect="1" noChangeArrowheads="1"/>
          </p:cNvPicPr>
          <p:nvPr/>
        </p:nvPicPr>
        <p:blipFill>
          <a:blip r:embed="rId4" cstate="print"/>
          <a:srcRect/>
          <a:stretch>
            <a:fillRect/>
          </a:stretch>
        </p:blipFill>
        <p:spPr bwMode="auto">
          <a:xfrm>
            <a:off x="825500" y="3284538"/>
            <a:ext cx="6629400" cy="4171950"/>
          </a:xfrm>
          <a:prstGeom prst="rect">
            <a:avLst/>
          </a:prstGeom>
          <a:noFill/>
          <a:ln w="12700">
            <a:noFill/>
            <a:miter lim="800000"/>
            <a:headEnd/>
            <a:tailEnd/>
          </a:ln>
        </p:spPr>
      </p:pic>
      <p:pic>
        <p:nvPicPr>
          <p:cNvPr id="32773" name="Picture 5"/>
          <p:cNvPicPr>
            <a:picLocks noChangeAspect="1" noChangeArrowheads="1"/>
          </p:cNvPicPr>
          <p:nvPr/>
        </p:nvPicPr>
        <p:blipFill>
          <a:blip r:embed="rId5" cstate="print"/>
          <a:srcRect t="507" r="26430" b="465"/>
          <a:stretch>
            <a:fillRect/>
          </a:stretch>
        </p:blipFill>
        <p:spPr bwMode="auto">
          <a:xfrm>
            <a:off x="4972050" y="4572000"/>
            <a:ext cx="7272338" cy="4152900"/>
          </a:xfrm>
          <a:prstGeom prst="rect">
            <a:avLst/>
          </a:prstGeom>
          <a:noFill/>
          <a:ln w="12700">
            <a:noFill/>
            <a:miter lim="800000"/>
            <a:headEnd/>
            <a:tailEnd/>
          </a:ln>
        </p:spPr>
      </p:pic>
      <p:sp>
        <p:nvSpPr>
          <p:cNvPr id="32774" name="AutoShape 6"/>
          <p:cNvSpPr>
            <a:spLocks/>
          </p:cNvSpPr>
          <p:nvPr/>
        </p:nvSpPr>
        <p:spPr bwMode="auto">
          <a:xfrm>
            <a:off x="2552700" y="7607300"/>
            <a:ext cx="1879600" cy="1270000"/>
          </a:xfrm>
          <a:custGeom>
            <a:avLst/>
            <a:gdLst>
              <a:gd name="T0" fmla="*/ 10800 w 11403"/>
              <a:gd name="T1" fmla="+- 0 10800 4229"/>
              <a:gd name="T2" fmla="*/ 10800 h 17371"/>
            </a:gdLst>
            <a:ahLst/>
            <a:cxnLst>
              <a:cxn ang="0">
                <a:pos x="T0" y="T2"/>
              </a:cxn>
            </a:cxnLst>
            <a:rect l="0" t="0" r="r" b="b"/>
            <a:pathLst>
              <a:path w="11403" h="17371">
                <a:moveTo>
                  <a:pt x="21600" y="-4229"/>
                </a:moveTo>
                <a:lnTo>
                  <a:pt x="10912" y="939"/>
                </a:lnTo>
                <a:cubicBezTo>
                  <a:pt x="10637" y="359"/>
                  <a:pt x="10269" y="0"/>
                  <a:pt x="9862" y="0"/>
                </a:cubicBezTo>
                <a:lnTo>
                  <a:pt x="1541" y="0"/>
                </a:lnTo>
                <a:cubicBezTo>
                  <a:pt x="690" y="0"/>
                  <a:pt x="0" y="1555"/>
                  <a:pt x="0" y="3474"/>
                </a:cubicBezTo>
                <a:lnTo>
                  <a:pt x="0" y="13897"/>
                </a:lnTo>
                <a:cubicBezTo>
                  <a:pt x="0" y="15816"/>
                  <a:pt x="690" y="17371"/>
                  <a:pt x="1541" y="17371"/>
                </a:cubicBezTo>
                <a:lnTo>
                  <a:pt x="9862" y="17371"/>
                </a:lnTo>
                <a:cubicBezTo>
                  <a:pt x="10713" y="17371"/>
                  <a:pt x="11403" y="15816"/>
                  <a:pt x="11403" y="13897"/>
                </a:cubicBezTo>
                <a:lnTo>
                  <a:pt x="11403" y="4299"/>
                </a:lnTo>
                <a:lnTo>
                  <a:pt x="21600" y="-4229"/>
                </a:lnTo>
                <a:close/>
                <a:moveTo>
                  <a:pt x="21600" y="-4229"/>
                </a:moveTo>
              </a:path>
            </a:pathLst>
          </a:custGeom>
          <a:blipFill dpi="0" rotWithShape="0">
            <a:blip r:embed="rId6"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900">
                <a:solidFill>
                  <a:srgbClr val="FFFFFF"/>
                </a:solidFill>
                <a:effectLst>
                  <a:outerShdw blurRad="38100" dist="38100" dir="2700000" algn="tl">
                    <a:srgbClr val="C0C0C0"/>
                  </a:outerShdw>
                </a:effectLst>
                <a:ea typeface="Gill Sans" charset="0"/>
                <a:cs typeface="Gill Sans" charset="0"/>
              </a:rPr>
              <a:t>Input Msg</a:t>
            </a:r>
          </a:p>
        </p:txBody>
      </p:sp>
      <p:sp>
        <p:nvSpPr>
          <p:cNvPr id="32775" name="AutoShape 7"/>
          <p:cNvSpPr>
            <a:spLocks/>
          </p:cNvSpPr>
          <p:nvPr/>
        </p:nvSpPr>
        <p:spPr bwMode="auto">
          <a:xfrm>
            <a:off x="9131300" y="2857500"/>
            <a:ext cx="2171700" cy="1270000"/>
          </a:xfrm>
          <a:custGeom>
            <a:avLst/>
            <a:gdLst>
              <a:gd name="T0" fmla="+- 0 10800 4863"/>
              <a:gd name="T1" fmla="*/ T0 w 16737"/>
              <a:gd name="T2" fmla="*/ 10800 h 7289"/>
            </a:gdLst>
            <a:ahLst/>
            <a:cxnLst>
              <a:cxn ang="0">
                <a:pos x="T1" y="T2"/>
              </a:cxn>
            </a:cxnLst>
            <a:rect l="0" t="0" r="r" b="b"/>
            <a:pathLst>
              <a:path w="16737" h="7289">
                <a:moveTo>
                  <a:pt x="2262" y="0"/>
                </a:moveTo>
                <a:cubicBezTo>
                  <a:pt x="1012" y="0"/>
                  <a:pt x="0" y="653"/>
                  <a:pt x="0" y="1458"/>
                </a:cubicBezTo>
                <a:lnTo>
                  <a:pt x="0" y="5831"/>
                </a:lnTo>
                <a:cubicBezTo>
                  <a:pt x="0" y="6218"/>
                  <a:pt x="237" y="6568"/>
                  <a:pt x="618" y="6829"/>
                </a:cubicBezTo>
                <a:lnTo>
                  <a:pt x="-4863" y="21600"/>
                </a:lnTo>
                <a:lnTo>
                  <a:pt x="2795" y="7289"/>
                </a:lnTo>
                <a:lnTo>
                  <a:pt x="14475" y="7289"/>
                </a:lnTo>
                <a:cubicBezTo>
                  <a:pt x="15724" y="7289"/>
                  <a:pt x="16737" y="6636"/>
                  <a:pt x="16737" y="5831"/>
                </a:cubicBezTo>
                <a:lnTo>
                  <a:pt x="16737" y="1458"/>
                </a:lnTo>
                <a:cubicBezTo>
                  <a:pt x="16737" y="653"/>
                  <a:pt x="15724" y="0"/>
                  <a:pt x="14475" y="0"/>
                </a:cubicBezTo>
                <a:lnTo>
                  <a:pt x="2262" y="0"/>
                </a:lnTo>
                <a:close/>
                <a:moveTo>
                  <a:pt x="2262" y="0"/>
                </a:moveTo>
              </a:path>
            </a:pathLst>
          </a:custGeom>
          <a:blipFill dpi="0" rotWithShape="0">
            <a:blip r:embed="rId6"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900" dirty="0">
                <a:solidFill>
                  <a:srgbClr val="FFFFFF"/>
                </a:solidFill>
                <a:effectLst>
                  <a:outerShdw blurRad="38100" dist="38100" dir="2700000" algn="tl">
                    <a:srgbClr val="C0C0C0"/>
                  </a:outerShdw>
                </a:effectLst>
                <a:ea typeface="Gill Sans" charset="0"/>
                <a:cs typeface="Gill Sans" charset="0"/>
              </a:rPr>
              <a:t>Referenced SL Block</a:t>
            </a:r>
          </a:p>
        </p:txBody>
      </p:sp>
      <p:sp>
        <p:nvSpPr>
          <p:cNvPr id="32776" name="AutoShape 8"/>
          <p:cNvSpPr>
            <a:spLocks/>
          </p:cNvSpPr>
          <p:nvPr/>
        </p:nvSpPr>
        <p:spPr bwMode="auto">
          <a:xfrm>
            <a:off x="10922000" y="7962900"/>
            <a:ext cx="1879600" cy="1270000"/>
          </a:xfrm>
          <a:custGeom>
            <a:avLst/>
            <a:gdLst>
              <a:gd name="T0" fmla="*/ 10800 w 21600"/>
              <a:gd name="T1" fmla="+- 0 10800 4941"/>
              <a:gd name="T2" fmla="*/ 10800 h 16659"/>
            </a:gdLst>
            <a:ahLst/>
            <a:cxnLst>
              <a:cxn ang="0">
                <a:pos x="T0" y="T2"/>
              </a:cxn>
            </a:cxnLst>
            <a:rect l="0" t="0" r="r" b="b"/>
            <a:pathLst>
              <a:path w="21600" h="16659">
                <a:moveTo>
                  <a:pt x="4866" y="-4941"/>
                </a:moveTo>
                <a:lnTo>
                  <a:pt x="3402" y="0"/>
                </a:lnTo>
                <a:lnTo>
                  <a:pt x="2919" y="0"/>
                </a:lnTo>
                <a:cubicBezTo>
                  <a:pt x="1307" y="0"/>
                  <a:pt x="0" y="1491"/>
                  <a:pt x="0" y="3331"/>
                </a:cubicBezTo>
                <a:lnTo>
                  <a:pt x="0" y="13327"/>
                </a:lnTo>
                <a:cubicBezTo>
                  <a:pt x="0" y="15167"/>
                  <a:pt x="1307" y="16659"/>
                  <a:pt x="2919" y="16659"/>
                </a:cubicBezTo>
                <a:lnTo>
                  <a:pt x="18681" y="16659"/>
                </a:lnTo>
                <a:cubicBezTo>
                  <a:pt x="20293" y="16659"/>
                  <a:pt x="21600" y="15167"/>
                  <a:pt x="21600" y="13327"/>
                </a:cubicBezTo>
                <a:lnTo>
                  <a:pt x="21600" y="3331"/>
                </a:lnTo>
                <a:cubicBezTo>
                  <a:pt x="21600" y="1491"/>
                  <a:pt x="20293" y="0"/>
                  <a:pt x="18681" y="0"/>
                </a:cubicBezTo>
                <a:lnTo>
                  <a:pt x="6326" y="0"/>
                </a:lnTo>
                <a:lnTo>
                  <a:pt x="4866" y="-4941"/>
                </a:lnTo>
                <a:close/>
                <a:moveTo>
                  <a:pt x="4866" y="-4941"/>
                </a:moveTo>
              </a:path>
            </a:pathLst>
          </a:custGeom>
          <a:blipFill dpi="0" rotWithShape="0">
            <a:blip r:embed="rId6"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900">
                <a:solidFill>
                  <a:srgbClr val="FFFFFF"/>
                </a:solidFill>
                <a:effectLst>
                  <a:outerShdw blurRad="38100" dist="38100" dir="2700000" algn="tl">
                    <a:srgbClr val="C0C0C0"/>
                  </a:outerShdw>
                </a:effectLst>
                <a:ea typeface="Gill Sans" charset="0"/>
                <a:cs typeface="Gill Sans" charset="0"/>
              </a:rPr>
              <a:t>Output Msg</a:t>
            </a:r>
          </a:p>
        </p:txBody>
      </p:sp>
      <p:sp>
        <p:nvSpPr>
          <p:cNvPr id="22538" name="Line 9"/>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2539" name="Line 11"/>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22540" name="Picture 12"/>
          <p:cNvPicPr>
            <a:picLocks noChangeAspect="1" noChangeArrowheads="1"/>
          </p:cNvPicPr>
          <p:nvPr/>
        </p:nvPicPr>
        <p:blipFill>
          <a:blip r:embed="rId7"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autoUpdateAnimBg="0"/>
      <p:bldP spid="32775" grpId="0" animBg="1" autoUpdateAnimBg="0"/>
      <p:bldP spid="3277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p:nvPr>
        </p:nvSpPr>
        <p:spPr>
          <a:xfrm>
            <a:off x="1066800" y="190500"/>
            <a:ext cx="10871200" cy="787400"/>
          </a:xfrm>
        </p:spPr>
        <p:txBody>
          <a:bodyPr/>
          <a:lstStyle/>
          <a:p>
            <a:pPr eaLnBrk="1" hangingPunct="1"/>
            <a:r>
              <a:rPr lang="en-US" sz="4000" b="1" smtClean="0"/>
              <a:t>Step 3 - Generate Functional Code</a:t>
            </a:r>
            <a:endParaRPr lang="en-US" sz="4000" b="1" smtClean="0">
              <a:ea typeface="ヒラギノ角ゴ ProN W6" charset="0"/>
              <a:cs typeface="ヒラギノ角ゴ ProN W6" charset="0"/>
            </a:endParaRPr>
          </a:p>
        </p:txBody>
      </p:sp>
      <p:pic>
        <p:nvPicPr>
          <p:cNvPr id="23555"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23556" name="Rectangle 3"/>
          <p:cNvSpPr>
            <a:spLocks/>
          </p:cNvSpPr>
          <p:nvPr/>
        </p:nvSpPr>
        <p:spPr bwMode="auto">
          <a:xfrm>
            <a:off x="298450" y="1397000"/>
            <a:ext cx="12458700" cy="13462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C-code is automatically synthesized from component definitions and is linked into final execution environment.</a:t>
            </a:r>
          </a:p>
        </p:txBody>
      </p:sp>
      <p:sp>
        <p:nvSpPr>
          <p:cNvPr id="23557" name="Rectangle 4"/>
          <p:cNvSpPr>
            <a:spLocks/>
          </p:cNvSpPr>
          <p:nvPr/>
        </p:nvSpPr>
        <p:spPr bwMode="auto">
          <a:xfrm>
            <a:off x="469900" y="3225800"/>
            <a:ext cx="12128500" cy="3098800"/>
          </a:xfrm>
          <a:prstGeom prst="rect">
            <a:avLst/>
          </a:prstGeom>
          <a:noFill/>
          <a:ln w="12700">
            <a:noFill/>
            <a:miter lim="800000"/>
            <a:headEnd/>
            <a:tailEnd/>
          </a:ln>
        </p:spPr>
        <p:txBody>
          <a:bodyPr lIns="0" tIns="0" rIns="0" bIns="0"/>
          <a:lstStyle/>
          <a:p>
            <a:pPr marL="381000" indent="-381000" algn="l">
              <a:spcBef>
                <a:spcPts val="2000"/>
              </a:spcBef>
              <a:buSzPct val="125000"/>
              <a:buFont typeface="Gill Sans" charset="0"/>
              <a:buChar char="•"/>
            </a:pPr>
            <a:r>
              <a:rPr lang="en-US" sz="3600">
                <a:solidFill>
                  <a:schemeClr val="tx1"/>
                </a:solidFill>
                <a:ea typeface="Gill Sans" charset="0"/>
                <a:cs typeface="Gill Sans" charset="0"/>
              </a:rPr>
              <a:t>Exactly the same code is used in all environments</a:t>
            </a:r>
          </a:p>
          <a:p>
            <a:pPr marL="381000" indent="-381000" algn="l">
              <a:spcBef>
                <a:spcPts val="2000"/>
              </a:spcBef>
              <a:buSzPct val="125000"/>
              <a:buFont typeface="Gill Sans" charset="0"/>
              <a:buChar char="•"/>
            </a:pPr>
            <a:r>
              <a:rPr lang="en-US" sz="3600">
                <a:solidFill>
                  <a:schemeClr val="tx1"/>
                </a:solidFill>
                <a:ea typeface="Gill Sans" charset="0"/>
                <a:cs typeface="Gill Sans" charset="0"/>
              </a:rPr>
              <a:t>Only two entry functions per component:</a:t>
            </a:r>
          </a:p>
          <a:p>
            <a:pPr marL="1066800" lvl="1" indent="-381000" algn="l">
              <a:spcBef>
                <a:spcPts val="1000"/>
              </a:spcBef>
              <a:buSzPct val="125000"/>
              <a:buFont typeface="Gill Sans" charset="0"/>
              <a:buChar char="•"/>
            </a:pPr>
            <a:r>
              <a:rPr lang="en-US" sz="3600">
                <a:solidFill>
                  <a:schemeClr val="tx1"/>
                </a:solidFill>
                <a:ea typeface="Gill Sans" charset="0"/>
                <a:cs typeface="Gill Sans" charset="0"/>
              </a:rPr>
              <a:t>Initialization function</a:t>
            </a:r>
          </a:p>
          <a:p>
            <a:pPr marL="1066800" lvl="1" indent="-381000" algn="l">
              <a:spcBef>
                <a:spcPts val="1000"/>
              </a:spcBef>
              <a:buSzPct val="125000"/>
              <a:buFont typeface="Gill Sans" charset="0"/>
              <a:buChar char="•"/>
            </a:pPr>
            <a:r>
              <a:rPr lang="en-US" sz="3600">
                <a:solidFill>
                  <a:schemeClr val="tx1"/>
                </a:solidFill>
                <a:ea typeface="Gill Sans" charset="0"/>
                <a:cs typeface="Gill Sans" charset="0"/>
              </a:rPr>
              <a:t>Execution function</a:t>
            </a:r>
          </a:p>
        </p:txBody>
      </p:sp>
      <p:sp>
        <p:nvSpPr>
          <p:cNvPr id="23558"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3559" name="Line 7"/>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sp>
        <p:nvSpPr>
          <p:cNvPr id="23560" name="Line 8"/>
          <p:cNvSpPr>
            <a:spLocks noChangeShapeType="1"/>
          </p:cNvSpPr>
          <p:nvPr/>
        </p:nvSpPr>
        <p:spPr bwMode="auto">
          <a:xfrm flipH="1">
            <a:off x="3771900" y="7810500"/>
            <a:ext cx="685800" cy="0"/>
          </a:xfrm>
          <a:prstGeom prst="line">
            <a:avLst/>
          </a:prstGeom>
          <a:noFill/>
          <a:ln w="127000">
            <a:solidFill>
              <a:schemeClr val="tx1"/>
            </a:solidFill>
            <a:miter lim="800000"/>
            <a:headEnd type="stealth" w="med" len="med"/>
            <a:tailEnd/>
          </a:ln>
        </p:spPr>
        <p:txBody>
          <a:bodyPr lIns="0" tIns="0" rIns="0" bIns="0"/>
          <a:lstStyle/>
          <a:p>
            <a:endParaRPr lang="en-US"/>
          </a:p>
        </p:txBody>
      </p:sp>
      <p:grpSp>
        <p:nvGrpSpPr>
          <p:cNvPr id="23561" name="Group 9"/>
          <p:cNvGrpSpPr>
            <a:grpSpLocks/>
          </p:cNvGrpSpPr>
          <p:nvPr/>
        </p:nvGrpSpPr>
        <p:grpSpPr bwMode="auto">
          <a:xfrm>
            <a:off x="4735513" y="6483350"/>
            <a:ext cx="2908300" cy="2641600"/>
            <a:chOff x="0" y="0"/>
            <a:chExt cx="1832" cy="1664"/>
          </a:xfrm>
        </p:grpSpPr>
        <p:pic>
          <p:nvPicPr>
            <p:cNvPr id="23573" name="Picture 10"/>
            <p:cNvPicPr>
              <a:picLocks noChangeAspect="1" noChangeArrowheads="1"/>
            </p:cNvPicPr>
            <p:nvPr/>
          </p:nvPicPr>
          <p:blipFill>
            <a:blip r:embed="rId4" cstate="print"/>
            <a:srcRect/>
            <a:stretch>
              <a:fillRect/>
            </a:stretch>
          </p:blipFill>
          <p:spPr bwMode="auto">
            <a:xfrm>
              <a:off x="20" y="20"/>
              <a:ext cx="1788" cy="1624"/>
            </a:xfrm>
            <a:prstGeom prst="rect">
              <a:avLst/>
            </a:prstGeom>
            <a:noFill/>
            <a:ln w="12700">
              <a:noFill/>
              <a:miter lim="800000"/>
              <a:headEnd/>
              <a:tailEnd/>
            </a:ln>
          </p:spPr>
        </p:pic>
        <p:pic>
          <p:nvPicPr>
            <p:cNvPr id="23574" name="Picture 11"/>
            <p:cNvPicPr>
              <a:picLocks noChangeArrowheads="1"/>
            </p:cNvPicPr>
            <p:nvPr/>
          </p:nvPicPr>
          <p:blipFill>
            <a:blip r:embed="rId5" cstate="print"/>
            <a:srcRect/>
            <a:stretch>
              <a:fillRect/>
            </a:stretch>
          </p:blipFill>
          <p:spPr bwMode="auto">
            <a:xfrm>
              <a:off x="0" y="0"/>
              <a:ext cx="1832" cy="1664"/>
            </a:xfrm>
            <a:prstGeom prst="rect">
              <a:avLst/>
            </a:prstGeom>
            <a:noFill/>
            <a:ln w="12700">
              <a:noFill/>
              <a:miter lim="800000"/>
              <a:headEnd/>
              <a:tailEnd/>
            </a:ln>
          </p:spPr>
        </p:pic>
      </p:grpSp>
      <p:pic>
        <p:nvPicPr>
          <p:cNvPr id="23562" name="Picture 12"/>
          <p:cNvPicPr>
            <a:picLocks noChangeAspect="1" noChangeArrowheads="1"/>
          </p:cNvPicPr>
          <p:nvPr/>
        </p:nvPicPr>
        <p:blipFill>
          <a:blip r:embed="rId6" cstate="print"/>
          <a:srcRect/>
          <a:stretch>
            <a:fillRect/>
          </a:stretch>
        </p:blipFill>
        <p:spPr bwMode="auto">
          <a:xfrm>
            <a:off x="10169525" y="7861300"/>
            <a:ext cx="2403475" cy="1473200"/>
          </a:xfrm>
          <a:prstGeom prst="rect">
            <a:avLst/>
          </a:prstGeom>
          <a:noFill/>
          <a:ln w="12700">
            <a:noFill/>
            <a:miter lim="800000"/>
            <a:headEnd/>
            <a:tailEnd/>
          </a:ln>
        </p:spPr>
      </p:pic>
      <p:pic>
        <p:nvPicPr>
          <p:cNvPr id="23563" name="Picture 13"/>
          <p:cNvPicPr>
            <a:picLocks noChangeAspect="1" noChangeArrowheads="1"/>
          </p:cNvPicPr>
          <p:nvPr/>
        </p:nvPicPr>
        <p:blipFill>
          <a:blip r:embed="rId7" cstate="print"/>
          <a:srcRect/>
          <a:stretch>
            <a:fillRect/>
          </a:stretch>
        </p:blipFill>
        <p:spPr bwMode="auto">
          <a:xfrm>
            <a:off x="9988550" y="5613400"/>
            <a:ext cx="2762250" cy="1473200"/>
          </a:xfrm>
          <a:prstGeom prst="rect">
            <a:avLst/>
          </a:prstGeom>
          <a:noFill/>
          <a:ln w="12700">
            <a:noFill/>
            <a:miter lim="800000"/>
            <a:headEnd/>
            <a:tailEnd/>
          </a:ln>
        </p:spPr>
      </p:pic>
      <p:sp>
        <p:nvSpPr>
          <p:cNvPr id="23564" name="Rectangle 14"/>
          <p:cNvSpPr>
            <a:spLocks/>
          </p:cNvSpPr>
          <p:nvPr/>
        </p:nvSpPr>
        <p:spPr bwMode="auto">
          <a:xfrm>
            <a:off x="827088" y="6343650"/>
            <a:ext cx="2538412" cy="457200"/>
          </a:xfrm>
          <a:prstGeom prst="rect">
            <a:avLst/>
          </a:prstGeom>
          <a:noFill/>
          <a:ln w="12700">
            <a:noFill/>
            <a:miter lim="800000"/>
            <a:headEnd/>
            <a:tailEnd/>
          </a:ln>
        </p:spPr>
        <p:txBody>
          <a:bodyPr wrap="none" lIns="0" tIns="0" rIns="0" bIns="0" anchor="ctr">
            <a:spAutoFit/>
          </a:bodyPr>
          <a:lstStyle/>
          <a:p>
            <a:r>
              <a:rPr lang="en-US" sz="2400">
                <a:solidFill>
                  <a:schemeClr val="tx1"/>
                </a:solidFill>
                <a:ea typeface="Gill Sans" charset="0"/>
                <a:cs typeface="Gill Sans" charset="0"/>
              </a:rPr>
              <a:t>ESMoL Component</a:t>
            </a:r>
          </a:p>
        </p:txBody>
      </p:sp>
      <p:sp>
        <p:nvSpPr>
          <p:cNvPr id="23565" name="Rectangle 15"/>
          <p:cNvSpPr>
            <a:spLocks/>
          </p:cNvSpPr>
          <p:nvPr/>
        </p:nvSpPr>
        <p:spPr bwMode="auto">
          <a:xfrm>
            <a:off x="5676900" y="6121400"/>
            <a:ext cx="1031875" cy="457200"/>
          </a:xfrm>
          <a:prstGeom prst="rect">
            <a:avLst/>
          </a:prstGeom>
          <a:noFill/>
          <a:ln w="12700">
            <a:noFill/>
            <a:miter lim="800000"/>
            <a:headEnd/>
            <a:tailEnd/>
          </a:ln>
        </p:spPr>
        <p:txBody>
          <a:bodyPr wrap="none" lIns="0" tIns="0" rIns="0" bIns="0" anchor="ctr">
            <a:spAutoFit/>
          </a:bodyPr>
          <a:lstStyle/>
          <a:p>
            <a:r>
              <a:rPr lang="en-US" sz="2400">
                <a:solidFill>
                  <a:schemeClr val="tx1"/>
                </a:solidFill>
                <a:ea typeface="Gill Sans" charset="0"/>
                <a:cs typeface="Gill Sans" charset="0"/>
              </a:rPr>
              <a:t>C-code</a:t>
            </a:r>
          </a:p>
        </p:txBody>
      </p:sp>
      <p:sp>
        <p:nvSpPr>
          <p:cNvPr id="23566" name="Rectangle 16"/>
          <p:cNvSpPr>
            <a:spLocks/>
          </p:cNvSpPr>
          <p:nvPr/>
        </p:nvSpPr>
        <p:spPr bwMode="auto">
          <a:xfrm>
            <a:off x="10031413" y="5461000"/>
            <a:ext cx="1311275" cy="457200"/>
          </a:xfrm>
          <a:prstGeom prst="rect">
            <a:avLst/>
          </a:prstGeom>
          <a:noFill/>
          <a:ln w="12700">
            <a:noFill/>
            <a:miter lim="800000"/>
            <a:headEnd/>
            <a:tailEnd/>
          </a:ln>
        </p:spPr>
        <p:txBody>
          <a:bodyPr wrap="none" lIns="0" tIns="0" rIns="0" bIns="0" anchor="ctr">
            <a:spAutoFit/>
          </a:bodyPr>
          <a:lstStyle/>
          <a:p>
            <a:r>
              <a:rPr lang="en-US" sz="2400">
                <a:solidFill>
                  <a:schemeClr val="tx1"/>
                </a:solidFill>
                <a:ea typeface="Gill Sans" charset="0"/>
                <a:cs typeface="Gill Sans" charset="0"/>
              </a:rPr>
              <a:t>TrueTime</a:t>
            </a:r>
          </a:p>
        </p:txBody>
      </p:sp>
      <p:sp>
        <p:nvSpPr>
          <p:cNvPr id="23567" name="Rectangle 17"/>
          <p:cNvSpPr>
            <a:spLocks/>
          </p:cNvSpPr>
          <p:nvPr/>
        </p:nvSpPr>
        <p:spPr bwMode="auto">
          <a:xfrm>
            <a:off x="9867900" y="7594600"/>
            <a:ext cx="1639888" cy="457200"/>
          </a:xfrm>
          <a:prstGeom prst="rect">
            <a:avLst/>
          </a:prstGeom>
          <a:noFill/>
          <a:ln w="12700">
            <a:noFill/>
            <a:miter lim="800000"/>
            <a:headEnd/>
            <a:tailEnd/>
          </a:ln>
        </p:spPr>
        <p:txBody>
          <a:bodyPr wrap="none" lIns="0" tIns="0" rIns="0" bIns="0" anchor="ctr">
            <a:spAutoFit/>
          </a:bodyPr>
          <a:lstStyle/>
          <a:p>
            <a:r>
              <a:rPr lang="en-US" sz="2400">
                <a:solidFill>
                  <a:schemeClr val="tx1"/>
                </a:solidFill>
                <a:ea typeface="Gill Sans" charset="0"/>
                <a:cs typeface="Gill Sans" charset="0"/>
              </a:rPr>
              <a:t>Deployment</a:t>
            </a:r>
          </a:p>
        </p:txBody>
      </p:sp>
      <p:sp>
        <p:nvSpPr>
          <p:cNvPr id="23568" name="Freeform 18"/>
          <p:cNvSpPr>
            <a:spLocks/>
          </p:cNvSpPr>
          <p:nvPr/>
        </p:nvSpPr>
        <p:spPr bwMode="auto">
          <a:xfrm>
            <a:off x="7691438" y="6348413"/>
            <a:ext cx="2049462" cy="1271587"/>
          </a:xfrm>
          <a:custGeom>
            <a:avLst/>
            <a:gdLst>
              <a:gd name="T0" fmla="*/ 0 w 21600"/>
              <a:gd name="T1" fmla="*/ 21055 h 21055"/>
              <a:gd name="T2" fmla="*/ 8569 w 21600"/>
              <a:gd name="T3" fmla="*/ 5065 h 21055"/>
              <a:gd name="T4" fmla="*/ 21600 w 21600"/>
              <a:gd name="T5" fmla="*/ 16 h 21055"/>
              <a:gd name="T6" fmla="*/ 0 60000 65536"/>
              <a:gd name="T7" fmla="*/ 0 60000 65536"/>
              <a:gd name="T8" fmla="*/ 0 60000 65536"/>
              <a:gd name="T9" fmla="*/ 0 w 21600"/>
              <a:gd name="T10" fmla="*/ 0 h 21055"/>
              <a:gd name="T11" fmla="*/ 21600 w 21600"/>
              <a:gd name="T12" fmla="*/ 21055 h 21055"/>
            </a:gdLst>
            <a:ahLst/>
            <a:cxnLst>
              <a:cxn ang="T6">
                <a:pos x="T0" y="T1"/>
              </a:cxn>
              <a:cxn ang="T7">
                <a:pos x="T2" y="T3"/>
              </a:cxn>
              <a:cxn ang="T8">
                <a:pos x="T4" y="T5"/>
              </a:cxn>
            </a:cxnLst>
            <a:rect l="T9" t="T10" r="T11" b="T12"/>
            <a:pathLst>
              <a:path w="21600" h="21055">
                <a:moveTo>
                  <a:pt x="0" y="21055"/>
                </a:moveTo>
                <a:cubicBezTo>
                  <a:pt x="0" y="21055"/>
                  <a:pt x="2361" y="10639"/>
                  <a:pt x="8569" y="5065"/>
                </a:cubicBezTo>
                <a:cubicBezTo>
                  <a:pt x="14817" y="-545"/>
                  <a:pt x="21600" y="16"/>
                  <a:pt x="21600" y="16"/>
                </a:cubicBezTo>
              </a:path>
            </a:pathLst>
          </a:custGeom>
          <a:noFill/>
          <a:ln w="88900" cap="flat">
            <a:solidFill>
              <a:schemeClr val="tx1"/>
            </a:solidFill>
            <a:prstDash val="solid"/>
            <a:miter lim="800000"/>
            <a:headEnd type="none" w="med" len="med"/>
            <a:tailEnd type="triangle" w="med" len="med"/>
          </a:ln>
        </p:spPr>
        <p:txBody>
          <a:bodyPr lIns="0" tIns="0" rIns="0" bIns="0"/>
          <a:lstStyle/>
          <a:p>
            <a:endParaRPr lang="en-US"/>
          </a:p>
        </p:txBody>
      </p:sp>
      <p:sp>
        <p:nvSpPr>
          <p:cNvPr id="23569" name="Freeform 19"/>
          <p:cNvSpPr>
            <a:spLocks/>
          </p:cNvSpPr>
          <p:nvPr/>
        </p:nvSpPr>
        <p:spPr bwMode="auto">
          <a:xfrm rot="10800000" flipH="1">
            <a:off x="7696200" y="7594600"/>
            <a:ext cx="2047875" cy="1270000"/>
          </a:xfrm>
          <a:custGeom>
            <a:avLst/>
            <a:gdLst>
              <a:gd name="T0" fmla="*/ 0 w 21600"/>
              <a:gd name="T1" fmla="*/ 21055 h 21055"/>
              <a:gd name="T2" fmla="*/ 8569 w 21600"/>
              <a:gd name="T3" fmla="*/ 5065 h 21055"/>
              <a:gd name="T4" fmla="*/ 21600 w 21600"/>
              <a:gd name="T5" fmla="*/ 16 h 21055"/>
              <a:gd name="T6" fmla="*/ 0 60000 65536"/>
              <a:gd name="T7" fmla="*/ 0 60000 65536"/>
              <a:gd name="T8" fmla="*/ 0 60000 65536"/>
              <a:gd name="T9" fmla="*/ 0 w 21600"/>
              <a:gd name="T10" fmla="*/ 0 h 21055"/>
              <a:gd name="T11" fmla="*/ 21600 w 21600"/>
              <a:gd name="T12" fmla="*/ 21055 h 21055"/>
            </a:gdLst>
            <a:ahLst/>
            <a:cxnLst>
              <a:cxn ang="T6">
                <a:pos x="T0" y="T1"/>
              </a:cxn>
              <a:cxn ang="T7">
                <a:pos x="T2" y="T3"/>
              </a:cxn>
              <a:cxn ang="T8">
                <a:pos x="T4" y="T5"/>
              </a:cxn>
            </a:cxnLst>
            <a:rect l="T9" t="T10" r="T11" b="T12"/>
            <a:pathLst>
              <a:path w="21600" h="21055">
                <a:moveTo>
                  <a:pt x="0" y="21055"/>
                </a:moveTo>
                <a:cubicBezTo>
                  <a:pt x="0" y="21055"/>
                  <a:pt x="2361" y="10639"/>
                  <a:pt x="8569" y="5065"/>
                </a:cubicBezTo>
                <a:cubicBezTo>
                  <a:pt x="14817" y="-545"/>
                  <a:pt x="21600" y="16"/>
                  <a:pt x="21600" y="16"/>
                </a:cubicBezTo>
              </a:path>
            </a:pathLst>
          </a:custGeom>
          <a:noFill/>
          <a:ln w="88900" cap="flat">
            <a:solidFill>
              <a:schemeClr val="tx1"/>
            </a:solidFill>
            <a:prstDash val="solid"/>
            <a:miter lim="800000"/>
            <a:headEnd type="none" w="med" len="med"/>
            <a:tailEnd type="triangle" w="med" len="med"/>
          </a:ln>
        </p:spPr>
        <p:txBody>
          <a:bodyPr lIns="0" tIns="0" rIns="0" bIns="0"/>
          <a:lstStyle/>
          <a:p>
            <a:endParaRPr lang="en-US"/>
          </a:p>
        </p:txBody>
      </p:sp>
      <p:pic>
        <p:nvPicPr>
          <p:cNvPr id="23570" name="Picture 20"/>
          <p:cNvPicPr>
            <a:picLocks noChangeAspect="1" noChangeArrowheads="1"/>
          </p:cNvPicPr>
          <p:nvPr/>
        </p:nvPicPr>
        <p:blipFill>
          <a:blip r:embed="rId8" cstate="print"/>
          <a:srcRect/>
          <a:stretch>
            <a:fillRect/>
          </a:stretch>
        </p:blipFill>
        <p:spPr bwMode="auto">
          <a:xfrm>
            <a:off x="11882438" y="307975"/>
            <a:ext cx="804862" cy="555625"/>
          </a:xfrm>
          <a:prstGeom prst="rect">
            <a:avLst/>
          </a:prstGeom>
          <a:noFill/>
          <a:ln w="9525">
            <a:noFill/>
            <a:miter lim="800000"/>
            <a:headEnd/>
            <a:tailEnd/>
          </a:ln>
        </p:spPr>
      </p:pic>
      <p:pic>
        <p:nvPicPr>
          <p:cNvPr id="23571" name="Picture 21"/>
          <p:cNvPicPr>
            <a:picLocks noChangeAspect="1" noChangeArrowheads="1"/>
          </p:cNvPicPr>
          <p:nvPr/>
        </p:nvPicPr>
        <p:blipFill>
          <a:blip r:embed="rId9" cstate="print"/>
          <a:srcRect l="30701" t="48566" r="54544" b="23650"/>
          <a:stretch>
            <a:fillRect/>
          </a:stretch>
        </p:blipFill>
        <p:spPr bwMode="auto">
          <a:xfrm>
            <a:off x="673100" y="6880225"/>
            <a:ext cx="2832100" cy="2262188"/>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1066800" y="190500"/>
            <a:ext cx="10871200" cy="787400"/>
          </a:xfrm>
        </p:spPr>
        <p:txBody>
          <a:bodyPr/>
          <a:lstStyle/>
          <a:p>
            <a:pPr eaLnBrk="1" hangingPunct="1"/>
            <a:r>
              <a:rPr lang="en-US" sz="4000" b="1" smtClean="0"/>
              <a:t>Step 4 - Define Hardware Configuration</a:t>
            </a:r>
            <a:endParaRPr lang="en-US" sz="4000" b="1" smtClean="0">
              <a:ea typeface="ヒラギノ角ゴ ProN W6" charset="0"/>
              <a:cs typeface="ヒラギノ角ゴ ProN W6" charset="0"/>
            </a:endParaRPr>
          </a:p>
        </p:txBody>
      </p:sp>
      <p:pic>
        <p:nvPicPr>
          <p:cNvPr id="24579"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24580" name="Rectangle 3"/>
          <p:cNvSpPr>
            <a:spLocks/>
          </p:cNvSpPr>
          <p:nvPr/>
        </p:nvSpPr>
        <p:spPr bwMode="auto">
          <a:xfrm>
            <a:off x="488950" y="1098550"/>
            <a:ext cx="12509500" cy="13462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A complete hardware platform definition is added into the ESMoL model.</a:t>
            </a:r>
          </a:p>
        </p:txBody>
      </p:sp>
      <p:pic>
        <p:nvPicPr>
          <p:cNvPr id="24581" name="Picture 4"/>
          <p:cNvPicPr>
            <a:picLocks noChangeAspect="1" noChangeArrowheads="1"/>
          </p:cNvPicPr>
          <p:nvPr/>
        </p:nvPicPr>
        <p:blipFill>
          <a:blip r:embed="rId4" cstate="print"/>
          <a:srcRect/>
          <a:stretch>
            <a:fillRect/>
          </a:stretch>
        </p:blipFill>
        <p:spPr bwMode="auto">
          <a:xfrm>
            <a:off x="6032500" y="4010025"/>
            <a:ext cx="6680200" cy="3673475"/>
          </a:xfrm>
          <a:prstGeom prst="rect">
            <a:avLst/>
          </a:prstGeom>
          <a:noFill/>
          <a:ln w="12700">
            <a:noFill/>
            <a:miter lim="800000"/>
            <a:headEnd/>
            <a:tailEnd/>
          </a:ln>
        </p:spPr>
      </p:pic>
      <p:sp>
        <p:nvSpPr>
          <p:cNvPr id="36869" name="AutoShape 5"/>
          <p:cNvSpPr>
            <a:spLocks/>
          </p:cNvSpPr>
          <p:nvPr/>
        </p:nvSpPr>
        <p:spPr bwMode="auto">
          <a:xfrm>
            <a:off x="8928100" y="2362200"/>
            <a:ext cx="1879600" cy="1270000"/>
          </a:xfrm>
          <a:custGeom>
            <a:avLst/>
            <a:gdLst>
              <a:gd name="T0" fmla="*/ 1513433 w 13413"/>
              <a:gd name="T1" fmla="*/ 884846 h 15501"/>
              <a:gd name="T2" fmla="*/ 0 60000 65536"/>
              <a:gd name="T3" fmla="*/ 0 w 13413"/>
              <a:gd name="T4" fmla="*/ 0 h 15501"/>
              <a:gd name="T5" fmla="*/ 13413 w 13413"/>
              <a:gd name="T6" fmla="*/ 15501 h 15501"/>
            </a:gdLst>
            <a:ahLst/>
            <a:cxnLst>
              <a:cxn ang="T2">
                <a:pos x="T0" y="T1"/>
              </a:cxn>
            </a:cxnLst>
            <a:rect l="T3" t="T4" r="T5" b="T6"/>
            <a:pathLst>
              <a:path w="13413" h="15501">
                <a:moveTo>
                  <a:pt x="2356" y="0"/>
                </a:moveTo>
                <a:cubicBezTo>
                  <a:pt x="1055" y="0"/>
                  <a:pt x="0" y="1804"/>
                  <a:pt x="0" y="4030"/>
                </a:cubicBezTo>
                <a:lnTo>
                  <a:pt x="0" y="11471"/>
                </a:lnTo>
                <a:cubicBezTo>
                  <a:pt x="0" y="13697"/>
                  <a:pt x="1055" y="15501"/>
                  <a:pt x="2356" y="15501"/>
                </a:cubicBezTo>
                <a:lnTo>
                  <a:pt x="11056" y="15501"/>
                </a:lnTo>
                <a:cubicBezTo>
                  <a:pt x="11596" y="15501"/>
                  <a:pt x="12087" y="15180"/>
                  <a:pt x="12484" y="14658"/>
                </a:cubicBezTo>
                <a:lnTo>
                  <a:pt x="21600" y="21600"/>
                </a:lnTo>
                <a:lnTo>
                  <a:pt x="13387" y="11892"/>
                </a:lnTo>
                <a:cubicBezTo>
                  <a:pt x="13396" y="11752"/>
                  <a:pt x="13413" y="11615"/>
                  <a:pt x="13413" y="11471"/>
                </a:cubicBezTo>
                <a:lnTo>
                  <a:pt x="13413" y="4030"/>
                </a:lnTo>
                <a:cubicBezTo>
                  <a:pt x="13413" y="1804"/>
                  <a:pt x="12358" y="0"/>
                  <a:pt x="11056" y="0"/>
                </a:cubicBezTo>
                <a:lnTo>
                  <a:pt x="2356" y="0"/>
                </a:lnTo>
                <a:close/>
                <a:moveTo>
                  <a:pt x="2356" y="0"/>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6870" name="AutoShape 6"/>
          <p:cNvSpPr>
            <a:spLocks/>
          </p:cNvSpPr>
          <p:nvPr/>
        </p:nvSpPr>
        <p:spPr bwMode="auto">
          <a:xfrm>
            <a:off x="8928100" y="2362200"/>
            <a:ext cx="1879600" cy="1270000"/>
          </a:xfrm>
          <a:custGeom>
            <a:avLst/>
            <a:gdLst>
              <a:gd name="T0" fmla="+- 0 10800 6056"/>
              <a:gd name="T1" fmla="*/ T0 w 15544"/>
              <a:gd name="T2" fmla="*/ 10800 h 15806"/>
            </a:gdLst>
            <a:ahLst/>
            <a:cxnLst>
              <a:cxn ang="0">
                <a:pos x="T1" y="T2"/>
              </a:cxn>
            </a:cxnLst>
            <a:rect l="0" t="0" r="r" b="b"/>
            <a:pathLst>
              <a:path w="15544" h="15806">
                <a:moveTo>
                  <a:pt x="2730" y="0"/>
                </a:moveTo>
                <a:cubicBezTo>
                  <a:pt x="1222" y="0"/>
                  <a:pt x="0" y="1840"/>
                  <a:pt x="0" y="4110"/>
                </a:cubicBezTo>
                <a:lnTo>
                  <a:pt x="0" y="11697"/>
                </a:lnTo>
                <a:cubicBezTo>
                  <a:pt x="0" y="12026"/>
                  <a:pt x="33" y="12343"/>
                  <a:pt x="82" y="12650"/>
                </a:cubicBezTo>
                <a:lnTo>
                  <a:pt x="-6056" y="21600"/>
                </a:lnTo>
                <a:lnTo>
                  <a:pt x="1381" y="15253"/>
                </a:lnTo>
                <a:cubicBezTo>
                  <a:pt x="1781" y="15597"/>
                  <a:pt x="2237" y="15806"/>
                  <a:pt x="2730" y="15806"/>
                </a:cubicBezTo>
                <a:lnTo>
                  <a:pt x="12813" y="15806"/>
                </a:lnTo>
                <a:cubicBezTo>
                  <a:pt x="14321" y="15806"/>
                  <a:pt x="15544" y="13966"/>
                  <a:pt x="15544" y="11697"/>
                </a:cubicBezTo>
                <a:lnTo>
                  <a:pt x="15544" y="4110"/>
                </a:lnTo>
                <a:cubicBezTo>
                  <a:pt x="15544" y="1840"/>
                  <a:pt x="14321" y="0"/>
                  <a:pt x="12813" y="0"/>
                </a:cubicBezTo>
                <a:lnTo>
                  <a:pt x="2730" y="0"/>
                </a:lnTo>
                <a:close/>
                <a:moveTo>
                  <a:pt x="2730" y="0"/>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4000">
                <a:solidFill>
                  <a:srgbClr val="FFFFFF"/>
                </a:solidFill>
                <a:effectLst>
                  <a:outerShdw blurRad="38100" dist="38100" dir="2700000" algn="tl">
                    <a:srgbClr val="C0C0C0"/>
                  </a:outerShdw>
                </a:effectLst>
                <a:ea typeface="Gill Sans" charset="0"/>
                <a:cs typeface="Gill Sans" charset="0"/>
              </a:rPr>
              <a:t>Nodes</a:t>
            </a:r>
          </a:p>
        </p:txBody>
      </p:sp>
      <p:sp>
        <p:nvSpPr>
          <p:cNvPr id="36871" name="AutoShape 7"/>
          <p:cNvSpPr>
            <a:spLocks/>
          </p:cNvSpPr>
          <p:nvPr/>
        </p:nvSpPr>
        <p:spPr bwMode="auto">
          <a:xfrm>
            <a:off x="10731500" y="7658100"/>
            <a:ext cx="1879600" cy="1270000"/>
          </a:xfrm>
          <a:custGeom>
            <a:avLst/>
            <a:gdLst>
              <a:gd name="T0" fmla="*/ 10800 w 21600"/>
              <a:gd name="T1" fmla="+- 0 10800 3845"/>
              <a:gd name="T2" fmla="*/ 10800 h 17755"/>
            </a:gdLst>
            <a:ahLst/>
            <a:cxnLst>
              <a:cxn ang="0">
                <a:pos x="T0" y="T2"/>
              </a:cxn>
            </a:cxnLst>
            <a:rect l="0" t="0" r="r" b="b"/>
            <a:pathLst>
              <a:path w="21600" h="17755">
                <a:moveTo>
                  <a:pt x="4524" y="-3845"/>
                </a:moveTo>
                <a:lnTo>
                  <a:pt x="3101" y="83"/>
                </a:lnTo>
                <a:cubicBezTo>
                  <a:pt x="1337" y="480"/>
                  <a:pt x="0" y="2355"/>
                  <a:pt x="0" y="4616"/>
                </a:cubicBezTo>
                <a:lnTo>
                  <a:pt x="0" y="13139"/>
                </a:lnTo>
                <a:cubicBezTo>
                  <a:pt x="0" y="15688"/>
                  <a:pt x="1699" y="17755"/>
                  <a:pt x="3795" y="17755"/>
                </a:cubicBezTo>
                <a:lnTo>
                  <a:pt x="17805" y="17755"/>
                </a:lnTo>
                <a:cubicBezTo>
                  <a:pt x="19901" y="17755"/>
                  <a:pt x="21600" y="15688"/>
                  <a:pt x="21600" y="13139"/>
                </a:cubicBezTo>
                <a:lnTo>
                  <a:pt x="21600" y="4616"/>
                </a:lnTo>
                <a:cubicBezTo>
                  <a:pt x="21600" y="2067"/>
                  <a:pt x="19901" y="0"/>
                  <a:pt x="17805" y="0"/>
                </a:cubicBezTo>
                <a:lnTo>
                  <a:pt x="5915" y="0"/>
                </a:lnTo>
                <a:lnTo>
                  <a:pt x="4524" y="-3845"/>
                </a:lnTo>
                <a:close/>
                <a:moveTo>
                  <a:pt x="4524" y="-3845"/>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3500" dirty="0" err="1">
                <a:solidFill>
                  <a:srgbClr val="FFFFFF"/>
                </a:solidFill>
                <a:effectLst>
                  <a:outerShdw blurRad="38100" dist="38100" dir="2700000" algn="tl">
                    <a:srgbClr val="C0C0C0"/>
                  </a:outerShdw>
                </a:effectLst>
                <a:ea typeface="Gill Sans" charset="0"/>
                <a:cs typeface="Gill Sans" charset="0"/>
              </a:rPr>
              <a:t>Comms</a:t>
            </a:r>
            <a:r>
              <a:rPr lang="en-US" sz="3500" dirty="0">
                <a:solidFill>
                  <a:srgbClr val="FFFFFF"/>
                </a:solidFill>
                <a:effectLst>
                  <a:outerShdw blurRad="38100" dist="38100" dir="2700000" algn="tl">
                    <a:srgbClr val="C0C0C0"/>
                  </a:outerShdw>
                </a:effectLst>
                <a:ea typeface="Gill Sans" charset="0"/>
                <a:cs typeface="Gill Sans" charset="0"/>
              </a:rPr>
              <a:t> Bus</a:t>
            </a:r>
          </a:p>
        </p:txBody>
      </p:sp>
      <p:sp>
        <p:nvSpPr>
          <p:cNvPr id="36872" name="AutoShape 8"/>
          <p:cNvSpPr>
            <a:spLocks/>
          </p:cNvSpPr>
          <p:nvPr/>
        </p:nvSpPr>
        <p:spPr bwMode="auto">
          <a:xfrm>
            <a:off x="7937500" y="7848600"/>
            <a:ext cx="1879600" cy="1270000"/>
          </a:xfrm>
          <a:custGeom>
            <a:avLst/>
            <a:gdLst>
              <a:gd name="T0" fmla="+- 0 10800 1062"/>
              <a:gd name="T1" fmla="*/ T0 w 20538"/>
              <a:gd name="T2" fmla="+- 0 10800 7812"/>
              <a:gd name="T3" fmla="*/ 10800 h 13788"/>
            </a:gdLst>
            <a:ahLst/>
            <a:cxnLst>
              <a:cxn ang="0">
                <a:pos x="T1" y="T3"/>
              </a:cxn>
            </a:cxnLst>
            <a:rect l="0" t="0" r="r" b="b"/>
            <a:pathLst>
              <a:path w="20538" h="13788">
                <a:moveTo>
                  <a:pt x="-1062" y="-7812"/>
                </a:moveTo>
                <a:lnTo>
                  <a:pt x="1089" y="1025"/>
                </a:lnTo>
                <a:cubicBezTo>
                  <a:pt x="419" y="1676"/>
                  <a:pt x="0" y="2581"/>
                  <a:pt x="0" y="3585"/>
                </a:cubicBezTo>
                <a:lnTo>
                  <a:pt x="0" y="10203"/>
                </a:lnTo>
                <a:cubicBezTo>
                  <a:pt x="0" y="12183"/>
                  <a:pt x="1616" y="13788"/>
                  <a:pt x="3608" y="13788"/>
                </a:cubicBezTo>
                <a:lnTo>
                  <a:pt x="16930" y="13788"/>
                </a:lnTo>
                <a:cubicBezTo>
                  <a:pt x="18923" y="13788"/>
                  <a:pt x="20538" y="12183"/>
                  <a:pt x="20538" y="10203"/>
                </a:cubicBezTo>
                <a:lnTo>
                  <a:pt x="20538" y="3585"/>
                </a:lnTo>
                <a:cubicBezTo>
                  <a:pt x="20538" y="1605"/>
                  <a:pt x="18923" y="0"/>
                  <a:pt x="16930" y="0"/>
                </a:cubicBezTo>
                <a:lnTo>
                  <a:pt x="3608" y="0"/>
                </a:lnTo>
                <a:lnTo>
                  <a:pt x="-1062" y="-7812"/>
                </a:lnTo>
                <a:close/>
                <a:moveTo>
                  <a:pt x="-1062" y="-7812"/>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4000">
                <a:solidFill>
                  <a:srgbClr val="FFFFFF"/>
                </a:solidFill>
                <a:effectLst>
                  <a:outerShdw blurRad="38100" dist="38100" dir="2700000" algn="tl">
                    <a:srgbClr val="C0C0C0"/>
                  </a:outerShdw>
                </a:effectLst>
                <a:ea typeface="Gill Sans" charset="0"/>
                <a:cs typeface="Gill Sans" charset="0"/>
              </a:rPr>
              <a:t>Plant</a:t>
            </a:r>
          </a:p>
        </p:txBody>
      </p:sp>
      <p:sp>
        <p:nvSpPr>
          <p:cNvPr id="24586" name="Line 9"/>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4587" name="Line 11"/>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sp>
        <p:nvSpPr>
          <p:cNvPr id="24588" name="Rectangle 12"/>
          <p:cNvSpPr>
            <a:spLocks/>
          </p:cNvSpPr>
          <p:nvPr/>
        </p:nvSpPr>
        <p:spPr bwMode="auto">
          <a:xfrm>
            <a:off x="342900" y="2908300"/>
            <a:ext cx="7048500" cy="5842000"/>
          </a:xfrm>
          <a:prstGeom prst="rect">
            <a:avLst/>
          </a:prstGeom>
          <a:noFill/>
          <a:ln w="12700">
            <a:noFill/>
            <a:miter lim="800000"/>
            <a:headEnd/>
            <a:tailEnd/>
          </a:ln>
        </p:spPr>
        <p:txBody>
          <a:bodyPr lIns="0" tIns="0" rIns="0" bIns="0" anchor="ctr"/>
          <a:lstStyle/>
          <a:p>
            <a:pPr marL="381000" indent="-381000" algn="l">
              <a:spcBef>
                <a:spcPts val="2000"/>
              </a:spcBef>
              <a:buSzPct val="125000"/>
              <a:buFont typeface="Gill Sans" charset="0"/>
              <a:buChar char="•"/>
            </a:pPr>
            <a:r>
              <a:rPr lang="en-US">
                <a:solidFill>
                  <a:schemeClr val="tx1"/>
                </a:solidFill>
                <a:ea typeface="Gill Sans" charset="0"/>
                <a:cs typeface="Gill Sans" charset="0"/>
              </a:rPr>
              <a:t>Each block contains internal configuration information</a:t>
            </a:r>
          </a:p>
          <a:p>
            <a:pPr marL="381000" indent="-381000" algn="l">
              <a:spcBef>
                <a:spcPts val="2000"/>
              </a:spcBef>
              <a:buSzPct val="125000"/>
              <a:buFont typeface="Gill Sans" charset="0"/>
              <a:buChar char="•"/>
            </a:pPr>
            <a:r>
              <a:rPr lang="en-US">
                <a:solidFill>
                  <a:schemeClr val="tx1"/>
                </a:solidFill>
                <a:ea typeface="Gill Sans" charset="0"/>
                <a:cs typeface="Gill Sans" charset="0"/>
              </a:rPr>
              <a:t>In example:</a:t>
            </a:r>
          </a:p>
          <a:p>
            <a:pPr marL="1066800" lvl="1" indent="-381000" algn="l">
              <a:spcBef>
                <a:spcPts val="2000"/>
              </a:spcBef>
              <a:buSzPct val="125000"/>
              <a:buFont typeface="Gill Sans" charset="0"/>
              <a:buChar char="•"/>
            </a:pPr>
            <a:r>
              <a:rPr lang="en-US" sz="3600">
                <a:solidFill>
                  <a:schemeClr val="tx1"/>
                </a:solidFill>
                <a:ea typeface="Gill Sans" charset="0"/>
                <a:cs typeface="Gill Sans" charset="0"/>
              </a:rPr>
              <a:t>Robostix Node (RS)</a:t>
            </a:r>
          </a:p>
          <a:p>
            <a:pPr marL="1066800" lvl="1" indent="-381000" algn="l">
              <a:spcBef>
                <a:spcPts val="2000"/>
              </a:spcBef>
              <a:buSzPct val="125000"/>
              <a:buFont typeface="Gill Sans" charset="0"/>
              <a:buChar char="•"/>
            </a:pPr>
            <a:r>
              <a:rPr lang="en-US" sz="3600">
                <a:solidFill>
                  <a:schemeClr val="tx1"/>
                </a:solidFill>
                <a:ea typeface="Gill Sans" charset="0"/>
                <a:cs typeface="Gill Sans" charset="0"/>
              </a:rPr>
              <a:t>Gumstix Node (GS)</a:t>
            </a:r>
          </a:p>
          <a:p>
            <a:pPr marL="1066800" lvl="1" indent="-381000" algn="l">
              <a:spcBef>
                <a:spcPts val="2000"/>
              </a:spcBef>
              <a:buSzPct val="125000"/>
              <a:buFont typeface="Gill Sans" charset="0"/>
              <a:buChar char="•"/>
            </a:pPr>
            <a:r>
              <a:rPr lang="en-US" sz="3600">
                <a:solidFill>
                  <a:schemeClr val="tx1"/>
                </a:solidFill>
                <a:ea typeface="Gill Sans" charset="0"/>
                <a:cs typeface="Gill Sans" charset="0"/>
              </a:rPr>
              <a:t>TT I</a:t>
            </a:r>
            <a:r>
              <a:rPr lang="en-US" sz="3600" baseline="32000">
                <a:solidFill>
                  <a:schemeClr val="tx1"/>
                </a:solidFill>
                <a:ea typeface="Gill Sans" charset="0"/>
                <a:cs typeface="Gill Sans" charset="0"/>
              </a:rPr>
              <a:t>2</a:t>
            </a:r>
            <a:r>
              <a:rPr lang="en-US" sz="3600">
                <a:solidFill>
                  <a:schemeClr val="tx1"/>
                </a:solidFill>
                <a:ea typeface="Gill Sans" charset="0"/>
                <a:cs typeface="Gill Sans" charset="0"/>
              </a:rPr>
              <a:t>C Bus</a:t>
            </a:r>
          </a:p>
          <a:p>
            <a:pPr marL="1066800" lvl="1" indent="-381000" algn="l">
              <a:spcBef>
                <a:spcPts val="2000"/>
              </a:spcBef>
              <a:buSzPct val="125000"/>
              <a:buFont typeface="Gill Sans" charset="0"/>
              <a:buChar char="•"/>
            </a:pPr>
            <a:r>
              <a:rPr lang="en-US" sz="3600">
                <a:solidFill>
                  <a:schemeClr val="tx1"/>
                </a:solidFill>
                <a:ea typeface="Gill Sans" charset="0"/>
                <a:cs typeface="Gill Sans" charset="0"/>
              </a:rPr>
              <a:t>Quad-integrator plant reference</a:t>
            </a:r>
          </a:p>
        </p:txBody>
      </p:sp>
      <p:pic>
        <p:nvPicPr>
          <p:cNvPr id="24589" name="Picture 13"/>
          <p:cNvPicPr>
            <a:picLocks noChangeAspect="1" noChangeArrowheads="1"/>
          </p:cNvPicPr>
          <p:nvPr/>
        </p:nvPicPr>
        <p:blipFill>
          <a:blip r:embed="rId6"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687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687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6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36870" grpId="0" animBg="1" autoUpdateAnimBg="0"/>
      <p:bldP spid="36871" grpId="0" animBg="1" autoUpdateAnimBg="0"/>
      <p:bldP spid="3687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1066800" y="190500"/>
            <a:ext cx="10871200" cy="787400"/>
          </a:xfrm>
        </p:spPr>
        <p:txBody>
          <a:bodyPr/>
          <a:lstStyle/>
          <a:p>
            <a:pPr eaLnBrk="1" hangingPunct="1"/>
            <a:r>
              <a:rPr lang="en-US" sz="4000" b="1" smtClean="0"/>
              <a:t>Step 5 - Deploy Components &amp; Messages</a:t>
            </a:r>
            <a:endParaRPr lang="en-US" sz="4000" b="1" smtClean="0">
              <a:ea typeface="ヒラギノ角ゴ ProN W6" charset="0"/>
              <a:cs typeface="ヒラギノ角ゴ ProN W6" charset="0"/>
            </a:endParaRPr>
          </a:p>
        </p:txBody>
      </p:sp>
      <p:pic>
        <p:nvPicPr>
          <p:cNvPr id="25603"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pic>
        <p:nvPicPr>
          <p:cNvPr id="25604" name="Picture 4"/>
          <p:cNvPicPr>
            <a:picLocks noChangeAspect="1" noChangeArrowheads="1"/>
          </p:cNvPicPr>
          <p:nvPr/>
        </p:nvPicPr>
        <p:blipFill>
          <a:blip r:embed="rId4" cstate="print"/>
          <a:srcRect/>
          <a:stretch>
            <a:fillRect/>
          </a:stretch>
        </p:blipFill>
        <p:spPr bwMode="auto">
          <a:xfrm>
            <a:off x="850900" y="3568700"/>
            <a:ext cx="10936288" cy="5105400"/>
          </a:xfrm>
          <a:prstGeom prst="rect">
            <a:avLst/>
          </a:prstGeom>
          <a:noFill/>
          <a:ln w="12700">
            <a:noFill/>
            <a:miter lim="800000"/>
            <a:headEnd/>
            <a:tailEnd/>
          </a:ln>
        </p:spPr>
      </p:pic>
      <p:sp>
        <p:nvSpPr>
          <p:cNvPr id="25605"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5606" name="Line 7"/>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25607" name="Picture 8"/>
          <p:cNvPicPr>
            <a:picLocks noChangeAspect="1" noChangeArrowheads="1"/>
          </p:cNvPicPr>
          <p:nvPr/>
        </p:nvPicPr>
        <p:blipFill>
          <a:blip r:embed="rId5" cstate="print"/>
          <a:srcRect/>
          <a:stretch>
            <a:fillRect/>
          </a:stretch>
        </p:blipFill>
        <p:spPr bwMode="auto">
          <a:xfrm>
            <a:off x="11882438" y="307975"/>
            <a:ext cx="804862" cy="555625"/>
          </a:xfrm>
          <a:prstGeom prst="rect">
            <a:avLst/>
          </a:prstGeom>
          <a:noFill/>
          <a:ln w="9525">
            <a:noFill/>
            <a:miter lim="800000"/>
            <a:headEnd/>
            <a:tailEnd/>
          </a:ln>
        </p:spPr>
      </p:pic>
      <p:sp>
        <p:nvSpPr>
          <p:cNvPr id="38921" name="Oval 9"/>
          <p:cNvSpPr>
            <a:spLocks/>
          </p:cNvSpPr>
          <p:nvPr/>
        </p:nvSpPr>
        <p:spPr bwMode="auto">
          <a:xfrm>
            <a:off x="469900" y="3479800"/>
            <a:ext cx="8077200" cy="5740400"/>
          </a:xfrm>
          <a:prstGeom prst="ellipse">
            <a:avLst/>
          </a:prstGeom>
          <a:noFill/>
          <a:ln w="114300">
            <a:solidFill>
              <a:srgbClr val="FF0000"/>
            </a:solidFill>
            <a:miter lim="800000"/>
            <a:headEnd/>
            <a:tailEnd/>
          </a:ln>
        </p:spPr>
        <p:txBody>
          <a:bodyPr lIns="0" tIns="0" rIns="0" bIns="0"/>
          <a:lstStyle/>
          <a:p>
            <a:endParaRPr lang="en-US"/>
          </a:p>
        </p:txBody>
      </p:sp>
      <p:sp>
        <p:nvSpPr>
          <p:cNvPr id="38922" name="Oval 10"/>
          <p:cNvSpPr>
            <a:spLocks/>
          </p:cNvSpPr>
          <p:nvPr/>
        </p:nvSpPr>
        <p:spPr bwMode="auto">
          <a:xfrm>
            <a:off x="8915400" y="3403600"/>
            <a:ext cx="3073400" cy="5791200"/>
          </a:xfrm>
          <a:prstGeom prst="ellipse">
            <a:avLst/>
          </a:prstGeom>
          <a:noFill/>
          <a:ln w="114300">
            <a:solidFill>
              <a:srgbClr val="FF0000"/>
            </a:solidFill>
            <a:miter lim="800000"/>
            <a:headEnd/>
            <a:tailEnd/>
          </a:ln>
        </p:spPr>
        <p:txBody>
          <a:bodyPr lIns="0" tIns="0" rIns="0" bIns="0"/>
          <a:lstStyle/>
          <a:p>
            <a:endParaRPr lang="en-US"/>
          </a:p>
        </p:txBody>
      </p:sp>
      <p:sp>
        <p:nvSpPr>
          <p:cNvPr id="25610" name="Rectangle 3"/>
          <p:cNvSpPr>
            <a:spLocks/>
          </p:cNvSpPr>
          <p:nvPr/>
        </p:nvSpPr>
        <p:spPr bwMode="auto">
          <a:xfrm>
            <a:off x="412750" y="1181100"/>
            <a:ext cx="12166600" cy="1968500"/>
          </a:xfrm>
          <a:prstGeom prst="rect">
            <a:avLst/>
          </a:prstGeom>
          <a:noFill/>
          <a:ln w="12700">
            <a:noFill/>
            <a:miter lim="800000"/>
            <a:headEnd/>
            <a:tailEnd/>
          </a:ln>
        </p:spPr>
        <p:txBody>
          <a:bodyPr lIns="0" tIns="0" rIns="0" bIns="0"/>
          <a:lstStyle/>
          <a:p>
            <a:pPr algn="l"/>
            <a:r>
              <a:rPr lang="en-US">
                <a:solidFill>
                  <a:schemeClr val="tx1"/>
                </a:solidFill>
                <a:ea typeface="Gill Sans" charset="0"/>
                <a:cs typeface="Gill Sans" charset="0"/>
              </a:rPr>
              <a:t>Instances of software components are “deployed” onto hardware nodes.  Component in/out messages are mapped to node communication ports.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1" grpId="0" animBg="1"/>
      <p:bldP spid="389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1066800" y="190500"/>
            <a:ext cx="10871200" cy="787400"/>
          </a:xfrm>
        </p:spPr>
        <p:txBody>
          <a:bodyPr/>
          <a:lstStyle/>
          <a:p>
            <a:pPr eaLnBrk="1" hangingPunct="1"/>
            <a:r>
              <a:rPr lang="en-US" sz="4000" b="1" smtClean="0"/>
              <a:t>Step 6 - Calculate Execution Schedule</a:t>
            </a:r>
            <a:endParaRPr lang="en-US" sz="4000" b="1" smtClean="0">
              <a:ea typeface="ヒラギノ角ゴ ProN W6" charset="0"/>
              <a:cs typeface="ヒラギノ角ゴ ProN W6" charset="0"/>
            </a:endParaRPr>
          </a:p>
        </p:txBody>
      </p:sp>
      <p:pic>
        <p:nvPicPr>
          <p:cNvPr id="26627"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26628" name="Rectangle 3"/>
          <p:cNvSpPr>
            <a:spLocks/>
          </p:cNvSpPr>
          <p:nvPr/>
        </p:nvSpPr>
        <p:spPr bwMode="auto">
          <a:xfrm>
            <a:off x="831850" y="1416050"/>
            <a:ext cx="11607800" cy="13462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An off-line constraint-based solver creates the static schedule for task execution and all communication</a:t>
            </a:r>
          </a:p>
        </p:txBody>
      </p:sp>
      <p:pic>
        <p:nvPicPr>
          <p:cNvPr id="26629" name="Picture 4"/>
          <p:cNvPicPr>
            <a:picLocks noChangeAspect="1" noChangeArrowheads="1"/>
          </p:cNvPicPr>
          <p:nvPr/>
        </p:nvPicPr>
        <p:blipFill>
          <a:blip r:embed="rId4" cstate="print"/>
          <a:srcRect/>
          <a:stretch>
            <a:fillRect/>
          </a:stretch>
        </p:blipFill>
        <p:spPr bwMode="auto">
          <a:xfrm>
            <a:off x="7683500" y="3794125"/>
            <a:ext cx="3403600" cy="1666875"/>
          </a:xfrm>
          <a:prstGeom prst="rect">
            <a:avLst/>
          </a:prstGeom>
          <a:noFill/>
          <a:ln w="12700">
            <a:noFill/>
            <a:miter lim="800000"/>
            <a:headEnd/>
            <a:tailEnd/>
          </a:ln>
        </p:spPr>
      </p:pic>
      <p:sp>
        <p:nvSpPr>
          <p:cNvPr id="40965" name="AutoShape 5"/>
          <p:cNvSpPr>
            <a:spLocks/>
          </p:cNvSpPr>
          <p:nvPr/>
        </p:nvSpPr>
        <p:spPr bwMode="auto">
          <a:xfrm>
            <a:off x="7594600" y="7708900"/>
            <a:ext cx="3568700" cy="1270000"/>
          </a:xfrm>
          <a:prstGeom prst="roundRect">
            <a:avLst>
              <a:gd name="adj" fmla="val 15000"/>
            </a:avLst>
          </a:pr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3600">
                <a:solidFill>
                  <a:srgbClr val="FFFFFF"/>
                </a:solidFill>
                <a:effectLst>
                  <a:outerShdw blurRad="38100" dist="38100" dir="2700000" algn="tl">
                    <a:srgbClr val="C0C0C0"/>
                  </a:outerShdw>
                </a:effectLst>
                <a:ea typeface="Gill Sans" charset="0"/>
                <a:cs typeface="Gill Sans" charset="0"/>
              </a:rPr>
              <a:t>Constraint-based Scheduler</a:t>
            </a:r>
          </a:p>
        </p:txBody>
      </p:sp>
      <p:sp>
        <p:nvSpPr>
          <p:cNvPr id="26631" name="Freeform 6"/>
          <p:cNvSpPr>
            <a:spLocks/>
          </p:cNvSpPr>
          <p:nvPr/>
        </p:nvSpPr>
        <p:spPr bwMode="auto">
          <a:xfrm>
            <a:off x="11061700" y="4635500"/>
            <a:ext cx="1346200" cy="3709988"/>
          </a:xfrm>
          <a:custGeom>
            <a:avLst/>
            <a:gdLst>
              <a:gd name="T0" fmla="*/ 0 w 21400"/>
              <a:gd name="T1" fmla="*/ 0 h 20835"/>
              <a:gd name="T2" fmla="*/ 21398 w 21400"/>
              <a:gd name="T3" fmla="*/ 10341 h 20835"/>
              <a:gd name="T4" fmla="*/ 1817 w 21400"/>
              <a:gd name="T5" fmla="*/ 20824 h 20835"/>
              <a:gd name="T6" fmla="*/ 0 60000 65536"/>
              <a:gd name="T7" fmla="*/ 0 60000 65536"/>
              <a:gd name="T8" fmla="*/ 0 60000 65536"/>
              <a:gd name="T9" fmla="*/ 0 w 21400"/>
              <a:gd name="T10" fmla="*/ 0 h 20835"/>
              <a:gd name="T11" fmla="*/ 21400 w 21400"/>
              <a:gd name="T12" fmla="*/ 20835 h 20835"/>
            </a:gdLst>
            <a:ahLst/>
            <a:cxnLst>
              <a:cxn ang="T6">
                <a:pos x="T0" y="T1"/>
              </a:cxn>
              <a:cxn ang="T7">
                <a:pos x="T2" y="T3"/>
              </a:cxn>
              <a:cxn ang="T8">
                <a:pos x="T4" y="T5"/>
              </a:cxn>
            </a:cxnLst>
            <a:rect l="T9" t="T10" r="T11" b="T12"/>
            <a:pathLst>
              <a:path w="21400" h="20835">
                <a:moveTo>
                  <a:pt x="0" y="0"/>
                </a:moveTo>
                <a:cubicBezTo>
                  <a:pt x="0" y="0"/>
                  <a:pt x="21600" y="143"/>
                  <a:pt x="21398" y="10341"/>
                </a:cubicBezTo>
                <a:cubicBezTo>
                  <a:pt x="21175" y="21600"/>
                  <a:pt x="1817" y="20824"/>
                  <a:pt x="1817" y="20824"/>
                </a:cubicBezTo>
              </a:path>
            </a:pathLst>
          </a:custGeom>
          <a:noFill/>
          <a:ln w="88900" cap="flat">
            <a:solidFill>
              <a:schemeClr val="tx1"/>
            </a:solidFill>
            <a:prstDash val="solid"/>
            <a:miter lim="800000"/>
            <a:headEnd type="none" w="med" len="med"/>
            <a:tailEnd type="triangle" w="med" len="med"/>
          </a:ln>
        </p:spPr>
        <p:txBody>
          <a:bodyPr lIns="0" tIns="0" rIns="0" bIns="0"/>
          <a:lstStyle/>
          <a:p>
            <a:endParaRPr lang="en-US"/>
          </a:p>
        </p:txBody>
      </p:sp>
      <p:sp>
        <p:nvSpPr>
          <p:cNvPr id="26632" name="Freeform 7"/>
          <p:cNvSpPr>
            <a:spLocks/>
          </p:cNvSpPr>
          <p:nvPr/>
        </p:nvSpPr>
        <p:spPr bwMode="auto">
          <a:xfrm>
            <a:off x="6311900" y="4595813"/>
            <a:ext cx="1346200" cy="3748087"/>
          </a:xfrm>
          <a:custGeom>
            <a:avLst/>
            <a:gdLst>
              <a:gd name="T0" fmla="*/ 19970 w 21600"/>
              <a:gd name="T1" fmla="*/ 21135 h 21135"/>
              <a:gd name="T2" fmla="*/ 0 w 21600"/>
              <a:gd name="T3" fmla="*/ 10963 h 21135"/>
              <a:gd name="T4" fmla="*/ 21600 w 21600"/>
              <a:gd name="T5" fmla="*/ 3 h 21135"/>
              <a:gd name="T6" fmla="*/ 0 60000 65536"/>
              <a:gd name="T7" fmla="*/ 0 60000 65536"/>
              <a:gd name="T8" fmla="*/ 0 60000 65536"/>
              <a:gd name="T9" fmla="*/ 0 w 21600"/>
              <a:gd name="T10" fmla="*/ 0 h 21135"/>
              <a:gd name="T11" fmla="*/ 21600 w 21600"/>
              <a:gd name="T12" fmla="*/ 21135 h 21135"/>
            </a:gdLst>
            <a:ahLst/>
            <a:cxnLst>
              <a:cxn ang="T6">
                <a:pos x="T0" y="T1"/>
              </a:cxn>
              <a:cxn ang="T7">
                <a:pos x="T2" y="T3"/>
              </a:cxn>
              <a:cxn ang="T8">
                <a:pos x="T4" y="T5"/>
              </a:cxn>
            </a:cxnLst>
            <a:rect l="T9" t="T10" r="T11" b="T12"/>
            <a:pathLst>
              <a:path w="21600" h="21135">
                <a:moveTo>
                  <a:pt x="19970" y="21135"/>
                </a:moveTo>
                <a:cubicBezTo>
                  <a:pt x="19970" y="21135"/>
                  <a:pt x="0" y="20777"/>
                  <a:pt x="0" y="10963"/>
                </a:cubicBezTo>
                <a:cubicBezTo>
                  <a:pt x="0" y="-465"/>
                  <a:pt x="21600" y="3"/>
                  <a:pt x="21600" y="3"/>
                </a:cubicBezTo>
              </a:path>
            </a:pathLst>
          </a:custGeom>
          <a:noFill/>
          <a:ln w="88900" cap="flat">
            <a:solidFill>
              <a:schemeClr val="tx1"/>
            </a:solidFill>
            <a:prstDash val="solid"/>
            <a:miter lim="800000"/>
            <a:headEnd type="none" w="med" len="med"/>
            <a:tailEnd type="triangle" w="med" len="med"/>
          </a:ln>
        </p:spPr>
        <p:txBody>
          <a:bodyPr lIns="0" tIns="0" rIns="0" bIns="0"/>
          <a:lstStyle/>
          <a:p>
            <a:endParaRPr lang="en-US"/>
          </a:p>
        </p:txBody>
      </p:sp>
      <p:sp>
        <p:nvSpPr>
          <p:cNvPr id="26633" name="Rectangle 8"/>
          <p:cNvSpPr>
            <a:spLocks/>
          </p:cNvSpPr>
          <p:nvPr/>
        </p:nvSpPr>
        <p:spPr bwMode="auto">
          <a:xfrm>
            <a:off x="10083800" y="5786438"/>
            <a:ext cx="2182813" cy="1292225"/>
          </a:xfrm>
          <a:prstGeom prst="rect">
            <a:avLst/>
          </a:prstGeom>
          <a:noFill/>
          <a:ln w="12700">
            <a:noFill/>
            <a:miter lim="800000"/>
            <a:headEnd/>
            <a:tailEnd/>
          </a:ln>
        </p:spPr>
        <p:txBody>
          <a:bodyPr lIns="0" tIns="0" rIns="0" bIns="0" anchor="ctr">
            <a:spAutoFit/>
          </a:bodyPr>
          <a:lstStyle/>
          <a:p>
            <a:pPr algn="l"/>
            <a:r>
              <a:rPr lang="en-US">
                <a:solidFill>
                  <a:schemeClr val="tx1"/>
                </a:solidFill>
                <a:ea typeface="Gill Sans" charset="0"/>
                <a:cs typeface="Gill Sans" charset="0"/>
              </a:rPr>
              <a:t>Problem</a:t>
            </a:r>
          </a:p>
          <a:p>
            <a:pPr algn="r"/>
            <a:r>
              <a:rPr lang="en-US">
                <a:solidFill>
                  <a:schemeClr val="tx1"/>
                </a:solidFill>
                <a:ea typeface="Gill Sans" charset="0"/>
                <a:cs typeface="Gill Sans" charset="0"/>
              </a:rPr>
              <a:t>Details</a:t>
            </a:r>
          </a:p>
        </p:txBody>
      </p:sp>
      <p:sp>
        <p:nvSpPr>
          <p:cNvPr id="26634" name="Rectangle 9"/>
          <p:cNvSpPr>
            <a:spLocks/>
          </p:cNvSpPr>
          <p:nvPr/>
        </p:nvSpPr>
        <p:spPr bwMode="auto">
          <a:xfrm>
            <a:off x="6489700" y="5765800"/>
            <a:ext cx="2243138" cy="1346200"/>
          </a:xfrm>
          <a:prstGeom prst="rect">
            <a:avLst/>
          </a:prstGeom>
          <a:noFill/>
          <a:ln w="12700">
            <a:noFill/>
            <a:miter lim="800000"/>
            <a:headEnd/>
            <a:tailEnd/>
          </a:ln>
        </p:spPr>
        <p:txBody>
          <a:bodyPr wrap="none" lIns="0" tIns="0" rIns="0" bIns="0" anchor="ctr">
            <a:spAutoFit/>
          </a:bodyPr>
          <a:lstStyle/>
          <a:p>
            <a:pPr algn="l"/>
            <a:r>
              <a:rPr lang="en-US">
                <a:solidFill>
                  <a:schemeClr val="tx1"/>
                </a:solidFill>
                <a:ea typeface="Gill Sans" charset="0"/>
                <a:cs typeface="Gill Sans" charset="0"/>
              </a:rPr>
              <a:t>Execution</a:t>
            </a:r>
          </a:p>
          <a:p>
            <a:pPr algn="l"/>
            <a:r>
              <a:rPr lang="en-US">
                <a:solidFill>
                  <a:schemeClr val="tx1"/>
                </a:solidFill>
                <a:ea typeface="Gill Sans" charset="0"/>
                <a:cs typeface="Gill Sans" charset="0"/>
              </a:rPr>
              <a:t>Schedule</a:t>
            </a:r>
          </a:p>
        </p:txBody>
      </p:sp>
      <p:sp>
        <p:nvSpPr>
          <p:cNvPr id="26635" name="Rectangle 10"/>
          <p:cNvSpPr>
            <a:spLocks/>
          </p:cNvSpPr>
          <p:nvPr/>
        </p:nvSpPr>
        <p:spPr bwMode="auto">
          <a:xfrm>
            <a:off x="8216900" y="3302000"/>
            <a:ext cx="2317750" cy="546100"/>
          </a:xfrm>
          <a:prstGeom prst="rect">
            <a:avLst/>
          </a:prstGeom>
          <a:noFill/>
          <a:ln w="12700">
            <a:noFill/>
            <a:miter lim="800000"/>
            <a:headEnd/>
            <a:tailEnd/>
          </a:ln>
        </p:spPr>
        <p:txBody>
          <a:bodyPr wrap="none" lIns="0" tIns="0" rIns="0" bIns="0" anchor="ctr">
            <a:spAutoFit/>
          </a:bodyPr>
          <a:lstStyle/>
          <a:p>
            <a:r>
              <a:rPr lang="en-US" sz="3100">
                <a:solidFill>
                  <a:schemeClr val="tx1"/>
                </a:solidFill>
                <a:ea typeface="Gill Sans" charset="0"/>
                <a:cs typeface="Gill Sans" charset="0"/>
              </a:rPr>
              <a:t>ESMoL Model</a:t>
            </a:r>
          </a:p>
        </p:txBody>
      </p:sp>
      <p:sp>
        <p:nvSpPr>
          <p:cNvPr id="26636" name="Rectangle 11"/>
          <p:cNvSpPr>
            <a:spLocks/>
          </p:cNvSpPr>
          <p:nvPr/>
        </p:nvSpPr>
        <p:spPr bwMode="auto">
          <a:xfrm>
            <a:off x="330200" y="3327400"/>
            <a:ext cx="5524500" cy="5664200"/>
          </a:xfrm>
          <a:prstGeom prst="rect">
            <a:avLst/>
          </a:prstGeom>
          <a:noFill/>
          <a:ln w="12700">
            <a:noFill/>
            <a:miter lim="800000"/>
            <a:headEnd/>
            <a:tailEnd/>
          </a:ln>
        </p:spPr>
        <p:txBody>
          <a:bodyPr lIns="0" tIns="0" rIns="0" bIns="0" anchor="ctr"/>
          <a:lstStyle/>
          <a:p>
            <a:pPr marL="381000" indent="-381000" algn="l">
              <a:spcBef>
                <a:spcPts val="2300"/>
              </a:spcBef>
              <a:buSzPct val="125000"/>
              <a:buFont typeface="Gill Sans" charset="0"/>
              <a:buChar char="•"/>
            </a:pPr>
            <a:r>
              <a:rPr lang="en-US" sz="3200">
                <a:solidFill>
                  <a:schemeClr val="tx1"/>
                </a:solidFill>
                <a:ea typeface="Gill Sans" charset="0"/>
                <a:cs typeface="Gill Sans" charset="0"/>
              </a:rPr>
              <a:t>Each component &amp; bus contains scheduling information</a:t>
            </a:r>
          </a:p>
          <a:p>
            <a:pPr marL="381000" indent="-381000" algn="l">
              <a:spcBef>
                <a:spcPts val="2300"/>
              </a:spcBef>
              <a:buSzPct val="125000"/>
              <a:buFont typeface="Gill Sans" charset="0"/>
              <a:buChar char="•"/>
            </a:pPr>
            <a:r>
              <a:rPr lang="en-US" sz="3200">
                <a:solidFill>
                  <a:schemeClr val="tx1"/>
                </a:solidFill>
                <a:ea typeface="Gill Sans" charset="0"/>
                <a:cs typeface="Gill Sans" charset="0"/>
              </a:rPr>
              <a:t>Specify WCET &amp; frequency for each task and message</a:t>
            </a:r>
          </a:p>
          <a:p>
            <a:pPr marL="381000" indent="-381000" algn="l">
              <a:spcBef>
                <a:spcPts val="2300"/>
              </a:spcBef>
              <a:buSzPct val="125000"/>
              <a:buFont typeface="Gill Sans" charset="0"/>
              <a:buChar char="•"/>
            </a:pPr>
            <a:r>
              <a:rPr lang="en-US" sz="3200">
                <a:solidFill>
                  <a:schemeClr val="tx1"/>
                </a:solidFill>
                <a:ea typeface="Gill Sans" charset="0"/>
                <a:cs typeface="Gill Sans" charset="0"/>
              </a:rPr>
              <a:t>Determines length of global hyperperiod </a:t>
            </a:r>
          </a:p>
          <a:p>
            <a:pPr marL="381000" indent="-381000" algn="l">
              <a:spcBef>
                <a:spcPts val="2300"/>
              </a:spcBef>
              <a:buSzPct val="125000"/>
              <a:buFont typeface="Gill Sans" charset="0"/>
              <a:buChar char="•"/>
            </a:pPr>
            <a:r>
              <a:rPr lang="en-US" sz="3200">
                <a:solidFill>
                  <a:schemeClr val="tx1"/>
                </a:solidFill>
                <a:ea typeface="Gill Sans" charset="0"/>
                <a:cs typeface="Gill Sans" charset="0"/>
              </a:rPr>
              <a:t>Determines when to start execution in hyperperiod</a:t>
            </a:r>
          </a:p>
        </p:txBody>
      </p:sp>
      <p:sp>
        <p:nvSpPr>
          <p:cNvPr id="26637" name="Line 12"/>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6639" name="Line 14"/>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26640" name="Picture 15"/>
          <p:cNvPicPr>
            <a:picLocks noChangeAspect="1" noChangeArrowheads="1"/>
          </p:cNvPicPr>
          <p:nvPr/>
        </p:nvPicPr>
        <p:blipFill>
          <a:blip r:embed="rId6" cstate="print"/>
          <a:srcRect/>
          <a:stretch>
            <a:fillRect/>
          </a:stretch>
        </p:blipFill>
        <p:spPr bwMode="auto">
          <a:xfrm>
            <a:off x="11882438" y="307975"/>
            <a:ext cx="804862" cy="555625"/>
          </a:xfrm>
          <a:prstGeom prst="rect">
            <a:avLst/>
          </a:prstGeom>
          <a:noFill/>
          <a:ln w="9525">
            <a:noFill/>
            <a:miter lim="800000"/>
            <a:headEnd/>
            <a:tailEnd/>
          </a:ln>
        </p:spPr>
      </p:pic>
      <p:sp>
        <p:nvSpPr>
          <p:cNvPr id="26641" name="Line 16"/>
          <p:cNvSpPr>
            <a:spLocks noChangeShapeType="1"/>
          </p:cNvSpPr>
          <p:nvPr/>
        </p:nvSpPr>
        <p:spPr bwMode="auto">
          <a:xfrm>
            <a:off x="406400" y="6400800"/>
            <a:ext cx="5353050" cy="0"/>
          </a:xfrm>
          <a:prstGeom prst="line">
            <a:avLst/>
          </a:prstGeom>
          <a:noFill/>
          <a:ln w="38100" cap="rnd">
            <a:solidFill>
              <a:schemeClr val="tx1"/>
            </a:solidFill>
            <a:prstDash val="sysDot"/>
            <a:miter lim="800000"/>
            <a:headEnd/>
            <a:tailEnd/>
          </a:ln>
        </p:spPr>
        <p:txBody>
          <a:bodyPr lIns="0" tIns="0" rIns="0" bIns="0"/>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1104900" y="190500"/>
            <a:ext cx="10871200" cy="787400"/>
          </a:xfrm>
        </p:spPr>
        <p:txBody>
          <a:bodyPr/>
          <a:lstStyle/>
          <a:p>
            <a:pPr eaLnBrk="1" hangingPunct="1"/>
            <a:r>
              <a:rPr lang="en-US" sz="4000" b="1" smtClean="0"/>
              <a:t>Step 7 - Synthesize TrueTime Model</a:t>
            </a:r>
            <a:endParaRPr lang="en-US" sz="4000" b="1" smtClean="0">
              <a:ea typeface="ヒラギノ角ゴ ProN W6" charset="0"/>
              <a:cs typeface="ヒラギノ角ゴ ProN W6" charset="0"/>
            </a:endParaRPr>
          </a:p>
        </p:txBody>
      </p:sp>
      <p:pic>
        <p:nvPicPr>
          <p:cNvPr id="27651" name="Picture 2"/>
          <p:cNvPicPr>
            <a:picLocks noChangeAspect="1" noChangeArrowheads="1"/>
          </p:cNvPicPr>
          <p:nvPr/>
        </p:nvPicPr>
        <p:blipFill>
          <a:blip r:embed="rId2" cstate="print"/>
          <a:srcRect/>
          <a:stretch>
            <a:fillRect/>
          </a:stretch>
        </p:blipFill>
        <p:spPr bwMode="auto">
          <a:xfrm>
            <a:off x="257175" y="193675"/>
            <a:ext cx="952500" cy="781050"/>
          </a:xfrm>
          <a:prstGeom prst="rect">
            <a:avLst/>
          </a:prstGeom>
          <a:noFill/>
          <a:ln w="9525">
            <a:noFill/>
            <a:miter lim="800000"/>
            <a:headEnd/>
            <a:tailEnd/>
          </a:ln>
        </p:spPr>
      </p:pic>
      <p:sp>
        <p:nvSpPr>
          <p:cNvPr id="27652" name="Rectangle 3"/>
          <p:cNvSpPr>
            <a:spLocks/>
          </p:cNvSpPr>
          <p:nvPr/>
        </p:nvSpPr>
        <p:spPr bwMode="auto">
          <a:xfrm>
            <a:off x="4489450" y="4425950"/>
            <a:ext cx="7524750" cy="3238500"/>
          </a:xfrm>
          <a:prstGeom prst="rect">
            <a:avLst/>
          </a:prstGeom>
          <a:noFill/>
          <a:ln w="12700">
            <a:noFill/>
            <a:miter lim="800000"/>
            <a:headEnd/>
            <a:tailEnd/>
          </a:ln>
        </p:spPr>
        <p:txBody>
          <a:bodyPr wrap="none" lIns="0" tIns="0" rIns="0" bIns="0">
            <a:spAutoFit/>
          </a:bodyPr>
          <a:lstStyle/>
          <a:p>
            <a:pPr marL="381000" indent="-381000" algn="l">
              <a:spcBef>
                <a:spcPts val="5000"/>
              </a:spcBef>
              <a:buSzPct val="125000"/>
              <a:buFont typeface="Gill Sans" charset="0"/>
              <a:buChar char="•"/>
            </a:pPr>
            <a:r>
              <a:rPr lang="en-US">
                <a:solidFill>
                  <a:schemeClr val="tx1"/>
                </a:solidFill>
                <a:ea typeface="Gill Sans" charset="0"/>
                <a:cs typeface="Gill Sans" charset="0"/>
              </a:rPr>
              <a:t>Synthesis of new Simulink model</a:t>
            </a:r>
          </a:p>
          <a:p>
            <a:pPr marL="381000" indent="-381000" algn="l">
              <a:spcBef>
                <a:spcPts val="5000"/>
              </a:spcBef>
              <a:buSzPct val="125000"/>
              <a:buFont typeface="Gill Sans" charset="0"/>
              <a:buChar char="•"/>
            </a:pPr>
            <a:r>
              <a:rPr lang="en-US">
                <a:solidFill>
                  <a:schemeClr val="tx1"/>
                </a:solidFill>
                <a:ea typeface="Gill Sans" charset="0"/>
                <a:cs typeface="Gill Sans" charset="0"/>
              </a:rPr>
              <a:t>Time-triggered online scheduler</a:t>
            </a:r>
          </a:p>
          <a:p>
            <a:pPr marL="381000" indent="-381000" algn="l">
              <a:spcBef>
                <a:spcPts val="5000"/>
              </a:spcBef>
              <a:buSzPct val="125000"/>
              <a:buFont typeface="Gill Sans" charset="0"/>
              <a:buChar char="•"/>
            </a:pPr>
            <a:r>
              <a:rPr lang="en-US">
                <a:solidFill>
                  <a:schemeClr val="tx1"/>
                </a:solidFill>
                <a:ea typeface="Gill Sans" charset="0"/>
                <a:cs typeface="Gill Sans" charset="0"/>
              </a:rPr>
              <a:t>Task execution loop</a:t>
            </a:r>
          </a:p>
        </p:txBody>
      </p:sp>
      <p:sp>
        <p:nvSpPr>
          <p:cNvPr id="27653" name="Rectangle 4"/>
          <p:cNvSpPr>
            <a:spLocks/>
          </p:cNvSpPr>
          <p:nvPr/>
        </p:nvSpPr>
        <p:spPr bwMode="auto">
          <a:xfrm>
            <a:off x="539750" y="1409700"/>
            <a:ext cx="12166600" cy="1968500"/>
          </a:xfrm>
          <a:prstGeom prst="rect">
            <a:avLst/>
          </a:prstGeom>
          <a:noFill/>
          <a:ln w="12700">
            <a:noFill/>
            <a:miter lim="800000"/>
            <a:headEnd/>
            <a:tailEnd/>
          </a:ln>
        </p:spPr>
        <p:txBody>
          <a:bodyPr lIns="0" tIns="0" rIns="0" bIns="0"/>
          <a:lstStyle/>
          <a:p>
            <a:pPr algn="l"/>
            <a:r>
              <a:rPr lang="en-US">
                <a:solidFill>
                  <a:schemeClr val="tx1"/>
                </a:solidFill>
                <a:ea typeface="Gill Sans" charset="0"/>
                <a:cs typeface="Gill Sans" charset="0"/>
              </a:rPr>
              <a:t>The synthesis of a complete TrueTime model has two distinct aspects: the Simulink model and the code implementing time-triggered behavior.</a:t>
            </a:r>
          </a:p>
        </p:txBody>
      </p:sp>
      <p:sp>
        <p:nvSpPr>
          <p:cNvPr id="27654"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7655" name="Line 7"/>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27656" name="Picture 8"/>
          <p:cNvPicPr>
            <a:picLocks noChangeAspect="1" noChangeArrowheads="1"/>
          </p:cNvPicPr>
          <p:nvPr/>
        </p:nvPicPr>
        <p:blipFill>
          <a:blip r:embed="rId3" cstate="print"/>
          <a:srcRect/>
          <a:stretch>
            <a:fillRect/>
          </a:stretch>
        </p:blipFill>
        <p:spPr bwMode="auto">
          <a:xfrm>
            <a:off x="11882438" y="307975"/>
            <a:ext cx="804862" cy="555625"/>
          </a:xfrm>
          <a:prstGeom prst="rect">
            <a:avLst/>
          </a:prstGeom>
          <a:noFill/>
          <a:ln w="9525">
            <a:noFill/>
            <a:miter lim="800000"/>
            <a:headEnd/>
            <a:tailEnd/>
          </a:ln>
        </p:spPr>
      </p:pic>
      <p:sp>
        <p:nvSpPr>
          <p:cNvPr id="43017" name="Rectangle 9"/>
          <p:cNvSpPr>
            <a:spLocks/>
          </p:cNvSpPr>
          <p:nvPr/>
        </p:nvSpPr>
        <p:spPr bwMode="auto">
          <a:xfrm>
            <a:off x="-188913" y="4495800"/>
            <a:ext cx="3695701" cy="749300"/>
          </a:xfrm>
          <a:prstGeom prst="rect">
            <a:avLst/>
          </a:prstGeom>
          <a:noFill/>
          <a:ln w="12700">
            <a:noFill/>
            <a:miter lim="800000"/>
            <a:headEnd/>
            <a:tailEnd/>
          </a:ln>
        </p:spPr>
        <p:txBody>
          <a:bodyPr lIns="0" tIns="0" rIns="0" bIns="0" anchor="ctr"/>
          <a:lstStyle/>
          <a:p>
            <a:pPr algn="r"/>
            <a:r>
              <a:rPr lang="en-US" sz="4500">
                <a:solidFill>
                  <a:srgbClr val="D90B00"/>
                </a:solidFill>
                <a:ea typeface="Gill Sans" charset="0"/>
                <a:cs typeface="Gill Sans" charset="0"/>
              </a:rPr>
              <a:t>Simulink Model      </a:t>
            </a:r>
          </a:p>
        </p:txBody>
      </p:sp>
      <p:sp>
        <p:nvSpPr>
          <p:cNvPr id="43018" name="Rectangle 10"/>
          <p:cNvSpPr>
            <a:spLocks/>
          </p:cNvSpPr>
          <p:nvPr/>
        </p:nvSpPr>
        <p:spPr bwMode="auto">
          <a:xfrm>
            <a:off x="-584200" y="6356350"/>
            <a:ext cx="3797300" cy="749300"/>
          </a:xfrm>
          <a:prstGeom prst="rect">
            <a:avLst/>
          </a:prstGeom>
          <a:noFill/>
          <a:ln w="12700">
            <a:noFill/>
            <a:miter lim="800000"/>
            <a:headEnd/>
            <a:tailEnd/>
          </a:ln>
        </p:spPr>
        <p:txBody>
          <a:bodyPr lIns="0" tIns="0" rIns="0" bIns="0" anchor="ctr"/>
          <a:lstStyle/>
          <a:p>
            <a:pPr algn="r"/>
            <a:r>
              <a:rPr lang="en-US" sz="4500">
                <a:solidFill>
                  <a:srgbClr val="D90B00"/>
                </a:solidFill>
                <a:ea typeface="Gill Sans" charset="0"/>
                <a:cs typeface="Gill Sans" charset="0"/>
              </a:rPr>
              <a:t>TTA Code</a:t>
            </a:r>
          </a:p>
        </p:txBody>
      </p:sp>
      <p:sp>
        <p:nvSpPr>
          <p:cNvPr id="43019" name="Line 11"/>
          <p:cNvSpPr>
            <a:spLocks noChangeShapeType="1"/>
          </p:cNvSpPr>
          <p:nvPr/>
        </p:nvSpPr>
        <p:spPr bwMode="auto">
          <a:xfrm flipH="1">
            <a:off x="3225800" y="5570538"/>
            <a:ext cx="1336675" cy="982662"/>
          </a:xfrm>
          <a:prstGeom prst="line">
            <a:avLst/>
          </a:prstGeom>
          <a:noFill/>
          <a:ln w="50800">
            <a:solidFill>
              <a:srgbClr val="FF0000"/>
            </a:solidFill>
            <a:miter lim="800000"/>
            <a:headEnd/>
            <a:tailEnd/>
          </a:ln>
        </p:spPr>
        <p:txBody>
          <a:bodyPr lIns="0" tIns="0" rIns="0" bIns="0"/>
          <a:lstStyle/>
          <a:p>
            <a:endParaRPr lang="en-US"/>
          </a:p>
        </p:txBody>
      </p:sp>
      <p:sp>
        <p:nvSpPr>
          <p:cNvPr id="43020" name="Line 12"/>
          <p:cNvSpPr>
            <a:spLocks noChangeShapeType="1"/>
          </p:cNvSpPr>
          <p:nvPr/>
        </p:nvSpPr>
        <p:spPr bwMode="auto">
          <a:xfrm rot="10800000">
            <a:off x="3225800" y="7077075"/>
            <a:ext cx="1285875" cy="812800"/>
          </a:xfrm>
          <a:prstGeom prst="line">
            <a:avLst/>
          </a:prstGeom>
          <a:noFill/>
          <a:ln w="50800">
            <a:solidFill>
              <a:srgbClr val="FF0000"/>
            </a:solidFill>
            <a:miter lim="800000"/>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43019"/>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43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autoUpdateAnimBg="0"/>
      <p:bldP spid="43018" grpId="0" autoUpdateAnimBg="0"/>
      <p:bldP spid="43019" grpId="0" animBg="1"/>
      <p:bldP spid="430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sp>
        <p:nvSpPr>
          <p:cNvPr id="28675" name="Rectangle 2"/>
          <p:cNvSpPr>
            <a:spLocks noGrp="1" noChangeArrowheads="1"/>
          </p:cNvSpPr>
          <p:nvPr>
            <p:ph type="title"/>
          </p:nvPr>
        </p:nvSpPr>
        <p:spPr>
          <a:xfrm>
            <a:off x="1168400" y="190500"/>
            <a:ext cx="10871200" cy="787400"/>
          </a:xfrm>
        </p:spPr>
        <p:txBody>
          <a:bodyPr/>
          <a:lstStyle/>
          <a:p>
            <a:pPr eaLnBrk="1" hangingPunct="1"/>
            <a:r>
              <a:rPr lang="en-US" sz="4000" b="1" smtClean="0"/>
              <a:t>Mapping ESMoL to TrueTime</a:t>
            </a:r>
            <a:endParaRPr lang="en-US" sz="4000" b="1" smtClean="0">
              <a:ea typeface="ヒラギノ角ゴ ProN W6" charset="0"/>
              <a:cs typeface="ヒラギノ角ゴ ProN W6" charset="0"/>
            </a:endParaRPr>
          </a:p>
        </p:txBody>
      </p:sp>
      <p:pic>
        <p:nvPicPr>
          <p:cNvPr id="28676" name="Picture 3"/>
          <p:cNvPicPr>
            <a:picLocks noChangeAspect="1" noChangeArrowheads="1"/>
          </p:cNvPicPr>
          <p:nvPr/>
        </p:nvPicPr>
        <p:blipFill>
          <a:blip r:embed="rId2" cstate="print"/>
          <a:srcRect/>
          <a:stretch>
            <a:fillRect/>
          </a:stretch>
        </p:blipFill>
        <p:spPr bwMode="auto">
          <a:xfrm>
            <a:off x="257175" y="193675"/>
            <a:ext cx="952500" cy="781050"/>
          </a:xfrm>
          <a:prstGeom prst="rect">
            <a:avLst/>
          </a:prstGeom>
          <a:noFill/>
          <a:ln w="9525">
            <a:noFill/>
            <a:miter lim="800000"/>
            <a:headEnd/>
            <a:tailEnd/>
          </a:ln>
        </p:spPr>
      </p:pic>
      <p:sp>
        <p:nvSpPr>
          <p:cNvPr id="28677" name="Rectangle 4"/>
          <p:cNvSpPr>
            <a:spLocks/>
          </p:cNvSpPr>
          <p:nvPr/>
        </p:nvSpPr>
        <p:spPr bwMode="auto">
          <a:xfrm>
            <a:off x="361950" y="1130300"/>
            <a:ext cx="12166600" cy="1346200"/>
          </a:xfrm>
          <a:prstGeom prst="rect">
            <a:avLst/>
          </a:prstGeom>
          <a:noFill/>
          <a:ln w="12700">
            <a:noFill/>
            <a:miter lim="800000"/>
            <a:headEnd/>
            <a:tailEnd/>
          </a:ln>
        </p:spPr>
        <p:txBody>
          <a:bodyPr lIns="0" tIns="0" rIns="0" bIns="0"/>
          <a:lstStyle/>
          <a:p>
            <a:pPr algn="l"/>
            <a:r>
              <a:rPr lang="en-US">
                <a:solidFill>
                  <a:schemeClr val="tx1"/>
                </a:solidFill>
                <a:ea typeface="Gill Sans" charset="0"/>
                <a:cs typeface="Gill Sans" charset="0"/>
              </a:rPr>
              <a:t>There is a mapping from ESMoL model software &amp; hardware elements to TrueTime blocks and code:</a:t>
            </a:r>
          </a:p>
        </p:txBody>
      </p:sp>
      <p:sp>
        <p:nvSpPr>
          <p:cNvPr id="28678"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pic>
        <p:nvPicPr>
          <p:cNvPr id="28679" name="Picture 7"/>
          <p:cNvPicPr>
            <a:picLocks noChangeAspect="1" noChangeArrowheads="1"/>
          </p:cNvPicPr>
          <p:nvPr/>
        </p:nvPicPr>
        <p:blipFill>
          <a:blip r:embed="rId3" cstate="print"/>
          <a:srcRect/>
          <a:stretch>
            <a:fillRect/>
          </a:stretch>
        </p:blipFill>
        <p:spPr bwMode="auto">
          <a:xfrm>
            <a:off x="11882438" y="307975"/>
            <a:ext cx="804862" cy="555625"/>
          </a:xfrm>
          <a:prstGeom prst="rect">
            <a:avLst/>
          </a:prstGeom>
          <a:noFill/>
          <a:ln w="9525">
            <a:noFill/>
            <a:miter lim="800000"/>
            <a:headEnd/>
            <a:tailEnd/>
          </a:ln>
        </p:spPr>
      </p:pic>
      <p:pic>
        <p:nvPicPr>
          <p:cNvPr id="44040" name="Picture 8"/>
          <p:cNvPicPr>
            <a:picLocks noChangeAspect="1" noChangeArrowheads="1"/>
          </p:cNvPicPr>
          <p:nvPr/>
        </p:nvPicPr>
        <p:blipFill>
          <a:blip r:embed="rId4" cstate="print"/>
          <a:srcRect l="4008" t="19936" r="69205" b="48436"/>
          <a:stretch>
            <a:fillRect/>
          </a:stretch>
        </p:blipFill>
        <p:spPr bwMode="auto">
          <a:xfrm>
            <a:off x="7429500" y="2679700"/>
            <a:ext cx="2286000" cy="1816100"/>
          </a:xfrm>
          <a:prstGeom prst="rect">
            <a:avLst/>
          </a:prstGeom>
          <a:noFill/>
          <a:ln w="12700">
            <a:noFill/>
            <a:miter lim="800000"/>
            <a:headEnd/>
            <a:tailEnd/>
          </a:ln>
        </p:spPr>
      </p:pic>
      <p:pic>
        <p:nvPicPr>
          <p:cNvPr id="44041" name="Picture 9"/>
          <p:cNvPicPr>
            <a:picLocks noChangeAspect="1" noChangeArrowheads="1"/>
          </p:cNvPicPr>
          <p:nvPr/>
        </p:nvPicPr>
        <p:blipFill>
          <a:blip r:embed="rId4" cstate="print"/>
          <a:srcRect l="33183" t="22337" r="44791" b="54218"/>
          <a:stretch>
            <a:fillRect/>
          </a:stretch>
        </p:blipFill>
        <p:spPr bwMode="auto">
          <a:xfrm>
            <a:off x="7505700" y="4559300"/>
            <a:ext cx="2268538" cy="1625600"/>
          </a:xfrm>
          <a:prstGeom prst="rect">
            <a:avLst/>
          </a:prstGeom>
          <a:noFill/>
          <a:ln w="12700">
            <a:noFill/>
            <a:miter lim="800000"/>
            <a:headEnd/>
            <a:tailEnd/>
          </a:ln>
        </p:spPr>
      </p:pic>
      <p:pic>
        <p:nvPicPr>
          <p:cNvPr id="44042" name="Picture 10"/>
          <p:cNvPicPr>
            <a:picLocks noChangeAspect="1" noChangeArrowheads="1"/>
          </p:cNvPicPr>
          <p:nvPr/>
        </p:nvPicPr>
        <p:blipFill>
          <a:blip r:embed="rId5" cstate="print"/>
          <a:srcRect l="8943" t="26501" r="76022" b="56264"/>
          <a:stretch>
            <a:fillRect/>
          </a:stretch>
        </p:blipFill>
        <p:spPr bwMode="auto">
          <a:xfrm>
            <a:off x="3810000" y="7734300"/>
            <a:ext cx="2006600" cy="1447800"/>
          </a:xfrm>
          <a:prstGeom prst="rect">
            <a:avLst/>
          </a:prstGeom>
          <a:noFill/>
          <a:ln w="12700">
            <a:noFill/>
            <a:miter lim="800000"/>
            <a:headEnd/>
            <a:tailEnd/>
          </a:ln>
        </p:spPr>
      </p:pic>
      <p:pic>
        <p:nvPicPr>
          <p:cNvPr id="44043" name="Picture 11"/>
          <p:cNvPicPr>
            <a:picLocks noChangeAspect="1" noChangeArrowheads="1"/>
          </p:cNvPicPr>
          <p:nvPr/>
        </p:nvPicPr>
        <p:blipFill>
          <a:blip r:embed="rId6" cstate="print"/>
          <a:srcRect l="9572" r="62886" b="61644"/>
          <a:stretch>
            <a:fillRect/>
          </a:stretch>
        </p:blipFill>
        <p:spPr bwMode="auto">
          <a:xfrm>
            <a:off x="3652838" y="2755900"/>
            <a:ext cx="2176462" cy="1663700"/>
          </a:xfrm>
          <a:prstGeom prst="rect">
            <a:avLst/>
          </a:prstGeom>
          <a:noFill/>
          <a:ln w="12700">
            <a:noFill/>
            <a:miter lim="800000"/>
            <a:headEnd/>
            <a:tailEnd/>
          </a:ln>
        </p:spPr>
      </p:pic>
      <p:pic>
        <p:nvPicPr>
          <p:cNvPr id="44044" name="Picture 12"/>
          <p:cNvPicPr>
            <a:picLocks noChangeAspect="1" noChangeArrowheads="1"/>
          </p:cNvPicPr>
          <p:nvPr/>
        </p:nvPicPr>
        <p:blipFill>
          <a:blip r:embed="rId6" cstate="print"/>
          <a:srcRect l="54843" t="62195" r="20081"/>
          <a:stretch>
            <a:fillRect/>
          </a:stretch>
        </p:blipFill>
        <p:spPr bwMode="auto">
          <a:xfrm>
            <a:off x="3657600" y="4473575"/>
            <a:ext cx="2171700" cy="1800225"/>
          </a:xfrm>
          <a:prstGeom prst="rect">
            <a:avLst/>
          </a:prstGeom>
          <a:noFill/>
          <a:ln w="12700">
            <a:noFill/>
            <a:miter lim="800000"/>
            <a:headEnd/>
            <a:tailEnd/>
          </a:ln>
        </p:spPr>
      </p:pic>
      <p:pic>
        <p:nvPicPr>
          <p:cNvPr id="44045" name="Picture 13"/>
          <p:cNvPicPr>
            <a:picLocks noChangeAspect="1" noChangeArrowheads="1"/>
          </p:cNvPicPr>
          <p:nvPr/>
        </p:nvPicPr>
        <p:blipFill>
          <a:blip r:embed="rId6" cstate="print"/>
          <a:srcRect l="17184" t="71387" r="70073" b="4898"/>
          <a:stretch>
            <a:fillRect/>
          </a:stretch>
        </p:blipFill>
        <p:spPr bwMode="auto">
          <a:xfrm>
            <a:off x="4203700" y="6413500"/>
            <a:ext cx="1092200" cy="1117600"/>
          </a:xfrm>
          <a:prstGeom prst="rect">
            <a:avLst/>
          </a:prstGeom>
          <a:noFill/>
          <a:ln w="12700">
            <a:noFill/>
            <a:miter lim="800000"/>
            <a:headEnd/>
            <a:tailEnd/>
          </a:ln>
        </p:spPr>
      </p:pic>
      <p:sp>
        <p:nvSpPr>
          <p:cNvPr id="44046" name="Line 14"/>
          <p:cNvSpPr>
            <a:spLocks noChangeShapeType="1"/>
          </p:cNvSpPr>
          <p:nvPr/>
        </p:nvSpPr>
        <p:spPr bwMode="auto">
          <a:xfrm flipH="1">
            <a:off x="6070600" y="3581400"/>
            <a:ext cx="1201738"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47" name="Rectangle 15"/>
          <p:cNvSpPr>
            <a:spLocks/>
          </p:cNvSpPr>
          <p:nvPr/>
        </p:nvSpPr>
        <p:spPr bwMode="auto">
          <a:xfrm>
            <a:off x="706438" y="3276600"/>
            <a:ext cx="2574925" cy="622300"/>
          </a:xfrm>
          <a:prstGeom prst="rect">
            <a:avLst/>
          </a:prstGeom>
          <a:noFill/>
          <a:ln w="12700">
            <a:noFill/>
            <a:miter lim="800000"/>
            <a:headEnd/>
            <a:tailEnd/>
          </a:ln>
        </p:spPr>
        <p:txBody>
          <a:bodyPr wrap="none" lIns="0" tIns="0" rIns="0" bIns="0" anchor="ctr">
            <a:spAutoFit/>
          </a:bodyPr>
          <a:lstStyle/>
          <a:p>
            <a:pPr algn="r"/>
            <a:r>
              <a:rPr lang="en-US" sz="3600">
                <a:solidFill>
                  <a:schemeClr val="tx1"/>
                </a:solidFill>
                <a:ea typeface="Gill Sans" charset="0"/>
                <a:cs typeface="Gill Sans" charset="0"/>
              </a:rPr>
              <a:t>ESMoL Node</a:t>
            </a:r>
          </a:p>
        </p:txBody>
      </p:sp>
      <p:sp>
        <p:nvSpPr>
          <p:cNvPr id="44048" name="Rectangle 16"/>
          <p:cNvSpPr>
            <a:spLocks/>
          </p:cNvSpPr>
          <p:nvPr/>
        </p:nvSpPr>
        <p:spPr bwMode="auto">
          <a:xfrm>
            <a:off x="1096963" y="5067300"/>
            <a:ext cx="2174875" cy="622300"/>
          </a:xfrm>
          <a:prstGeom prst="rect">
            <a:avLst/>
          </a:prstGeom>
          <a:noFill/>
          <a:ln w="12700">
            <a:noFill/>
            <a:miter lim="800000"/>
            <a:headEnd/>
            <a:tailEnd/>
          </a:ln>
        </p:spPr>
        <p:txBody>
          <a:bodyPr wrap="none" lIns="0" tIns="0" rIns="0" bIns="0" anchor="ctr">
            <a:spAutoFit/>
          </a:bodyPr>
          <a:lstStyle/>
          <a:p>
            <a:pPr algn="r"/>
            <a:r>
              <a:rPr lang="en-US" sz="3600">
                <a:solidFill>
                  <a:schemeClr val="tx1"/>
                </a:solidFill>
                <a:ea typeface="Gill Sans" charset="0"/>
                <a:cs typeface="Gill Sans" charset="0"/>
              </a:rPr>
              <a:t>ESMoL Bus</a:t>
            </a:r>
          </a:p>
        </p:txBody>
      </p:sp>
      <p:sp>
        <p:nvSpPr>
          <p:cNvPr id="44049" name="Rectangle 17"/>
          <p:cNvSpPr>
            <a:spLocks/>
          </p:cNvSpPr>
          <p:nvPr/>
        </p:nvSpPr>
        <p:spPr bwMode="auto">
          <a:xfrm>
            <a:off x="65088" y="7893050"/>
            <a:ext cx="3263900" cy="1143000"/>
          </a:xfrm>
          <a:prstGeom prst="rect">
            <a:avLst/>
          </a:prstGeom>
          <a:noFill/>
          <a:ln w="12700">
            <a:noFill/>
            <a:miter lim="800000"/>
            <a:headEnd/>
            <a:tailEnd/>
          </a:ln>
        </p:spPr>
        <p:txBody>
          <a:bodyPr lIns="0" tIns="0" rIns="0" bIns="0" anchor="ctr"/>
          <a:lstStyle/>
          <a:p>
            <a:pPr algn="r"/>
            <a:r>
              <a:rPr lang="en-US" sz="3600">
                <a:solidFill>
                  <a:schemeClr val="tx1"/>
                </a:solidFill>
                <a:ea typeface="Gill Sans" charset="0"/>
                <a:cs typeface="Gill Sans" charset="0"/>
              </a:rPr>
              <a:t>ESMoL Component</a:t>
            </a:r>
          </a:p>
        </p:txBody>
      </p:sp>
      <p:sp>
        <p:nvSpPr>
          <p:cNvPr id="44050" name="Rectangle 18"/>
          <p:cNvSpPr>
            <a:spLocks/>
          </p:cNvSpPr>
          <p:nvPr/>
        </p:nvSpPr>
        <p:spPr bwMode="auto">
          <a:xfrm>
            <a:off x="844550" y="6667500"/>
            <a:ext cx="2420938" cy="622300"/>
          </a:xfrm>
          <a:prstGeom prst="rect">
            <a:avLst/>
          </a:prstGeom>
          <a:noFill/>
          <a:ln w="12700">
            <a:noFill/>
            <a:miter lim="800000"/>
            <a:headEnd/>
            <a:tailEnd/>
          </a:ln>
        </p:spPr>
        <p:txBody>
          <a:bodyPr wrap="none" lIns="0" tIns="0" rIns="0" bIns="0" anchor="ctr">
            <a:spAutoFit/>
          </a:bodyPr>
          <a:lstStyle/>
          <a:p>
            <a:pPr algn="r"/>
            <a:r>
              <a:rPr lang="en-US" sz="3600">
                <a:solidFill>
                  <a:schemeClr val="tx1"/>
                </a:solidFill>
                <a:ea typeface="Gill Sans" charset="0"/>
                <a:cs typeface="Gill Sans" charset="0"/>
              </a:rPr>
              <a:t>ESMoL Plant</a:t>
            </a:r>
          </a:p>
        </p:txBody>
      </p:sp>
      <p:sp>
        <p:nvSpPr>
          <p:cNvPr id="44051" name="Line 19"/>
          <p:cNvSpPr>
            <a:spLocks noChangeShapeType="1"/>
          </p:cNvSpPr>
          <p:nvPr/>
        </p:nvSpPr>
        <p:spPr bwMode="auto">
          <a:xfrm flipH="1">
            <a:off x="6070600" y="5372100"/>
            <a:ext cx="1201738"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2" name="Line 20"/>
          <p:cNvSpPr>
            <a:spLocks noChangeShapeType="1"/>
          </p:cNvSpPr>
          <p:nvPr/>
        </p:nvSpPr>
        <p:spPr bwMode="auto">
          <a:xfrm flipH="1">
            <a:off x="6070600" y="8445500"/>
            <a:ext cx="1201738"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3" name="Line 21"/>
          <p:cNvSpPr>
            <a:spLocks noChangeShapeType="1"/>
          </p:cNvSpPr>
          <p:nvPr/>
        </p:nvSpPr>
        <p:spPr bwMode="auto">
          <a:xfrm flipH="1">
            <a:off x="6070600" y="6972300"/>
            <a:ext cx="1201738" cy="0"/>
          </a:xfrm>
          <a:prstGeom prst="line">
            <a:avLst/>
          </a:prstGeom>
          <a:noFill/>
          <a:ln w="127000">
            <a:solidFill>
              <a:schemeClr val="tx1"/>
            </a:solidFill>
            <a:miter lim="800000"/>
            <a:headEnd type="stealth" w="med" len="med"/>
            <a:tailEnd/>
          </a:ln>
        </p:spPr>
        <p:txBody>
          <a:bodyPr lIns="0" tIns="0" rIns="0" bIns="0"/>
          <a:lstStyle/>
          <a:p>
            <a:endParaRPr lang="en-US"/>
          </a:p>
        </p:txBody>
      </p:sp>
      <p:sp>
        <p:nvSpPr>
          <p:cNvPr id="44054" name="Rectangle 22"/>
          <p:cNvSpPr>
            <a:spLocks/>
          </p:cNvSpPr>
          <p:nvPr/>
        </p:nvSpPr>
        <p:spPr bwMode="auto">
          <a:xfrm>
            <a:off x="7785100" y="8134350"/>
            <a:ext cx="3263900" cy="622300"/>
          </a:xfrm>
          <a:prstGeom prst="rect">
            <a:avLst/>
          </a:prstGeom>
          <a:noFill/>
          <a:ln w="12700">
            <a:noFill/>
            <a:miter lim="800000"/>
            <a:headEnd/>
            <a:tailEnd/>
          </a:ln>
        </p:spPr>
        <p:txBody>
          <a:bodyPr lIns="0" tIns="0" rIns="0" bIns="0" anchor="ctr"/>
          <a:lstStyle/>
          <a:p>
            <a:pPr algn="l"/>
            <a:r>
              <a:rPr lang="en-US" sz="3600">
                <a:solidFill>
                  <a:schemeClr val="tx1"/>
                </a:solidFill>
                <a:ea typeface="Gill Sans" charset="0"/>
                <a:cs typeface="Gill Sans" charset="0"/>
              </a:rPr>
              <a:t>C-Code</a:t>
            </a:r>
          </a:p>
        </p:txBody>
      </p:sp>
      <p:sp>
        <p:nvSpPr>
          <p:cNvPr id="44055" name="Rectangle 23"/>
          <p:cNvSpPr>
            <a:spLocks/>
          </p:cNvSpPr>
          <p:nvPr/>
        </p:nvSpPr>
        <p:spPr bwMode="auto">
          <a:xfrm>
            <a:off x="9893300" y="3276600"/>
            <a:ext cx="3263900" cy="622300"/>
          </a:xfrm>
          <a:prstGeom prst="rect">
            <a:avLst/>
          </a:prstGeom>
          <a:noFill/>
          <a:ln w="12700">
            <a:noFill/>
            <a:miter lim="800000"/>
            <a:headEnd/>
            <a:tailEnd/>
          </a:ln>
        </p:spPr>
        <p:txBody>
          <a:bodyPr lIns="0" tIns="0" rIns="0" bIns="0" anchor="ctr"/>
          <a:lstStyle/>
          <a:p>
            <a:pPr algn="l"/>
            <a:r>
              <a:rPr lang="en-US" sz="3600">
                <a:solidFill>
                  <a:schemeClr val="tx1"/>
                </a:solidFill>
                <a:ea typeface="Gill Sans" charset="0"/>
                <a:cs typeface="Gill Sans" charset="0"/>
              </a:rPr>
              <a:t>TT Kernel</a:t>
            </a:r>
          </a:p>
        </p:txBody>
      </p:sp>
      <p:sp>
        <p:nvSpPr>
          <p:cNvPr id="44056" name="Rectangle 24"/>
          <p:cNvSpPr>
            <a:spLocks/>
          </p:cNvSpPr>
          <p:nvPr/>
        </p:nvSpPr>
        <p:spPr bwMode="auto">
          <a:xfrm>
            <a:off x="9994900" y="5067300"/>
            <a:ext cx="3263900" cy="622300"/>
          </a:xfrm>
          <a:prstGeom prst="rect">
            <a:avLst/>
          </a:prstGeom>
          <a:noFill/>
          <a:ln w="12700">
            <a:noFill/>
            <a:miter lim="800000"/>
            <a:headEnd/>
            <a:tailEnd/>
          </a:ln>
        </p:spPr>
        <p:txBody>
          <a:bodyPr lIns="0" tIns="0" rIns="0" bIns="0" anchor="ctr"/>
          <a:lstStyle/>
          <a:p>
            <a:pPr algn="l"/>
            <a:r>
              <a:rPr lang="en-US" sz="3600">
                <a:solidFill>
                  <a:schemeClr val="tx1"/>
                </a:solidFill>
                <a:ea typeface="Gill Sans" charset="0"/>
                <a:cs typeface="Gill Sans" charset="0"/>
              </a:rPr>
              <a:t>TT Network</a:t>
            </a:r>
          </a:p>
        </p:txBody>
      </p:sp>
      <p:pic>
        <p:nvPicPr>
          <p:cNvPr id="44057" name="Picture 25"/>
          <p:cNvPicPr>
            <a:picLocks noChangeAspect="1" noChangeArrowheads="1"/>
          </p:cNvPicPr>
          <p:nvPr/>
        </p:nvPicPr>
        <p:blipFill>
          <a:blip r:embed="rId7" cstate="print"/>
          <a:srcRect l="59631" t="29089" r="18871" b="41359"/>
          <a:stretch>
            <a:fillRect/>
          </a:stretch>
        </p:blipFill>
        <p:spPr bwMode="auto">
          <a:xfrm>
            <a:off x="7454900" y="6057900"/>
            <a:ext cx="2260600" cy="1830388"/>
          </a:xfrm>
          <a:prstGeom prst="rect">
            <a:avLst/>
          </a:prstGeom>
          <a:noFill/>
          <a:ln w="12700">
            <a:noFill/>
            <a:miter lim="800000"/>
            <a:headEnd/>
            <a:tailEnd/>
          </a:ln>
        </p:spPr>
      </p:pic>
      <p:sp>
        <p:nvSpPr>
          <p:cNvPr id="44058" name="Rectangle 26"/>
          <p:cNvSpPr>
            <a:spLocks/>
          </p:cNvSpPr>
          <p:nvPr/>
        </p:nvSpPr>
        <p:spPr bwMode="auto">
          <a:xfrm>
            <a:off x="9994900" y="6667500"/>
            <a:ext cx="3263900" cy="622300"/>
          </a:xfrm>
          <a:prstGeom prst="rect">
            <a:avLst/>
          </a:prstGeom>
          <a:noFill/>
          <a:ln w="12700">
            <a:noFill/>
            <a:miter lim="800000"/>
            <a:headEnd/>
            <a:tailEnd/>
          </a:ln>
        </p:spPr>
        <p:txBody>
          <a:bodyPr lIns="0" tIns="0" rIns="0" bIns="0" anchor="ctr"/>
          <a:lstStyle/>
          <a:p>
            <a:pPr algn="l"/>
            <a:r>
              <a:rPr lang="en-US" sz="3600">
                <a:solidFill>
                  <a:schemeClr val="tx1"/>
                </a:solidFill>
                <a:ea typeface="Gill Sans" charset="0"/>
                <a:cs typeface="Gill Sans" charset="0"/>
              </a:rPr>
              <a:t>Simulink Block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404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04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404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04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4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44044"/>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44051"/>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0"/>
                                  </p:stCondLst>
                                  <p:childTnLst>
                                    <p:set>
                                      <p:cBhvr>
                                        <p:cTn id="31" dur="1" fill="hold">
                                          <p:stCondLst>
                                            <p:cond delay="499"/>
                                          </p:stCondLst>
                                        </p:cTn>
                                        <p:tgtEl>
                                          <p:spTgt spid="44041"/>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440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050"/>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44045"/>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4405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499"/>
                                          </p:stCondLst>
                                        </p:cTn>
                                        <p:tgtEl>
                                          <p:spTgt spid="44057"/>
                                        </p:tgtEl>
                                        <p:attrNameLst>
                                          <p:attrName>style.visibility</p:attrName>
                                        </p:attrNameLst>
                                      </p:cBhvr>
                                      <p:to>
                                        <p:strVal val="visible"/>
                                      </p:to>
                                    </p:se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4405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4049"/>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499"/>
                                          </p:stCondLst>
                                        </p:cTn>
                                        <p:tgtEl>
                                          <p:spTgt spid="44042"/>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499"/>
                                          </p:stCondLst>
                                        </p:cTn>
                                        <p:tgtEl>
                                          <p:spTgt spid="44052"/>
                                        </p:tgtEl>
                                        <p:attrNameLst>
                                          <p:attrName>style.visibility</p:attrName>
                                        </p:attrNameLst>
                                      </p:cBhvr>
                                      <p:to>
                                        <p:strVal val="visible"/>
                                      </p:to>
                                    </p:se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499"/>
                                          </p:stCondLst>
                                        </p:cTn>
                                        <p:tgtEl>
                                          <p:spTgt spid="44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animBg="1"/>
      <p:bldP spid="44047" grpId="0" autoUpdateAnimBg="0"/>
      <p:bldP spid="44048" grpId="0" autoUpdateAnimBg="0"/>
      <p:bldP spid="44049" grpId="0" autoUpdateAnimBg="0"/>
      <p:bldP spid="44050" grpId="0" autoUpdateAnimBg="0"/>
      <p:bldP spid="44051" grpId="0" animBg="1"/>
      <p:bldP spid="44052" grpId="0" animBg="1"/>
      <p:bldP spid="44053" grpId="0" animBg="1"/>
      <p:bldP spid="44054" grpId="0" autoUpdateAnimBg="0"/>
      <p:bldP spid="44055" grpId="0" autoUpdateAnimBg="0"/>
      <p:bldP spid="44056" grpId="0" autoUpdateAnimBg="0"/>
      <p:bldP spid="4405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1168400" y="190500"/>
            <a:ext cx="10871200" cy="787400"/>
          </a:xfrm>
        </p:spPr>
        <p:txBody>
          <a:bodyPr/>
          <a:lstStyle/>
          <a:p>
            <a:pPr eaLnBrk="1" hangingPunct="1"/>
            <a:r>
              <a:rPr lang="en-US" sz="4000" b="1" smtClean="0"/>
              <a:t>TrueTime - New Model Synthesis</a:t>
            </a:r>
            <a:endParaRPr lang="en-US" sz="4000" b="1" smtClean="0">
              <a:ea typeface="ヒラギノ角ゴ ProN W6" charset="0"/>
              <a:cs typeface="ヒラギノ角ゴ ProN W6" charset="0"/>
            </a:endParaRPr>
          </a:p>
        </p:txBody>
      </p:sp>
      <p:pic>
        <p:nvPicPr>
          <p:cNvPr id="29699"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29700" name="Rectangle 3"/>
          <p:cNvSpPr>
            <a:spLocks/>
          </p:cNvSpPr>
          <p:nvPr/>
        </p:nvSpPr>
        <p:spPr bwMode="auto">
          <a:xfrm>
            <a:off x="412750" y="1320800"/>
            <a:ext cx="12166600" cy="19685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Based on the defined hardware configuration, a new Simulink model using TrueTime blocks and original plant block is created.</a:t>
            </a:r>
          </a:p>
        </p:txBody>
      </p:sp>
      <p:pic>
        <p:nvPicPr>
          <p:cNvPr id="29701" name="Picture 4"/>
          <p:cNvPicPr>
            <a:picLocks noChangeAspect="1" noChangeArrowheads="1"/>
          </p:cNvPicPr>
          <p:nvPr/>
        </p:nvPicPr>
        <p:blipFill>
          <a:blip r:embed="rId4" cstate="print"/>
          <a:srcRect/>
          <a:stretch>
            <a:fillRect/>
          </a:stretch>
        </p:blipFill>
        <p:spPr bwMode="auto">
          <a:xfrm>
            <a:off x="769938" y="3340100"/>
            <a:ext cx="10834687" cy="5778500"/>
          </a:xfrm>
          <a:prstGeom prst="rect">
            <a:avLst/>
          </a:prstGeom>
          <a:noFill/>
          <a:ln w="12700">
            <a:noFill/>
            <a:miter lim="800000"/>
            <a:headEnd/>
            <a:tailEnd/>
          </a:ln>
        </p:spPr>
      </p:pic>
      <p:sp>
        <p:nvSpPr>
          <p:cNvPr id="45062" name="AutoShape 6"/>
          <p:cNvSpPr>
            <a:spLocks/>
          </p:cNvSpPr>
          <p:nvPr/>
        </p:nvSpPr>
        <p:spPr bwMode="auto">
          <a:xfrm>
            <a:off x="3175000" y="3708400"/>
            <a:ext cx="1879600" cy="1270000"/>
          </a:xfrm>
          <a:custGeom>
            <a:avLst/>
            <a:gdLst>
              <a:gd name="T0" fmla="*/ 10800 w 8169"/>
              <a:gd name="T1" fmla="*/ 10800 h 15000"/>
            </a:gdLst>
            <a:ahLst/>
            <a:cxnLst>
              <a:cxn ang="0">
                <a:pos x="T0" y="T1"/>
              </a:cxn>
            </a:cxnLst>
            <a:rect l="0" t="0" r="r" b="b"/>
            <a:pathLst>
              <a:path w="8169" h="15000">
                <a:moveTo>
                  <a:pt x="1104" y="0"/>
                </a:moveTo>
                <a:cubicBezTo>
                  <a:pt x="494" y="0"/>
                  <a:pt x="0" y="1343"/>
                  <a:pt x="0" y="3000"/>
                </a:cubicBezTo>
                <a:lnTo>
                  <a:pt x="0" y="12000"/>
                </a:lnTo>
                <a:cubicBezTo>
                  <a:pt x="0" y="13657"/>
                  <a:pt x="494" y="15000"/>
                  <a:pt x="1104" y="15000"/>
                </a:cubicBezTo>
                <a:lnTo>
                  <a:pt x="7065" y="15000"/>
                </a:lnTo>
                <a:cubicBezTo>
                  <a:pt x="7377" y="15000"/>
                  <a:pt x="7658" y="14646"/>
                  <a:pt x="7858" y="14081"/>
                </a:cubicBezTo>
                <a:lnTo>
                  <a:pt x="21600" y="21600"/>
                </a:lnTo>
                <a:lnTo>
                  <a:pt x="8169" y="11175"/>
                </a:lnTo>
                <a:lnTo>
                  <a:pt x="8169" y="3000"/>
                </a:lnTo>
                <a:cubicBezTo>
                  <a:pt x="8169" y="1343"/>
                  <a:pt x="7675" y="0"/>
                  <a:pt x="7065" y="0"/>
                </a:cubicBezTo>
                <a:lnTo>
                  <a:pt x="1104" y="0"/>
                </a:lnTo>
                <a:close/>
                <a:moveTo>
                  <a:pt x="1104" y="0"/>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900">
                <a:solidFill>
                  <a:srgbClr val="FFFFFF"/>
                </a:solidFill>
                <a:effectLst>
                  <a:outerShdw blurRad="38100" dist="38100" dir="2700000" algn="tl">
                    <a:srgbClr val="C0C0C0"/>
                  </a:outerShdw>
                </a:effectLst>
                <a:ea typeface="Gill Sans" charset="0"/>
                <a:cs typeface="Gill Sans" charset="0"/>
              </a:rPr>
              <a:t>InnerLoop</a:t>
            </a:r>
          </a:p>
        </p:txBody>
      </p:sp>
      <p:sp>
        <p:nvSpPr>
          <p:cNvPr id="45063" name="AutoShape 7"/>
          <p:cNvSpPr>
            <a:spLocks/>
          </p:cNvSpPr>
          <p:nvPr/>
        </p:nvSpPr>
        <p:spPr bwMode="auto">
          <a:xfrm>
            <a:off x="10490200" y="7594600"/>
            <a:ext cx="1879600" cy="1270000"/>
          </a:xfrm>
          <a:custGeom>
            <a:avLst/>
            <a:gdLst>
              <a:gd name="T0" fmla="+- 0 10800 6279"/>
              <a:gd name="T1" fmla="*/ T0 w 15321"/>
              <a:gd name="T2" fmla="*/ 10800 h 21600"/>
            </a:gdLst>
            <a:ahLst/>
            <a:cxnLst>
              <a:cxn ang="0">
                <a:pos x="T1" y="T2"/>
              </a:cxn>
            </a:cxnLst>
            <a:rect l="0" t="0" r="r" b="b"/>
            <a:pathLst>
              <a:path w="15321" h="21600">
                <a:moveTo>
                  <a:pt x="2070" y="0"/>
                </a:moveTo>
                <a:cubicBezTo>
                  <a:pt x="1499" y="0"/>
                  <a:pt x="980" y="480"/>
                  <a:pt x="605" y="1262"/>
                </a:cubicBezTo>
                <a:lnTo>
                  <a:pt x="-6279" y="142"/>
                </a:lnTo>
                <a:lnTo>
                  <a:pt x="0" y="5576"/>
                </a:lnTo>
                <a:lnTo>
                  <a:pt x="0" y="17280"/>
                </a:lnTo>
                <a:cubicBezTo>
                  <a:pt x="0" y="19666"/>
                  <a:pt x="927" y="21600"/>
                  <a:pt x="2070" y="21600"/>
                </a:cubicBezTo>
                <a:lnTo>
                  <a:pt x="13251" y="21600"/>
                </a:lnTo>
                <a:cubicBezTo>
                  <a:pt x="14394" y="21600"/>
                  <a:pt x="15321" y="19666"/>
                  <a:pt x="15321" y="17280"/>
                </a:cubicBezTo>
                <a:lnTo>
                  <a:pt x="15321" y="4320"/>
                </a:lnTo>
                <a:cubicBezTo>
                  <a:pt x="15321" y="1934"/>
                  <a:pt x="14394" y="0"/>
                  <a:pt x="13251" y="0"/>
                </a:cubicBezTo>
                <a:lnTo>
                  <a:pt x="2070" y="0"/>
                </a:lnTo>
                <a:close/>
                <a:moveTo>
                  <a:pt x="2070" y="0"/>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900">
                <a:solidFill>
                  <a:srgbClr val="FFFFFF"/>
                </a:solidFill>
                <a:effectLst>
                  <a:outerShdw blurRad="38100" dist="38100" dir="2700000" algn="tl">
                    <a:srgbClr val="C0C0C0"/>
                  </a:outerShdw>
                </a:effectLst>
                <a:ea typeface="Gill Sans" charset="0"/>
                <a:cs typeface="Gill Sans" charset="0"/>
              </a:rPr>
              <a:t>OuterLoop</a:t>
            </a:r>
          </a:p>
        </p:txBody>
      </p:sp>
      <p:sp>
        <p:nvSpPr>
          <p:cNvPr id="45064" name="Oval 8"/>
          <p:cNvSpPr>
            <a:spLocks/>
          </p:cNvSpPr>
          <p:nvPr/>
        </p:nvSpPr>
        <p:spPr bwMode="auto">
          <a:xfrm>
            <a:off x="7696200" y="5130800"/>
            <a:ext cx="2374900" cy="3517900"/>
          </a:xfrm>
          <a:prstGeom prst="ellipse">
            <a:avLst/>
          </a:prstGeom>
          <a:noFill/>
          <a:ln w="114300">
            <a:solidFill>
              <a:srgbClr val="FF0000"/>
            </a:solidFill>
            <a:miter lim="800000"/>
            <a:headEnd/>
            <a:tailEnd/>
          </a:ln>
        </p:spPr>
        <p:txBody>
          <a:bodyPr lIns="0" tIns="0" rIns="0" bIns="0"/>
          <a:lstStyle/>
          <a:p>
            <a:endParaRPr lang="en-US"/>
          </a:p>
        </p:txBody>
      </p:sp>
      <p:sp>
        <p:nvSpPr>
          <p:cNvPr id="45065" name="Oval 9"/>
          <p:cNvSpPr>
            <a:spLocks/>
          </p:cNvSpPr>
          <p:nvPr/>
        </p:nvSpPr>
        <p:spPr bwMode="auto">
          <a:xfrm>
            <a:off x="4546600" y="6464300"/>
            <a:ext cx="1854200" cy="1422400"/>
          </a:xfrm>
          <a:prstGeom prst="ellipse">
            <a:avLst/>
          </a:prstGeom>
          <a:noFill/>
          <a:ln w="114300">
            <a:solidFill>
              <a:srgbClr val="FF0000"/>
            </a:solidFill>
            <a:miter lim="800000"/>
            <a:headEnd/>
            <a:tailEnd/>
          </a:ln>
        </p:spPr>
        <p:txBody>
          <a:bodyPr lIns="0" tIns="0" rIns="0" bIns="0"/>
          <a:lstStyle/>
          <a:p>
            <a:endParaRPr lang="en-US"/>
          </a:p>
        </p:txBody>
      </p:sp>
      <p:sp>
        <p:nvSpPr>
          <p:cNvPr id="29706" name="Line 10"/>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29707" name="Line 12"/>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29708" name="Picture 13"/>
          <p:cNvPicPr>
            <a:picLocks noChangeAspect="1" noChangeArrowheads="1"/>
          </p:cNvPicPr>
          <p:nvPr/>
        </p:nvPicPr>
        <p:blipFill>
          <a:blip r:embed="rId6" cstate="print"/>
          <a:srcRect/>
          <a:stretch>
            <a:fillRect/>
          </a:stretch>
        </p:blipFill>
        <p:spPr bwMode="auto">
          <a:xfrm>
            <a:off x="11882438" y="307975"/>
            <a:ext cx="804862" cy="555625"/>
          </a:xfrm>
          <a:prstGeom prst="rect">
            <a:avLst/>
          </a:prstGeom>
          <a:noFill/>
          <a:ln w="9525">
            <a:noFill/>
            <a:miter lim="800000"/>
            <a:headEnd/>
            <a:tailEnd/>
          </a:ln>
        </p:spPr>
      </p:pic>
      <p:sp>
        <p:nvSpPr>
          <p:cNvPr id="45070" name="Oval 14"/>
          <p:cNvSpPr>
            <a:spLocks/>
          </p:cNvSpPr>
          <p:nvPr/>
        </p:nvSpPr>
        <p:spPr bwMode="auto">
          <a:xfrm>
            <a:off x="7975600" y="3289300"/>
            <a:ext cx="1854200" cy="1422400"/>
          </a:xfrm>
          <a:prstGeom prst="ellipse">
            <a:avLst/>
          </a:prstGeom>
          <a:noFill/>
          <a:ln w="114300">
            <a:solidFill>
              <a:srgbClr val="FF0000"/>
            </a:solidFill>
            <a:miter lim="800000"/>
            <a:headEnd/>
            <a:tailEnd/>
          </a:ln>
        </p:spPr>
        <p:txBody>
          <a:bodyPr lIns="0" tIns="0" rIns="0" bIns="0"/>
          <a:lstStyle/>
          <a:p>
            <a:endParaRPr lang="en-US"/>
          </a:p>
        </p:txBody>
      </p:sp>
      <p:sp>
        <p:nvSpPr>
          <p:cNvPr id="45061" name="AutoShape 5"/>
          <p:cNvSpPr>
            <a:spLocks/>
          </p:cNvSpPr>
          <p:nvPr/>
        </p:nvSpPr>
        <p:spPr bwMode="auto">
          <a:xfrm>
            <a:off x="5816600" y="3352800"/>
            <a:ext cx="2057400" cy="1270000"/>
          </a:xfrm>
          <a:custGeom>
            <a:avLst/>
            <a:gdLst>
              <a:gd name="T0" fmla="*/ 10800 w 15469"/>
              <a:gd name="T1" fmla="*/ 10800 h 10765"/>
            </a:gdLst>
            <a:ahLst/>
            <a:cxnLst>
              <a:cxn ang="0">
                <a:pos x="T0" y="T1"/>
              </a:cxn>
            </a:cxnLst>
            <a:rect l="0" t="0" r="r" b="b"/>
            <a:pathLst>
              <a:path w="15469" h="10765">
                <a:moveTo>
                  <a:pt x="2090" y="0"/>
                </a:moveTo>
                <a:cubicBezTo>
                  <a:pt x="936" y="0"/>
                  <a:pt x="0" y="964"/>
                  <a:pt x="0" y="2153"/>
                </a:cubicBezTo>
                <a:lnTo>
                  <a:pt x="0" y="8612"/>
                </a:lnTo>
                <a:cubicBezTo>
                  <a:pt x="0" y="9801"/>
                  <a:pt x="936" y="10765"/>
                  <a:pt x="2090" y="10765"/>
                </a:cubicBezTo>
                <a:lnTo>
                  <a:pt x="13379" y="10765"/>
                </a:lnTo>
                <a:cubicBezTo>
                  <a:pt x="13407" y="10765"/>
                  <a:pt x="13433" y="10756"/>
                  <a:pt x="13460" y="10755"/>
                </a:cubicBezTo>
                <a:lnTo>
                  <a:pt x="21600" y="21600"/>
                </a:lnTo>
                <a:lnTo>
                  <a:pt x="15250" y="9554"/>
                </a:lnTo>
                <a:cubicBezTo>
                  <a:pt x="15386" y="9268"/>
                  <a:pt x="15469" y="8951"/>
                  <a:pt x="15469" y="8612"/>
                </a:cubicBezTo>
                <a:lnTo>
                  <a:pt x="15469" y="2153"/>
                </a:lnTo>
                <a:cubicBezTo>
                  <a:pt x="15469" y="964"/>
                  <a:pt x="14533" y="0"/>
                  <a:pt x="13379" y="0"/>
                </a:cubicBezTo>
                <a:lnTo>
                  <a:pt x="2090" y="0"/>
                </a:lnTo>
                <a:close/>
                <a:moveTo>
                  <a:pt x="2090" y="0"/>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500">
                <a:solidFill>
                  <a:srgbClr val="FFFFFF"/>
                </a:solidFill>
                <a:effectLst>
                  <a:outerShdw blurRad="38100" dist="38100" dir="2700000" algn="tl">
                    <a:srgbClr val="C0C0C0"/>
                  </a:outerShdw>
                </a:effectLst>
                <a:ea typeface="Gill Sans" charset="0"/>
                <a:cs typeface="Gill Sans" charset="0"/>
              </a:rPr>
              <a:t>DataHandling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animBg="1" autoUpdateAnimBg="0"/>
      <p:bldP spid="45063" grpId="0" animBg="1" autoUpdateAnimBg="0"/>
      <p:bldP spid="45064" grpId="0" animBg="1"/>
      <p:bldP spid="45065" grpId="0" animBg="1"/>
      <p:bldP spid="45070" grpId="0" animBg="1"/>
      <p:bldP spid="4506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3"/>
          <p:cNvPicPr>
            <a:picLocks noChangeAspect="1" noChangeArrowheads="1"/>
          </p:cNvPicPr>
          <p:nvPr/>
        </p:nvPicPr>
        <p:blipFill>
          <a:blip r:embed="rId3" cstate="print"/>
          <a:srcRect/>
          <a:stretch>
            <a:fillRect/>
          </a:stretch>
        </p:blipFill>
        <p:spPr bwMode="auto">
          <a:xfrm>
            <a:off x="6007100" y="5740400"/>
            <a:ext cx="2540000" cy="1524000"/>
          </a:xfrm>
          <a:prstGeom prst="rect">
            <a:avLst/>
          </a:prstGeom>
          <a:noFill/>
          <a:ln w="12700">
            <a:noFill/>
            <a:miter lim="800000"/>
            <a:headEnd/>
            <a:tailEnd/>
          </a:ln>
        </p:spPr>
      </p:pic>
      <p:pic>
        <p:nvPicPr>
          <p:cNvPr id="14341" name="Picture 4"/>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pic>
        <p:nvPicPr>
          <p:cNvPr id="14342" name="Picture 5"/>
          <p:cNvPicPr>
            <a:picLocks noChangeAspect="1" noChangeArrowheads="1"/>
          </p:cNvPicPr>
          <p:nvPr/>
        </p:nvPicPr>
        <p:blipFill>
          <a:blip r:embed="rId5" cstate="print"/>
          <a:srcRect/>
          <a:stretch>
            <a:fillRect/>
          </a:stretch>
        </p:blipFill>
        <p:spPr bwMode="auto">
          <a:xfrm>
            <a:off x="257175" y="193675"/>
            <a:ext cx="952500" cy="781050"/>
          </a:xfrm>
          <a:prstGeom prst="rect">
            <a:avLst/>
          </a:prstGeom>
          <a:noFill/>
          <a:ln w="9525">
            <a:noFill/>
            <a:miter lim="800000"/>
            <a:headEnd/>
            <a:tailEnd/>
          </a:ln>
        </p:spPr>
      </p:pic>
      <p:sp>
        <p:nvSpPr>
          <p:cNvPr id="14343" name="Line 6"/>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4345" name="Line 9"/>
          <p:cNvSpPr>
            <a:spLocks noChangeShapeType="1"/>
          </p:cNvSpPr>
          <p:nvPr/>
        </p:nvSpPr>
        <p:spPr bwMode="auto">
          <a:xfrm rot="10800000" flipH="1">
            <a:off x="0" y="9359900"/>
            <a:ext cx="12979400" cy="0"/>
          </a:xfrm>
          <a:prstGeom prst="line">
            <a:avLst/>
          </a:prstGeom>
          <a:noFill/>
          <a:ln w="12700">
            <a:solidFill>
              <a:schemeClr val="tx1"/>
            </a:solidFill>
            <a:miter lim="800000"/>
            <a:headEnd/>
            <a:tailEnd/>
          </a:ln>
        </p:spPr>
        <p:txBody>
          <a:bodyPr lIns="0" tIns="0" rIns="0" bIns="0"/>
          <a:lstStyle/>
          <a:p>
            <a:endParaRPr lang="en-US"/>
          </a:p>
        </p:txBody>
      </p:sp>
      <p:grpSp>
        <p:nvGrpSpPr>
          <p:cNvPr id="12" name="Group 11"/>
          <p:cNvGrpSpPr/>
          <p:nvPr/>
        </p:nvGrpSpPr>
        <p:grpSpPr>
          <a:xfrm>
            <a:off x="6654800" y="3276600"/>
            <a:ext cx="6019800" cy="5486400"/>
            <a:chOff x="288925" y="1611312"/>
            <a:chExt cx="5057775" cy="5151232"/>
          </a:xfrm>
        </p:grpSpPr>
        <p:grpSp>
          <p:nvGrpSpPr>
            <p:cNvPr id="13" name="Group 54"/>
            <p:cNvGrpSpPr>
              <a:grpSpLocks/>
            </p:cNvGrpSpPr>
            <p:nvPr/>
          </p:nvGrpSpPr>
          <p:grpSpPr bwMode="auto">
            <a:xfrm>
              <a:off x="1136650" y="3582986"/>
              <a:ext cx="4210050" cy="1210825"/>
              <a:chOff x="899538" y="3105150"/>
              <a:chExt cx="4210726" cy="1210535"/>
            </a:xfrm>
          </p:grpSpPr>
          <p:sp>
            <p:nvSpPr>
              <p:cNvPr id="46" name="Rectangle 12"/>
              <p:cNvSpPr/>
              <p:nvPr/>
            </p:nvSpPr>
            <p:spPr bwMode="auto">
              <a:xfrm>
                <a:off x="899538" y="3105150"/>
                <a:ext cx="4210726" cy="1152249"/>
              </a:xfrm>
              <a:prstGeom prst="rect">
                <a:avLst/>
              </a:prstGeom>
              <a:solidFill>
                <a:schemeClr val="accent6">
                  <a:lumMod val="20000"/>
                  <a:lumOff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47" name="Rectangle 7"/>
              <p:cNvSpPr>
                <a:spLocks noChangeArrowheads="1"/>
              </p:cNvSpPr>
              <p:nvPr/>
            </p:nvSpPr>
            <p:spPr bwMode="auto">
              <a:xfrm>
                <a:off x="1166238" y="3171825"/>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Software</a:t>
                </a:r>
              </a:p>
              <a:p>
                <a:pPr algn="ctr"/>
                <a:r>
                  <a:rPr lang="en-US" sz="1400" b="1" dirty="0">
                    <a:solidFill>
                      <a:srgbClr val="000000"/>
                    </a:solidFill>
                    <a:latin typeface="Arial" charset="0"/>
                  </a:rPr>
                  <a:t>Architecture</a:t>
                </a:r>
              </a:p>
              <a:p>
                <a:pPr algn="ctr"/>
                <a:r>
                  <a:rPr lang="en-US" sz="1400" b="1" dirty="0">
                    <a:solidFill>
                      <a:srgbClr val="000000"/>
                    </a:solidFill>
                    <a:latin typeface="Arial" charset="0"/>
                  </a:rPr>
                  <a:t>Models</a:t>
                </a:r>
              </a:p>
            </p:txBody>
          </p:sp>
          <p:sp>
            <p:nvSpPr>
              <p:cNvPr id="48" name="Rectangle 8"/>
              <p:cNvSpPr>
                <a:spLocks noChangeArrowheads="1"/>
              </p:cNvSpPr>
              <p:nvPr/>
            </p:nvSpPr>
            <p:spPr bwMode="auto">
              <a:xfrm>
                <a:off x="3147438" y="3171825"/>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Software Component Code</a:t>
                </a:r>
                <a:endParaRPr lang="en-US" sz="1400" b="1" dirty="0">
                  <a:solidFill>
                    <a:srgbClr val="C00000"/>
                  </a:solidFill>
                  <a:latin typeface="Arial" charset="0"/>
                </a:endParaRPr>
              </a:p>
            </p:txBody>
          </p:sp>
          <p:sp>
            <p:nvSpPr>
              <p:cNvPr id="49" name="Left-Right Arrow 26"/>
              <p:cNvSpPr>
                <a:spLocks noChangeArrowheads="1"/>
              </p:cNvSpPr>
              <p:nvPr/>
            </p:nvSpPr>
            <p:spPr bwMode="auto">
              <a:xfrm>
                <a:off x="2871529" y="3514627"/>
                <a:ext cx="276269" cy="152363"/>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50" name="TextBox 40"/>
              <p:cNvSpPr txBox="1">
                <a:spLocks noChangeArrowheads="1"/>
              </p:cNvSpPr>
              <p:nvPr/>
            </p:nvSpPr>
            <p:spPr bwMode="auto">
              <a:xfrm>
                <a:off x="3009399" y="3935059"/>
                <a:ext cx="1808945" cy="380626"/>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Software design</a:t>
                </a:r>
              </a:p>
            </p:txBody>
          </p:sp>
        </p:grpSp>
        <p:grpSp>
          <p:nvGrpSpPr>
            <p:cNvPr id="14" name="Group 48"/>
            <p:cNvGrpSpPr/>
            <p:nvPr/>
          </p:nvGrpSpPr>
          <p:grpSpPr>
            <a:xfrm>
              <a:off x="288925" y="1611312"/>
              <a:ext cx="4225925" cy="5151232"/>
              <a:chOff x="288925" y="1611312"/>
              <a:chExt cx="4225925" cy="5151232"/>
            </a:xfrm>
          </p:grpSpPr>
          <p:sp>
            <p:nvSpPr>
              <p:cNvPr id="15" name="Down Arrow 18">
                <a:hlinkClick r:id="" action="ppaction://noaction"/>
              </p:cNvPr>
              <p:cNvSpPr>
                <a:spLocks noChangeArrowheads="1"/>
              </p:cNvSpPr>
              <p:nvPr/>
            </p:nvSpPr>
            <p:spPr bwMode="auto">
              <a:xfrm>
                <a:off x="482600" y="2795587"/>
                <a:ext cx="361950" cy="2754313"/>
              </a:xfrm>
              <a:prstGeom prst="upDownArrow">
                <a:avLst/>
              </a:prstGeom>
              <a:solidFill>
                <a:schemeClr val="accent5">
                  <a:lumMod val="20000"/>
                  <a:lumOff val="80000"/>
                </a:schemeClr>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grpSp>
            <p:nvGrpSpPr>
              <p:cNvPr id="16" name="Group 45"/>
              <p:cNvGrpSpPr>
                <a:grpSpLocks/>
              </p:cNvGrpSpPr>
              <p:nvPr/>
            </p:nvGrpSpPr>
            <p:grpSpPr bwMode="auto">
              <a:xfrm>
                <a:off x="288925" y="1611312"/>
                <a:ext cx="4210050" cy="1209475"/>
                <a:chOff x="52314" y="1133210"/>
                <a:chExt cx="4210320" cy="1209743"/>
              </a:xfrm>
            </p:grpSpPr>
            <p:sp>
              <p:nvSpPr>
                <p:cNvPr id="41" name="Rectangle 6"/>
                <p:cNvSpPr/>
                <p:nvPr/>
              </p:nvSpPr>
              <p:spPr bwMode="auto">
                <a:xfrm>
                  <a:off x="52314" y="1133210"/>
                  <a:ext cx="4210320" cy="1152780"/>
                </a:xfrm>
                <a:prstGeom prst="rect">
                  <a:avLst/>
                </a:prstGeom>
                <a:solidFill>
                  <a:schemeClr val="accent6">
                    <a:lumMod val="20000"/>
                    <a:lumOff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42" name="Rectangle 2"/>
                <p:cNvSpPr>
                  <a:spLocks noChangeArrowheads="1"/>
                </p:cNvSpPr>
                <p:nvPr/>
              </p:nvSpPr>
              <p:spPr bwMode="auto">
                <a:xfrm>
                  <a:off x="319014" y="1200150"/>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Plant Dynamics</a:t>
                  </a:r>
                </a:p>
                <a:p>
                  <a:pPr algn="ctr"/>
                  <a:r>
                    <a:rPr lang="en-US" sz="1400" b="1" dirty="0">
                      <a:solidFill>
                        <a:srgbClr val="000000"/>
                      </a:solidFill>
                      <a:latin typeface="Arial" charset="0"/>
                    </a:rPr>
                    <a:t>Models</a:t>
                  </a:r>
                </a:p>
              </p:txBody>
            </p:sp>
            <p:sp>
              <p:nvSpPr>
                <p:cNvPr id="43" name="Rectangle 4"/>
                <p:cNvSpPr>
                  <a:spLocks noChangeArrowheads="1"/>
                </p:cNvSpPr>
                <p:nvPr/>
              </p:nvSpPr>
              <p:spPr bwMode="auto">
                <a:xfrm>
                  <a:off x="2300214" y="1200150"/>
                  <a:ext cx="1695450" cy="828675"/>
                </a:xfrm>
                <a:prstGeom prst="rect">
                  <a:avLst/>
                </a:prstGeom>
                <a:solidFill>
                  <a:srgbClr val="FFFFFF"/>
                </a:solidFill>
                <a:ln w="9525" algn="ctr">
                  <a:solidFill>
                    <a:schemeClr val="tx1"/>
                  </a:solidFill>
                  <a:round/>
                  <a:headEnd/>
                  <a:tailEnd/>
                </a:ln>
              </p:spPr>
              <p:txBody>
                <a:bodyPr/>
                <a:lstStyle/>
                <a:p>
                  <a:pPr algn="ctr"/>
                  <a:r>
                    <a:rPr lang="en-US" sz="1600" b="1">
                      <a:solidFill>
                        <a:srgbClr val="000000"/>
                      </a:solidFill>
                      <a:latin typeface="Arial" charset="0"/>
                    </a:rPr>
                    <a:t>Controller Models</a:t>
                  </a:r>
                </a:p>
              </p:txBody>
            </p:sp>
            <p:sp>
              <p:nvSpPr>
                <p:cNvPr id="44" name="Left-Right Arrow 25"/>
                <p:cNvSpPr>
                  <a:spLocks noChangeArrowheads="1"/>
                </p:cNvSpPr>
                <p:nvPr/>
              </p:nvSpPr>
              <p:spPr bwMode="auto">
                <a:xfrm>
                  <a:off x="2014590" y="1580984"/>
                  <a:ext cx="276243" cy="152434"/>
                </a:xfrm>
                <a:prstGeom prst="leftRightArrow">
                  <a:avLst>
                    <a:gd name="adj1" fmla="val 50000"/>
                    <a:gd name="adj2" fmla="val 50003"/>
                  </a:avLst>
                </a:prstGeom>
                <a:solidFill>
                  <a:schemeClr val="accent5">
                    <a:lumMod val="20000"/>
                    <a:lumOff val="80000"/>
                  </a:schemeClr>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45" name="TextBox 41"/>
                <p:cNvSpPr txBox="1">
                  <a:spLocks noChangeArrowheads="1"/>
                </p:cNvSpPr>
                <p:nvPr/>
              </p:nvSpPr>
              <p:spPr bwMode="auto">
                <a:xfrm>
                  <a:off x="2059186" y="1962151"/>
                  <a:ext cx="1923532" cy="380802"/>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Controller design</a:t>
                  </a:r>
                </a:p>
              </p:txBody>
            </p:sp>
          </p:grpSp>
          <p:grpSp>
            <p:nvGrpSpPr>
              <p:cNvPr id="17" name="Group 55"/>
              <p:cNvGrpSpPr>
                <a:grpSpLocks/>
              </p:cNvGrpSpPr>
              <p:nvPr/>
            </p:nvGrpSpPr>
            <p:grpSpPr bwMode="auto">
              <a:xfrm>
                <a:off x="304800" y="5554664"/>
                <a:ext cx="4210050" cy="1207880"/>
                <a:chOff x="67812" y="5076825"/>
                <a:chExt cx="4209628" cy="1208287"/>
              </a:xfrm>
            </p:grpSpPr>
            <p:sp>
              <p:nvSpPr>
                <p:cNvPr id="36" name="Rectangle 18"/>
                <p:cNvSpPr/>
                <p:nvPr/>
              </p:nvSpPr>
              <p:spPr bwMode="auto">
                <a:xfrm>
                  <a:off x="67812" y="5076825"/>
                  <a:ext cx="4209628" cy="1152914"/>
                </a:xfrm>
                <a:prstGeom prst="rect">
                  <a:avLst/>
                </a:prstGeom>
                <a:solidFill>
                  <a:schemeClr val="accent6">
                    <a:lumMod val="20000"/>
                    <a:lumOff val="80000"/>
                  </a:schemeClr>
                </a:solidFill>
                <a:ln w="38100"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7" name="Rectangle 10"/>
                <p:cNvSpPr>
                  <a:spLocks noChangeArrowheads="1"/>
                </p:cNvSpPr>
                <p:nvPr/>
              </p:nvSpPr>
              <p:spPr bwMode="auto">
                <a:xfrm>
                  <a:off x="319014" y="5143500"/>
                  <a:ext cx="1695450" cy="828675"/>
                </a:xfrm>
                <a:prstGeom prst="rect">
                  <a:avLst/>
                </a:prstGeom>
                <a:solidFill>
                  <a:srgbClr val="FFFFFF"/>
                </a:solidFill>
                <a:ln w="9525" algn="ctr">
                  <a:solidFill>
                    <a:schemeClr val="tx1"/>
                  </a:solidFill>
                  <a:round/>
                  <a:headEnd/>
                  <a:tailEnd/>
                </a:ln>
              </p:spPr>
              <p:txBody>
                <a:bodyPr/>
                <a:lstStyle/>
                <a:p>
                  <a:pPr algn="ctr"/>
                  <a:r>
                    <a:rPr lang="en-US" sz="1400" b="1" dirty="0">
                      <a:solidFill>
                        <a:srgbClr val="000000"/>
                      </a:solidFill>
                      <a:latin typeface="Arial" charset="0"/>
                    </a:rPr>
                    <a:t>System </a:t>
                  </a:r>
                </a:p>
                <a:p>
                  <a:pPr algn="ctr"/>
                  <a:r>
                    <a:rPr lang="en-US" sz="1400" b="1" dirty="0">
                      <a:solidFill>
                        <a:srgbClr val="000000"/>
                      </a:solidFill>
                      <a:latin typeface="Arial" charset="0"/>
                    </a:rPr>
                    <a:t>Architecture Models</a:t>
                  </a:r>
                </a:p>
              </p:txBody>
            </p:sp>
            <p:sp>
              <p:nvSpPr>
                <p:cNvPr id="38" name="Rectangle 37"/>
                <p:cNvSpPr>
                  <a:spLocks noChangeArrowheads="1"/>
                </p:cNvSpPr>
                <p:nvPr/>
              </p:nvSpPr>
              <p:spPr bwMode="auto">
                <a:xfrm>
                  <a:off x="2300214" y="5143500"/>
                  <a:ext cx="1695450" cy="828675"/>
                </a:xfrm>
                <a:prstGeom prst="rect">
                  <a:avLst/>
                </a:prstGeom>
                <a:solidFill>
                  <a:srgbClr val="FFFFFF"/>
                </a:solidFill>
                <a:ln w="9525" algn="ctr">
                  <a:solidFill>
                    <a:schemeClr val="tx1"/>
                  </a:solidFill>
                  <a:round/>
                  <a:headEnd/>
                  <a:tailEnd/>
                </a:ln>
              </p:spPr>
              <p:txBody>
                <a:bodyPr/>
                <a:lstStyle/>
                <a:p>
                  <a:pPr algn="ctr"/>
                  <a:r>
                    <a:rPr lang="en-US" sz="1200" b="1" dirty="0">
                      <a:solidFill>
                        <a:srgbClr val="000000"/>
                      </a:solidFill>
                      <a:latin typeface="Arial" charset="0"/>
                    </a:rPr>
                    <a:t>Resource</a:t>
                  </a:r>
                </a:p>
                <a:p>
                  <a:pPr algn="ctr"/>
                  <a:r>
                    <a:rPr lang="en-US" sz="1200" b="1" dirty="0">
                      <a:solidFill>
                        <a:srgbClr val="000000"/>
                      </a:solidFill>
                      <a:latin typeface="Arial" charset="0"/>
                    </a:rPr>
                    <a:t>Management</a:t>
                  </a:r>
                </a:p>
                <a:p>
                  <a:pPr algn="ctr"/>
                  <a:r>
                    <a:rPr lang="en-US" sz="1200" b="1" dirty="0">
                      <a:solidFill>
                        <a:srgbClr val="000000"/>
                      </a:solidFill>
                      <a:latin typeface="Arial" charset="0"/>
                    </a:rPr>
                    <a:t>Models</a:t>
                  </a:r>
                </a:p>
                <a:p>
                  <a:pPr algn="ctr"/>
                  <a:endParaRPr lang="en-US" sz="1200" b="1" dirty="0">
                    <a:solidFill>
                      <a:srgbClr val="000000"/>
                    </a:solidFill>
                    <a:latin typeface="Arial" charset="0"/>
                  </a:endParaRPr>
                </a:p>
              </p:txBody>
            </p:sp>
            <p:sp>
              <p:nvSpPr>
                <p:cNvPr id="39" name="Left-Right Arrow 27"/>
                <p:cNvSpPr>
                  <a:spLocks noChangeArrowheads="1"/>
                </p:cNvSpPr>
                <p:nvPr/>
              </p:nvSpPr>
              <p:spPr bwMode="auto">
                <a:xfrm>
                  <a:off x="2023416" y="5486538"/>
                  <a:ext cx="276197" cy="152451"/>
                </a:xfrm>
                <a:prstGeom prst="leftRightArrow">
                  <a:avLst>
                    <a:gd name="adj1" fmla="val 50000"/>
                    <a:gd name="adj2" fmla="val 50003"/>
                  </a:avLst>
                </a:prstGeom>
                <a:solidFill>
                  <a:srgbClr val="D6D6F5"/>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sp>
              <p:nvSpPr>
                <p:cNvPr id="40" name="TextBox 42"/>
                <p:cNvSpPr txBox="1">
                  <a:spLocks noChangeArrowheads="1"/>
                </p:cNvSpPr>
                <p:nvPr/>
              </p:nvSpPr>
              <p:spPr bwMode="auto">
                <a:xfrm>
                  <a:off x="1200408" y="5904266"/>
                  <a:ext cx="2593158" cy="380846"/>
                </a:xfrm>
                <a:prstGeom prst="rect">
                  <a:avLst/>
                </a:prstGeom>
                <a:noFill/>
                <a:ln w="9525">
                  <a:noFill/>
                  <a:miter lim="800000"/>
                  <a:headEnd/>
                  <a:tailEnd/>
                </a:ln>
              </p:spPr>
              <p:txBody>
                <a:bodyPr wrap="none">
                  <a:spAutoFit/>
                </a:bodyPr>
                <a:lstStyle/>
                <a:p>
                  <a:r>
                    <a:rPr lang="en-US" sz="1400" b="1" dirty="0">
                      <a:solidFill>
                        <a:srgbClr val="000000"/>
                      </a:solidFill>
                      <a:latin typeface="Arial" charset="0"/>
                    </a:rPr>
                    <a:t>System Platform Design</a:t>
                  </a:r>
                </a:p>
              </p:txBody>
            </p:sp>
          </p:grpSp>
          <p:grpSp>
            <p:nvGrpSpPr>
              <p:cNvPr id="18" name="Group 59"/>
              <p:cNvGrpSpPr>
                <a:grpSpLocks/>
              </p:cNvGrpSpPr>
              <p:nvPr/>
            </p:nvGrpSpPr>
            <p:grpSpPr bwMode="auto">
              <a:xfrm>
                <a:off x="2455863" y="2782887"/>
                <a:ext cx="704850" cy="771525"/>
                <a:chOff x="2219324" y="2305050"/>
                <a:chExt cx="704851" cy="771525"/>
              </a:xfrm>
            </p:grpSpPr>
            <p:grpSp>
              <p:nvGrpSpPr>
                <p:cNvPr id="28" name="Group 35"/>
                <p:cNvGrpSpPr/>
                <p:nvPr/>
              </p:nvGrpSpPr>
              <p:grpSpPr>
                <a:xfrm>
                  <a:off x="2219325" y="2536879"/>
                  <a:ext cx="704850" cy="180973"/>
                  <a:chOff x="5534025" y="4305300"/>
                  <a:chExt cx="990600" cy="209550"/>
                </a:xfrm>
                <a:solidFill>
                  <a:srgbClr val="FFFFFF"/>
                </a:solidFill>
              </p:grpSpPr>
              <p:sp>
                <p:nvSpPr>
                  <p:cNvPr id="34" name="Arc 33"/>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5" name="Arc 34"/>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nvGrpSpPr>
                <p:cNvPr id="29" name="Group 57"/>
                <p:cNvGrpSpPr>
                  <a:grpSpLocks/>
                </p:cNvGrpSpPr>
                <p:nvPr/>
              </p:nvGrpSpPr>
              <p:grpSpPr bwMode="auto">
                <a:xfrm>
                  <a:off x="2219324" y="2305050"/>
                  <a:ext cx="704850" cy="771525"/>
                  <a:chOff x="2219324" y="2305050"/>
                  <a:chExt cx="704850" cy="771525"/>
                </a:xfrm>
              </p:grpSpPr>
              <p:sp>
                <p:nvSpPr>
                  <p:cNvPr id="30" name="Down Arrow 18">
                    <a:hlinkClick r:id="" action="ppaction://noaction"/>
                  </p:cNvPr>
                  <p:cNvSpPr>
                    <a:spLocks noChangeArrowheads="1"/>
                  </p:cNvSpPr>
                  <p:nvPr/>
                </p:nvSpPr>
                <p:spPr bwMode="auto">
                  <a:xfrm>
                    <a:off x="2371724" y="2305050"/>
                    <a:ext cx="361951" cy="771525"/>
                  </a:xfrm>
                  <a:prstGeom prst="upDownArrow">
                    <a:avLst/>
                  </a:prstGeom>
                  <a:solidFill>
                    <a:srgbClr val="D3E2F1"/>
                  </a:solidFill>
                  <a:ln w="9525" algn="ctr">
                    <a:solidFill>
                      <a:schemeClr val="tx1"/>
                    </a:solidFill>
                    <a:round/>
                    <a:headEnd/>
                    <a:tailEnd/>
                  </a:ln>
                </p:spPr>
                <p:txBody>
                  <a:bodyPr/>
                  <a:lstStyle/>
                  <a:p>
                    <a:pPr>
                      <a:defRPr/>
                    </a:pPr>
                    <a:endParaRPr lang="en-US" b="1">
                      <a:solidFill>
                        <a:srgbClr val="000000"/>
                      </a:solidFill>
                      <a:latin typeface="Comic Sans MS" pitchFamily="66" charset="0"/>
                      <a:cs typeface="+mn-cs"/>
                    </a:endParaRPr>
                  </a:p>
                </p:txBody>
              </p:sp>
              <p:grpSp>
                <p:nvGrpSpPr>
                  <p:cNvPr id="31" name="Group 36"/>
                  <p:cNvGrpSpPr/>
                  <p:nvPr/>
                </p:nvGrpSpPr>
                <p:grpSpPr bwMode="auto">
                  <a:xfrm flipV="1">
                    <a:off x="2219324" y="2536878"/>
                    <a:ext cx="704850" cy="180975"/>
                    <a:chOff x="5534025" y="4305300"/>
                    <a:chExt cx="990600" cy="209550"/>
                  </a:xfrm>
                  <a:solidFill>
                    <a:srgbClr val="FFFFFF"/>
                  </a:solidFill>
                </p:grpSpPr>
                <p:sp>
                  <p:nvSpPr>
                    <p:cNvPr id="32" name="Arc 31"/>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33" name="Arc 32"/>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grpSp>
          <p:grpSp>
            <p:nvGrpSpPr>
              <p:cNvPr id="19" name="Group 60"/>
              <p:cNvGrpSpPr>
                <a:grpSpLocks/>
              </p:cNvGrpSpPr>
              <p:nvPr/>
            </p:nvGrpSpPr>
            <p:grpSpPr bwMode="auto">
              <a:xfrm>
                <a:off x="2427288" y="4754562"/>
                <a:ext cx="704850" cy="771525"/>
                <a:chOff x="2190750" y="4276725"/>
                <a:chExt cx="704851" cy="771525"/>
              </a:xfrm>
            </p:grpSpPr>
            <p:grpSp>
              <p:nvGrpSpPr>
                <p:cNvPr id="20" name="Group 46"/>
                <p:cNvGrpSpPr/>
                <p:nvPr/>
              </p:nvGrpSpPr>
              <p:grpSpPr>
                <a:xfrm>
                  <a:off x="2190750" y="4537129"/>
                  <a:ext cx="704850" cy="180973"/>
                  <a:chOff x="5534025" y="4305300"/>
                  <a:chExt cx="990600" cy="209550"/>
                </a:xfrm>
                <a:solidFill>
                  <a:srgbClr val="FFFFFF"/>
                </a:solidFill>
              </p:grpSpPr>
              <p:sp>
                <p:nvSpPr>
                  <p:cNvPr id="26" name="Arc 25"/>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27" name="Arc 26"/>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nvGrpSpPr>
                <p:cNvPr id="21" name="Group 58"/>
                <p:cNvGrpSpPr>
                  <a:grpSpLocks/>
                </p:cNvGrpSpPr>
                <p:nvPr/>
              </p:nvGrpSpPr>
              <p:grpSpPr bwMode="auto">
                <a:xfrm>
                  <a:off x="2190751" y="4276725"/>
                  <a:ext cx="704850" cy="771525"/>
                  <a:chOff x="2190751" y="4276725"/>
                  <a:chExt cx="704850" cy="771525"/>
                </a:xfrm>
              </p:grpSpPr>
              <p:sp>
                <p:nvSpPr>
                  <p:cNvPr id="22" name="Up-Down Arrow 21"/>
                  <p:cNvSpPr/>
                  <p:nvPr/>
                </p:nvSpPr>
                <p:spPr bwMode="auto">
                  <a:xfrm>
                    <a:off x="2333625" y="4276725"/>
                    <a:ext cx="361951" cy="771525"/>
                  </a:xfrm>
                  <a:prstGeom prst="upDownArrow">
                    <a:avLst/>
                  </a:prstGeom>
                  <a:solidFill>
                    <a:srgbClr val="D3E2F1"/>
                  </a:solid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nvGrpSpPr>
                  <p:cNvPr id="23" name="Group 51"/>
                  <p:cNvGrpSpPr/>
                  <p:nvPr/>
                </p:nvGrpSpPr>
                <p:grpSpPr bwMode="auto">
                  <a:xfrm flipV="1">
                    <a:off x="2190751" y="4537128"/>
                    <a:ext cx="704850" cy="180975"/>
                    <a:chOff x="5534025" y="4305300"/>
                    <a:chExt cx="990600" cy="209550"/>
                  </a:xfrm>
                  <a:solidFill>
                    <a:srgbClr val="FFFFFF"/>
                  </a:solidFill>
                </p:grpSpPr>
                <p:sp>
                  <p:nvSpPr>
                    <p:cNvPr id="24" name="Arc 23"/>
                    <p:cNvSpPr/>
                    <p:nvPr/>
                  </p:nvSpPr>
                  <p:spPr bwMode="auto">
                    <a:xfrm>
                      <a:off x="553402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sp>
                  <p:nvSpPr>
                    <p:cNvPr id="25" name="Arc 24"/>
                    <p:cNvSpPr/>
                    <p:nvPr/>
                  </p:nvSpPr>
                  <p:spPr bwMode="auto">
                    <a:xfrm flipH="1">
                      <a:off x="5553075" y="4305300"/>
                      <a:ext cx="971550" cy="209550"/>
                    </a:xfrm>
                    <a:prstGeom prst="arc">
                      <a:avLst/>
                    </a:prstGeom>
                    <a:grpFill/>
                    <a:ln w="9525" cap="flat" cmpd="sng" algn="ctr">
                      <a:solidFill>
                        <a:schemeClr val="tx1"/>
                      </a:solidFill>
                      <a:prstDash val="solid"/>
                      <a:round/>
                      <a:headEnd type="none" w="med" len="med"/>
                      <a:tailEnd type="none" w="med" len="med"/>
                    </a:ln>
                    <a:effectLst/>
                  </p:spPr>
                  <p:txBody>
                    <a:bodyPr/>
                    <a:lstStyle/>
                    <a:p>
                      <a:pPr>
                        <a:defRPr/>
                      </a:pPr>
                      <a:endParaRPr lang="en-US" b="1">
                        <a:solidFill>
                          <a:srgbClr val="000000"/>
                        </a:solidFill>
                        <a:latin typeface="Comic Sans MS" pitchFamily="66" charset="0"/>
                        <a:cs typeface="+mn-cs"/>
                      </a:endParaRPr>
                    </a:p>
                  </p:txBody>
                </p:sp>
              </p:grpSp>
            </p:grpSp>
          </p:grpSp>
        </p:grpSp>
      </p:grpSp>
      <p:sp>
        <p:nvSpPr>
          <p:cNvPr id="57" name="Text Box 13"/>
          <p:cNvSpPr txBox="1">
            <a:spLocks noChangeArrowheads="1"/>
          </p:cNvSpPr>
          <p:nvPr/>
        </p:nvSpPr>
        <p:spPr bwMode="auto">
          <a:xfrm>
            <a:off x="6883400" y="1447800"/>
            <a:ext cx="5562600" cy="1200329"/>
          </a:xfrm>
          <a:prstGeom prst="rect">
            <a:avLst/>
          </a:prstGeom>
          <a:noFill/>
          <a:ln w="9525">
            <a:noFill/>
            <a:miter lim="800000"/>
            <a:headEnd/>
            <a:tailEnd/>
          </a:ln>
        </p:spPr>
        <p:txBody>
          <a:bodyPr wrap="square">
            <a:spAutoFit/>
          </a:bodyPr>
          <a:lstStyle/>
          <a:p>
            <a:r>
              <a:rPr lang="en-US" sz="3600" b="1" u="sng" dirty="0" smtClean="0">
                <a:latin typeface="Arial" charset="0"/>
              </a:rPr>
              <a:t>Layered, Conflicting Design Concerns</a:t>
            </a:r>
            <a:endParaRPr lang="en-US" sz="3600" b="1" u="sng" dirty="0">
              <a:solidFill>
                <a:schemeClr val="tx1"/>
              </a:solidFill>
              <a:latin typeface="Arial" charset="0"/>
            </a:endParaRPr>
          </a:p>
        </p:txBody>
      </p:sp>
      <p:cxnSp>
        <p:nvCxnSpPr>
          <p:cNvPr id="58" name="Straight Connector 57"/>
          <p:cNvCxnSpPr/>
          <p:nvPr/>
        </p:nvCxnSpPr>
        <p:spPr>
          <a:xfrm rot="5400000">
            <a:off x="3606800" y="4724400"/>
            <a:ext cx="5181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Box 13"/>
          <p:cNvSpPr txBox="1">
            <a:spLocks noChangeArrowheads="1"/>
          </p:cNvSpPr>
          <p:nvPr/>
        </p:nvSpPr>
        <p:spPr bwMode="auto">
          <a:xfrm>
            <a:off x="273050" y="1447800"/>
            <a:ext cx="5543550" cy="1200329"/>
          </a:xfrm>
          <a:prstGeom prst="rect">
            <a:avLst/>
          </a:prstGeom>
          <a:noFill/>
          <a:ln w="9525">
            <a:noFill/>
            <a:miter lim="800000"/>
            <a:headEnd/>
            <a:tailEnd/>
          </a:ln>
        </p:spPr>
        <p:txBody>
          <a:bodyPr wrap="square">
            <a:spAutoFit/>
          </a:bodyPr>
          <a:lstStyle/>
          <a:p>
            <a:r>
              <a:rPr lang="en-US" sz="3600" b="1" u="sng" dirty="0" smtClean="0">
                <a:solidFill>
                  <a:schemeClr val="tx1"/>
                </a:solidFill>
                <a:latin typeface="Arial" charset="0"/>
              </a:rPr>
              <a:t>Problems to Address  in</a:t>
            </a:r>
          </a:p>
          <a:p>
            <a:r>
              <a:rPr lang="en-US" sz="3600" b="1" u="sng" dirty="0" smtClean="0">
                <a:solidFill>
                  <a:schemeClr val="tx1"/>
                </a:solidFill>
                <a:latin typeface="Arial" charset="0"/>
              </a:rPr>
              <a:t>High-Confidence Design</a:t>
            </a:r>
            <a:endParaRPr lang="en-US" sz="3600" b="1" u="sng" dirty="0">
              <a:solidFill>
                <a:schemeClr val="tx1"/>
              </a:solidFill>
              <a:latin typeface="Arial" charset="0"/>
            </a:endParaRPr>
          </a:p>
        </p:txBody>
      </p:sp>
      <p:sp>
        <p:nvSpPr>
          <p:cNvPr id="60" name="Rectangle 1"/>
          <p:cNvSpPr>
            <a:spLocks noGrp="1" noChangeArrowheads="1"/>
          </p:cNvSpPr>
          <p:nvPr>
            <p:ph type="title"/>
          </p:nvPr>
        </p:nvSpPr>
        <p:spPr>
          <a:xfrm>
            <a:off x="901700" y="190500"/>
            <a:ext cx="11188700" cy="787400"/>
          </a:xfrm>
        </p:spPr>
        <p:txBody>
          <a:bodyPr/>
          <a:lstStyle/>
          <a:p>
            <a:pPr eaLnBrk="1" hangingPunct="1"/>
            <a:r>
              <a:rPr lang="en-US" sz="4000" b="1" dirty="0" smtClean="0">
                <a:ea typeface="ヒラギノ角ゴ ProN W6" charset="0"/>
                <a:cs typeface="ヒラギノ角ゴ ProN W6" charset="0"/>
              </a:rPr>
              <a:t>Problems and Complications</a:t>
            </a:r>
          </a:p>
        </p:txBody>
      </p:sp>
      <p:sp>
        <p:nvSpPr>
          <p:cNvPr id="61" name="TextBox 60"/>
          <p:cNvSpPr txBox="1"/>
          <p:nvPr/>
        </p:nvSpPr>
        <p:spPr>
          <a:xfrm>
            <a:off x="330200" y="2895600"/>
            <a:ext cx="5486400" cy="5909310"/>
          </a:xfrm>
          <a:prstGeom prst="rect">
            <a:avLst/>
          </a:prstGeom>
          <a:noFill/>
        </p:spPr>
        <p:txBody>
          <a:bodyPr wrap="square" rtlCol="0">
            <a:spAutoFit/>
          </a:bodyPr>
          <a:lstStyle/>
          <a:p>
            <a:pPr marL="222250" indent="-222250" algn="l">
              <a:buFont typeface="Arial" pitchFamily="34" charset="0"/>
              <a:buChar char="•"/>
            </a:pPr>
            <a:r>
              <a:rPr lang="en-US" dirty="0" smtClean="0"/>
              <a:t>Behavioral uncertainty of control designs on distributed platforms</a:t>
            </a:r>
          </a:p>
          <a:p>
            <a:pPr marL="222250" indent="-222250" algn="l">
              <a:buFont typeface="Arial" pitchFamily="34" charset="0"/>
              <a:buChar char="•"/>
            </a:pPr>
            <a:endParaRPr lang="en-US" dirty="0" smtClean="0"/>
          </a:p>
          <a:p>
            <a:pPr marL="222250" indent="-222250" algn="l">
              <a:buFont typeface="Arial" pitchFamily="34" charset="0"/>
              <a:buChar char="•"/>
            </a:pPr>
            <a:r>
              <a:rPr lang="en-US" dirty="0" smtClean="0"/>
              <a:t>Fault management and design validation</a:t>
            </a:r>
          </a:p>
          <a:p>
            <a:pPr marL="222250" indent="-222250" algn="l">
              <a:buFont typeface="Arial" pitchFamily="34" charset="0"/>
              <a:buChar char="•"/>
            </a:pPr>
            <a:endParaRPr lang="en-US" dirty="0" smtClean="0"/>
          </a:p>
          <a:p>
            <a:pPr marL="222250" indent="-222250" algn="l">
              <a:buFont typeface="Arial" pitchFamily="34" charset="0"/>
              <a:buChar char="•"/>
            </a:pPr>
            <a:r>
              <a:rPr lang="en-US" dirty="0" smtClean="0"/>
              <a:t>Certification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1104900" y="190500"/>
            <a:ext cx="10871200" cy="787400"/>
          </a:xfrm>
        </p:spPr>
        <p:txBody>
          <a:bodyPr/>
          <a:lstStyle/>
          <a:p>
            <a:pPr eaLnBrk="1" hangingPunct="1"/>
            <a:r>
              <a:rPr lang="en-US" sz="4000" b="1" smtClean="0"/>
              <a:t>TrueTime - The TTA Glue Layer</a:t>
            </a:r>
            <a:endParaRPr lang="en-US" sz="4000" b="1" smtClean="0">
              <a:ea typeface="ヒラギノ角ゴ ProN W6" charset="0"/>
              <a:cs typeface="ヒラギノ角ゴ ProN W6" charset="0"/>
            </a:endParaRPr>
          </a:p>
        </p:txBody>
      </p:sp>
      <p:pic>
        <p:nvPicPr>
          <p:cNvPr id="30723"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30724" name="Rectangle 3"/>
          <p:cNvSpPr>
            <a:spLocks/>
          </p:cNvSpPr>
          <p:nvPr/>
        </p:nvSpPr>
        <p:spPr bwMode="auto">
          <a:xfrm>
            <a:off x="450850" y="1181100"/>
            <a:ext cx="12166600" cy="1968500"/>
          </a:xfrm>
          <a:prstGeom prst="rect">
            <a:avLst/>
          </a:prstGeom>
          <a:noFill/>
          <a:ln w="12700">
            <a:noFill/>
            <a:miter lim="800000"/>
            <a:headEnd/>
            <a:tailEnd/>
          </a:ln>
        </p:spPr>
        <p:txBody>
          <a:bodyPr lIns="0" tIns="0" rIns="0" bIns="0" anchor="ctr"/>
          <a:lstStyle/>
          <a:p>
            <a:pPr algn="l"/>
            <a:r>
              <a:rPr lang="en-US" sz="3200" dirty="0">
                <a:solidFill>
                  <a:schemeClr val="tx1"/>
                </a:solidFill>
                <a:ea typeface="Gill Sans" charset="0"/>
                <a:cs typeface="Gill Sans" charset="0"/>
              </a:rPr>
              <a:t>A “glue-code” layer must live between the new Simulink model and the functional code.  This is where the TTA behavior exists</a:t>
            </a:r>
            <a:r>
              <a:rPr lang="en-US" sz="3200" dirty="0" smtClean="0">
                <a:solidFill>
                  <a:schemeClr val="tx1"/>
                </a:solidFill>
                <a:ea typeface="Gill Sans" charset="0"/>
                <a:cs typeface="Gill Sans" charset="0"/>
              </a:rPr>
              <a:t>.  We also use this glue layer code as a virtual machine on the actual hardware.</a:t>
            </a:r>
            <a:endParaRPr lang="en-US" sz="3200" dirty="0">
              <a:solidFill>
                <a:schemeClr val="tx1"/>
              </a:solidFill>
              <a:ea typeface="Gill Sans" charset="0"/>
              <a:cs typeface="Gill Sans" charset="0"/>
            </a:endParaRPr>
          </a:p>
        </p:txBody>
      </p:sp>
      <p:sp>
        <p:nvSpPr>
          <p:cNvPr id="30725" name="Line 4"/>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0726" name="Line 6"/>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0727" name="Picture 7"/>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sp>
        <p:nvSpPr>
          <p:cNvPr id="47112" name="AutoShape 8"/>
          <p:cNvSpPr>
            <a:spLocks/>
          </p:cNvSpPr>
          <p:nvPr/>
        </p:nvSpPr>
        <p:spPr bwMode="auto">
          <a:xfrm>
            <a:off x="3403600" y="3225800"/>
            <a:ext cx="6007100" cy="1270000"/>
          </a:xfrm>
          <a:prstGeom prst="roundRect">
            <a:avLst>
              <a:gd name="adj" fmla="val 15000"/>
            </a:avLst>
          </a:pr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4000">
                <a:solidFill>
                  <a:srgbClr val="FFFFFF"/>
                </a:solidFill>
                <a:effectLst>
                  <a:outerShdw blurRad="38100" dist="38100" dir="2700000" algn="tl">
                    <a:srgbClr val="C0C0C0"/>
                  </a:outerShdw>
                </a:effectLst>
                <a:ea typeface="Gill Sans" charset="0"/>
                <a:cs typeface="Gill Sans" charset="0"/>
              </a:rPr>
              <a:t>TrueTime Simulink Model</a:t>
            </a:r>
          </a:p>
        </p:txBody>
      </p:sp>
      <p:sp>
        <p:nvSpPr>
          <p:cNvPr id="47113" name="AutoShape 9"/>
          <p:cNvSpPr>
            <a:spLocks/>
          </p:cNvSpPr>
          <p:nvPr/>
        </p:nvSpPr>
        <p:spPr bwMode="auto">
          <a:xfrm>
            <a:off x="2921000" y="7886700"/>
            <a:ext cx="2082800" cy="1270000"/>
          </a:xfrm>
          <a:prstGeom prst="roundRect">
            <a:avLst>
              <a:gd name="adj" fmla="val 15000"/>
            </a:avLst>
          </a:pr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3800" dirty="0">
                <a:solidFill>
                  <a:srgbClr val="FFFFFF"/>
                </a:solidFill>
                <a:effectLst>
                  <a:outerShdw blurRad="38100" dist="38100" dir="2700000" algn="tl">
                    <a:srgbClr val="C0C0C0"/>
                  </a:outerShdw>
                </a:effectLst>
                <a:ea typeface="Gill Sans" charset="0"/>
                <a:cs typeface="Gill Sans" charset="0"/>
              </a:rPr>
              <a:t>Comp A</a:t>
            </a:r>
          </a:p>
        </p:txBody>
      </p:sp>
      <p:sp>
        <p:nvSpPr>
          <p:cNvPr id="47114" name="AutoShape 10"/>
          <p:cNvSpPr>
            <a:spLocks/>
          </p:cNvSpPr>
          <p:nvPr/>
        </p:nvSpPr>
        <p:spPr bwMode="auto">
          <a:xfrm>
            <a:off x="5448300" y="7886700"/>
            <a:ext cx="2082800" cy="1270000"/>
          </a:xfrm>
          <a:prstGeom prst="roundRect">
            <a:avLst>
              <a:gd name="adj" fmla="val 15000"/>
            </a:avLst>
          </a:pr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3800" dirty="0">
                <a:solidFill>
                  <a:srgbClr val="FFFFFF"/>
                </a:solidFill>
                <a:effectLst>
                  <a:outerShdw blurRad="38100" dist="38100" dir="2700000" algn="tl">
                    <a:srgbClr val="C0C0C0"/>
                  </a:outerShdw>
                </a:effectLst>
                <a:ea typeface="Gill Sans" charset="0"/>
                <a:cs typeface="Gill Sans" charset="0"/>
              </a:rPr>
              <a:t>Comp B</a:t>
            </a:r>
          </a:p>
        </p:txBody>
      </p:sp>
      <p:sp>
        <p:nvSpPr>
          <p:cNvPr id="47115" name="AutoShape 11"/>
          <p:cNvSpPr>
            <a:spLocks/>
          </p:cNvSpPr>
          <p:nvPr/>
        </p:nvSpPr>
        <p:spPr bwMode="auto">
          <a:xfrm>
            <a:off x="7950200" y="7886700"/>
            <a:ext cx="2082800" cy="1270000"/>
          </a:xfrm>
          <a:prstGeom prst="roundRect">
            <a:avLst>
              <a:gd name="adj" fmla="val 15000"/>
            </a:avLst>
          </a:pr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3800" dirty="0">
                <a:solidFill>
                  <a:srgbClr val="FFFFFF"/>
                </a:solidFill>
                <a:effectLst>
                  <a:outerShdw blurRad="38100" dist="38100" dir="2700000" algn="tl">
                    <a:srgbClr val="C0C0C0"/>
                  </a:outerShdw>
                </a:effectLst>
                <a:ea typeface="Gill Sans" charset="0"/>
                <a:cs typeface="Gill Sans" charset="0"/>
              </a:rPr>
              <a:t>Comp C</a:t>
            </a:r>
          </a:p>
        </p:txBody>
      </p:sp>
      <p:sp>
        <p:nvSpPr>
          <p:cNvPr id="47116" name="AutoShape 12"/>
          <p:cNvSpPr>
            <a:spLocks/>
          </p:cNvSpPr>
          <p:nvPr/>
        </p:nvSpPr>
        <p:spPr bwMode="auto">
          <a:xfrm>
            <a:off x="1841500" y="5562600"/>
            <a:ext cx="9144000" cy="1270000"/>
          </a:xfrm>
          <a:prstGeom prst="roundRect">
            <a:avLst>
              <a:gd name="adj" fmla="val 15000"/>
            </a:avLst>
          </a:prstGeom>
          <a:solidFill>
            <a:srgbClr val="FFEFCB"/>
          </a:solidFill>
          <a:ln w="25400" cap="flat">
            <a:solidFill>
              <a:schemeClr val="tx1"/>
            </a:solidFill>
            <a:prstDash val="solid"/>
            <a:miter lim="800000"/>
            <a:headEnd type="none" w="med" len="med"/>
            <a:tailEnd type="none" w="med" len="med"/>
          </a:ln>
        </p:spPr>
        <p:txBody>
          <a:bodyPr lIns="0" tIns="0" rIns="0" bIns="0" anchor="ctr"/>
          <a:lstStyle/>
          <a:p>
            <a:pPr>
              <a:defRPr/>
            </a:pPr>
            <a:r>
              <a:rPr lang="en-US" sz="4000">
                <a:solidFill>
                  <a:schemeClr val="tx1"/>
                </a:solidFill>
                <a:effectLst>
                  <a:outerShdw blurRad="38100" dist="38100" dir="2700000" algn="tl">
                    <a:srgbClr val="FFFFFF"/>
                  </a:outerShdw>
                </a:effectLst>
                <a:ea typeface="Gill Sans" charset="0"/>
                <a:cs typeface="Gill Sans" charset="0"/>
              </a:rPr>
              <a:t>Time-Triggered Glue Layer</a:t>
            </a:r>
          </a:p>
        </p:txBody>
      </p:sp>
      <p:sp>
        <p:nvSpPr>
          <p:cNvPr id="47117" name="Line 13"/>
          <p:cNvSpPr>
            <a:spLocks noChangeShapeType="1"/>
          </p:cNvSpPr>
          <p:nvPr/>
        </p:nvSpPr>
        <p:spPr bwMode="auto">
          <a:xfrm>
            <a:off x="6413500" y="4537075"/>
            <a:ext cx="0" cy="1011238"/>
          </a:xfrm>
          <a:prstGeom prst="line">
            <a:avLst/>
          </a:prstGeom>
          <a:noFill/>
          <a:ln w="101600">
            <a:solidFill>
              <a:schemeClr val="tx1"/>
            </a:solidFill>
            <a:miter lim="800000"/>
            <a:headEnd type="stealth" w="med" len="med"/>
            <a:tailEnd type="stealth" w="med" len="med"/>
          </a:ln>
        </p:spPr>
        <p:txBody>
          <a:bodyPr lIns="0" tIns="0" rIns="0" bIns="0"/>
          <a:lstStyle/>
          <a:p>
            <a:endParaRPr lang="en-US"/>
          </a:p>
        </p:txBody>
      </p:sp>
      <p:sp>
        <p:nvSpPr>
          <p:cNvPr id="47118" name="Line 14"/>
          <p:cNvSpPr>
            <a:spLocks noChangeShapeType="1"/>
          </p:cNvSpPr>
          <p:nvPr/>
        </p:nvSpPr>
        <p:spPr bwMode="auto">
          <a:xfrm>
            <a:off x="3962400" y="6883400"/>
            <a:ext cx="0" cy="1011238"/>
          </a:xfrm>
          <a:prstGeom prst="line">
            <a:avLst/>
          </a:prstGeom>
          <a:noFill/>
          <a:ln w="101600">
            <a:solidFill>
              <a:schemeClr val="tx1"/>
            </a:solidFill>
            <a:miter lim="800000"/>
            <a:headEnd type="stealth" w="med" len="med"/>
            <a:tailEnd type="stealth" w="med" len="med"/>
          </a:ln>
        </p:spPr>
        <p:txBody>
          <a:bodyPr lIns="0" tIns="0" rIns="0" bIns="0"/>
          <a:lstStyle/>
          <a:p>
            <a:endParaRPr lang="en-US"/>
          </a:p>
        </p:txBody>
      </p:sp>
      <p:sp>
        <p:nvSpPr>
          <p:cNvPr id="47119" name="Line 15"/>
          <p:cNvSpPr>
            <a:spLocks noChangeShapeType="1"/>
          </p:cNvSpPr>
          <p:nvPr/>
        </p:nvSpPr>
        <p:spPr bwMode="auto">
          <a:xfrm>
            <a:off x="6489700" y="6870700"/>
            <a:ext cx="0" cy="1011238"/>
          </a:xfrm>
          <a:prstGeom prst="line">
            <a:avLst/>
          </a:prstGeom>
          <a:noFill/>
          <a:ln w="101600">
            <a:solidFill>
              <a:schemeClr val="tx1"/>
            </a:solidFill>
            <a:miter lim="800000"/>
            <a:headEnd type="stealth" w="med" len="med"/>
            <a:tailEnd type="stealth" w="med" len="med"/>
          </a:ln>
        </p:spPr>
        <p:txBody>
          <a:bodyPr lIns="0" tIns="0" rIns="0" bIns="0"/>
          <a:lstStyle/>
          <a:p>
            <a:endParaRPr lang="en-US"/>
          </a:p>
        </p:txBody>
      </p:sp>
      <p:sp>
        <p:nvSpPr>
          <p:cNvPr id="47120" name="Line 16"/>
          <p:cNvSpPr>
            <a:spLocks noChangeShapeType="1"/>
          </p:cNvSpPr>
          <p:nvPr/>
        </p:nvSpPr>
        <p:spPr bwMode="auto">
          <a:xfrm>
            <a:off x="8991600" y="6870700"/>
            <a:ext cx="0" cy="1011238"/>
          </a:xfrm>
          <a:prstGeom prst="line">
            <a:avLst/>
          </a:prstGeom>
          <a:noFill/>
          <a:ln w="101600">
            <a:solidFill>
              <a:schemeClr val="tx1"/>
            </a:solidFill>
            <a:miter lim="800000"/>
            <a:headEnd type="stealth" w="med" len="med"/>
            <a:tailEnd type="stealth" w="med" len="me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711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711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711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7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6" grpId="0" animBg="1" autoUpdateAnimBg="0"/>
      <p:bldP spid="47117" grpId="0" animBg="1"/>
      <p:bldP spid="47118" grpId="0" animBg="1"/>
      <p:bldP spid="47119" grpId="0" animBg="1"/>
      <p:bldP spid="471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1104900" y="190500"/>
            <a:ext cx="10871200" cy="787400"/>
          </a:xfrm>
        </p:spPr>
        <p:txBody>
          <a:bodyPr/>
          <a:lstStyle/>
          <a:p>
            <a:pPr eaLnBrk="1" hangingPunct="1"/>
            <a:r>
              <a:rPr lang="en-US" sz="4000" b="1" smtClean="0"/>
              <a:t>TrueTime - Time Triggered Scheduler</a:t>
            </a:r>
            <a:endParaRPr lang="en-US" sz="4000" b="1" smtClean="0">
              <a:ea typeface="ヒラギノ角ゴ ProN W6" charset="0"/>
              <a:cs typeface="ヒラギノ角ゴ ProN W6" charset="0"/>
            </a:endParaRPr>
          </a:p>
        </p:txBody>
      </p:sp>
      <p:pic>
        <p:nvPicPr>
          <p:cNvPr id="31747" name="Picture 2"/>
          <p:cNvPicPr>
            <a:picLocks noChangeAspect="1" noChangeArrowheads="1"/>
          </p:cNvPicPr>
          <p:nvPr/>
        </p:nvPicPr>
        <p:blipFill>
          <a:blip r:embed="rId2" cstate="print"/>
          <a:srcRect/>
          <a:stretch>
            <a:fillRect/>
          </a:stretch>
        </p:blipFill>
        <p:spPr bwMode="auto">
          <a:xfrm>
            <a:off x="257175" y="193675"/>
            <a:ext cx="952500" cy="781050"/>
          </a:xfrm>
          <a:prstGeom prst="rect">
            <a:avLst/>
          </a:prstGeom>
          <a:noFill/>
          <a:ln w="9525">
            <a:noFill/>
            <a:miter lim="800000"/>
            <a:headEnd/>
            <a:tailEnd/>
          </a:ln>
        </p:spPr>
      </p:pic>
      <p:sp>
        <p:nvSpPr>
          <p:cNvPr id="31748" name="Rectangle 3"/>
          <p:cNvSpPr>
            <a:spLocks/>
          </p:cNvSpPr>
          <p:nvPr/>
        </p:nvSpPr>
        <p:spPr bwMode="auto">
          <a:xfrm>
            <a:off x="831850" y="1416050"/>
            <a:ext cx="12166600" cy="13462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The default TrueTime scheduler is augmented using a custom-built reusable time-triggered scheduler.</a:t>
            </a:r>
          </a:p>
        </p:txBody>
      </p:sp>
      <p:grpSp>
        <p:nvGrpSpPr>
          <p:cNvPr id="31749" name="Group 4"/>
          <p:cNvGrpSpPr>
            <a:grpSpLocks/>
          </p:cNvGrpSpPr>
          <p:nvPr/>
        </p:nvGrpSpPr>
        <p:grpSpPr bwMode="auto">
          <a:xfrm>
            <a:off x="6654800" y="3079750"/>
            <a:ext cx="6146800" cy="5588000"/>
            <a:chOff x="0" y="0"/>
            <a:chExt cx="3872" cy="3520"/>
          </a:xfrm>
        </p:grpSpPr>
        <p:pic>
          <p:nvPicPr>
            <p:cNvPr id="31755" name="Picture 5"/>
            <p:cNvPicPr>
              <a:picLocks noChangeAspect="1" noChangeArrowheads="1"/>
            </p:cNvPicPr>
            <p:nvPr/>
          </p:nvPicPr>
          <p:blipFill>
            <a:blip r:embed="rId3" cstate="print"/>
            <a:srcRect/>
            <a:stretch>
              <a:fillRect/>
            </a:stretch>
          </p:blipFill>
          <p:spPr bwMode="auto">
            <a:xfrm>
              <a:off x="20" y="20"/>
              <a:ext cx="3832" cy="3480"/>
            </a:xfrm>
            <a:prstGeom prst="rect">
              <a:avLst/>
            </a:prstGeom>
            <a:noFill/>
            <a:ln w="12700">
              <a:noFill/>
              <a:miter lim="800000"/>
              <a:headEnd/>
              <a:tailEnd/>
            </a:ln>
          </p:spPr>
        </p:pic>
        <p:pic>
          <p:nvPicPr>
            <p:cNvPr id="31756" name="Picture 6"/>
            <p:cNvPicPr>
              <a:picLocks noChangeArrowheads="1"/>
            </p:cNvPicPr>
            <p:nvPr/>
          </p:nvPicPr>
          <p:blipFill>
            <a:blip r:embed="rId4" cstate="print"/>
            <a:srcRect/>
            <a:stretch>
              <a:fillRect/>
            </a:stretch>
          </p:blipFill>
          <p:spPr bwMode="auto">
            <a:xfrm>
              <a:off x="0" y="0"/>
              <a:ext cx="3872" cy="3520"/>
            </a:xfrm>
            <a:prstGeom prst="rect">
              <a:avLst/>
            </a:prstGeom>
            <a:noFill/>
            <a:ln w="12700">
              <a:noFill/>
              <a:miter lim="800000"/>
              <a:headEnd/>
              <a:tailEnd/>
            </a:ln>
          </p:spPr>
        </p:pic>
      </p:grpSp>
      <p:sp>
        <p:nvSpPr>
          <p:cNvPr id="31750" name="Rectangle 7"/>
          <p:cNvSpPr>
            <a:spLocks/>
          </p:cNvSpPr>
          <p:nvPr/>
        </p:nvSpPr>
        <p:spPr bwMode="auto">
          <a:xfrm>
            <a:off x="285750" y="3289300"/>
            <a:ext cx="6324600" cy="5753100"/>
          </a:xfrm>
          <a:prstGeom prst="rect">
            <a:avLst/>
          </a:prstGeom>
          <a:noFill/>
          <a:ln w="12700">
            <a:noFill/>
            <a:miter lim="800000"/>
            <a:headEnd/>
            <a:tailEnd/>
          </a:ln>
        </p:spPr>
        <p:txBody>
          <a:bodyPr lIns="0" tIns="0" rIns="0" bIns="0"/>
          <a:lstStyle/>
          <a:p>
            <a:pPr marL="381000" indent="-381000" algn="l">
              <a:spcBef>
                <a:spcPts val="2000"/>
              </a:spcBef>
              <a:buSzPct val="125000"/>
              <a:buFont typeface="Gill Sans" charset="0"/>
              <a:buChar char="•"/>
            </a:pPr>
            <a:r>
              <a:rPr lang="en-US" sz="3000">
                <a:solidFill>
                  <a:schemeClr val="tx1"/>
                </a:solidFill>
                <a:ea typeface="Gill Sans" charset="0"/>
                <a:cs typeface="Gill Sans" charset="0"/>
              </a:rPr>
              <a:t>Maintains pointer to next task</a:t>
            </a:r>
          </a:p>
          <a:p>
            <a:pPr marL="381000" indent="-381000" algn="l">
              <a:spcBef>
                <a:spcPts val="2000"/>
              </a:spcBef>
              <a:buSzPct val="125000"/>
              <a:buFont typeface="Gill Sans" charset="0"/>
              <a:buChar char="•"/>
            </a:pPr>
            <a:r>
              <a:rPr lang="en-US" sz="3000">
                <a:solidFill>
                  <a:schemeClr val="tx1"/>
                </a:solidFill>
                <a:ea typeface="Gill Sans" charset="0"/>
                <a:cs typeface="Gill Sans" charset="0"/>
              </a:rPr>
              <a:t>Consumes some simulation time each invocation</a:t>
            </a:r>
          </a:p>
          <a:p>
            <a:pPr marL="381000" indent="-381000" algn="l">
              <a:spcBef>
                <a:spcPts val="2000"/>
              </a:spcBef>
              <a:buSzPct val="125000"/>
              <a:buFont typeface="Gill Sans" charset="0"/>
              <a:buChar char="•"/>
            </a:pPr>
            <a:r>
              <a:rPr lang="en-US" sz="3000">
                <a:solidFill>
                  <a:schemeClr val="tx1"/>
                </a:solidFill>
                <a:ea typeface="Gill Sans" charset="0"/>
                <a:cs typeface="Gill Sans" charset="0"/>
              </a:rPr>
              <a:t>Resets each hyperperiod</a:t>
            </a:r>
          </a:p>
          <a:p>
            <a:pPr marL="381000" indent="-381000" algn="l">
              <a:spcBef>
                <a:spcPts val="2000"/>
              </a:spcBef>
              <a:buSzPct val="125000"/>
              <a:buFont typeface="Gill Sans" charset="0"/>
              <a:buChar char="•"/>
            </a:pPr>
            <a:r>
              <a:rPr lang="en-US" sz="3000">
                <a:solidFill>
                  <a:schemeClr val="tx1"/>
                </a:solidFill>
                <a:ea typeface="Gill Sans" charset="0"/>
                <a:cs typeface="Gill Sans" charset="0"/>
              </a:rPr>
              <a:t>Allows for modeling faults</a:t>
            </a:r>
          </a:p>
          <a:p>
            <a:pPr marL="1066800" lvl="1" indent="-381000" algn="l">
              <a:spcBef>
                <a:spcPts val="500"/>
              </a:spcBef>
              <a:buSzPct val="125000"/>
              <a:buFont typeface="Gill Sans" charset="0"/>
              <a:buChar char="•"/>
            </a:pPr>
            <a:r>
              <a:rPr lang="en-US" sz="3000">
                <a:solidFill>
                  <a:schemeClr val="tx1"/>
                </a:solidFill>
                <a:ea typeface="Gill Sans" charset="0"/>
                <a:cs typeface="Gill Sans" charset="0"/>
              </a:rPr>
              <a:t> WCET overrun</a:t>
            </a:r>
          </a:p>
          <a:p>
            <a:pPr marL="1066800" lvl="1" indent="-381000" algn="l">
              <a:spcBef>
                <a:spcPts val="500"/>
              </a:spcBef>
              <a:buSzPct val="125000"/>
              <a:buFont typeface="Gill Sans" charset="0"/>
              <a:buChar char="•"/>
            </a:pPr>
            <a:r>
              <a:rPr lang="en-US" sz="3000">
                <a:solidFill>
                  <a:schemeClr val="tx1"/>
                </a:solidFill>
                <a:ea typeface="Gill Sans" charset="0"/>
                <a:cs typeface="Gill Sans" charset="0"/>
              </a:rPr>
              <a:t>Task collision</a:t>
            </a:r>
          </a:p>
          <a:p>
            <a:pPr marL="1066800" lvl="1" indent="-381000" algn="l">
              <a:spcBef>
                <a:spcPts val="500"/>
              </a:spcBef>
              <a:buSzPct val="125000"/>
              <a:buFont typeface="Gill Sans" charset="0"/>
              <a:buChar char="•"/>
            </a:pPr>
            <a:r>
              <a:rPr lang="en-US" sz="3000">
                <a:solidFill>
                  <a:schemeClr val="tx1"/>
                </a:solidFill>
                <a:ea typeface="Gill Sans" charset="0"/>
                <a:cs typeface="Gill Sans" charset="0"/>
              </a:rPr>
              <a:t>etc...</a:t>
            </a:r>
          </a:p>
          <a:p>
            <a:pPr marL="381000" indent="-381000" algn="l">
              <a:spcBef>
                <a:spcPts val="2000"/>
              </a:spcBef>
              <a:buSzPct val="125000"/>
              <a:buFont typeface="Gill Sans" charset="0"/>
              <a:buChar char="•"/>
            </a:pPr>
            <a:r>
              <a:rPr lang="en-US" sz="3000">
                <a:solidFill>
                  <a:schemeClr val="tx1"/>
                </a:solidFill>
                <a:ea typeface="Gill Sans" charset="0"/>
                <a:cs typeface="Gill Sans" charset="0"/>
              </a:rPr>
              <a:t>Uses TrueTime schedule for actual task execution</a:t>
            </a:r>
          </a:p>
        </p:txBody>
      </p:sp>
      <p:sp>
        <p:nvSpPr>
          <p:cNvPr id="31751" name="Line 8"/>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1752" name="Line 10"/>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1753" name="Picture 11"/>
          <p:cNvPicPr>
            <a:picLocks noChangeAspect="1" noChangeArrowheads="1"/>
          </p:cNvPicPr>
          <p:nvPr/>
        </p:nvPicPr>
        <p:blipFill>
          <a:blip r:embed="rId5"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1104900" y="190500"/>
            <a:ext cx="10871200" cy="787400"/>
          </a:xfrm>
        </p:spPr>
        <p:txBody>
          <a:bodyPr/>
          <a:lstStyle/>
          <a:p>
            <a:pPr eaLnBrk="1" hangingPunct="1"/>
            <a:r>
              <a:rPr lang="en-US" sz="4000" b="1" smtClean="0"/>
              <a:t>TrueTime - Task Execution Loop</a:t>
            </a:r>
            <a:endParaRPr lang="en-US" sz="4000" b="1" smtClean="0">
              <a:ea typeface="ヒラギノ角ゴ ProN W6" charset="0"/>
              <a:cs typeface="ヒラギノ角ゴ ProN W6" charset="0"/>
            </a:endParaRPr>
          </a:p>
        </p:txBody>
      </p:sp>
      <p:pic>
        <p:nvPicPr>
          <p:cNvPr id="32771" name="Picture 2"/>
          <p:cNvPicPr>
            <a:picLocks noChangeAspect="1" noChangeArrowheads="1"/>
          </p:cNvPicPr>
          <p:nvPr/>
        </p:nvPicPr>
        <p:blipFill>
          <a:blip r:embed="rId2" cstate="print"/>
          <a:srcRect/>
          <a:stretch>
            <a:fillRect/>
          </a:stretch>
        </p:blipFill>
        <p:spPr bwMode="auto">
          <a:xfrm>
            <a:off x="257175" y="193675"/>
            <a:ext cx="952500" cy="781050"/>
          </a:xfrm>
          <a:prstGeom prst="rect">
            <a:avLst/>
          </a:prstGeom>
          <a:noFill/>
          <a:ln w="9525">
            <a:noFill/>
            <a:miter lim="800000"/>
            <a:headEnd/>
            <a:tailEnd/>
          </a:ln>
        </p:spPr>
      </p:pic>
      <p:sp>
        <p:nvSpPr>
          <p:cNvPr id="32772" name="Rectangle 3"/>
          <p:cNvSpPr>
            <a:spLocks/>
          </p:cNvSpPr>
          <p:nvPr/>
        </p:nvSpPr>
        <p:spPr bwMode="auto">
          <a:xfrm>
            <a:off x="679450" y="1358900"/>
            <a:ext cx="11176000" cy="19685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Each task or communication (send/receive) is invoked by the TrueTime scheduler, at the request of the on-line TTA scheduler.</a:t>
            </a:r>
          </a:p>
        </p:txBody>
      </p:sp>
      <p:grpSp>
        <p:nvGrpSpPr>
          <p:cNvPr id="32773" name="Group 4"/>
          <p:cNvGrpSpPr>
            <a:grpSpLocks/>
          </p:cNvGrpSpPr>
          <p:nvPr/>
        </p:nvGrpSpPr>
        <p:grpSpPr bwMode="auto">
          <a:xfrm>
            <a:off x="6724650" y="4044950"/>
            <a:ext cx="6096000" cy="4140200"/>
            <a:chOff x="0" y="0"/>
            <a:chExt cx="3840" cy="2608"/>
          </a:xfrm>
        </p:grpSpPr>
        <p:pic>
          <p:nvPicPr>
            <p:cNvPr id="32779" name="Picture 5"/>
            <p:cNvPicPr>
              <a:picLocks noChangeAspect="1" noChangeArrowheads="1"/>
            </p:cNvPicPr>
            <p:nvPr/>
          </p:nvPicPr>
          <p:blipFill>
            <a:blip r:embed="rId3" cstate="print"/>
            <a:srcRect/>
            <a:stretch>
              <a:fillRect/>
            </a:stretch>
          </p:blipFill>
          <p:spPr bwMode="auto">
            <a:xfrm>
              <a:off x="20" y="20"/>
              <a:ext cx="3800" cy="2568"/>
            </a:xfrm>
            <a:prstGeom prst="rect">
              <a:avLst/>
            </a:prstGeom>
            <a:noFill/>
            <a:ln w="12700">
              <a:noFill/>
              <a:miter lim="800000"/>
              <a:headEnd/>
              <a:tailEnd/>
            </a:ln>
          </p:spPr>
        </p:pic>
        <p:pic>
          <p:nvPicPr>
            <p:cNvPr id="32780" name="Picture 6"/>
            <p:cNvPicPr>
              <a:picLocks noChangeArrowheads="1"/>
            </p:cNvPicPr>
            <p:nvPr/>
          </p:nvPicPr>
          <p:blipFill>
            <a:blip r:embed="rId4" cstate="print"/>
            <a:srcRect/>
            <a:stretch>
              <a:fillRect/>
            </a:stretch>
          </p:blipFill>
          <p:spPr bwMode="auto">
            <a:xfrm>
              <a:off x="0" y="0"/>
              <a:ext cx="3840" cy="2608"/>
            </a:xfrm>
            <a:prstGeom prst="rect">
              <a:avLst/>
            </a:prstGeom>
            <a:noFill/>
            <a:ln w="12700">
              <a:noFill/>
              <a:miter lim="800000"/>
              <a:headEnd/>
              <a:tailEnd/>
            </a:ln>
          </p:spPr>
        </p:pic>
      </p:grpSp>
      <p:sp>
        <p:nvSpPr>
          <p:cNvPr id="32774" name="Rectangle 7"/>
          <p:cNvSpPr>
            <a:spLocks/>
          </p:cNvSpPr>
          <p:nvPr/>
        </p:nvSpPr>
        <p:spPr bwMode="auto">
          <a:xfrm>
            <a:off x="234950" y="3708400"/>
            <a:ext cx="6324600" cy="4292600"/>
          </a:xfrm>
          <a:prstGeom prst="rect">
            <a:avLst/>
          </a:prstGeom>
          <a:noFill/>
          <a:ln w="12700">
            <a:noFill/>
            <a:miter lim="800000"/>
            <a:headEnd/>
            <a:tailEnd/>
          </a:ln>
        </p:spPr>
        <p:txBody>
          <a:bodyPr lIns="0" tIns="0" rIns="0" bIns="0"/>
          <a:lstStyle/>
          <a:p>
            <a:pPr marL="381000" indent="-381000" algn="l">
              <a:spcBef>
                <a:spcPts val="4000"/>
              </a:spcBef>
              <a:buSzPct val="125000"/>
              <a:buFont typeface="Gill Sans" charset="0"/>
              <a:buChar char="•"/>
            </a:pPr>
            <a:r>
              <a:rPr lang="en-US" sz="3000">
                <a:solidFill>
                  <a:schemeClr val="tx1"/>
                </a:solidFill>
                <a:ea typeface="Gill Sans" charset="0"/>
                <a:cs typeface="Gill Sans" charset="0"/>
              </a:rPr>
              <a:t>Stores persistent data in KernelData structure, maintained by TrueTime</a:t>
            </a:r>
          </a:p>
          <a:p>
            <a:pPr marL="381000" indent="-381000" algn="l">
              <a:spcBef>
                <a:spcPts val="4000"/>
              </a:spcBef>
              <a:buSzPct val="125000"/>
              <a:buFont typeface="Gill Sans" charset="0"/>
              <a:buChar char="•"/>
            </a:pPr>
            <a:r>
              <a:rPr lang="en-US" sz="3000">
                <a:solidFill>
                  <a:schemeClr val="tx1"/>
                </a:solidFill>
                <a:ea typeface="Gill Sans" charset="0"/>
                <a:cs typeface="Gill Sans" charset="0"/>
              </a:rPr>
              <a:t>Calls generated functional code</a:t>
            </a:r>
          </a:p>
          <a:p>
            <a:pPr marL="381000" indent="-381000" algn="l">
              <a:spcBef>
                <a:spcPts val="4000"/>
              </a:spcBef>
              <a:buSzPct val="125000"/>
              <a:buFont typeface="Gill Sans" charset="0"/>
              <a:buChar char="•"/>
            </a:pPr>
            <a:r>
              <a:rPr lang="en-US" sz="3000">
                <a:solidFill>
                  <a:schemeClr val="tx1"/>
                </a:solidFill>
                <a:ea typeface="Gill Sans" charset="0"/>
                <a:cs typeface="Gill Sans" charset="0"/>
              </a:rPr>
              <a:t>Consumes task-specific amount of simulation time</a:t>
            </a:r>
          </a:p>
          <a:p>
            <a:pPr marL="381000" indent="-381000" algn="l">
              <a:spcBef>
                <a:spcPts val="4000"/>
              </a:spcBef>
              <a:buSzPct val="125000"/>
              <a:buFont typeface="Gill Sans" charset="0"/>
              <a:buChar char="•"/>
            </a:pPr>
            <a:r>
              <a:rPr lang="en-US" sz="3000">
                <a:solidFill>
                  <a:schemeClr val="tx1"/>
                </a:solidFill>
                <a:ea typeface="Gill Sans" charset="0"/>
                <a:cs typeface="Gill Sans" charset="0"/>
              </a:rPr>
              <a:t>Does allow for modeling of faults</a:t>
            </a:r>
          </a:p>
        </p:txBody>
      </p:sp>
      <p:sp>
        <p:nvSpPr>
          <p:cNvPr id="32775" name="Line 8"/>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2776" name="Line 10"/>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2777" name="Picture 11"/>
          <p:cNvPicPr>
            <a:picLocks noChangeAspect="1" noChangeArrowheads="1"/>
          </p:cNvPicPr>
          <p:nvPr/>
        </p:nvPicPr>
        <p:blipFill>
          <a:blip r:embed="rId5"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1066800" y="190500"/>
            <a:ext cx="10871200" cy="787400"/>
          </a:xfrm>
        </p:spPr>
        <p:txBody>
          <a:bodyPr/>
          <a:lstStyle/>
          <a:p>
            <a:pPr eaLnBrk="1" hangingPunct="1"/>
            <a:r>
              <a:rPr lang="en-US" sz="4000" b="1" smtClean="0"/>
              <a:t>Results - Execution Schedule</a:t>
            </a:r>
            <a:endParaRPr lang="en-US" sz="4000" b="1" smtClean="0">
              <a:ea typeface="ヒラギノ角ゴ ProN W6" charset="0"/>
              <a:cs typeface="ヒラギノ角ゴ ProN W6" charset="0"/>
            </a:endParaRPr>
          </a:p>
        </p:txBody>
      </p:sp>
      <p:pic>
        <p:nvPicPr>
          <p:cNvPr id="33795"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33796" name="Rectangle 3"/>
          <p:cNvSpPr>
            <a:spLocks/>
          </p:cNvSpPr>
          <p:nvPr/>
        </p:nvSpPr>
        <p:spPr bwMode="auto">
          <a:xfrm>
            <a:off x="285750" y="1130300"/>
            <a:ext cx="12179300" cy="1346200"/>
          </a:xfrm>
          <a:prstGeom prst="rect">
            <a:avLst/>
          </a:prstGeom>
          <a:noFill/>
          <a:ln w="12700">
            <a:noFill/>
            <a:miter lim="800000"/>
            <a:headEnd/>
            <a:tailEnd/>
          </a:ln>
        </p:spPr>
        <p:txBody>
          <a:bodyPr lIns="0" tIns="0" rIns="0" bIns="0"/>
          <a:lstStyle/>
          <a:p>
            <a:pPr algn="l"/>
            <a:r>
              <a:rPr lang="en-US">
                <a:solidFill>
                  <a:schemeClr val="tx1"/>
                </a:solidFill>
                <a:ea typeface="Gill Sans" charset="0"/>
                <a:cs typeface="Gill Sans" charset="0"/>
              </a:rPr>
              <a:t>Schedule execution is visualized using standard Simulink scopes.  One scope is created per task and network.</a:t>
            </a:r>
          </a:p>
        </p:txBody>
      </p:sp>
      <p:pic>
        <p:nvPicPr>
          <p:cNvPr id="33797" name="Picture 4"/>
          <p:cNvPicPr>
            <a:picLocks noChangeAspect="1" noChangeArrowheads="1"/>
          </p:cNvPicPr>
          <p:nvPr/>
        </p:nvPicPr>
        <p:blipFill>
          <a:blip r:embed="rId4" cstate="print"/>
          <a:srcRect/>
          <a:stretch>
            <a:fillRect/>
          </a:stretch>
        </p:blipFill>
        <p:spPr bwMode="auto">
          <a:xfrm>
            <a:off x="5334000" y="2422525"/>
            <a:ext cx="7188200" cy="6823075"/>
          </a:xfrm>
          <a:prstGeom prst="rect">
            <a:avLst/>
          </a:prstGeom>
          <a:noFill/>
          <a:ln w="12700">
            <a:noFill/>
            <a:miter lim="800000"/>
            <a:headEnd/>
            <a:tailEnd/>
          </a:ln>
        </p:spPr>
      </p:pic>
      <p:sp>
        <p:nvSpPr>
          <p:cNvPr id="33798" name="Rectangle 5"/>
          <p:cNvSpPr>
            <a:spLocks/>
          </p:cNvSpPr>
          <p:nvPr/>
        </p:nvSpPr>
        <p:spPr bwMode="auto">
          <a:xfrm>
            <a:off x="177800" y="3359150"/>
            <a:ext cx="3771900" cy="558800"/>
          </a:xfrm>
          <a:prstGeom prst="rect">
            <a:avLst/>
          </a:prstGeom>
          <a:noFill/>
          <a:ln w="12700">
            <a:noFill/>
            <a:miter lim="800000"/>
            <a:headEnd/>
            <a:tailEnd/>
          </a:ln>
        </p:spPr>
        <p:txBody>
          <a:bodyPr lIns="0" tIns="0" rIns="0" bIns="0" anchor="ctr"/>
          <a:lstStyle/>
          <a:p>
            <a:pPr algn="r"/>
            <a:r>
              <a:rPr lang="en-US" sz="3200">
                <a:solidFill>
                  <a:schemeClr val="tx1"/>
                </a:solidFill>
                <a:ea typeface="Gill Sans" charset="0"/>
                <a:cs typeface="Gill Sans" charset="0"/>
              </a:rPr>
              <a:t>Custom TT Scheduler</a:t>
            </a:r>
          </a:p>
        </p:txBody>
      </p:sp>
      <p:sp>
        <p:nvSpPr>
          <p:cNvPr id="33799" name="Rectangle 6"/>
          <p:cNvSpPr>
            <a:spLocks/>
          </p:cNvSpPr>
          <p:nvPr/>
        </p:nvSpPr>
        <p:spPr bwMode="auto">
          <a:xfrm>
            <a:off x="177800" y="4051300"/>
            <a:ext cx="3771900" cy="596900"/>
          </a:xfrm>
          <a:prstGeom prst="rect">
            <a:avLst/>
          </a:prstGeom>
          <a:noFill/>
          <a:ln w="12700">
            <a:noFill/>
            <a:miter lim="800000"/>
            <a:headEnd/>
            <a:tailEnd/>
          </a:ln>
        </p:spPr>
        <p:txBody>
          <a:bodyPr lIns="0" tIns="0" rIns="0" bIns="0" anchor="ctr"/>
          <a:lstStyle/>
          <a:p>
            <a:pPr algn="r"/>
            <a:r>
              <a:rPr lang="en-US" sz="3400">
                <a:solidFill>
                  <a:schemeClr val="tx1"/>
                </a:solidFill>
                <a:ea typeface="Gill Sans" charset="0"/>
                <a:cs typeface="Gill Sans" charset="0"/>
              </a:rPr>
              <a:t>Inner Loop Task</a:t>
            </a:r>
          </a:p>
        </p:txBody>
      </p:sp>
      <p:sp>
        <p:nvSpPr>
          <p:cNvPr id="33800" name="Rectangle 7"/>
          <p:cNvSpPr>
            <a:spLocks/>
          </p:cNvSpPr>
          <p:nvPr/>
        </p:nvSpPr>
        <p:spPr bwMode="auto">
          <a:xfrm>
            <a:off x="177800" y="4762500"/>
            <a:ext cx="3771900" cy="596900"/>
          </a:xfrm>
          <a:prstGeom prst="rect">
            <a:avLst/>
          </a:prstGeom>
          <a:noFill/>
          <a:ln w="12700">
            <a:noFill/>
            <a:miter lim="800000"/>
            <a:headEnd/>
            <a:tailEnd/>
          </a:ln>
        </p:spPr>
        <p:txBody>
          <a:bodyPr lIns="0" tIns="0" rIns="0" bIns="0" anchor="ctr"/>
          <a:lstStyle/>
          <a:p>
            <a:pPr algn="r"/>
            <a:r>
              <a:rPr lang="en-US" sz="3400">
                <a:solidFill>
                  <a:schemeClr val="tx1"/>
                </a:solidFill>
                <a:ea typeface="Gill Sans" charset="0"/>
                <a:cs typeface="Gill Sans" charset="0"/>
              </a:rPr>
              <a:t>Data Handler Task</a:t>
            </a:r>
          </a:p>
        </p:txBody>
      </p:sp>
      <p:sp>
        <p:nvSpPr>
          <p:cNvPr id="33801" name="Rectangle 8"/>
          <p:cNvSpPr>
            <a:spLocks/>
          </p:cNvSpPr>
          <p:nvPr/>
        </p:nvSpPr>
        <p:spPr bwMode="auto">
          <a:xfrm>
            <a:off x="177800" y="5473700"/>
            <a:ext cx="3771900" cy="596900"/>
          </a:xfrm>
          <a:prstGeom prst="rect">
            <a:avLst/>
          </a:prstGeom>
          <a:noFill/>
          <a:ln w="12700">
            <a:noFill/>
            <a:miter lim="800000"/>
            <a:headEnd/>
            <a:tailEnd/>
          </a:ln>
        </p:spPr>
        <p:txBody>
          <a:bodyPr lIns="0" tIns="0" rIns="0" bIns="0" anchor="ctr"/>
          <a:lstStyle/>
          <a:p>
            <a:pPr algn="r"/>
            <a:r>
              <a:rPr lang="en-US" sz="3400">
                <a:solidFill>
                  <a:schemeClr val="tx1"/>
                </a:solidFill>
                <a:ea typeface="Gill Sans" charset="0"/>
                <a:cs typeface="Gill Sans" charset="0"/>
              </a:rPr>
              <a:t>Actuator Output</a:t>
            </a:r>
          </a:p>
        </p:txBody>
      </p:sp>
      <p:sp>
        <p:nvSpPr>
          <p:cNvPr id="33802" name="Rectangle 9"/>
          <p:cNvSpPr>
            <a:spLocks/>
          </p:cNvSpPr>
          <p:nvPr/>
        </p:nvSpPr>
        <p:spPr bwMode="auto">
          <a:xfrm>
            <a:off x="177800" y="6184900"/>
            <a:ext cx="3771900" cy="596900"/>
          </a:xfrm>
          <a:prstGeom prst="rect">
            <a:avLst/>
          </a:prstGeom>
          <a:noFill/>
          <a:ln w="12700">
            <a:noFill/>
            <a:miter lim="800000"/>
            <a:headEnd/>
            <a:tailEnd/>
          </a:ln>
        </p:spPr>
        <p:txBody>
          <a:bodyPr lIns="0" tIns="0" rIns="0" bIns="0" anchor="ctr"/>
          <a:lstStyle/>
          <a:p>
            <a:pPr algn="r"/>
            <a:r>
              <a:rPr lang="en-US" sz="3400">
                <a:solidFill>
                  <a:schemeClr val="tx1"/>
                </a:solidFill>
                <a:ea typeface="Gill Sans" charset="0"/>
                <a:cs typeface="Gill Sans" charset="0"/>
              </a:rPr>
              <a:t>Bus Comms. #1</a:t>
            </a:r>
          </a:p>
        </p:txBody>
      </p:sp>
      <p:sp>
        <p:nvSpPr>
          <p:cNvPr id="33803" name="Rectangle 10"/>
          <p:cNvSpPr>
            <a:spLocks/>
          </p:cNvSpPr>
          <p:nvPr/>
        </p:nvSpPr>
        <p:spPr bwMode="auto">
          <a:xfrm>
            <a:off x="177800" y="6896100"/>
            <a:ext cx="3771900" cy="596900"/>
          </a:xfrm>
          <a:prstGeom prst="rect">
            <a:avLst/>
          </a:prstGeom>
          <a:noFill/>
          <a:ln w="12700">
            <a:noFill/>
            <a:miter lim="800000"/>
            <a:headEnd/>
            <a:tailEnd/>
          </a:ln>
        </p:spPr>
        <p:txBody>
          <a:bodyPr lIns="0" tIns="0" rIns="0" bIns="0" anchor="ctr"/>
          <a:lstStyle/>
          <a:p>
            <a:pPr algn="r"/>
            <a:r>
              <a:rPr lang="en-US" sz="3400">
                <a:solidFill>
                  <a:schemeClr val="tx1"/>
                </a:solidFill>
                <a:ea typeface="Gill Sans" charset="0"/>
                <a:cs typeface="Gill Sans" charset="0"/>
              </a:rPr>
              <a:t>Sensor Input</a:t>
            </a:r>
          </a:p>
        </p:txBody>
      </p:sp>
      <p:sp>
        <p:nvSpPr>
          <p:cNvPr id="33804" name="Rectangle 11"/>
          <p:cNvSpPr>
            <a:spLocks/>
          </p:cNvSpPr>
          <p:nvPr/>
        </p:nvSpPr>
        <p:spPr bwMode="auto">
          <a:xfrm>
            <a:off x="177800" y="7607300"/>
            <a:ext cx="3771900" cy="596900"/>
          </a:xfrm>
          <a:prstGeom prst="rect">
            <a:avLst/>
          </a:prstGeom>
          <a:noFill/>
          <a:ln w="12700">
            <a:noFill/>
            <a:miter lim="800000"/>
            <a:headEnd/>
            <a:tailEnd/>
          </a:ln>
        </p:spPr>
        <p:txBody>
          <a:bodyPr lIns="0" tIns="0" rIns="0" bIns="0" anchor="ctr"/>
          <a:lstStyle/>
          <a:p>
            <a:pPr algn="r"/>
            <a:r>
              <a:rPr lang="en-US" sz="3400">
                <a:solidFill>
                  <a:schemeClr val="tx1"/>
                </a:solidFill>
                <a:ea typeface="Gill Sans" charset="0"/>
                <a:cs typeface="Gill Sans" charset="0"/>
              </a:rPr>
              <a:t>Bus Comms. # 2</a:t>
            </a:r>
          </a:p>
        </p:txBody>
      </p:sp>
      <p:sp>
        <p:nvSpPr>
          <p:cNvPr id="33805" name="Rectangle 12"/>
          <p:cNvSpPr>
            <a:spLocks/>
          </p:cNvSpPr>
          <p:nvPr/>
        </p:nvSpPr>
        <p:spPr bwMode="auto">
          <a:xfrm>
            <a:off x="177800" y="8318500"/>
            <a:ext cx="3771900" cy="596900"/>
          </a:xfrm>
          <a:prstGeom prst="rect">
            <a:avLst/>
          </a:prstGeom>
          <a:noFill/>
          <a:ln w="12700">
            <a:noFill/>
            <a:miter lim="800000"/>
            <a:headEnd/>
            <a:tailEnd/>
          </a:ln>
        </p:spPr>
        <p:txBody>
          <a:bodyPr lIns="0" tIns="0" rIns="0" bIns="0" anchor="ctr"/>
          <a:lstStyle/>
          <a:p>
            <a:pPr algn="r"/>
            <a:r>
              <a:rPr lang="en-US" sz="3400">
                <a:solidFill>
                  <a:schemeClr val="tx1"/>
                </a:solidFill>
                <a:ea typeface="Gill Sans" charset="0"/>
                <a:cs typeface="Gill Sans" charset="0"/>
              </a:rPr>
              <a:t>Outer Loop Task</a:t>
            </a:r>
          </a:p>
        </p:txBody>
      </p:sp>
      <p:sp>
        <p:nvSpPr>
          <p:cNvPr id="33806" name="Line 13"/>
          <p:cNvSpPr>
            <a:spLocks noChangeShapeType="1"/>
          </p:cNvSpPr>
          <p:nvPr/>
        </p:nvSpPr>
        <p:spPr bwMode="auto">
          <a:xfrm flipH="1">
            <a:off x="4241800" y="3644900"/>
            <a:ext cx="990600"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07" name="Line 14"/>
          <p:cNvSpPr>
            <a:spLocks noChangeShapeType="1"/>
          </p:cNvSpPr>
          <p:nvPr/>
        </p:nvSpPr>
        <p:spPr bwMode="auto">
          <a:xfrm flipH="1">
            <a:off x="4241800" y="4356100"/>
            <a:ext cx="990600"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08" name="Line 15"/>
          <p:cNvSpPr>
            <a:spLocks noChangeShapeType="1"/>
          </p:cNvSpPr>
          <p:nvPr/>
        </p:nvSpPr>
        <p:spPr bwMode="auto">
          <a:xfrm flipH="1">
            <a:off x="4241800" y="5067300"/>
            <a:ext cx="990600"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09" name="Line 16"/>
          <p:cNvSpPr>
            <a:spLocks noChangeShapeType="1"/>
          </p:cNvSpPr>
          <p:nvPr/>
        </p:nvSpPr>
        <p:spPr bwMode="auto">
          <a:xfrm flipH="1">
            <a:off x="4241800" y="5778500"/>
            <a:ext cx="990600"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0" name="Line 17"/>
          <p:cNvSpPr>
            <a:spLocks noChangeShapeType="1"/>
          </p:cNvSpPr>
          <p:nvPr/>
        </p:nvSpPr>
        <p:spPr bwMode="auto">
          <a:xfrm flipH="1">
            <a:off x="4241800" y="6489700"/>
            <a:ext cx="990600"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1" name="Line 18"/>
          <p:cNvSpPr>
            <a:spLocks noChangeShapeType="1"/>
          </p:cNvSpPr>
          <p:nvPr/>
        </p:nvSpPr>
        <p:spPr bwMode="auto">
          <a:xfrm flipH="1">
            <a:off x="4241800" y="7200900"/>
            <a:ext cx="990600"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2" name="Line 19"/>
          <p:cNvSpPr>
            <a:spLocks noChangeShapeType="1"/>
          </p:cNvSpPr>
          <p:nvPr/>
        </p:nvSpPr>
        <p:spPr bwMode="auto">
          <a:xfrm flipH="1">
            <a:off x="4241800" y="7912100"/>
            <a:ext cx="990600"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3" name="Line 20"/>
          <p:cNvSpPr>
            <a:spLocks noChangeShapeType="1"/>
          </p:cNvSpPr>
          <p:nvPr/>
        </p:nvSpPr>
        <p:spPr bwMode="auto">
          <a:xfrm flipH="1">
            <a:off x="4229100" y="8623300"/>
            <a:ext cx="990600" cy="0"/>
          </a:xfrm>
          <a:prstGeom prst="line">
            <a:avLst/>
          </a:prstGeom>
          <a:noFill/>
          <a:ln w="88900">
            <a:solidFill>
              <a:srgbClr val="4C4C4C"/>
            </a:solidFill>
            <a:miter lim="800000"/>
            <a:headEnd type="stealth" w="med" len="med"/>
            <a:tailEnd/>
          </a:ln>
        </p:spPr>
        <p:txBody>
          <a:bodyPr lIns="0" tIns="0" rIns="0" bIns="0"/>
          <a:lstStyle/>
          <a:p>
            <a:endParaRPr lang="en-US"/>
          </a:p>
        </p:txBody>
      </p:sp>
      <p:sp>
        <p:nvSpPr>
          <p:cNvPr id="33814" name="Line 21"/>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3815" name="Line 23"/>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3816" name="Picture 24"/>
          <p:cNvPicPr>
            <a:picLocks noChangeAspect="1" noChangeArrowheads="1"/>
          </p:cNvPicPr>
          <p:nvPr/>
        </p:nvPicPr>
        <p:blipFill>
          <a:blip r:embed="rId5"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104900" y="190500"/>
            <a:ext cx="10871200" cy="787400"/>
          </a:xfrm>
        </p:spPr>
        <p:txBody>
          <a:bodyPr/>
          <a:lstStyle/>
          <a:p>
            <a:pPr eaLnBrk="1" hangingPunct="1"/>
            <a:r>
              <a:rPr lang="en-US" sz="4000" b="1" dirty="0" smtClean="0"/>
              <a:t>Results - Tracking</a:t>
            </a:r>
            <a:endParaRPr lang="en-US" sz="4000" b="1" dirty="0" smtClean="0">
              <a:ea typeface="ヒラギノ角ゴ ProN W6" charset="0"/>
              <a:cs typeface="ヒラギノ角ゴ ProN W6" charset="0"/>
            </a:endParaRPr>
          </a:p>
        </p:txBody>
      </p:sp>
      <p:pic>
        <p:nvPicPr>
          <p:cNvPr id="34819"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34822"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4823" name="Line 7"/>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4824" name="Picture 8"/>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pic>
        <p:nvPicPr>
          <p:cNvPr id="10" name="Picture 2" descr="C:\HCDDES\trunk\doc\papers\RSP10\figures\results.jpg"/>
          <p:cNvPicPr>
            <a:picLocks noChangeAspect="1" noChangeArrowheads="1"/>
          </p:cNvPicPr>
          <p:nvPr/>
        </p:nvPicPr>
        <p:blipFill>
          <a:blip r:embed="rId5" cstate="print"/>
          <a:srcRect/>
          <a:stretch>
            <a:fillRect/>
          </a:stretch>
        </p:blipFill>
        <p:spPr bwMode="auto">
          <a:xfrm>
            <a:off x="190938" y="2209800"/>
            <a:ext cx="5930462" cy="3098799"/>
          </a:xfrm>
          <a:prstGeom prst="rect">
            <a:avLst/>
          </a:prstGeom>
          <a:noFill/>
        </p:spPr>
      </p:pic>
      <p:sp>
        <p:nvSpPr>
          <p:cNvPr id="12" name="Rounded Rectangle 11"/>
          <p:cNvSpPr/>
          <p:nvPr/>
        </p:nvSpPr>
        <p:spPr>
          <a:xfrm>
            <a:off x="101600" y="1295400"/>
            <a:ext cx="10515600" cy="7620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Tracking performance is close to ideal…</a:t>
            </a:r>
            <a:endParaRPr lang="en-US" dirty="0"/>
          </a:p>
        </p:txBody>
      </p:sp>
      <p:sp>
        <p:nvSpPr>
          <p:cNvPr id="13" name="Rounded Rectangle 12"/>
          <p:cNvSpPr/>
          <p:nvPr/>
        </p:nvSpPr>
        <p:spPr>
          <a:xfrm>
            <a:off x="482600" y="8305800"/>
            <a:ext cx="12369800" cy="838200"/>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platform effects are successfully simulated</a:t>
            </a:r>
            <a:endParaRPr lang="en-US" dirty="0"/>
          </a:p>
        </p:txBody>
      </p:sp>
      <p:pic>
        <p:nvPicPr>
          <p:cNvPr id="11" name="Picture 3" descr="C:\HCDDES\trunk\doc\papers\RSP10\figures\results2.jpg"/>
          <p:cNvPicPr>
            <a:picLocks noChangeAspect="1" noChangeArrowheads="1"/>
          </p:cNvPicPr>
          <p:nvPr/>
        </p:nvPicPr>
        <p:blipFill>
          <a:blip r:embed="rId6" cstate="print"/>
          <a:srcRect/>
          <a:stretch>
            <a:fillRect/>
          </a:stretch>
        </p:blipFill>
        <p:spPr bwMode="auto">
          <a:xfrm>
            <a:off x="6197600" y="3097218"/>
            <a:ext cx="6578600" cy="4979982"/>
          </a:xfrm>
          <a:prstGeom prst="rect">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104900" y="190500"/>
            <a:ext cx="10871200" cy="787400"/>
          </a:xfrm>
        </p:spPr>
        <p:txBody>
          <a:bodyPr/>
          <a:lstStyle/>
          <a:p>
            <a:pPr eaLnBrk="1" hangingPunct="1"/>
            <a:r>
              <a:rPr lang="en-US" sz="4000" b="1" dirty="0" smtClean="0"/>
              <a:t>Faults: Validation (WIP)</a:t>
            </a:r>
            <a:endParaRPr lang="en-US" sz="4000" b="1" dirty="0" smtClean="0">
              <a:ea typeface="ヒラギノ角ゴ ProN W6" charset="0"/>
              <a:cs typeface="ヒラギノ角ゴ ProN W6" charset="0"/>
            </a:endParaRPr>
          </a:p>
        </p:txBody>
      </p:sp>
      <p:pic>
        <p:nvPicPr>
          <p:cNvPr id="34819"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34822"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4823" name="Line 7"/>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4824" name="Picture 8"/>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pic>
        <p:nvPicPr>
          <p:cNvPr id="7" name="Picture 2"/>
          <p:cNvPicPr>
            <a:picLocks noChangeAspect="1" noChangeArrowheads="1"/>
          </p:cNvPicPr>
          <p:nvPr/>
        </p:nvPicPr>
        <p:blipFill>
          <a:blip r:embed="rId5" cstate="print"/>
          <a:srcRect t="3340" b="24297"/>
          <a:stretch>
            <a:fillRect/>
          </a:stretch>
        </p:blipFill>
        <p:spPr bwMode="auto">
          <a:xfrm>
            <a:off x="3847123" y="2895600"/>
            <a:ext cx="6693877" cy="3919838"/>
          </a:xfrm>
          <a:prstGeom prst="rect">
            <a:avLst/>
          </a:prstGeom>
          <a:solidFill>
            <a:schemeClr val="bg1"/>
          </a:solidFill>
          <a:ln w="9525">
            <a:solidFill>
              <a:schemeClr val="tx1"/>
            </a:solidFill>
            <a:miter lim="800000"/>
            <a:headEnd/>
            <a:tailEnd/>
          </a:ln>
          <a:effectLst/>
        </p:spPr>
      </p:pic>
      <p:sp>
        <p:nvSpPr>
          <p:cNvPr id="8" name="Donut 7"/>
          <p:cNvSpPr/>
          <p:nvPr/>
        </p:nvSpPr>
        <p:spPr>
          <a:xfrm>
            <a:off x="7112000" y="4191000"/>
            <a:ext cx="1371600" cy="1600200"/>
          </a:xfrm>
          <a:prstGeom prst="donut">
            <a:avLst>
              <a:gd name="adj" fmla="val 292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330200" y="1249740"/>
            <a:ext cx="11582400" cy="1569660"/>
          </a:xfrm>
          <a:prstGeom prst="rect">
            <a:avLst/>
          </a:prstGeom>
          <a:solidFill>
            <a:schemeClr val="bg1"/>
          </a:solidFill>
          <a:ln w="28575">
            <a:solidFill>
              <a:schemeClr val="tx1"/>
            </a:solidFill>
          </a:ln>
        </p:spPr>
        <p:txBody>
          <a:bodyPr wrap="square" rtlCol="0">
            <a:spAutoFit/>
          </a:bodyPr>
          <a:lstStyle/>
          <a:p>
            <a:r>
              <a:rPr lang="en-US" sz="3200" dirty="0" smtClean="0"/>
              <a:t>We extended the Simulink Quadrotor model with a random (Poisson-distributed in time and duration ) sensor fault.  During the fault, all of the sensor outputs are zero.</a:t>
            </a:r>
            <a:endParaRPr lang="en-US" sz="3200" dirty="0"/>
          </a:p>
        </p:txBody>
      </p:sp>
      <p:sp>
        <p:nvSpPr>
          <p:cNvPr id="10" name="TextBox 9"/>
          <p:cNvSpPr txBox="1"/>
          <p:nvPr/>
        </p:nvSpPr>
        <p:spPr>
          <a:xfrm>
            <a:off x="25400" y="3526334"/>
            <a:ext cx="4953000" cy="5509200"/>
          </a:xfrm>
          <a:prstGeom prst="rect">
            <a:avLst/>
          </a:prstGeom>
          <a:solidFill>
            <a:schemeClr val="bg1"/>
          </a:solidFill>
          <a:ln w="28575">
            <a:solidFill>
              <a:schemeClr val="tx1"/>
            </a:solidFill>
          </a:ln>
        </p:spPr>
        <p:txBody>
          <a:bodyPr wrap="square" rtlCol="0">
            <a:spAutoFit/>
          </a:bodyPr>
          <a:lstStyle/>
          <a:p>
            <a:r>
              <a:rPr lang="en-US" sz="3200" dirty="0" smtClean="0"/>
              <a:t>Statistical model checking sees the system as a black box, so we used an LTL error condition on the measured trajectory.   “For 500 seconds of the trace, it will never be true that the error of either x, y, or z will exceed the specified bound for more than 50 seconds.”</a:t>
            </a:r>
            <a:endParaRPr lang="en-US" sz="3200" dirty="0"/>
          </a:p>
        </p:txBody>
      </p:sp>
      <p:sp>
        <p:nvSpPr>
          <p:cNvPr id="12" name="TextBox 11"/>
          <p:cNvSpPr txBox="1"/>
          <p:nvPr/>
        </p:nvSpPr>
        <p:spPr>
          <a:xfrm>
            <a:off x="9093200" y="6020812"/>
            <a:ext cx="3911600" cy="3046988"/>
          </a:xfrm>
          <a:prstGeom prst="rect">
            <a:avLst/>
          </a:prstGeom>
          <a:solidFill>
            <a:schemeClr val="bg1"/>
          </a:solidFill>
          <a:ln w="28575">
            <a:solidFill>
              <a:schemeClr val="tx1"/>
            </a:solidFill>
          </a:ln>
        </p:spPr>
        <p:txBody>
          <a:bodyPr wrap="square" rtlCol="0">
            <a:spAutoFit/>
          </a:bodyPr>
          <a:lstStyle/>
          <a:p>
            <a:r>
              <a:rPr lang="en-US" sz="3200" dirty="0" smtClean="0"/>
              <a:t>How did we do?  Well, it shouldn’t crash more than 10% of the time under these fault conditions…</a:t>
            </a:r>
            <a:endParaRPr lang="en-US" sz="3200" dirty="0"/>
          </a:p>
        </p:txBody>
      </p:sp>
      <p:sp>
        <p:nvSpPr>
          <p:cNvPr id="11" name="TextBox 10"/>
          <p:cNvSpPr txBox="1"/>
          <p:nvPr/>
        </p:nvSpPr>
        <p:spPr>
          <a:xfrm>
            <a:off x="4140200" y="8534400"/>
            <a:ext cx="5181600" cy="1077218"/>
          </a:xfrm>
          <a:prstGeom prst="rect">
            <a:avLst/>
          </a:prstGeom>
          <a:solidFill>
            <a:schemeClr val="bg1"/>
          </a:solidFill>
          <a:ln w="28575">
            <a:solidFill>
              <a:schemeClr val="tx1"/>
            </a:solidFill>
          </a:ln>
        </p:spPr>
        <p:txBody>
          <a:bodyPr wrap="square" rtlCol="0">
            <a:spAutoFit/>
          </a:bodyPr>
          <a:lstStyle/>
          <a:p>
            <a:r>
              <a:rPr lang="en-US" sz="3200" dirty="0" smtClean="0"/>
              <a:t>¬ F[500] G[50] ( ex &gt; 400 | </a:t>
            </a:r>
            <a:r>
              <a:rPr lang="en-US" sz="3200" dirty="0" err="1" smtClean="0"/>
              <a:t>ey</a:t>
            </a:r>
            <a:r>
              <a:rPr lang="en-US" sz="3200" dirty="0" smtClean="0"/>
              <a:t> &gt; 400 | </a:t>
            </a:r>
            <a:r>
              <a:rPr lang="en-US" sz="3200" dirty="0" err="1" smtClean="0"/>
              <a:t>ez</a:t>
            </a:r>
            <a:r>
              <a:rPr lang="en-US" sz="3200" dirty="0" smtClean="0"/>
              <a:t> &gt; 100 )</a:t>
            </a:r>
            <a:endParaRPr lang="en-US" sz="3200"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1104900" y="190500"/>
            <a:ext cx="10871200" cy="787400"/>
          </a:xfrm>
        </p:spPr>
        <p:txBody>
          <a:bodyPr/>
          <a:lstStyle/>
          <a:p>
            <a:pPr eaLnBrk="1" hangingPunct="1"/>
            <a:r>
              <a:rPr lang="en-US" sz="4000" b="1" dirty="0" smtClean="0">
                <a:ea typeface="ヒラギノ角ゴ ProN W6" charset="0"/>
                <a:cs typeface="ヒラギノ角ゴ ProN W6" charset="0"/>
              </a:rPr>
              <a:t>Certification: Requirements, Tests, etc…</a:t>
            </a:r>
          </a:p>
        </p:txBody>
      </p:sp>
      <p:pic>
        <p:nvPicPr>
          <p:cNvPr id="37891" name="Picture 2"/>
          <p:cNvPicPr>
            <a:picLocks noChangeAspect="1" noChangeArrowheads="1"/>
          </p:cNvPicPr>
          <p:nvPr/>
        </p:nvPicPr>
        <p:blipFill>
          <a:blip r:embed="rId2" cstate="print"/>
          <a:srcRect/>
          <a:stretch>
            <a:fillRect/>
          </a:stretch>
        </p:blipFill>
        <p:spPr bwMode="auto">
          <a:xfrm>
            <a:off x="257175" y="193675"/>
            <a:ext cx="952500" cy="781050"/>
          </a:xfrm>
          <a:prstGeom prst="rect">
            <a:avLst/>
          </a:prstGeom>
          <a:noFill/>
          <a:ln w="9525">
            <a:noFill/>
            <a:miter lim="800000"/>
            <a:headEnd/>
            <a:tailEnd/>
          </a:ln>
        </p:spPr>
      </p:pic>
      <p:sp>
        <p:nvSpPr>
          <p:cNvPr id="37893" name="Line 4"/>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7894" name="Line 6"/>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7895" name="Picture 7"/>
          <p:cNvPicPr>
            <a:picLocks noChangeAspect="1" noChangeArrowheads="1"/>
          </p:cNvPicPr>
          <p:nvPr/>
        </p:nvPicPr>
        <p:blipFill>
          <a:blip r:embed="rId3" cstate="print"/>
          <a:srcRect/>
          <a:stretch>
            <a:fillRect/>
          </a:stretch>
        </p:blipFill>
        <p:spPr bwMode="auto">
          <a:xfrm>
            <a:off x="11882438" y="307975"/>
            <a:ext cx="804862" cy="555625"/>
          </a:xfrm>
          <a:prstGeom prst="rect">
            <a:avLst/>
          </a:prstGeom>
          <a:noFill/>
          <a:ln w="9525">
            <a:noFill/>
            <a:miter lim="800000"/>
            <a:headEnd/>
            <a:tailEnd/>
          </a:ln>
        </p:spPr>
      </p:pic>
      <p:sp>
        <p:nvSpPr>
          <p:cNvPr id="9" name="Rectangle 8"/>
          <p:cNvSpPr/>
          <p:nvPr/>
        </p:nvSpPr>
        <p:spPr>
          <a:xfrm>
            <a:off x="25400" y="2362200"/>
            <a:ext cx="7010400" cy="6986528"/>
          </a:xfrm>
          <a:prstGeom prst="rect">
            <a:avLst/>
          </a:prstGeom>
        </p:spPr>
        <p:txBody>
          <a:bodyPr wrap="square">
            <a:spAutoFit/>
          </a:bodyPr>
          <a:lstStyle/>
          <a:p>
            <a:pPr marL="222250" indent="-222250" algn="l">
              <a:buFont typeface="Arial" pitchFamily="34" charset="0"/>
              <a:buChar char="•"/>
            </a:pPr>
            <a:r>
              <a:rPr lang="en-US" sz="2800" dirty="0" smtClean="0"/>
              <a:t>Generate </a:t>
            </a:r>
            <a:r>
              <a:rPr lang="en-US" sz="2800" dirty="0"/>
              <a:t>a Simulink simulation of any fault that we can </a:t>
            </a:r>
            <a:r>
              <a:rPr lang="en-US" sz="2800" dirty="0" smtClean="0"/>
              <a:t>model</a:t>
            </a:r>
          </a:p>
          <a:p>
            <a:pPr marL="222250" indent="-222250" algn="l">
              <a:buFont typeface="Arial" pitchFamily="34" charset="0"/>
              <a:buChar char="•"/>
            </a:pPr>
            <a:r>
              <a:rPr lang="en-US" sz="2800" dirty="0" smtClean="0"/>
              <a:t>Generate </a:t>
            </a:r>
            <a:r>
              <a:rPr lang="en-US" sz="2800" dirty="0"/>
              <a:t>code for fault injection </a:t>
            </a:r>
            <a:r>
              <a:rPr lang="en-US" sz="2800" dirty="0" smtClean="0"/>
              <a:t>in the controllers</a:t>
            </a:r>
          </a:p>
          <a:p>
            <a:pPr marL="222250" indent="-222250" algn="l">
              <a:buFont typeface="Arial" pitchFamily="34" charset="0"/>
              <a:buChar char="•"/>
            </a:pPr>
            <a:r>
              <a:rPr lang="en-US" sz="2800" dirty="0" smtClean="0"/>
              <a:t>Capture relationships between fault detection code, executing components, runtime environment, and mitigation</a:t>
            </a:r>
          </a:p>
          <a:p>
            <a:pPr marL="222250" indent="-222250" algn="l">
              <a:buFont typeface="Arial" pitchFamily="34" charset="0"/>
              <a:buChar char="•"/>
            </a:pPr>
            <a:r>
              <a:rPr lang="en-US" sz="2800" dirty="0" smtClean="0"/>
              <a:t>Test </a:t>
            </a:r>
            <a:r>
              <a:rPr lang="en-US" sz="2800" dirty="0"/>
              <a:t>case generation – input data, expected output data, </a:t>
            </a:r>
            <a:r>
              <a:rPr lang="en-US" sz="2800" dirty="0" smtClean="0"/>
              <a:t>correctness conditions</a:t>
            </a:r>
          </a:p>
          <a:p>
            <a:pPr marL="679450" lvl="2" indent="-222250" algn="l">
              <a:buFont typeface="Arial" pitchFamily="34" charset="0"/>
              <a:buChar char="•"/>
            </a:pPr>
            <a:r>
              <a:rPr lang="en-US" sz="2800" dirty="0" smtClean="0"/>
              <a:t>Regression </a:t>
            </a:r>
            <a:r>
              <a:rPr lang="en-US" sz="2800" dirty="0"/>
              <a:t>tests for bugs – associate with bug </a:t>
            </a:r>
            <a:r>
              <a:rPr lang="en-US" sz="2800" dirty="0" smtClean="0"/>
              <a:t>reports and software versions</a:t>
            </a:r>
          </a:p>
          <a:p>
            <a:pPr marL="679450" lvl="2" indent="-222250" algn="l">
              <a:buFont typeface="Arial" pitchFamily="34" charset="0"/>
              <a:buChar char="•"/>
            </a:pPr>
            <a:r>
              <a:rPr lang="en-US" sz="2800" dirty="0" smtClean="0"/>
              <a:t>Scripts </a:t>
            </a:r>
            <a:r>
              <a:rPr lang="en-US" sz="2800" dirty="0"/>
              <a:t>for running tests, comparing outputs with expected results, evaluating </a:t>
            </a:r>
            <a:r>
              <a:rPr lang="en-US" sz="2800" dirty="0" smtClean="0"/>
              <a:t>correctness conditions</a:t>
            </a:r>
            <a:r>
              <a:rPr lang="en-US" sz="2800" dirty="0"/>
              <a:t>, and collecting statistical results.</a:t>
            </a:r>
          </a:p>
        </p:txBody>
      </p:sp>
      <p:sp>
        <p:nvSpPr>
          <p:cNvPr id="10" name="TextBox 9"/>
          <p:cNvSpPr txBox="1"/>
          <p:nvPr/>
        </p:nvSpPr>
        <p:spPr>
          <a:xfrm>
            <a:off x="330200" y="1249740"/>
            <a:ext cx="11582400" cy="1077218"/>
          </a:xfrm>
          <a:prstGeom prst="rect">
            <a:avLst/>
          </a:prstGeom>
          <a:solidFill>
            <a:schemeClr val="bg1"/>
          </a:solidFill>
          <a:ln w="28575">
            <a:solidFill>
              <a:schemeClr val="tx1"/>
            </a:solidFill>
          </a:ln>
        </p:spPr>
        <p:txBody>
          <a:bodyPr wrap="square" rtlCol="0">
            <a:spAutoFit/>
          </a:bodyPr>
          <a:lstStyle/>
          <a:p>
            <a:r>
              <a:rPr lang="en-US" sz="3200" dirty="0" err="1" smtClean="0"/>
              <a:t>ESMoL</a:t>
            </a:r>
            <a:r>
              <a:rPr lang="en-US" sz="3200" dirty="0" smtClean="0"/>
              <a:t> language extensions to model possible faults, including relationships to test scenarios and requirements.</a:t>
            </a:r>
            <a:endParaRPr lang="en-US" sz="3200" dirty="0"/>
          </a:p>
        </p:txBody>
      </p:sp>
      <p:pic>
        <p:nvPicPr>
          <p:cNvPr id="37897" name="Picture 9"/>
          <p:cNvPicPr>
            <a:picLocks noChangeAspect="1"/>
          </p:cNvPicPr>
          <p:nvPr/>
        </p:nvPicPr>
        <p:blipFill>
          <a:blip r:embed="rId4" cstate="print"/>
          <a:srcRect/>
          <a:stretch>
            <a:fillRect/>
          </a:stretch>
        </p:blipFill>
        <p:spPr bwMode="auto">
          <a:xfrm>
            <a:off x="7169150" y="2667000"/>
            <a:ext cx="5734050" cy="6019800"/>
          </a:xfrm>
          <a:prstGeom prst="rect">
            <a:avLst/>
          </a:prstGeom>
          <a:noFill/>
          <a:ln w="25400">
            <a:noFill/>
            <a:prstDash val="solid"/>
            <a:miter lim="800000"/>
            <a:headEnd/>
            <a:tailEnd/>
          </a:ln>
        </p:spPr>
      </p:pic>
      <p:sp>
        <p:nvSpPr>
          <p:cNvPr id="12" name="TextBox 11"/>
          <p:cNvSpPr txBox="1"/>
          <p:nvPr/>
        </p:nvSpPr>
        <p:spPr>
          <a:xfrm>
            <a:off x="7035800" y="8635425"/>
            <a:ext cx="6273800" cy="461665"/>
          </a:xfrm>
          <a:prstGeom prst="rect">
            <a:avLst/>
          </a:prstGeom>
          <a:noFill/>
        </p:spPr>
        <p:txBody>
          <a:bodyPr wrap="square" rtlCol="0">
            <a:spAutoFit/>
          </a:bodyPr>
          <a:lstStyle/>
          <a:p>
            <a:r>
              <a:rPr lang="en-US" sz="2400" dirty="0" smtClean="0"/>
              <a:t>Mock-up of modeling concepts</a:t>
            </a:r>
            <a:endParaRPr lang="en-US" sz="24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104900" y="190500"/>
            <a:ext cx="10871200" cy="787400"/>
          </a:xfrm>
        </p:spPr>
        <p:txBody>
          <a:bodyPr/>
          <a:lstStyle/>
          <a:p>
            <a:pPr eaLnBrk="1" hangingPunct="1"/>
            <a:r>
              <a:rPr lang="en-US" sz="4000" b="1" dirty="0" smtClean="0"/>
              <a:t>Stability: Validation (WIP)</a:t>
            </a:r>
            <a:endParaRPr lang="en-US" sz="4000" b="1" dirty="0" smtClean="0">
              <a:ea typeface="ヒラギノ角ゴ ProN W6" charset="0"/>
              <a:cs typeface="ヒラギノ角ゴ ProN W6" charset="0"/>
            </a:endParaRPr>
          </a:p>
        </p:txBody>
      </p:sp>
      <p:pic>
        <p:nvPicPr>
          <p:cNvPr id="34819"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pic>
        <p:nvPicPr>
          <p:cNvPr id="34824" name="Picture 8"/>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pic>
        <p:nvPicPr>
          <p:cNvPr id="17" name="Picture 3"/>
          <p:cNvPicPr>
            <a:picLocks noChangeAspect="1" noChangeArrowheads="1"/>
          </p:cNvPicPr>
          <p:nvPr/>
        </p:nvPicPr>
        <p:blipFill>
          <a:blip r:embed="rId5" cstate="print"/>
          <a:srcRect/>
          <a:stretch>
            <a:fillRect/>
          </a:stretch>
        </p:blipFill>
        <p:spPr bwMode="auto">
          <a:xfrm>
            <a:off x="228600" y="2209800"/>
            <a:ext cx="4191000" cy="2504166"/>
          </a:xfrm>
          <a:prstGeom prst="rect">
            <a:avLst/>
          </a:prstGeom>
          <a:noFill/>
          <a:ln w="9525">
            <a:solidFill>
              <a:schemeClr val="tx1"/>
            </a:solidFill>
            <a:miter lim="800000"/>
            <a:headEnd/>
            <a:tailEnd/>
          </a:ln>
        </p:spPr>
      </p:pic>
      <p:cxnSp>
        <p:nvCxnSpPr>
          <p:cNvPr id="18" name="Straight Connector 17"/>
          <p:cNvCxnSpPr/>
          <p:nvPr/>
        </p:nvCxnSpPr>
        <p:spPr>
          <a:xfrm rot="10800000">
            <a:off x="2667006" y="4177940"/>
            <a:ext cx="3047995" cy="16546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9" name="Picture 2"/>
          <p:cNvPicPr>
            <a:picLocks noChangeAspect="1" noChangeArrowheads="1"/>
          </p:cNvPicPr>
          <p:nvPr/>
        </p:nvPicPr>
        <p:blipFill>
          <a:blip r:embed="rId6" cstate="print"/>
          <a:srcRect/>
          <a:stretch>
            <a:fillRect/>
          </a:stretch>
        </p:blipFill>
        <p:spPr bwMode="auto">
          <a:xfrm>
            <a:off x="2844800" y="4419600"/>
            <a:ext cx="5924550" cy="2305050"/>
          </a:xfrm>
          <a:prstGeom prst="rect">
            <a:avLst/>
          </a:prstGeom>
          <a:noFill/>
          <a:ln w="9525">
            <a:solidFill>
              <a:schemeClr val="tx1"/>
            </a:solidFill>
            <a:miter lim="800000"/>
            <a:headEnd/>
            <a:tailEnd/>
          </a:ln>
        </p:spPr>
      </p:pic>
      <p:cxnSp>
        <p:nvCxnSpPr>
          <p:cNvPr id="20" name="Straight Connector 19"/>
          <p:cNvCxnSpPr/>
          <p:nvPr/>
        </p:nvCxnSpPr>
        <p:spPr>
          <a:xfrm rot="16200000" flipV="1">
            <a:off x="1219201" y="5105401"/>
            <a:ext cx="2286000" cy="106679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2600" y="7924800"/>
            <a:ext cx="8534400" cy="1384995"/>
          </a:xfrm>
          <a:prstGeom prst="rect">
            <a:avLst/>
          </a:prstGeom>
          <a:solidFill>
            <a:schemeClr val="bg1"/>
          </a:solidFill>
          <a:ln w="12700">
            <a:solidFill>
              <a:schemeClr val="tx1"/>
            </a:solidFill>
          </a:ln>
        </p:spPr>
        <p:txBody>
          <a:bodyPr wrap="square" rtlCol="0">
            <a:spAutoFit/>
          </a:bodyPr>
          <a:lstStyle/>
          <a:p>
            <a:r>
              <a:rPr lang="en-US" sz="2800" dirty="0" smtClean="0"/>
              <a:t>Sector search works in simulation as well as in software, so we can adjust gains for platform effects and iterate the design evaluation process.</a:t>
            </a:r>
            <a:endParaRPr lang="en-US" sz="2800" dirty="0"/>
          </a:p>
        </p:txBody>
      </p:sp>
      <p:sp>
        <p:nvSpPr>
          <p:cNvPr id="22" name="TextBox 21"/>
          <p:cNvSpPr txBox="1"/>
          <p:nvPr/>
        </p:nvSpPr>
        <p:spPr>
          <a:xfrm>
            <a:off x="4978400" y="1295400"/>
            <a:ext cx="8026400" cy="1815882"/>
          </a:xfrm>
          <a:prstGeom prst="rect">
            <a:avLst/>
          </a:prstGeom>
          <a:solidFill>
            <a:schemeClr val="bg1"/>
          </a:solidFill>
          <a:ln w="12700">
            <a:solidFill>
              <a:schemeClr val="tx1"/>
            </a:solidFill>
          </a:ln>
        </p:spPr>
        <p:txBody>
          <a:bodyPr wrap="square" rtlCol="0">
            <a:spAutoFit/>
          </a:bodyPr>
          <a:lstStyle/>
          <a:p>
            <a:r>
              <a:rPr lang="en-US" sz="2800" dirty="0" smtClean="0"/>
              <a:t>Fast quadrotor dynamics introduce a small amount of active behavior.  Sector search relates control gain to an interval behavior bound abstraction.</a:t>
            </a:r>
            <a:endParaRPr lang="en-US" sz="2800" dirty="0"/>
          </a:p>
        </p:txBody>
      </p:sp>
      <p:sp>
        <p:nvSpPr>
          <p:cNvPr id="27" name="TextBox 26"/>
          <p:cNvSpPr txBox="1"/>
          <p:nvPr/>
        </p:nvSpPr>
        <p:spPr>
          <a:xfrm>
            <a:off x="8864600" y="4800600"/>
            <a:ext cx="4140200" cy="3539430"/>
          </a:xfrm>
          <a:prstGeom prst="rect">
            <a:avLst/>
          </a:prstGeom>
          <a:solidFill>
            <a:schemeClr val="bg1"/>
          </a:solidFill>
          <a:ln w="12700">
            <a:solidFill>
              <a:schemeClr val="tx1"/>
            </a:solidFill>
          </a:ln>
        </p:spPr>
        <p:txBody>
          <a:bodyPr wrap="square" rtlCol="0">
            <a:spAutoFit/>
          </a:bodyPr>
          <a:lstStyle/>
          <a:p>
            <a:r>
              <a:rPr lang="en-US" sz="2800" dirty="0" smtClean="0"/>
              <a:t>Example:  Quadrotor position tracking uses a passive PD controller, and we validate the position gain using sector search around the gain loop </a:t>
            </a:r>
          </a:p>
          <a:p>
            <a:r>
              <a:rPr lang="en-US" sz="2800" dirty="0" smtClean="0"/>
              <a:t>( </a:t>
            </a:r>
            <a:r>
              <a:rPr lang="en-US" sz="2800" dirty="0" err="1" smtClean="0"/>
              <a:t>Kx</a:t>
            </a:r>
            <a:r>
              <a:rPr lang="en-US" sz="2800" dirty="0" smtClean="0"/>
              <a:t> &lt; -1/a ). </a:t>
            </a:r>
          </a:p>
        </p:txBody>
      </p:sp>
      <p:pic>
        <p:nvPicPr>
          <p:cNvPr id="28" name="Picture 4"/>
          <p:cNvPicPr>
            <a:picLocks noChangeAspect="1" noChangeArrowheads="1"/>
          </p:cNvPicPr>
          <p:nvPr/>
        </p:nvPicPr>
        <p:blipFill>
          <a:blip r:embed="rId7" cstate="print"/>
          <a:srcRect/>
          <a:stretch>
            <a:fillRect/>
          </a:stretch>
        </p:blipFill>
        <p:spPr bwMode="auto">
          <a:xfrm>
            <a:off x="5638800" y="4038600"/>
            <a:ext cx="3224463" cy="457200"/>
          </a:xfrm>
          <a:prstGeom prst="rect">
            <a:avLst/>
          </a:prstGeom>
          <a:noFill/>
          <a:ln w="9525">
            <a:solidFill>
              <a:schemeClr val="tx1"/>
            </a:solidFill>
            <a:miter lim="800000"/>
            <a:headEnd/>
            <a:tailEnd/>
          </a:ln>
        </p:spPr>
      </p:pic>
      <p:sp>
        <p:nvSpPr>
          <p:cNvPr id="30"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104900" y="190500"/>
            <a:ext cx="10871200" cy="787400"/>
          </a:xfrm>
        </p:spPr>
        <p:txBody>
          <a:bodyPr/>
          <a:lstStyle/>
          <a:p>
            <a:pPr eaLnBrk="1" hangingPunct="1"/>
            <a:r>
              <a:rPr lang="en-US" sz="4000" b="1" dirty="0" smtClean="0"/>
              <a:t>Control Design Highlights</a:t>
            </a:r>
            <a:endParaRPr lang="en-US" sz="4000" b="1" dirty="0" smtClean="0">
              <a:ea typeface="ヒラギノ角ゴ ProN W6" charset="0"/>
              <a:cs typeface="ヒラギノ角ゴ ProN W6" charset="0"/>
            </a:endParaRPr>
          </a:p>
        </p:txBody>
      </p:sp>
      <p:pic>
        <p:nvPicPr>
          <p:cNvPr id="34819" name="Picture 2"/>
          <p:cNvPicPr>
            <a:picLocks noChangeAspect="1" noChangeArrowheads="1"/>
          </p:cNvPicPr>
          <p:nvPr/>
        </p:nvPicPr>
        <p:blipFill>
          <a:blip r:embed="rId4" cstate="print"/>
          <a:srcRect/>
          <a:stretch>
            <a:fillRect/>
          </a:stretch>
        </p:blipFill>
        <p:spPr bwMode="auto">
          <a:xfrm>
            <a:off x="257175" y="193675"/>
            <a:ext cx="952500" cy="781050"/>
          </a:xfrm>
          <a:prstGeom prst="rect">
            <a:avLst/>
          </a:prstGeom>
          <a:noFill/>
          <a:ln w="9525">
            <a:noFill/>
            <a:miter lim="800000"/>
            <a:headEnd/>
            <a:tailEnd/>
          </a:ln>
        </p:spPr>
      </p:pic>
      <p:pic>
        <p:nvPicPr>
          <p:cNvPr id="34824" name="Picture 8"/>
          <p:cNvPicPr>
            <a:picLocks noChangeAspect="1" noChangeArrowheads="1"/>
          </p:cNvPicPr>
          <p:nvPr/>
        </p:nvPicPr>
        <p:blipFill>
          <a:blip r:embed="rId5" cstate="print"/>
          <a:srcRect/>
          <a:stretch>
            <a:fillRect/>
          </a:stretch>
        </p:blipFill>
        <p:spPr bwMode="auto">
          <a:xfrm>
            <a:off x="11882438" y="307975"/>
            <a:ext cx="804862" cy="555625"/>
          </a:xfrm>
          <a:prstGeom prst="rect">
            <a:avLst/>
          </a:prstGeom>
          <a:noFill/>
          <a:ln w="9525">
            <a:noFill/>
            <a:miter lim="800000"/>
            <a:headEnd/>
            <a:tailEnd/>
          </a:ln>
        </p:spPr>
      </p:pic>
      <p:sp>
        <p:nvSpPr>
          <p:cNvPr id="30"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4" name="TextBox 13"/>
          <p:cNvSpPr txBox="1"/>
          <p:nvPr/>
        </p:nvSpPr>
        <p:spPr>
          <a:xfrm>
            <a:off x="558800" y="1524000"/>
            <a:ext cx="11811000" cy="3108543"/>
          </a:xfrm>
          <a:prstGeom prst="rect">
            <a:avLst/>
          </a:prstGeom>
          <a:solidFill>
            <a:schemeClr val="bg1"/>
          </a:solidFill>
          <a:ln w="12700">
            <a:solidFill>
              <a:schemeClr val="tx1"/>
            </a:solidFill>
          </a:ln>
        </p:spPr>
        <p:txBody>
          <a:bodyPr wrap="square" rtlCol="0">
            <a:spAutoFit/>
          </a:bodyPr>
          <a:lstStyle/>
          <a:p>
            <a:pPr marL="173038" indent="-173038" algn="l">
              <a:buFont typeface="Arial" pitchFamily="34" charset="0"/>
              <a:buChar char="•"/>
            </a:pPr>
            <a:r>
              <a:rPr lang="en-US" sz="2800" dirty="0" smtClean="0"/>
              <a:t>We are also investigating tools to automate the design of low-complexity controllers for nonlinear systems.</a:t>
            </a:r>
          </a:p>
          <a:p>
            <a:pPr marL="173038" indent="-173038" algn="l">
              <a:buFont typeface="Arial" pitchFamily="34" charset="0"/>
              <a:buChar char="•"/>
            </a:pPr>
            <a:r>
              <a:rPr lang="en-US" sz="2800" dirty="0" smtClean="0"/>
              <a:t>Specifically, we are looking at Interconnection Damping Assignment-Passivity Based Control (IDA-PBC)</a:t>
            </a:r>
          </a:p>
          <a:p>
            <a:pPr marL="630238" lvl="1" indent="-173038" algn="l">
              <a:buFont typeface="Arial" pitchFamily="34" charset="0"/>
              <a:buChar char="•"/>
            </a:pPr>
            <a:r>
              <a:rPr lang="en-US" sz="2800" dirty="0" smtClean="0"/>
              <a:t>We are addressing issues related to actuator saturation and discrete-time implementations.</a:t>
            </a:r>
          </a:p>
          <a:p>
            <a:pPr marL="630238" lvl="1" indent="-173038" algn="l">
              <a:buFont typeface="Arial" pitchFamily="34" charset="0"/>
              <a:buChar char="•"/>
            </a:pPr>
            <a:r>
              <a:rPr lang="en-US" sz="2800" dirty="0" smtClean="0"/>
              <a:t>Applied the prototype tools to coupled tank control system models.</a:t>
            </a:r>
            <a:endParaRPr lang="en-US" sz="2800" dirty="0"/>
          </a:p>
        </p:txBody>
      </p:sp>
      <p:pic>
        <p:nvPicPr>
          <p:cNvPr id="1043" name="Picture 19"/>
          <p:cNvPicPr>
            <a:picLocks noChangeAspect="1" noChangeArrowheads="1"/>
          </p:cNvPicPr>
          <p:nvPr/>
        </p:nvPicPr>
        <p:blipFill>
          <a:blip r:embed="rId6" cstate="print"/>
          <a:srcRect/>
          <a:stretch>
            <a:fillRect/>
          </a:stretch>
        </p:blipFill>
        <p:spPr bwMode="auto">
          <a:xfrm>
            <a:off x="5054600" y="4724400"/>
            <a:ext cx="7800975" cy="5118964"/>
          </a:xfrm>
          <a:prstGeom prst="rect">
            <a:avLst/>
          </a:prstGeom>
          <a:noFill/>
          <a:ln w="9525">
            <a:noFill/>
            <a:miter lim="800000"/>
            <a:headEnd/>
            <a:tailEnd/>
          </a:ln>
          <a:effectLst/>
        </p:spPr>
      </p:pic>
      <p:graphicFrame>
        <p:nvGraphicFramePr>
          <p:cNvPr id="1044" name="Object 3"/>
          <p:cNvGraphicFramePr>
            <a:graphicFrameLocks noChangeAspect="1"/>
          </p:cNvGraphicFramePr>
          <p:nvPr/>
        </p:nvGraphicFramePr>
        <p:xfrm>
          <a:off x="254001" y="5486400"/>
          <a:ext cx="4343400" cy="1506522"/>
        </p:xfrm>
        <a:graphic>
          <a:graphicData uri="http://schemas.openxmlformats.org/presentationml/2006/ole">
            <p:oleObj spid="_x0000_s1044" name="Equation" r:id="rId7" imgW="2158920" imgH="749160" progId="Equation.DSMT4">
              <p:embed/>
            </p:oleObj>
          </a:graphicData>
        </a:graphic>
      </p:graphicFrame>
      <p:sp>
        <p:nvSpPr>
          <p:cNvPr id="98" name="TextBox 97"/>
          <p:cNvSpPr txBox="1"/>
          <p:nvPr/>
        </p:nvSpPr>
        <p:spPr>
          <a:xfrm>
            <a:off x="101600" y="4953000"/>
            <a:ext cx="2133600" cy="523220"/>
          </a:xfrm>
          <a:prstGeom prst="rect">
            <a:avLst/>
          </a:prstGeom>
          <a:solidFill>
            <a:schemeClr val="bg1"/>
          </a:solidFill>
          <a:ln w="12700">
            <a:solidFill>
              <a:schemeClr val="tx1"/>
            </a:solidFill>
          </a:ln>
        </p:spPr>
        <p:txBody>
          <a:bodyPr wrap="square" rtlCol="0">
            <a:spAutoFit/>
          </a:bodyPr>
          <a:lstStyle/>
          <a:p>
            <a:pPr marL="173038" indent="-173038" algn="l"/>
            <a:r>
              <a:rPr lang="en-US" sz="2800" dirty="0" smtClean="0"/>
              <a:t>Control Law</a:t>
            </a:r>
            <a:endParaRPr lang="en-US" sz="2800" dirty="0"/>
          </a:p>
        </p:txBody>
      </p:sp>
      <p:sp>
        <p:nvSpPr>
          <p:cNvPr id="99" name="TextBox 98"/>
          <p:cNvSpPr txBox="1"/>
          <p:nvPr/>
        </p:nvSpPr>
        <p:spPr>
          <a:xfrm>
            <a:off x="101600" y="7239000"/>
            <a:ext cx="6096000" cy="523220"/>
          </a:xfrm>
          <a:prstGeom prst="rect">
            <a:avLst/>
          </a:prstGeom>
          <a:solidFill>
            <a:schemeClr val="bg1"/>
          </a:solidFill>
          <a:ln w="12700">
            <a:solidFill>
              <a:schemeClr val="tx1"/>
            </a:solidFill>
          </a:ln>
        </p:spPr>
        <p:txBody>
          <a:bodyPr wrap="square" rtlCol="0">
            <a:spAutoFit/>
          </a:bodyPr>
          <a:lstStyle/>
          <a:p>
            <a:pPr marL="173038" indent="-173038" algn="l"/>
            <a:r>
              <a:rPr lang="en-US" sz="2800" dirty="0" smtClean="0"/>
              <a:t>Integrator Anti-Windup Compensator</a:t>
            </a:r>
            <a:endParaRPr lang="en-US" sz="2800" dirty="0"/>
          </a:p>
        </p:txBody>
      </p:sp>
      <p:graphicFrame>
        <p:nvGraphicFramePr>
          <p:cNvPr id="1048" name="Object 24"/>
          <p:cNvGraphicFramePr>
            <a:graphicFrameLocks noChangeAspect="1"/>
          </p:cNvGraphicFramePr>
          <p:nvPr/>
        </p:nvGraphicFramePr>
        <p:xfrm>
          <a:off x="406400" y="7745371"/>
          <a:ext cx="4038600" cy="2008230"/>
        </p:xfrm>
        <a:graphic>
          <a:graphicData uri="http://schemas.openxmlformats.org/presentationml/2006/ole">
            <p:oleObj spid="_x0000_s1048" name="Equation" r:id="rId8" imgW="2120760" imgH="1054080" progId="Equation.DSMT4">
              <p:embed/>
            </p:oleObj>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104900" y="190500"/>
            <a:ext cx="10871200" cy="787400"/>
          </a:xfrm>
        </p:spPr>
        <p:txBody>
          <a:bodyPr/>
          <a:lstStyle/>
          <a:p>
            <a:pPr eaLnBrk="1" hangingPunct="1"/>
            <a:r>
              <a:rPr lang="en-US" sz="4000" b="1" dirty="0" smtClean="0"/>
              <a:t>Control Design: IDA-PBC</a:t>
            </a:r>
            <a:endParaRPr lang="en-US" sz="4000" b="1" dirty="0" smtClean="0">
              <a:ea typeface="ヒラギノ角ゴ ProN W6" charset="0"/>
              <a:cs typeface="ヒラギノ角ゴ ProN W6" charset="0"/>
            </a:endParaRPr>
          </a:p>
        </p:txBody>
      </p:sp>
      <p:pic>
        <p:nvPicPr>
          <p:cNvPr id="34819" name="Picture 2"/>
          <p:cNvPicPr>
            <a:picLocks noChangeAspect="1" noChangeArrowheads="1"/>
          </p:cNvPicPr>
          <p:nvPr/>
        </p:nvPicPr>
        <p:blipFill>
          <a:blip r:embed="rId4" cstate="print"/>
          <a:srcRect/>
          <a:stretch>
            <a:fillRect/>
          </a:stretch>
        </p:blipFill>
        <p:spPr bwMode="auto">
          <a:xfrm>
            <a:off x="257175" y="193675"/>
            <a:ext cx="952500" cy="781050"/>
          </a:xfrm>
          <a:prstGeom prst="rect">
            <a:avLst/>
          </a:prstGeom>
          <a:noFill/>
          <a:ln w="9525">
            <a:noFill/>
            <a:miter lim="800000"/>
            <a:headEnd/>
            <a:tailEnd/>
          </a:ln>
        </p:spPr>
      </p:pic>
      <p:pic>
        <p:nvPicPr>
          <p:cNvPr id="34824" name="Picture 8"/>
          <p:cNvPicPr>
            <a:picLocks noChangeAspect="1" noChangeArrowheads="1"/>
          </p:cNvPicPr>
          <p:nvPr/>
        </p:nvPicPr>
        <p:blipFill>
          <a:blip r:embed="rId5" cstate="print"/>
          <a:srcRect/>
          <a:stretch>
            <a:fillRect/>
          </a:stretch>
        </p:blipFill>
        <p:spPr bwMode="auto">
          <a:xfrm>
            <a:off x="11882438" y="307975"/>
            <a:ext cx="804862" cy="555625"/>
          </a:xfrm>
          <a:prstGeom prst="rect">
            <a:avLst/>
          </a:prstGeom>
          <a:noFill/>
          <a:ln w="9525">
            <a:noFill/>
            <a:miter lim="800000"/>
            <a:headEnd/>
            <a:tailEnd/>
          </a:ln>
        </p:spPr>
      </p:pic>
      <p:sp>
        <p:nvSpPr>
          <p:cNvPr id="30"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pic>
        <p:nvPicPr>
          <p:cNvPr id="1043" name="Picture 19"/>
          <p:cNvPicPr>
            <a:picLocks noChangeAspect="1" noChangeArrowheads="1"/>
          </p:cNvPicPr>
          <p:nvPr/>
        </p:nvPicPr>
        <p:blipFill>
          <a:blip r:embed="rId6" cstate="print"/>
          <a:srcRect/>
          <a:stretch>
            <a:fillRect/>
          </a:stretch>
        </p:blipFill>
        <p:spPr bwMode="auto">
          <a:xfrm>
            <a:off x="5054600" y="4724400"/>
            <a:ext cx="7800975" cy="5118964"/>
          </a:xfrm>
          <a:prstGeom prst="rect">
            <a:avLst/>
          </a:prstGeom>
          <a:noFill/>
          <a:ln w="9525">
            <a:noFill/>
            <a:miter lim="800000"/>
            <a:headEnd/>
            <a:tailEnd/>
          </a:ln>
          <a:effectLst/>
        </p:spPr>
      </p:pic>
      <p:graphicFrame>
        <p:nvGraphicFramePr>
          <p:cNvPr id="1044" name="Object 3"/>
          <p:cNvGraphicFramePr>
            <a:graphicFrameLocks noChangeAspect="1"/>
          </p:cNvGraphicFramePr>
          <p:nvPr/>
        </p:nvGraphicFramePr>
        <p:xfrm>
          <a:off x="254000" y="1447799"/>
          <a:ext cx="4613482" cy="1600201"/>
        </p:xfrm>
        <a:graphic>
          <a:graphicData uri="http://schemas.openxmlformats.org/presentationml/2006/ole">
            <p:oleObj spid="_x0000_s2050" name="Equation" r:id="rId7" imgW="2158920" imgH="749160" progId="Equation.DSMT4">
              <p:embed/>
            </p:oleObj>
          </a:graphicData>
        </a:graphic>
      </p:graphicFrame>
      <p:graphicFrame>
        <p:nvGraphicFramePr>
          <p:cNvPr id="1045" name="Object 3"/>
          <p:cNvGraphicFramePr>
            <a:graphicFrameLocks noChangeAspect="1"/>
          </p:cNvGraphicFramePr>
          <p:nvPr/>
        </p:nvGraphicFramePr>
        <p:xfrm>
          <a:off x="330200" y="3733800"/>
          <a:ext cx="3810000" cy="3144966"/>
        </p:xfrm>
        <a:graphic>
          <a:graphicData uri="http://schemas.openxmlformats.org/presentationml/2006/ole">
            <p:oleObj spid="_x0000_s2051" name="Equation" r:id="rId8" imgW="2476440" imgH="2044440" progId="Equation.DSMT4">
              <p:embed/>
            </p:oleObj>
          </a:graphicData>
        </a:graphic>
      </p:graphicFrame>
      <p:graphicFrame>
        <p:nvGraphicFramePr>
          <p:cNvPr id="1046" name="Object 22"/>
          <p:cNvGraphicFramePr>
            <a:graphicFrameLocks noChangeAspect="1"/>
          </p:cNvGraphicFramePr>
          <p:nvPr/>
        </p:nvGraphicFramePr>
        <p:xfrm>
          <a:off x="4539129" y="1981200"/>
          <a:ext cx="5163671" cy="2133600"/>
        </p:xfrm>
        <a:graphic>
          <a:graphicData uri="http://schemas.openxmlformats.org/presentationml/2006/ole">
            <p:oleObj spid="_x0000_s2052" name="Equation" r:id="rId9" imgW="3657600" imgH="1511280" progId="Equation.DSMT4">
              <p:embed/>
            </p:oleObj>
          </a:graphicData>
        </a:graphic>
      </p:graphicFrame>
      <p:graphicFrame>
        <p:nvGraphicFramePr>
          <p:cNvPr id="1047" name="Object 23"/>
          <p:cNvGraphicFramePr>
            <a:graphicFrameLocks noChangeAspect="1"/>
          </p:cNvGraphicFramePr>
          <p:nvPr/>
        </p:nvGraphicFramePr>
        <p:xfrm>
          <a:off x="10007600" y="2034077"/>
          <a:ext cx="2768600" cy="2080723"/>
        </p:xfrm>
        <a:graphic>
          <a:graphicData uri="http://schemas.openxmlformats.org/presentationml/2006/ole">
            <p:oleObj spid="_x0000_s2053" name="Equation" r:id="rId10" imgW="1841400" imgH="1384200" progId="Equation.DSMT4">
              <p:embed/>
            </p:oleObj>
          </a:graphicData>
        </a:graphic>
      </p:graphicFrame>
      <p:sp>
        <p:nvSpPr>
          <p:cNvPr id="12" name="TextBox 11"/>
          <p:cNvSpPr txBox="1"/>
          <p:nvPr/>
        </p:nvSpPr>
        <p:spPr>
          <a:xfrm>
            <a:off x="330200" y="7632918"/>
            <a:ext cx="4495800" cy="1815882"/>
          </a:xfrm>
          <a:prstGeom prst="rect">
            <a:avLst/>
          </a:prstGeom>
          <a:solidFill>
            <a:schemeClr val="bg1"/>
          </a:solidFill>
          <a:ln w="12700">
            <a:solidFill>
              <a:schemeClr val="tx1"/>
            </a:solidFill>
          </a:ln>
        </p:spPr>
        <p:txBody>
          <a:bodyPr wrap="square" rtlCol="0">
            <a:spAutoFit/>
          </a:bodyPr>
          <a:lstStyle/>
          <a:p>
            <a:pPr marL="173038" indent="-173038" algn="l"/>
            <a:r>
              <a:rPr lang="en-US" sz="2800" dirty="0" smtClean="0"/>
              <a:t>Bilinear transform approximation worked well for discrete-time integrators.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3"/>
          <p:cNvPicPr>
            <a:picLocks noChangeAspect="1" noChangeArrowheads="1"/>
          </p:cNvPicPr>
          <p:nvPr/>
        </p:nvPicPr>
        <p:blipFill>
          <a:blip r:embed="rId3" cstate="print"/>
          <a:srcRect/>
          <a:stretch>
            <a:fillRect/>
          </a:stretch>
        </p:blipFill>
        <p:spPr bwMode="auto">
          <a:xfrm>
            <a:off x="6007100" y="5740400"/>
            <a:ext cx="2540000" cy="1524000"/>
          </a:xfrm>
          <a:prstGeom prst="rect">
            <a:avLst/>
          </a:prstGeom>
          <a:noFill/>
          <a:ln w="12700">
            <a:noFill/>
            <a:miter lim="800000"/>
            <a:headEnd/>
            <a:tailEnd/>
          </a:ln>
        </p:spPr>
      </p:pic>
      <p:pic>
        <p:nvPicPr>
          <p:cNvPr id="14341" name="Picture 4"/>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pic>
        <p:nvPicPr>
          <p:cNvPr id="14342" name="Picture 5"/>
          <p:cNvPicPr>
            <a:picLocks noChangeAspect="1" noChangeArrowheads="1"/>
          </p:cNvPicPr>
          <p:nvPr/>
        </p:nvPicPr>
        <p:blipFill>
          <a:blip r:embed="rId5" cstate="print"/>
          <a:srcRect/>
          <a:stretch>
            <a:fillRect/>
          </a:stretch>
        </p:blipFill>
        <p:spPr bwMode="auto">
          <a:xfrm>
            <a:off x="257175" y="193675"/>
            <a:ext cx="952500" cy="781050"/>
          </a:xfrm>
          <a:prstGeom prst="rect">
            <a:avLst/>
          </a:prstGeom>
          <a:noFill/>
          <a:ln w="9525">
            <a:noFill/>
            <a:miter lim="800000"/>
            <a:headEnd/>
            <a:tailEnd/>
          </a:ln>
        </p:spPr>
      </p:pic>
      <p:sp>
        <p:nvSpPr>
          <p:cNvPr id="14343" name="Line 6"/>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4345" name="Line 9"/>
          <p:cNvSpPr>
            <a:spLocks noChangeShapeType="1"/>
          </p:cNvSpPr>
          <p:nvPr/>
        </p:nvSpPr>
        <p:spPr bwMode="auto">
          <a:xfrm rot="10800000" flipH="1">
            <a:off x="0" y="9359900"/>
            <a:ext cx="12979400" cy="0"/>
          </a:xfrm>
          <a:prstGeom prst="line">
            <a:avLst/>
          </a:prstGeom>
          <a:noFill/>
          <a:ln w="12700">
            <a:solidFill>
              <a:schemeClr val="tx1"/>
            </a:solidFill>
            <a:miter lim="800000"/>
            <a:headEnd/>
            <a:tailEnd/>
          </a:ln>
        </p:spPr>
        <p:txBody>
          <a:bodyPr lIns="0" tIns="0" rIns="0" bIns="0"/>
          <a:lstStyle/>
          <a:p>
            <a:endParaRPr lang="en-US"/>
          </a:p>
        </p:txBody>
      </p:sp>
      <p:cxnSp>
        <p:nvCxnSpPr>
          <p:cNvPr id="58" name="Straight Connector 57"/>
          <p:cNvCxnSpPr/>
          <p:nvPr/>
        </p:nvCxnSpPr>
        <p:spPr>
          <a:xfrm rot="5400000">
            <a:off x="3606800" y="4724400"/>
            <a:ext cx="5181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Box 13"/>
          <p:cNvSpPr txBox="1">
            <a:spLocks noChangeArrowheads="1"/>
          </p:cNvSpPr>
          <p:nvPr/>
        </p:nvSpPr>
        <p:spPr bwMode="auto">
          <a:xfrm>
            <a:off x="273050" y="1447800"/>
            <a:ext cx="5543550" cy="1200329"/>
          </a:xfrm>
          <a:prstGeom prst="rect">
            <a:avLst/>
          </a:prstGeom>
          <a:noFill/>
          <a:ln w="9525">
            <a:noFill/>
            <a:miter lim="800000"/>
            <a:headEnd/>
            <a:tailEnd/>
          </a:ln>
        </p:spPr>
        <p:txBody>
          <a:bodyPr wrap="square">
            <a:spAutoFit/>
          </a:bodyPr>
          <a:lstStyle/>
          <a:p>
            <a:r>
              <a:rPr lang="en-US" sz="3600" b="1" u="sng" dirty="0" smtClean="0">
                <a:solidFill>
                  <a:schemeClr val="tx1"/>
                </a:solidFill>
                <a:latin typeface="Arial" charset="0"/>
              </a:rPr>
              <a:t>Problems to Address  in</a:t>
            </a:r>
          </a:p>
          <a:p>
            <a:r>
              <a:rPr lang="en-US" sz="3600" b="1" u="sng" dirty="0" smtClean="0">
                <a:solidFill>
                  <a:schemeClr val="tx1"/>
                </a:solidFill>
                <a:latin typeface="Arial" charset="0"/>
              </a:rPr>
              <a:t>High-Confidence Design</a:t>
            </a:r>
            <a:endParaRPr lang="en-US" sz="3600" b="1" u="sng" dirty="0">
              <a:solidFill>
                <a:schemeClr val="tx1"/>
              </a:solidFill>
              <a:latin typeface="Arial" charset="0"/>
            </a:endParaRPr>
          </a:p>
        </p:txBody>
      </p:sp>
      <p:sp>
        <p:nvSpPr>
          <p:cNvPr id="60" name="Rectangle 1"/>
          <p:cNvSpPr>
            <a:spLocks noGrp="1" noChangeArrowheads="1"/>
          </p:cNvSpPr>
          <p:nvPr>
            <p:ph type="title"/>
          </p:nvPr>
        </p:nvSpPr>
        <p:spPr>
          <a:xfrm>
            <a:off x="901700" y="190500"/>
            <a:ext cx="11188700" cy="787400"/>
          </a:xfrm>
        </p:spPr>
        <p:txBody>
          <a:bodyPr/>
          <a:lstStyle/>
          <a:p>
            <a:pPr eaLnBrk="1" hangingPunct="1"/>
            <a:r>
              <a:rPr lang="en-US" sz="4000" b="1" dirty="0" smtClean="0">
                <a:ea typeface="ヒラギノ角ゴ ProN W6" charset="0"/>
                <a:cs typeface="ヒラギノ角ゴ ProN W6" charset="0"/>
              </a:rPr>
              <a:t>Problems and Potential Solutions</a:t>
            </a:r>
          </a:p>
        </p:txBody>
      </p:sp>
      <p:sp>
        <p:nvSpPr>
          <p:cNvPr id="61" name="TextBox 60"/>
          <p:cNvSpPr txBox="1"/>
          <p:nvPr/>
        </p:nvSpPr>
        <p:spPr>
          <a:xfrm>
            <a:off x="330200" y="2895600"/>
            <a:ext cx="5486400" cy="5909310"/>
          </a:xfrm>
          <a:prstGeom prst="rect">
            <a:avLst/>
          </a:prstGeom>
          <a:noFill/>
        </p:spPr>
        <p:txBody>
          <a:bodyPr wrap="square" rtlCol="0">
            <a:spAutoFit/>
          </a:bodyPr>
          <a:lstStyle/>
          <a:p>
            <a:pPr marL="222250" indent="-222250" algn="l">
              <a:buFont typeface="Arial" pitchFamily="34" charset="0"/>
              <a:buChar char="•"/>
            </a:pPr>
            <a:r>
              <a:rPr lang="en-US" dirty="0" smtClean="0"/>
              <a:t>Behavioral uncertainty of control designs on distributed platforms</a:t>
            </a:r>
          </a:p>
          <a:p>
            <a:pPr marL="222250" indent="-222250" algn="l">
              <a:buFont typeface="Arial" pitchFamily="34" charset="0"/>
              <a:buChar char="•"/>
            </a:pPr>
            <a:endParaRPr lang="en-US" dirty="0" smtClean="0"/>
          </a:p>
          <a:p>
            <a:pPr marL="222250" indent="-222250" algn="l">
              <a:buFont typeface="Arial" pitchFamily="34" charset="0"/>
              <a:buChar char="•"/>
            </a:pPr>
            <a:r>
              <a:rPr lang="en-US" dirty="0" smtClean="0"/>
              <a:t>Fault management and design validation</a:t>
            </a:r>
          </a:p>
          <a:p>
            <a:pPr marL="222250" indent="-222250" algn="l">
              <a:buFont typeface="Arial" pitchFamily="34" charset="0"/>
              <a:buChar char="•"/>
            </a:pPr>
            <a:endParaRPr lang="en-US" dirty="0" smtClean="0"/>
          </a:p>
          <a:p>
            <a:pPr marL="222250" indent="-222250" algn="l">
              <a:buFont typeface="Arial" pitchFamily="34" charset="0"/>
              <a:buChar char="•"/>
            </a:pPr>
            <a:r>
              <a:rPr lang="en-US" dirty="0" smtClean="0"/>
              <a:t>Certification </a:t>
            </a:r>
          </a:p>
        </p:txBody>
      </p:sp>
      <p:sp>
        <p:nvSpPr>
          <p:cNvPr id="51" name="TextBox 50"/>
          <p:cNvSpPr txBox="1"/>
          <p:nvPr/>
        </p:nvSpPr>
        <p:spPr>
          <a:xfrm>
            <a:off x="6654800" y="2362200"/>
            <a:ext cx="5943600" cy="6740307"/>
          </a:xfrm>
          <a:prstGeom prst="rect">
            <a:avLst/>
          </a:prstGeom>
          <a:noFill/>
        </p:spPr>
        <p:txBody>
          <a:bodyPr wrap="square" rtlCol="0">
            <a:spAutoFit/>
          </a:bodyPr>
          <a:lstStyle/>
          <a:p>
            <a:pPr marL="222250" indent="-222250" algn="l">
              <a:buFont typeface="Arial" pitchFamily="34" charset="0"/>
              <a:buChar char="•"/>
            </a:pPr>
            <a:r>
              <a:rPr lang="en-US" sz="3600" dirty="0" smtClean="0"/>
              <a:t>Constructive methods</a:t>
            </a:r>
          </a:p>
          <a:p>
            <a:pPr marL="222250" indent="-222250" algn="l">
              <a:buFont typeface="Arial" pitchFamily="34" charset="0"/>
              <a:buChar char="•"/>
            </a:pPr>
            <a:r>
              <a:rPr lang="en-US" sz="3600" dirty="0" smtClean="0"/>
              <a:t>Platforms with deterministic execution semantics</a:t>
            </a:r>
          </a:p>
          <a:p>
            <a:pPr marL="222250" indent="-222250" algn="l">
              <a:buFont typeface="Arial" pitchFamily="34" charset="0"/>
              <a:buChar char="•"/>
            </a:pPr>
            <a:r>
              <a:rPr lang="en-US" sz="3600" dirty="0" smtClean="0"/>
              <a:t>Platform modeling and simulation</a:t>
            </a:r>
          </a:p>
          <a:p>
            <a:pPr marL="222250" indent="-222250" algn="l">
              <a:buFont typeface="Arial" pitchFamily="34" charset="0"/>
              <a:buChar char="•"/>
            </a:pPr>
            <a:endParaRPr lang="en-US" sz="3600" dirty="0" smtClean="0"/>
          </a:p>
          <a:p>
            <a:pPr marL="222250" indent="-222250" algn="l">
              <a:buFont typeface="Arial" pitchFamily="34" charset="0"/>
              <a:buChar char="•"/>
            </a:pPr>
            <a:r>
              <a:rPr lang="en-US" sz="3600" dirty="0" smtClean="0"/>
              <a:t>Fault modeling</a:t>
            </a:r>
          </a:p>
          <a:p>
            <a:pPr marL="222250" indent="-222250" algn="l">
              <a:buFont typeface="Arial" pitchFamily="34" charset="0"/>
              <a:buChar char="•"/>
            </a:pPr>
            <a:r>
              <a:rPr lang="en-US" sz="3600" dirty="0" smtClean="0"/>
              <a:t>Statistical model checking</a:t>
            </a:r>
          </a:p>
          <a:p>
            <a:pPr marL="222250" indent="-222250" algn="l">
              <a:buFont typeface="Arial" pitchFamily="34" charset="0"/>
              <a:buChar char="•"/>
            </a:pPr>
            <a:endParaRPr lang="en-US" sz="3600" dirty="0" smtClean="0"/>
          </a:p>
          <a:p>
            <a:pPr marL="222250" indent="-222250" algn="l">
              <a:buFont typeface="Arial" pitchFamily="34" charset="0"/>
              <a:buChar char="•"/>
            </a:pPr>
            <a:r>
              <a:rPr lang="en-US" sz="3600" dirty="0" smtClean="0"/>
              <a:t>Requirements traceability</a:t>
            </a:r>
          </a:p>
          <a:p>
            <a:pPr marL="222250" indent="-222250" algn="l">
              <a:buFont typeface="Arial" pitchFamily="34" charset="0"/>
              <a:buChar char="•"/>
            </a:pPr>
            <a:r>
              <a:rPr lang="en-US" sz="3600" dirty="0" smtClean="0"/>
              <a:t>Models as documentation </a:t>
            </a:r>
          </a:p>
        </p:txBody>
      </p:sp>
      <p:sp>
        <p:nvSpPr>
          <p:cNvPr id="52" name="Text Box 13"/>
          <p:cNvSpPr txBox="1">
            <a:spLocks noChangeArrowheads="1"/>
          </p:cNvSpPr>
          <p:nvPr/>
        </p:nvSpPr>
        <p:spPr bwMode="auto">
          <a:xfrm>
            <a:off x="6750050" y="1447800"/>
            <a:ext cx="5543550" cy="646331"/>
          </a:xfrm>
          <a:prstGeom prst="rect">
            <a:avLst/>
          </a:prstGeom>
          <a:noFill/>
          <a:ln w="9525">
            <a:noFill/>
            <a:miter lim="800000"/>
            <a:headEnd/>
            <a:tailEnd/>
          </a:ln>
        </p:spPr>
        <p:txBody>
          <a:bodyPr wrap="square">
            <a:spAutoFit/>
          </a:bodyPr>
          <a:lstStyle/>
          <a:p>
            <a:r>
              <a:rPr lang="en-US" sz="3600" b="1" u="sng" dirty="0" smtClean="0">
                <a:solidFill>
                  <a:schemeClr val="tx1"/>
                </a:solidFill>
                <a:latin typeface="Arial" charset="0"/>
              </a:rPr>
              <a:t>Solution Approaches</a:t>
            </a:r>
            <a:endParaRPr lang="en-US" sz="3600" b="1" u="sng" dirty="0">
              <a:solidFill>
                <a:schemeClr val="tx1"/>
              </a:solidFill>
              <a:latin typeface="Arial"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104900" y="508000"/>
            <a:ext cx="10871200" cy="787400"/>
          </a:xfrm>
        </p:spPr>
        <p:txBody>
          <a:bodyPr/>
          <a:lstStyle/>
          <a:p>
            <a:pPr eaLnBrk="1" hangingPunct="1"/>
            <a:r>
              <a:rPr lang="en-US" sz="4000" b="1" dirty="0" smtClean="0"/>
              <a:t>Control Design: Delay-Insensitive Control </a:t>
            </a:r>
            <a:br>
              <a:rPr lang="en-US" sz="4000" b="1" dirty="0" smtClean="0"/>
            </a:br>
            <a:r>
              <a:rPr lang="en-US" sz="4000" b="1" dirty="0" smtClean="0"/>
              <a:t>of Conic Systems</a:t>
            </a:r>
            <a:endParaRPr lang="en-US" sz="4000" b="1" dirty="0" smtClean="0">
              <a:ea typeface="ヒラギノ角ゴ ProN W6" charset="0"/>
              <a:cs typeface="ヒラギノ角ゴ ProN W6" charset="0"/>
            </a:endParaRPr>
          </a:p>
        </p:txBody>
      </p:sp>
      <p:pic>
        <p:nvPicPr>
          <p:cNvPr id="34819"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pic>
        <p:nvPicPr>
          <p:cNvPr id="34824" name="Picture 8"/>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sp>
        <p:nvSpPr>
          <p:cNvPr id="30" name="Line 5"/>
          <p:cNvSpPr>
            <a:spLocks noChangeShapeType="1"/>
          </p:cNvSpPr>
          <p:nvPr/>
        </p:nvSpPr>
        <p:spPr bwMode="auto">
          <a:xfrm rot="10800000" flipH="1">
            <a:off x="228600" y="1371601"/>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2" name="TextBox 11"/>
          <p:cNvSpPr txBox="1"/>
          <p:nvPr/>
        </p:nvSpPr>
        <p:spPr>
          <a:xfrm>
            <a:off x="330200" y="5638800"/>
            <a:ext cx="11887200" cy="3108543"/>
          </a:xfrm>
          <a:prstGeom prst="rect">
            <a:avLst/>
          </a:prstGeom>
          <a:solidFill>
            <a:schemeClr val="bg1"/>
          </a:solidFill>
          <a:ln w="12700">
            <a:solidFill>
              <a:schemeClr val="tx1"/>
            </a:solidFill>
          </a:ln>
        </p:spPr>
        <p:txBody>
          <a:bodyPr wrap="square" rtlCol="0">
            <a:spAutoFit/>
          </a:bodyPr>
          <a:lstStyle/>
          <a:p>
            <a:pPr marL="173038" indent="-173038" algn="l">
              <a:buFont typeface="Arial" pitchFamily="34" charset="0"/>
              <a:buChar char="•"/>
            </a:pPr>
            <a:r>
              <a:rPr lang="en-US" sz="2800" dirty="0" smtClean="0"/>
              <a:t>Framework can not only be applied to passive systems, but also to interior conic dissipative systems inside the sector </a:t>
            </a:r>
            <a:r>
              <a:rPr lang="en-US" sz="2800" i="1" dirty="0" smtClean="0"/>
              <a:t>[</a:t>
            </a:r>
            <a:r>
              <a:rPr lang="en-US" sz="2800" i="1" dirty="0" err="1" smtClean="0"/>
              <a:t>a,b</a:t>
            </a:r>
            <a:r>
              <a:rPr lang="en-US" sz="2800" i="1" dirty="0" smtClean="0"/>
              <a:t>]</a:t>
            </a:r>
            <a:r>
              <a:rPr lang="en-US" sz="2800" dirty="0" smtClean="0"/>
              <a:t>, in which </a:t>
            </a:r>
            <a:r>
              <a:rPr lang="en-US" sz="2800" i="1" dirty="0" smtClean="0"/>
              <a:t>a &lt; 0</a:t>
            </a:r>
            <a:r>
              <a:rPr lang="en-US" sz="2800" dirty="0" smtClean="0"/>
              <a:t> (a passive system is inside the sector </a:t>
            </a:r>
            <a:r>
              <a:rPr lang="en-US" sz="2800" i="1" dirty="0" smtClean="0"/>
              <a:t>[0, ∞]</a:t>
            </a:r>
            <a:r>
              <a:rPr lang="en-US" sz="2800" dirty="0" smtClean="0"/>
              <a:t>).</a:t>
            </a:r>
          </a:p>
          <a:p>
            <a:pPr marL="173038" indent="-173038" algn="l">
              <a:buFont typeface="Arial" pitchFamily="34" charset="0"/>
              <a:buChar char="•"/>
            </a:pPr>
            <a:r>
              <a:rPr lang="en-US" sz="2800" dirty="0" smtClean="0"/>
              <a:t>We applied these results to </a:t>
            </a:r>
            <a:r>
              <a:rPr lang="en-US" sz="2800" b="1" dirty="0" smtClean="0"/>
              <a:t>direct</a:t>
            </a:r>
            <a:r>
              <a:rPr lang="en-US" sz="2800" dirty="0" smtClean="0"/>
              <a:t> position control of two </a:t>
            </a:r>
            <a:r>
              <a:rPr lang="en-US" sz="2800" dirty="0" err="1" smtClean="0"/>
              <a:t>haptic</a:t>
            </a:r>
            <a:r>
              <a:rPr lang="en-US" sz="2800" dirty="0" smtClean="0"/>
              <a:t> paddles used in a </a:t>
            </a:r>
            <a:r>
              <a:rPr lang="en-US" sz="2800" dirty="0" err="1" smtClean="0"/>
              <a:t>telemanipulation</a:t>
            </a:r>
            <a:r>
              <a:rPr lang="en-US" sz="2800" dirty="0" smtClean="0"/>
              <a:t> example.</a:t>
            </a:r>
          </a:p>
          <a:p>
            <a:pPr marL="173038" indent="-173038" algn="l">
              <a:buFont typeface="Arial" pitchFamily="34" charset="0"/>
              <a:buChar char="•"/>
            </a:pPr>
            <a:r>
              <a:rPr lang="en-US" sz="2800" dirty="0" smtClean="0"/>
              <a:t>Result includes a novel manner to couple the two paddles using an orthogonal matrix in order to retain a strictly passive control structure.</a:t>
            </a:r>
          </a:p>
        </p:txBody>
      </p:sp>
      <p:pic>
        <p:nvPicPr>
          <p:cNvPr id="3080" name="Picture 8"/>
          <p:cNvPicPr>
            <a:picLocks noChangeAspect="1" noChangeArrowheads="1"/>
          </p:cNvPicPr>
          <p:nvPr/>
        </p:nvPicPr>
        <p:blipFill>
          <a:blip r:embed="rId5" cstate="print"/>
          <a:srcRect t="13353" b="8200"/>
          <a:stretch>
            <a:fillRect/>
          </a:stretch>
        </p:blipFill>
        <p:spPr bwMode="auto">
          <a:xfrm>
            <a:off x="25400" y="1447800"/>
            <a:ext cx="12919452" cy="3581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104900" y="508000"/>
            <a:ext cx="10871200" cy="787400"/>
          </a:xfrm>
        </p:spPr>
        <p:txBody>
          <a:bodyPr/>
          <a:lstStyle/>
          <a:p>
            <a:pPr eaLnBrk="1" hangingPunct="1"/>
            <a:r>
              <a:rPr lang="en-US" sz="4000" b="1" dirty="0" smtClean="0"/>
              <a:t>Control </a:t>
            </a:r>
            <a:r>
              <a:rPr lang="en-US" sz="4000" b="1" dirty="0" err="1" smtClean="0"/>
              <a:t>Design:Haptic</a:t>
            </a:r>
            <a:r>
              <a:rPr lang="en-US" sz="4000" b="1" dirty="0" smtClean="0"/>
              <a:t> Paddles</a:t>
            </a:r>
            <a:endParaRPr lang="en-US" sz="4000" b="1" dirty="0" smtClean="0">
              <a:ea typeface="ヒラギノ角ゴ ProN W6" charset="0"/>
              <a:cs typeface="ヒラギノ角ゴ ProN W6" charset="0"/>
            </a:endParaRPr>
          </a:p>
        </p:txBody>
      </p:sp>
      <p:pic>
        <p:nvPicPr>
          <p:cNvPr id="34819"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pic>
        <p:nvPicPr>
          <p:cNvPr id="34824" name="Picture 8"/>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sp>
        <p:nvSpPr>
          <p:cNvPr id="30" name="Line 5"/>
          <p:cNvSpPr>
            <a:spLocks noChangeShapeType="1"/>
          </p:cNvSpPr>
          <p:nvPr/>
        </p:nvSpPr>
        <p:spPr bwMode="auto">
          <a:xfrm rot="10800000" flipH="1">
            <a:off x="228600" y="1371601"/>
            <a:ext cx="12623800" cy="1587"/>
          </a:xfrm>
          <a:prstGeom prst="line">
            <a:avLst/>
          </a:prstGeom>
          <a:noFill/>
          <a:ln w="38100">
            <a:solidFill>
              <a:schemeClr val="tx1"/>
            </a:solidFill>
            <a:miter lim="800000"/>
            <a:headEnd/>
            <a:tailEnd/>
          </a:ln>
        </p:spPr>
        <p:txBody>
          <a:bodyPr lIns="0" tIns="0" rIns="0" bIns="0"/>
          <a:lstStyle/>
          <a:p>
            <a:endParaRPr lang="en-US"/>
          </a:p>
        </p:txBody>
      </p:sp>
      <p:pic>
        <p:nvPicPr>
          <p:cNvPr id="71682" name="Picture 2"/>
          <p:cNvPicPr>
            <a:picLocks noChangeAspect="1" noChangeArrowheads="1"/>
          </p:cNvPicPr>
          <p:nvPr/>
        </p:nvPicPr>
        <p:blipFill>
          <a:blip r:embed="rId5" cstate="print"/>
          <a:srcRect/>
          <a:stretch>
            <a:fillRect/>
          </a:stretch>
        </p:blipFill>
        <p:spPr bwMode="auto">
          <a:xfrm>
            <a:off x="635000" y="2590800"/>
            <a:ext cx="4974549" cy="5486400"/>
          </a:xfrm>
          <a:prstGeom prst="rect">
            <a:avLst/>
          </a:prstGeom>
          <a:noFill/>
          <a:ln w="9525">
            <a:noFill/>
            <a:miter lim="800000"/>
            <a:headEnd/>
            <a:tailEnd/>
          </a:ln>
        </p:spPr>
      </p:pic>
      <p:pic>
        <p:nvPicPr>
          <p:cNvPr id="9" name="Picture 8" descr="XpositionPlot.png"/>
          <p:cNvPicPr>
            <a:picLocks noChangeAspect="1"/>
          </p:cNvPicPr>
          <p:nvPr/>
        </p:nvPicPr>
        <p:blipFill>
          <a:blip r:embed="rId6" cstate="print"/>
          <a:stretch>
            <a:fillRect/>
          </a:stretch>
        </p:blipFill>
        <p:spPr>
          <a:xfrm>
            <a:off x="6781800" y="2837084"/>
            <a:ext cx="6045200" cy="4859116"/>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1104900" y="508000"/>
            <a:ext cx="10871200" cy="787400"/>
          </a:xfrm>
        </p:spPr>
        <p:txBody>
          <a:bodyPr/>
          <a:lstStyle/>
          <a:p>
            <a:pPr eaLnBrk="1" hangingPunct="1"/>
            <a:r>
              <a:rPr lang="en-US" sz="4000" b="1" dirty="0" smtClean="0"/>
              <a:t>Control Design: Delay-Insensitive Control </a:t>
            </a:r>
            <a:br>
              <a:rPr lang="en-US" sz="4000" b="1" dirty="0" smtClean="0"/>
            </a:br>
            <a:r>
              <a:rPr lang="en-US" sz="4000" b="1" dirty="0" smtClean="0"/>
              <a:t>of Conic Systems</a:t>
            </a:r>
            <a:endParaRPr lang="en-US" sz="4000" b="1" dirty="0" smtClean="0">
              <a:ea typeface="ヒラギノ角ゴ ProN W6" charset="0"/>
              <a:cs typeface="ヒラギノ角ゴ ProN W6" charset="0"/>
            </a:endParaRPr>
          </a:p>
        </p:txBody>
      </p:sp>
      <p:pic>
        <p:nvPicPr>
          <p:cNvPr id="34819" name="Picture 2"/>
          <p:cNvPicPr>
            <a:picLocks noChangeAspect="1" noChangeArrowheads="1"/>
          </p:cNvPicPr>
          <p:nvPr/>
        </p:nvPicPr>
        <p:blipFill>
          <a:blip r:embed="rId4" cstate="print"/>
          <a:srcRect/>
          <a:stretch>
            <a:fillRect/>
          </a:stretch>
        </p:blipFill>
        <p:spPr bwMode="auto">
          <a:xfrm>
            <a:off x="257175" y="193675"/>
            <a:ext cx="952500" cy="781050"/>
          </a:xfrm>
          <a:prstGeom prst="rect">
            <a:avLst/>
          </a:prstGeom>
          <a:noFill/>
          <a:ln w="9525">
            <a:noFill/>
            <a:miter lim="800000"/>
            <a:headEnd/>
            <a:tailEnd/>
          </a:ln>
        </p:spPr>
      </p:pic>
      <p:pic>
        <p:nvPicPr>
          <p:cNvPr id="34824" name="Picture 8"/>
          <p:cNvPicPr>
            <a:picLocks noChangeAspect="1" noChangeArrowheads="1"/>
          </p:cNvPicPr>
          <p:nvPr/>
        </p:nvPicPr>
        <p:blipFill>
          <a:blip r:embed="rId5" cstate="print"/>
          <a:srcRect/>
          <a:stretch>
            <a:fillRect/>
          </a:stretch>
        </p:blipFill>
        <p:spPr bwMode="auto">
          <a:xfrm>
            <a:off x="11882438" y="307975"/>
            <a:ext cx="804862" cy="555625"/>
          </a:xfrm>
          <a:prstGeom prst="rect">
            <a:avLst/>
          </a:prstGeom>
          <a:noFill/>
          <a:ln w="9525">
            <a:noFill/>
            <a:miter lim="800000"/>
            <a:headEnd/>
            <a:tailEnd/>
          </a:ln>
        </p:spPr>
      </p:pic>
      <p:sp>
        <p:nvSpPr>
          <p:cNvPr id="30" name="Line 5"/>
          <p:cNvSpPr>
            <a:spLocks noChangeShapeType="1"/>
          </p:cNvSpPr>
          <p:nvPr/>
        </p:nvSpPr>
        <p:spPr bwMode="auto">
          <a:xfrm rot="10800000" flipH="1">
            <a:off x="228600" y="1371601"/>
            <a:ext cx="12623800" cy="1587"/>
          </a:xfrm>
          <a:prstGeom prst="line">
            <a:avLst/>
          </a:prstGeom>
          <a:noFill/>
          <a:ln w="38100">
            <a:solidFill>
              <a:schemeClr val="tx1"/>
            </a:solidFill>
            <a:miter lim="800000"/>
            <a:headEnd/>
            <a:tailEnd/>
          </a:ln>
        </p:spPr>
        <p:txBody>
          <a:bodyPr lIns="0" tIns="0" rIns="0" bIns="0"/>
          <a:lstStyle/>
          <a:p>
            <a:endParaRPr lang="en-US"/>
          </a:p>
        </p:txBody>
      </p:sp>
      <p:pic>
        <p:nvPicPr>
          <p:cNvPr id="4098" name="Picture 2"/>
          <p:cNvPicPr>
            <a:picLocks noChangeAspect="1" noChangeArrowheads="1"/>
          </p:cNvPicPr>
          <p:nvPr/>
        </p:nvPicPr>
        <p:blipFill>
          <a:blip r:embed="rId6" cstate="print"/>
          <a:srcRect/>
          <a:stretch>
            <a:fillRect/>
          </a:stretch>
        </p:blipFill>
        <p:spPr bwMode="auto">
          <a:xfrm>
            <a:off x="152400" y="1872183"/>
            <a:ext cx="11912600" cy="6967017"/>
          </a:xfrm>
          <a:prstGeom prst="rect">
            <a:avLst/>
          </a:prstGeom>
          <a:noFill/>
          <a:ln w="9525">
            <a:noFill/>
            <a:miter lim="800000"/>
            <a:headEnd/>
            <a:tailEnd/>
          </a:ln>
        </p:spPr>
      </p:pic>
      <p:graphicFrame>
        <p:nvGraphicFramePr>
          <p:cNvPr id="4099" name="Object 3"/>
          <p:cNvGraphicFramePr>
            <a:graphicFrameLocks noChangeAspect="1"/>
          </p:cNvGraphicFramePr>
          <p:nvPr/>
        </p:nvGraphicFramePr>
        <p:xfrm>
          <a:off x="7416800" y="3276600"/>
          <a:ext cx="4721225" cy="569913"/>
        </p:xfrm>
        <a:graphic>
          <a:graphicData uri="http://schemas.openxmlformats.org/presentationml/2006/ole">
            <p:oleObj spid="_x0000_s4099" name="Equation" r:id="rId7" imgW="2209680" imgH="266400" progId="Equation.DSMT4">
              <p:embed/>
            </p:oleObj>
          </a:graphicData>
        </a:graphic>
      </p:graphicFrame>
      <p:graphicFrame>
        <p:nvGraphicFramePr>
          <p:cNvPr id="4100" name="Object 3"/>
          <p:cNvGraphicFramePr>
            <a:graphicFrameLocks noChangeAspect="1"/>
          </p:cNvGraphicFramePr>
          <p:nvPr/>
        </p:nvGraphicFramePr>
        <p:xfrm>
          <a:off x="3073400" y="8229600"/>
          <a:ext cx="3282950" cy="1438275"/>
        </p:xfrm>
        <a:graphic>
          <a:graphicData uri="http://schemas.openxmlformats.org/presentationml/2006/ole">
            <p:oleObj spid="_x0000_s4100" name="Equation" r:id="rId8" imgW="1536480" imgH="672840" progId="Equation.DSMT4">
              <p:embed/>
            </p:oleObj>
          </a:graphicData>
        </a:graphic>
      </p:graphicFrame>
      <p:graphicFrame>
        <p:nvGraphicFramePr>
          <p:cNvPr id="4101" name="Object 3"/>
          <p:cNvGraphicFramePr>
            <a:graphicFrameLocks noChangeAspect="1"/>
          </p:cNvGraphicFramePr>
          <p:nvPr/>
        </p:nvGraphicFramePr>
        <p:xfrm>
          <a:off x="7462838" y="8228013"/>
          <a:ext cx="2984500" cy="1220787"/>
        </p:xfrm>
        <a:graphic>
          <a:graphicData uri="http://schemas.openxmlformats.org/presentationml/2006/ole">
            <p:oleObj spid="_x0000_s4101" name="Equation" r:id="rId9" imgW="1396800" imgH="571320" progId="Equation.DSMT4">
              <p:embed/>
            </p:oleObj>
          </a:graphicData>
        </a:graphic>
      </p:graphicFrame>
      <p:graphicFrame>
        <p:nvGraphicFramePr>
          <p:cNvPr id="4102" name="Object 3"/>
          <p:cNvGraphicFramePr>
            <a:graphicFrameLocks noChangeAspect="1"/>
          </p:cNvGraphicFramePr>
          <p:nvPr/>
        </p:nvGraphicFramePr>
        <p:xfrm>
          <a:off x="10236200" y="3733800"/>
          <a:ext cx="2035175" cy="1276350"/>
        </p:xfrm>
        <a:graphic>
          <a:graphicData uri="http://schemas.openxmlformats.org/presentationml/2006/ole">
            <p:oleObj spid="_x0000_s4102" name="Equation" r:id="rId10" imgW="952200" imgH="596880" progId="Equation.DSMT4">
              <p:embed/>
            </p:oleObj>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1104900" y="190500"/>
            <a:ext cx="10871200" cy="787400"/>
          </a:xfrm>
        </p:spPr>
        <p:txBody>
          <a:bodyPr/>
          <a:lstStyle/>
          <a:p>
            <a:pPr eaLnBrk="1" hangingPunct="1"/>
            <a:r>
              <a:rPr lang="en-US" sz="4000" b="1" smtClean="0"/>
              <a:t>References</a:t>
            </a:r>
            <a:endParaRPr lang="en-US" sz="4000" b="1" smtClean="0">
              <a:ea typeface="ヒラギノ角ゴ ProN W6" charset="0"/>
              <a:cs typeface="ヒラギノ角ゴ ProN W6" charset="0"/>
            </a:endParaRPr>
          </a:p>
        </p:txBody>
      </p:sp>
      <p:pic>
        <p:nvPicPr>
          <p:cNvPr id="37891" name="Picture 2"/>
          <p:cNvPicPr>
            <a:picLocks noChangeAspect="1" noChangeArrowheads="1"/>
          </p:cNvPicPr>
          <p:nvPr/>
        </p:nvPicPr>
        <p:blipFill>
          <a:blip r:embed="rId2" cstate="print"/>
          <a:srcRect/>
          <a:stretch>
            <a:fillRect/>
          </a:stretch>
        </p:blipFill>
        <p:spPr bwMode="auto">
          <a:xfrm>
            <a:off x="257175" y="193675"/>
            <a:ext cx="952500" cy="781050"/>
          </a:xfrm>
          <a:prstGeom prst="rect">
            <a:avLst/>
          </a:prstGeom>
          <a:noFill/>
          <a:ln w="9525">
            <a:noFill/>
            <a:miter lim="800000"/>
            <a:headEnd/>
            <a:tailEnd/>
          </a:ln>
        </p:spPr>
      </p:pic>
      <p:sp>
        <p:nvSpPr>
          <p:cNvPr id="37892" name="Rectangle 3"/>
          <p:cNvSpPr>
            <a:spLocks/>
          </p:cNvSpPr>
          <p:nvPr/>
        </p:nvSpPr>
        <p:spPr bwMode="auto">
          <a:xfrm>
            <a:off x="374650" y="1403350"/>
            <a:ext cx="12204700" cy="7645400"/>
          </a:xfrm>
          <a:prstGeom prst="rect">
            <a:avLst/>
          </a:prstGeom>
          <a:noFill/>
          <a:ln w="12700">
            <a:noFill/>
            <a:miter lim="800000"/>
            <a:headEnd/>
            <a:tailEnd/>
          </a:ln>
        </p:spPr>
        <p:txBody>
          <a:bodyPr lIns="0" tIns="0" rIns="0" bIns="0" anchor="ctr"/>
          <a:lstStyle/>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 F. </a:t>
            </a:r>
            <a:r>
              <a:rPr lang="en-US" sz="1800" dirty="0" err="1">
                <a:solidFill>
                  <a:schemeClr val="tx1"/>
                </a:solidFill>
                <a:latin typeface="Helvetica" charset="0"/>
                <a:cs typeface="Helvetica" charset="0"/>
                <a:sym typeface="Helvetica" charset="0"/>
              </a:rPr>
              <a:t>Balarin</a:t>
            </a:r>
            <a:r>
              <a:rPr lang="en-US" sz="1800" dirty="0">
                <a:solidFill>
                  <a:schemeClr val="tx1"/>
                </a:solidFill>
                <a:latin typeface="Helvetica" charset="0"/>
                <a:cs typeface="Helvetica" charset="0"/>
                <a:sym typeface="Helvetica" charset="0"/>
              </a:rPr>
              <a:t>, et. al. Metropolis: An integrated electronic system design environment. Computer, 36(4):45–52, April 2003.</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A. </a:t>
            </a:r>
            <a:r>
              <a:rPr lang="en-US" sz="1800" dirty="0" err="1">
                <a:solidFill>
                  <a:schemeClr val="tx1"/>
                </a:solidFill>
                <a:latin typeface="Helvetica" charset="0"/>
                <a:cs typeface="Helvetica" charset="0"/>
                <a:sym typeface="Helvetica" charset="0"/>
              </a:rPr>
              <a:t>Basu</a:t>
            </a:r>
            <a:r>
              <a:rPr lang="en-US" sz="1800" dirty="0">
                <a:solidFill>
                  <a:schemeClr val="tx1"/>
                </a:solidFill>
                <a:latin typeface="Helvetica" charset="0"/>
                <a:cs typeface="Helvetica" charset="0"/>
                <a:sym typeface="Helvetica" charset="0"/>
              </a:rPr>
              <a:t>. Component-based Modeling of Heterogeneous Real Time Systems in BIP. PhD thesis, VERIMAG, 2008.</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A. </a:t>
            </a:r>
            <a:r>
              <a:rPr lang="en-US" sz="1800" dirty="0" err="1">
                <a:solidFill>
                  <a:schemeClr val="tx1"/>
                </a:solidFill>
                <a:latin typeface="Helvetica" charset="0"/>
                <a:cs typeface="Helvetica" charset="0"/>
                <a:sym typeface="Helvetica" charset="0"/>
              </a:rPr>
              <a:t>Basu</a:t>
            </a:r>
            <a:r>
              <a:rPr lang="en-US" sz="1800" dirty="0">
                <a:solidFill>
                  <a:schemeClr val="tx1"/>
                </a:solidFill>
                <a:latin typeface="Helvetica" charset="0"/>
                <a:cs typeface="Helvetica" charset="0"/>
                <a:sym typeface="Helvetica" charset="0"/>
              </a:rPr>
              <a:t>. BIP2 User Manual. VERIMAG, 2009.</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A. </a:t>
            </a:r>
            <a:r>
              <a:rPr lang="en-US" sz="1800" dirty="0" err="1">
                <a:solidFill>
                  <a:schemeClr val="tx1"/>
                </a:solidFill>
                <a:latin typeface="Helvetica" charset="0"/>
                <a:cs typeface="Helvetica" charset="0"/>
                <a:sym typeface="Helvetica" charset="0"/>
              </a:rPr>
              <a:t>Basu</a:t>
            </a:r>
            <a:r>
              <a:rPr lang="en-US" sz="1800" dirty="0">
                <a:solidFill>
                  <a:schemeClr val="tx1"/>
                </a:solidFill>
                <a:latin typeface="Helvetica" charset="0"/>
                <a:cs typeface="Helvetica" charset="0"/>
                <a:sym typeface="Helvetica" charset="0"/>
              </a:rPr>
              <a:t>, M. </a:t>
            </a:r>
            <a:r>
              <a:rPr lang="en-US" sz="1800" dirty="0" err="1">
                <a:solidFill>
                  <a:schemeClr val="tx1"/>
                </a:solidFill>
                <a:latin typeface="Helvetica" charset="0"/>
                <a:cs typeface="Helvetica" charset="0"/>
                <a:sym typeface="Helvetica" charset="0"/>
              </a:rPr>
              <a:t>Bozga</a:t>
            </a:r>
            <a:r>
              <a:rPr lang="en-US" sz="1800" dirty="0">
                <a:solidFill>
                  <a:schemeClr val="tx1"/>
                </a:solidFill>
                <a:latin typeface="Helvetica" charset="0"/>
                <a:cs typeface="Helvetica" charset="0"/>
                <a:sym typeface="Helvetica" charset="0"/>
              </a:rPr>
              <a:t>, and J. </a:t>
            </a:r>
            <a:r>
              <a:rPr lang="en-US" sz="1800" dirty="0" err="1">
                <a:solidFill>
                  <a:schemeClr val="tx1"/>
                </a:solidFill>
                <a:latin typeface="Helvetica" charset="0"/>
                <a:cs typeface="Helvetica" charset="0"/>
                <a:sym typeface="Helvetica" charset="0"/>
              </a:rPr>
              <a:t>Sifakis</a:t>
            </a:r>
            <a:r>
              <a:rPr lang="en-US" sz="1800" dirty="0">
                <a:solidFill>
                  <a:schemeClr val="tx1"/>
                </a:solidFill>
                <a:latin typeface="Helvetica" charset="0"/>
                <a:cs typeface="Helvetica" charset="0"/>
                <a:sym typeface="Helvetica" charset="0"/>
              </a:rPr>
              <a:t>. Modeling heterogeneous real-time components in BIP. In SEFM, volume 6, pages 3–12, 2006.</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P. </a:t>
            </a:r>
            <a:r>
              <a:rPr lang="en-US" sz="1800" dirty="0" err="1">
                <a:solidFill>
                  <a:schemeClr val="tx1"/>
                </a:solidFill>
                <a:latin typeface="Helvetica" charset="0"/>
                <a:cs typeface="Helvetica" charset="0"/>
                <a:sym typeface="Helvetica" charset="0"/>
              </a:rPr>
              <a:t>Caspi</a:t>
            </a:r>
            <a:r>
              <a:rPr lang="en-US" sz="1800" dirty="0">
                <a:solidFill>
                  <a:schemeClr val="tx1"/>
                </a:solidFill>
                <a:latin typeface="Helvetica" charset="0"/>
                <a:cs typeface="Helvetica" charset="0"/>
                <a:sym typeface="Helvetica" charset="0"/>
              </a:rPr>
              <a:t>, et. al. From Simulink to SCADE/</a:t>
            </a:r>
            <a:r>
              <a:rPr lang="en-US" sz="1800" dirty="0" err="1">
                <a:solidFill>
                  <a:schemeClr val="tx1"/>
                </a:solidFill>
                <a:latin typeface="Helvetica" charset="0"/>
                <a:cs typeface="Helvetica" charset="0"/>
                <a:sym typeface="Helvetica" charset="0"/>
              </a:rPr>
              <a:t>Lustre</a:t>
            </a:r>
            <a:r>
              <a:rPr lang="en-US" sz="1800" dirty="0">
                <a:solidFill>
                  <a:schemeClr val="tx1"/>
                </a:solidFill>
                <a:latin typeface="Helvetica" charset="0"/>
                <a:cs typeface="Helvetica" charset="0"/>
                <a:sym typeface="Helvetica" charset="0"/>
              </a:rPr>
              <a:t> to TTA: A layered approach for distributed embedded applications. In Proceedings of the 2003 ACM SIGPLAN Conference on Languages, Compilers, and Tools for Embedded Systems, pages 153–162. ACM New York, NY, USA, 2003.</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A. </a:t>
            </a:r>
            <a:r>
              <a:rPr lang="en-US" sz="1800" dirty="0" err="1">
                <a:solidFill>
                  <a:schemeClr val="tx1"/>
                </a:solidFill>
                <a:latin typeface="Helvetica" charset="0"/>
                <a:cs typeface="Helvetica" charset="0"/>
                <a:sym typeface="Helvetica" charset="0"/>
              </a:rPr>
              <a:t>Cervin</a:t>
            </a:r>
            <a:r>
              <a:rPr lang="en-US" sz="1800" dirty="0">
                <a:solidFill>
                  <a:schemeClr val="tx1"/>
                </a:solidFill>
                <a:latin typeface="Helvetica" charset="0"/>
                <a:cs typeface="Helvetica" charset="0"/>
                <a:sym typeface="Helvetica" charset="0"/>
              </a:rPr>
              <a:t>, M. Ohlin, and D. </a:t>
            </a:r>
            <a:r>
              <a:rPr lang="en-US" sz="1800" dirty="0" err="1">
                <a:solidFill>
                  <a:schemeClr val="tx1"/>
                </a:solidFill>
                <a:latin typeface="Helvetica" charset="0"/>
                <a:cs typeface="Helvetica" charset="0"/>
                <a:sym typeface="Helvetica" charset="0"/>
              </a:rPr>
              <a:t>Henriksson</a:t>
            </a:r>
            <a:r>
              <a:rPr lang="en-US" sz="1800" dirty="0">
                <a:solidFill>
                  <a:schemeClr val="tx1"/>
                </a:solidFill>
                <a:latin typeface="Helvetica" charset="0"/>
                <a:cs typeface="Helvetica" charset="0"/>
                <a:sym typeface="Helvetica" charset="0"/>
              </a:rPr>
              <a:t>. Simulation of net- worked control systems using </a:t>
            </a:r>
            <a:r>
              <a:rPr lang="en-US" sz="1800" dirty="0" err="1">
                <a:solidFill>
                  <a:schemeClr val="tx1"/>
                </a:solidFill>
                <a:latin typeface="Helvetica" charset="0"/>
                <a:cs typeface="Helvetica" charset="0"/>
                <a:sym typeface="Helvetica" charset="0"/>
              </a:rPr>
              <a:t>TrueTime</a:t>
            </a:r>
            <a:r>
              <a:rPr lang="en-US" sz="1800" dirty="0">
                <a:solidFill>
                  <a:schemeClr val="tx1"/>
                </a:solidFill>
                <a:latin typeface="Helvetica" charset="0"/>
                <a:cs typeface="Helvetica" charset="0"/>
                <a:sym typeface="Helvetica" charset="0"/>
              </a:rPr>
              <a:t>. In Proc. 3rd Inter- national Workshop on Networked Control Systems: Tolerant to Faults, 2007.</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P. V. den Bosch and E. V. de Waal. A case study of multi- disciplinary modeling using </a:t>
            </a:r>
            <a:r>
              <a:rPr lang="en-US" sz="1800" dirty="0" err="1">
                <a:solidFill>
                  <a:schemeClr val="tx1"/>
                </a:solidFill>
                <a:latin typeface="Helvetica" charset="0"/>
                <a:cs typeface="Helvetica" charset="0"/>
                <a:sym typeface="Helvetica" charset="0"/>
              </a:rPr>
              <a:t>Matlab</a:t>
            </a:r>
            <a:r>
              <a:rPr lang="en-US" sz="1800" dirty="0">
                <a:solidFill>
                  <a:schemeClr val="tx1"/>
                </a:solidFill>
                <a:latin typeface="Helvetica" charset="0"/>
                <a:cs typeface="Helvetica" charset="0"/>
                <a:sym typeface="Helvetica" charset="0"/>
              </a:rPr>
              <a:t>/Simulink and </a:t>
            </a:r>
            <a:r>
              <a:rPr lang="en-US" sz="1800" dirty="0" err="1">
                <a:solidFill>
                  <a:schemeClr val="tx1"/>
                </a:solidFill>
                <a:latin typeface="Helvetica" charset="0"/>
                <a:cs typeface="Helvetica" charset="0"/>
                <a:sym typeface="Helvetica" charset="0"/>
              </a:rPr>
              <a:t>TrueTime</a:t>
            </a:r>
            <a:r>
              <a:rPr lang="en-US" sz="1800" dirty="0">
                <a:solidFill>
                  <a:schemeClr val="tx1"/>
                </a:solidFill>
                <a:latin typeface="Helvetica" charset="0"/>
                <a:cs typeface="Helvetica" charset="0"/>
                <a:sym typeface="Helvetica" charset="0"/>
              </a:rPr>
              <a:t>. In Proceedings of INCOSE Symposium, 2005.</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J. </a:t>
            </a:r>
            <a:r>
              <a:rPr lang="en-US" sz="1800" dirty="0" err="1">
                <a:solidFill>
                  <a:schemeClr val="tx1"/>
                </a:solidFill>
                <a:latin typeface="Helvetica" charset="0"/>
                <a:cs typeface="Helvetica" charset="0"/>
                <a:sym typeface="Helvetica" charset="0"/>
              </a:rPr>
              <a:t>Eker</a:t>
            </a:r>
            <a:r>
              <a:rPr lang="en-US" sz="1800" dirty="0">
                <a:solidFill>
                  <a:schemeClr val="tx1"/>
                </a:solidFill>
                <a:latin typeface="Helvetica" charset="0"/>
                <a:cs typeface="Helvetica" charset="0"/>
                <a:sym typeface="Helvetica" charset="0"/>
              </a:rPr>
              <a:t> and A. </a:t>
            </a:r>
            <a:r>
              <a:rPr lang="en-US" sz="1800" dirty="0" err="1">
                <a:solidFill>
                  <a:schemeClr val="tx1"/>
                </a:solidFill>
                <a:latin typeface="Helvetica" charset="0"/>
                <a:cs typeface="Helvetica" charset="0"/>
                <a:sym typeface="Helvetica" charset="0"/>
              </a:rPr>
              <a:t>Cervin</a:t>
            </a:r>
            <a:r>
              <a:rPr lang="en-US" sz="1800" dirty="0">
                <a:solidFill>
                  <a:schemeClr val="tx1"/>
                </a:solidFill>
                <a:latin typeface="Helvetica" charset="0"/>
                <a:cs typeface="Helvetica" charset="0"/>
                <a:sym typeface="Helvetica" charset="0"/>
              </a:rPr>
              <a:t>. A </a:t>
            </a:r>
            <a:r>
              <a:rPr lang="en-US" sz="1800" dirty="0" err="1">
                <a:solidFill>
                  <a:schemeClr val="tx1"/>
                </a:solidFill>
                <a:latin typeface="Helvetica" charset="0"/>
                <a:cs typeface="Helvetica" charset="0"/>
                <a:sym typeface="Helvetica" charset="0"/>
              </a:rPr>
              <a:t>Matlab</a:t>
            </a:r>
            <a:r>
              <a:rPr lang="en-US" sz="1800" dirty="0">
                <a:solidFill>
                  <a:schemeClr val="tx1"/>
                </a:solidFill>
                <a:latin typeface="Helvetica" charset="0"/>
                <a:cs typeface="Helvetica" charset="0"/>
                <a:sym typeface="Helvetica" charset="0"/>
              </a:rPr>
              <a:t> toolbox for real-time and control systems co-design. In Proceedings of the 6th International Conference on Real-Time Computing Systems and Applications, pages 320–327, 1999.</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E. </a:t>
            </a:r>
            <a:r>
              <a:rPr lang="en-US" sz="1800" dirty="0" err="1">
                <a:solidFill>
                  <a:schemeClr val="tx1"/>
                </a:solidFill>
                <a:latin typeface="Helvetica" charset="0"/>
                <a:cs typeface="Helvetica" charset="0"/>
                <a:sym typeface="Helvetica" charset="0"/>
              </a:rPr>
              <a:t>Farcas</a:t>
            </a:r>
            <a:r>
              <a:rPr lang="en-US" sz="1800" dirty="0">
                <a:solidFill>
                  <a:schemeClr val="tx1"/>
                </a:solidFill>
                <a:latin typeface="Helvetica" charset="0"/>
                <a:cs typeface="Helvetica" charset="0"/>
                <a:sym typeface="Helvetica" charset="0"/>
              </a:rPr>
              <a:t>, C. </a:t>
            </a:r>
            <a:r>
              <a:rPr lang="en-US" sz="1800" dirty="0" err="1">
                <a:solidFill>
                  <a:schemeClr val="tx1"/>
                </a:solidFill>
                <a:latin typeface="Helvetica" charset="0"/>
                <a:cs typeface="Helvetica" charset="0"/>
                <a:sym typeface="Helvetica" charset="0"/>
              </a:rPr>
              <a:t>Farcas</a:t>
            </a:r>
            <a:r>
              <a:rPr lang="en-US" sz="1800" dirty="0">
                <a:solidFill>
                  <a:schemeClr val="tx1"/>
                </a:solidFill>
                <a:latin typeface="Helvetica" charset="0"/>
                <a:cs typeface="Helvetica" charset="0"/>
                <a:sym typeface="Helvetica" charset="0"/>
              </a:rPr>
              <a:t>, W. </a:t>
            </a:r>
            <a:r>
              <a:rPr lang="en-US" sz="1800" dirty="0" err="1">
                <a:solidFill>
                  <a:schemeClr val="tx1"/>
                </a:solidFill>
                <a:latin typeface="Helvetica" charset="0"/>
                <a:cs typeface="Helvetica" charset="0"/>
                <a:sym typeface="Helvetica" charset="0"/>
              </a:rPr>
              <a:t>Pree</a:t>
            </a:r>
            <a:r>
              <a:rPr lang="en-US" sz="1800" dirty="0">
                <a:solidFill>
                  <a:schemeClr val="tx1"/>
                </a:solidFill>
                <a:latin typeface="Helvetica" charset="0"/>
                <a:cs typeface="Helvetica" charset="0"/>
                <a:sym typeface="Helvetica" charset="0"/>
              </a:rPr>
              <a:t>, and J. </a:t>
            </a:r>
            <a:r>
              <a:rPr lang="en-US" sz="1800" dirty="0" err="1">
                <a:solidFill>
                  <a:schemeClr val="tx1"/>
                </a:solidFill>
                <a:latin typeface="Helvetica" charset="0"/>
                <a:cs typeface="Helvetica" charset="0"/>
                <a:sym typeface="Helvetica" charset="0"/>
              </a:rPr>
              <a:t>Templ</a:t>
            </a:r>
            <a:r>
              <a:rPr lang="en-US" sz="1800" dirty="0">
                <a:solidFill>
                  <a:schemeClr val="tx1"/>
                </a:solidFill>
                <a:latin typeface="Helvetica" charset="0"/>
                <a:cs typeface="Helvetica" charset="0"/>
                <a:sym typeface="Helvetica" charset="0"/>
              </a:rPr>
              <a:t>. Transparent distribution of real-time components based on logical execution time. In Proceedings of the 2005 ACM SIGPLAN/SIGBED Conference on Languages, Compilers, and Tools for </a:t>
            </a:r>
            <a:r>
              <a:rPr lang="en-US" sz="1800" dirty="0" err="1">
                <a:solidFill>
                  <a:schemeClr val="tx1"/>
                </a:solidFill>
                <a:latin typeface="Helvetica" charset="0"/>
                <a:cs typeface="Helvetica" charset="0"/>
                <a:sym typeface="Helvetica" charset="0"/>
              </a:rPr>
              <a:t>Em</a:t>
            </a:r>
            <a:r>
              <a:rPr lang="en-US" sz="1800" dirty="0">
                <a:solidFill>
                  <a:schemeClr val="tx1"/>
                </a:solidFill>
                <a:latin typeface="Helvetica" charset="0"/>
                <a:cs typeface="Helvetica" charset="0"/>
                <a:sym typeface="Helvetica" charset="0"/>
              </a:rPr>
              <a:t>- bedded Systems, pages 31–39. ACM New York, NY, USA, 2005.</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T. </a:t>
            </a:r>
            <a:r>
              <a:rPr lang="en-US" sz="1800" dirty="0" err="1">
                <a:solidFill>
                  <a:schemeClr val="tx1"/>
                </a:solidFill>
                <a:latin typeface="Helvetica" charset="0"/>
                <a:cs typeface="Helvetica" charset="0"/>
                <a:sym typeface="Helvetica" charset="0"/>
              </a:rPr>
              <a:t>Grotker</a:t>
            </a:r>
            <a:r>
              <a:rPr lang="en-US" sz="1800" dirty="0">
                <a:solidFill>
                  <a:schemeClr val="tx1"/>
                </a:solidFill>
                <a:latin typeface="Helvetica" charset="0"/>
                <a:cs typeface="Helvetica" charset="0"/>
                <a:sym typeface="Helvetica" charset="0"/>
              </a:rPr>
              <a:t>. System design with </a:t>
            </a:r>
            <a:r>
              <a:rPr lang="en-US" sz="1800" dirty="0" err="1">
                <a:solidFill>
                  <a:schemeClr val="tx1"/>
                </a:solidFill>
                <a:latin typeface="Helvetica" charset="0"/>
                <a:cs typeface="Helvetica" charset="0"/>
                <a:sym typeface="Helvetica" charset="0"/>
              </a:rPr>
              <a:t>SystemC</a:t>
            </a:r>
            <a:r>
              <a:rPr lang="en-US" sz="1800" dirty="0">
                <a:solidFill>
                  <a:schemeClr val="tx1"/>
                </a:solidFill>
                <a:latin typeface="Helvetica" charset="0"/>
                <a:cs typeface="Helvetica" charset="0"/>
                <a:sym typeface="Helvetica" charset="0"/>
              </a:rPr>
              <a:t>. </a:t>
            </a:r>
            <a:r>
              <a:rPr lang="en-US" sz="1800" dirty="0" err="1">
                <a:solidFill>
                  <a:schemeClr val="tx1"/>
                </a:solidFill>
                <a:latin typeface="Helvetica" charset="0"/>
                <a:cs typeface="Helvetica" charset="0"/>
                <a:sym typeface="Helvetica" charset="0"/>
              </a:rPr>
              <a:t>Kluwer</a:t>
            </a:r>
            <a:r>
              <a:rPr lang="en-US" sz="1800" dirty="0">
                <a:solidFill>
                  <a:schemeClr val="tx1"/>
                </a:solidFill>
                <a:latin typeface="Helvetica" charset="0"/>
                <a:cs typeface="Helvetica" charset="0"/>
                <a:sym typeface="Helvetica" charset="0"/>
              </a:rPr>
              <a:t> Academic Publishers Norwell, MA, USA, 2002.</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D. </a:t>
            </a:r>
            <a:r>
              <a:rPr lang="en-US" sz="1800" dirty="0" err="1">
                <a:solidFill>
                  <a:schemeClr val="tx1"/>
                </a:solidFill>
                <a:latin typeface="Helvetica" charset="0"/>
                <a:cs typeface="Helvetica" charset="0"/>
                <a:sym typeface="Helvetica" charset="0"/>
              </a:rPr>
              <a:t>Henriksson</a:t>
            </a:r>
            <a:r>
              <a:rPr lang="en-US" sz="1800" dirty="0">
                <a:solidFill>
                  <a:schemeClr val="tx1"/>
                </a:solidFill>
                <a:latin typeface="Helvetica" charset="0"/>
                <a:cs typeface="Helvetica" charset="0"/>
                <a:sym typeface="Helvetica" charset="0"/>
              </a:rPr>
              <a:t>, A. </a:t>
            </a:r>
            <a:r>
              <a:rPr lang="en-US" sz="1800" dirty="0" err="1">
                <a:solidFill>
                  <a:schemeClr val="tx1"/>
                </a:solidFill>
                <a:latin typeface="Helvetica" charset="0"/>
                <a:cs typeface="Helvetica" charset="0"/>
                <a:sym typeface="Helvetica" charset="0"/>
              </a:rPr>
              <a:t>Cervin</a:t>
            </a:r>
            <a:r>
              <a:rPr lang="en-US" sz="1800" dirty="0">
                <a:solidFill>
                  <a:schemeClr val="tx1"/>
                </a:solidFill>
                <a:latin typeface="Helvetica" charset="0"/>
                <a:cs typeface="Helvetica" charset="0"/>
                <a:sym typeface="Helvetica" charset="0"/>
              </a:rPr>
              <a:t>, and K. </a:t>
            </a:r>
            <a:r>
              <a:rPr lang="en-US" sz="1800" dirty="0" err="1">
                <a:solidFill>
                  <a:schemeClr val="tx1"/>
                </a:solidFill>
                <a:latin typeface="Helvetica" charset="0"/>
                <a:cs typeface="Helvetica" charset="0"/>
                <a:sym typeface="Helvetica" charset="0"/>
              </a:rPr>
              <a:t>Arzen</a:t>
            </a:r>
            <a:r>
              <a:rPr lang="en-US" sz="1800" dirty="0">
                <a:solidFill>
                  <a:schemeClr val="tx1"/>
                </a:solidFill>
                <a:latin typeface="Helvetica" charset="0"/>
                <a:cs typeface="Helvetica" charset="0"/>
                <a:sym typeface="Helvetica" charset="0"/>
              </a:rPr>
              <a:t>.  </a:t>
            </a:r>
            <a:r>
              <a:rPr lang="en-US" sz="1800" dirty="0" err="1">
                <a:solidFill>
                  <a:schemeClr val="tx1"/>
                </a:solidFill>
                <a:latin typeface="Helvetica" charset="0"/>
                <a:cs typeface="Helvetica" charset="0"/>
                <a:sym typeface="Helvetica" charset="0"/>
              </a:rPr>
              <a:t>TrueTime</a:t>
            </a:r>
            <a:r>
              <a:rPr lang="en-US" sz="1800" dirty="0">
                <a:solidFill>
                  <a:schemeClr val="tx1"/>
                </a:solidFill>
                <a:latin typeface="Helvetica" charset="0"/>
                <a:cs typeface="Helvetica" charset="0"/>
                <a:sym typeface="Helvetica" charset="0"/>
              </a:rPr>
              <a:t>: Real-time control system simulation with </a:t>
            </a:r>
            <a:r>
              <a:rPr lang="en-US" sz="1800" dirty="0" err="1">
                <a:solidFill>
                  <a:schemeClr val="tx1"/>
                </a:solidFill>
                <a:latin typeface="Helvetica" charset="0"/>
                <a:cs typeface="Helvetica" charset="0"/>
                <a:sym typeface="Helvetica" charset="0"/>
              </a:rPr>
              <a:t>Matlab</a:t>
            </a:r>
            <a:r>
              <a:rPr lang="en-US" sz="1800" dirty="0">
                <a:solidFill>
                  <a:schemeClr val="tx1"/>
                </a:solidFill>
                <a:latin typeface="Helvetica" charset="0"/>
                <a:cs typeface="Helvetica" charset="0"/>
                <a:sym typeface="Helvetica" charset="0"/>
              </a:rPr>
              <a:t>/Simulink. In Proceedings of the Nordic MATLAB Conference, Copenhagen, Denmark, 2003.</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T. </a:t>
            </a:r>
            <a:r>
              <a:rPr lang="en-US" sz="1800" dirty="0" err="1">
                <a:solidFill>
                  <a:schemeClr val="tx1"/>
                </a:solidFill>
                <a:latin typeface="Helvetica" charset="0"/>
                <a:cs typeface="Helvetica" charset="0"/>
                <a:sym typeface="Helvetica" charset="0"/>
              </a:rPr>
              <a:t>Henzinger</a:t>
            </a:r>
            <a:r>
              <a:rPr lang="en-US" sz="1800" dirty="0">
                <a:solidFill>
                  <a:schemeClr val="tx1"/>
                </a:solidFill>
                <a:latin typeface="Helvetica" charset="0"/>
                <a:cs typeface="Helvetica" charset="0"/>
                <a:sym typeface="Helvetica" charset="0"/>
              </a:rPr>
              <a:t>, B. Horowitz, and C. Kirsch. Giotto: A time-triggered language for embedded programming. Lecture Notes in Computer Science, 2211: 166-184, 2001</a:t>
            </a:r>
            <a:r>
              <a:rPr lang="en-US" sz="1800" dirty="0" smtClean="0">
                <a:solidFill>
                  <a:schemeClr val="tx1"/>
                </a:solidFill>
                <a:latin typeface="Helvetica" charset="0"/>
                <a:cs typeface="Helvetica" charset="0"/>
                <a:sym typeface="Helvetica" charset="0"/>
              </a:rPr>
              <a:t>.</a:t>
            </a:r>
          </a:p>
          <a:p>
            <a:pPr marL="381000" indent="-381000" algn="l">
              <a:spcBef>
                <a:spcPts val="800"/>
              </a:spcBef>
              <a:buFontTx/>
              <a:buAutoNum type="arabicPeriod"/>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smtClean="0"/>
              <a:t>P. Zuliani, A. </a:t>
            </a:r>
            <a:r>
              <a:rPr lang="en-US" sz="1800" dirty="0" err="1" smtClean="0"/>
              <a:t>Platzer</a:t>
            </a:r>
            <a:r>
              <a:rPr lang="en-US" sz="1800" dirty="0" smtClean="0"/>
              <a:t>, E. M. Clarke. Bayesian Statistical Model Checking with Application to Stateflow/Simulink Verification.  HSCC 2010 (Hybrid Systems: Computation and Control), Apr. 12-16, 2010, Stockholm, Sweden.</a:t>
            </a:r>
            <a:endParaRPr lang="en-US" sz="1800" dirty="0">
              <a:solidFill>
                <a:schemeClr val="tx1"/>
              </a:solidFill>
              <a:latin typeface="Helvetica" charset="0"/>
              <a:cs typeface="Helvetica" charset="0"/>
              <a:sym typeface="Helvetica" charset="0"/>
            </a:endParaRPr>
          </a:p>
        </p:txBody>
      </p:sp>
      <p:sp>
        <p:nvSpPr>
          <p:cNvPr id="37893" name="Line 4"/>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7894" name="Line 6"/>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7895" name="Picture 7"/>
          <p:cNvPicPr>
            <a:picLocks noChangeAspect="1" noChangeArrowheads="1"/>
          </p:cNvPicPr>
          <p:nvPr/>
        </p:nvPicPr>
        <p:blipFill>
          <a:blip r:embed="rId3"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1104900" y="190500"/>
            <a:ext cx="10871200" cy="787400"/>
          </a:xfrm>
        </p:spPr>
        <p:txBody>
          <a:bodyPr/>
          <a:lstStyle/>
          <a:p>
            <a:pPr eaLnBrk="1" hangingPunct="1"/>
            <a:r>
              <a:rPr lang="en-US" sz="4000" b="1" smtClean="0"/>
              <a:t>References (Continued)</a:t>
            </a:r>
            <a:endParaRPr lang="en-US" sz="4000" b="1" smtClean="0">
              <a:ea typeface="ヒラギノ角ゴ ProN W6" charset="0"/>
              <a:cs typeface="ヒラギノ角ゴ ProN W6" charset="0"/>
            </a:endParaRPr>
          </a:p>
        </p:txBody>
      </p:sp>
      <p:pic>
        <p:nvPicPr>
          <p:cNvPr id="38915" name="Picture 2"/>
          <p:cNvPicPr>
            <a:picLocks noChangeAspect="1" noChangeArrowheads="1"/>
          </p:cNvPicPr>
          <p:nvPr/>
        </p:nvPicPr>
        <p:blipFill>
          <a:blip r:embed="rId2" cstate="print"/>
          <a:srcRect/>
          <a:stretch>
            <a:fillRect/>
          </a:stretch>
        </p:blipFill>
        <p:spPr bwMode="auto">
          <a:xfrm>
            <a:off x="257175" y="193675"/>
            <a:ext cx="952500" cy="781050"/>
          </a:xfrm>
          <a:prstGeom prst="rect">
            <a:avLst/>
          </a:prstGeom>
          <a:noFill/>
          <a:ln w="9525">
            <a:noFill/>
            <a:miter lim="800000"/>
            <a:headEnd/>
            <a:tailEnd/>
          </a:ln>
        </p:spPr>
      </p:pic>
      <p:sp>
        <p:nvSpPr>
          <p:cNvPr id="38916" name="Rectangle 3"/>
          <p:cNvSpPr>
            <a:spLocks/>
          </p:cNvSpPr>
          <p:nvPr/>
        </p:nvSpPr>
        <p:spPr bwMode="auto">
          <a:xfrm>
            <a:off x="336550" y="1219200"/>
            <a:ext cx="12204700" cy="8305800"/>
          </a:xfrm>
          <a:prstGeom prst="rect">
            <a:avLst/>
          </a:prstGeom>
          <a:noFill/>
          <a:ln w="12700">
            <a:noFill/>
            <a:miter lim="800000"/>
            <a:headEnd/>
            <a:tailEnd/>
          </a:ln>
        </p:spPr>
        <p:txBody>
          <a:bodyPr lIns="0" tIns="0" rIns="0" bIns="0" anchor="ctr"/>
          <a:lstStyle/>
          <a:p>
            <a:pPr marL="381000" indent="-381000" algn="l">
              <a:spcBef>
                <a:spcPts val="800"/>
              </a:spcBef>
              <a:buFont typeface="+mj-lt"/>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W. </a:t>
            </a:r>
            <a:r>
              <a:rPr lang="en-US" sz="1800" dirty="0" err="1">
                <a:solidFill>
                  <a:schemeClr val="tx1"/>
                </a:solidFill>
                <a:latin typeface="Helvetica" charset="0"/>
                <a:cs typeface="Helvetica" charset="0"/>
                <a:sym typeface="Helvetica" charset="0"/>
              </a:rPr>
              <a:t>Herzner</a:t>
            </a:r>
            <a:r>
              <a:rPr lang="en-US" sz="1800" dirty="0">
                <a:solidFill>
                  <a:schemeClr val="tx1"/>
                </a:solidFill>
                <a:latin typeface="Helvetica" charset="0"/>
                <a:cs typeface="Helvetica" charset="0"/>
                <a:sym typeface="Helvetica" charset="0"/>
              </a:rPr>
              <a:t>, et. al. Model-based development of distributed embedded real-time systems with the DECOS tool-chain.  In Proceedings of the 2007 SAE </a:t>
            </a:r>
            <a:r>
              <a:rPr lang="en-US" sz="1800" dirty="0" err="1">
                <a:solidFill>
                  <a:schemeClr val="tx1"/>
                </a:solidFill>
                <a:latin typeface="Helvetica" charset="0"/>
                <a:cs typeface="Helvetica" charset="0"/>
                <a:sym typeface="Helvetica" charset="0"/>
              </a:rPr>
              <a:t>AeroTech</a:t>
            </a:r>
            <a:r>
              <a:rPr lang="en-US" sz="1800" dirty="0">
                <a:solidFill>
                  <a:schemeClr val="tx1"/>
                </a:solidFill>
                <a:latin typeface="Helvetica" charset="0"/>
                <a:cs typeface="Helvetica" charset="0"/>
                <a:sym typeface="Helvetica" charset="0"/>
              </a:rPr>
              <a:t> Congress &amp; Exhibition. </a:t>
            </a:r>
            <a:r>
              <a:rPr lang="en-US" sz="1800" dirty="0" err="1">
                <a:solidFill>
                  <a:schemeClr val="tx1"/>
                </a:solidFill>
                <a:latin typeface="Helvetica" charset="0"/>
                <a:cs typeface="Helvetica" charset="0"/>
                <a:sym typeface="Helvetica" charset="0"/>
              </a:rPr>
              <a:t>Citeseer</a:t>
            </a:r>
            <a:r>
              <a:rPr lang="en-US" sz="1800" dirty="0">
                <a:solidFill>
                  <a:schemeClr val="tx1"/>
                </a:solidFill>
                <a:latin typeface="Helvetica" charset="0"/>
                <a:cs typeface="Helvetica" charset="0"/>
                <a:sym typeface="Helvetica" charset="0"/>
              </a:rPr>
              <a:t>, 2007.</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J. </a:t>
            </a:r>
            <a:r>
              <a:rPr lang="en-US" sz="1800" dirty="0" err="1">
                <a:solidFill>
                  <a:schemeClr val="tx1"/>
                </a:solidFill>
                <a:latin typeface="Helvetica" charset="0"/>
                <a:cs typeface="Helvetica" charset="0"/>
                <a:sym typeface="Helvetica" charset="0"/>
              </a:rPr>
              <a:t>Hudak</a:t>
            </a:r>
            <a:r>
              <a:rPr lang="en-US" sz="1800" dirty="0">
                <a:solidFill>
                  <a:schemeClr val="tx1"/>
                </a:solidFill>
                <a:latin typeface="Helvetica" charset="0"/>
                <a:cs typeface="Helvetica" charset="0"/>
                <a:sym typeface="Helvetica" charset="0"/>
              </a:rPr>
              <a:t> and P. </a:t>
            </a:r>
            <a:r>
              <a:rPr lang="en-US" sz="1800" dirty="0" err="1">
                <a:solidFill>
                  <a:schemeClr val="tx1"/>
                </a:solidFill>
                <a:latin typeface="Helvetica" charset="0"/>
                <a:cs typeface="Helvetica" charset="0"/>
                <a:sym typeface="Helvetica" charset="0"/>
              </a:rPr>
              <a:t>Feiler</a:t>
            </a:r>
            <a:r>
              <a:rPr lang="en-US" sz="1800" dirty="0">
                <a:solidFill>
                  <a:schemeClr val="tx1"/>
                </a:solidFill>
                <a:latin typeface="Helvetica" charset="0"/>
                <a:cs typeface="Helvetica" charset="0"/>
                <a:sym typeface="Helvetica" charset="0"/>
              </a:rPr>
              <a:t>. Developing AADL models for control systems: A practitioner’s guide. Tech. Rpt. CMU/SEI-2007-TR-014, Software Engineering Institute (SEI), 2007.</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H. </a:t>
            </a:r>
            <a:r>
              <a:rPr lang="en-US" sz="1800" dirty="0" err="1">
                <a:solidFill>
                  <a:schemeClr val="tx1"/>
                </a:solidFill>
                <a:latin typeface="Helvetica" charset="0"/>
                <a:cs typeface="Helvetica" charset="0"/>
                <a:sym typeface="Helvetica" charset="0"/>
              </a:rPr>
              <a:t>Kopetz</a:t>
            </a:r>
            <a:r>
              <a:rPr lang="en-US" sz="1800" dirty="0">
                <a:solidFill>
                  <a:schemeClr val="tx1"/>
                </a:solidFill>
                <a:latin typeface="Helvetica" charset="0"/>
                <a:cs typeface="Helvetica" charset="0"/>
                <a:sym typeface="Helvetica" charset="0"/>
              </a:rPr>
              <a:t>. Real-time systems: Design principles for distributed embedded applications. Springer, 1997.</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H. </a:t>
            </a:r>
            <a:r>
              <a:rPr lang="en-US" sz="1800" dirty="0" err="1">
                <a:solidFill>
                  <a:schemeClr val="tx1"/>
                </a:solidFill>
                <a:latin typeface="Helvetica" charset="0"/>
                <a:cs typeface="Helvetica" charset="0"/>
                <a:sym typeface="Helvetica" charset="0"/>
              </a:rPr>
              <a:t>Kopetz</a:t>
            </a:r>
            <a:r>
              <a:rPr lang="en-US" sz="1800" dirty="0">
                <a:solidFill>
                  <a:schemeClr val="tx1"/>
                </a:solidFill>
                <a:latin typeface="Helvetica" charset="0"/>
                <a:cs typeface="Helvetica" charset="0"/>
                <a:sym typeface="Helvetica" charset="0"/>
              </a:rPr>
              <a:t> and G. Bauer. The time-triggered architecture. Proceedings of the IEEE Special Issue on Modeling and Design of Embedded Software, 91(1):112–126, October 2003.</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H. </a:t>
            </a:r>
            <a:r>
              <a:rPr lang="en-US" sz="1800" dirty="0" err="1">
                <a:solidFill>
                  <a:schemeClr val="tx1"/>
                </a:solidFill>
                <a:latin typeface="Helvetica" charset="0"/>
                <a:cs typeface="Helvetica" charset="0"/>
                <a:sym typeface="Helvetica" charset="0"/>
              </a:rPr>
              <a:t>Kopetz</a:t>
            </a:r>
            <a:r>
              <a:rPr lang="en-US" sz="1800" dirty="0">
                <a:solidFill>
                  <a:schemeClr val="tx1"/>
                </a:solidFill>
                <a:latin typeface="Helvetica" charset="0"/>
                <a:cs typeface="Helvetica" charset="0"/>
                <a:sym typeface="Helvetica" charset="0"/>
              </a:rPr>
              <a:t> and G. </a:t>
            </a:r>
            <a:r>
              <a:rPr lang="en-US" sz="1800" dirty="0" err="1">
                <a:solidFill>
                  <a:schemeClr val="tx1"/>
                </a:solidFill>
                <a:latin typeface="Helvetica" charset="0"/>
                <a:cs typeface="Helvetica" charset="0"/>
                <a:sym typeface="Helvetica" charset="0"/>
              </a:rPr>
              <a:t>Gru</a:t>
            </a:r>
            <a:r>
              <a:rPr lang="en-US" sz="1800" dirty="0">
                <a:solidFill>
                  <a:schemeClr val="tx1"/>
                </a:solidFill>
                <a:latin typeface="Helvetica" charset="0"/>
                <a:cs typeface="Helvetica" charset="0"/>
                <a:sym typeface="Helvetica" charset="0"/>
              </a:rPr>
              <a:t> ̈</a:t>
            </a:r>
            <a:r>
              <a:rPr lang="en-US" sz="1800" dirty="0" err="1">
                <a:solidFill>
                  <a:schemeClr val="tx1"/>
                </a:solidFill>
                <a:latin typeface="Helvetica" charset="0"/>
                <a:cs typeface="Helvetica" charset="0"/>
                <a:sym typeface="Helvetica" charset="0"/>
              </a:rPr>
              <a:t>nsteidl</a:t>
            </a:r>
            <a:r>
              <a:rPr lang="en-US" sz="1800" dirty="0">
                <a:solidFill>
                  <a:schemeClr val="tx1"/>
                </a:solidFill>
                <a:latin typeface="Helvetica" charset="0"/>
                <a:cs typeface="Helvetica" charset="0"/>
                <a:sym typeface="Helvetica" charset="0"/>
              </a:rPr>
              <a:t>. TTP - A time-triggered protocol for fault-tolerant real-time systems.	Computer, 27(1):14–23, 1993.</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N. Kottenstette and J. Porter. Digital passive attitude and altitude control schemes for </a:t>
            </a:r>
            <a:r>
              <a:rPr lang="en-US" sz="1800" dirty="0" err="1">
                <a:solidFill>
                  <a:schemeClr val="tx1"/>
                </a:solidFill>
                <a:latin typeface="Helvetica" charset="0"/>
                <a:cs typeface="Helvetica" charset="0"/>
                <a:sym typeface="Helvetica" charset="0"/>
              </a:rPr>
              <a:t>quadrotor</a:t>
            </a:r>
            <a:r>
              <a:rPr lang="en-US" sz="1800" dirty="0">
                <a:solidFill>
                  <a:schemeClr val="tx1"/>
                </a:solidFill>
                <a:latin typeface="Helvetica" charset="0"/>
                <a:cs typeface="Helvetica" charset="0"/>
                <a:sym typeface="Helvetica" charset="0"/>
              </a:rPr>
              <a:t> aircraft. Technical report, Vanderbilt University, 2008.</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smtClean="0">
                <a:solidFill>
                  <a:schemeClr val="tx1"/>
                </a:solidFill>
                <a:latin typeface="Helvetica" charset="0"/>
                <a:cs typeface="Helvetica" charset="0"/>
                <a:sym typeface="Helvetica" charset="0"/>
              </a:rPr>
              <a:t>Kottenstette, N., J. Porter, G. Karsai, and J. Sztipanovits,  "Discrete-Time IDA-Passivity Based Control of Coupled Tank Processes Subject To Actuator Saturation",  3rd International Symposium on Resilient Control Systems, Idaho Falls, ID, IEEE, 08/2010</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smtClean="0">
                <a:solidFill>
                  <a:schemeClr val="tx1"/>
                </a:solidFill>
                <a:latin typeface="Helvetica" charset="0"/>
                <a:cs typeface="Helvetica" charset="0"/>
                <a:sym typeface="Helvetica" charset="0"/>
              </a:rPr>
              <a:t>J</a:t>
            </a:r>
            <a:r>
              <a:rPr lang="en-US" sz="1800" dirty="0">
                <a:solidFill>
                  <a:schemeClr val="tx1"/>
                </a:solidFill>
                <a:latin typeface="Helvetica" charset="0"/>
                <a:cs typeface="Helvetica" charset="0"/>
                <a:sym typeface="Helvetica" charset="0"/>
              </a:rPr>
              <a:t>. Porter, G. Karsai, and J. Sztipanovits. Towards a time-triggered schedule calculation tool to support model-based embedded software design. In EMSOFT ’09: Proceedings of the 7th ACM International Conference on Embedded Soft- ware, pages 167–176, New York, NY, USA, 2009. ACM.</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J. Porter, G. Karsai, P. </a:t>
            </a:r>
            <a:r>
              <a:rPr lang="en-US" sz="1800" dirty="0" err="1">
                <a:solidFill>
                  <a:schemeClr val="tx1"/>
                </a:solidFill>
                <a:latin typeface="Helvetica" charset="0"/>
                <a:cs typeface="Helvetica" charset="0"/>
                <a:sym typeface="Helvetica" charset="0"/>
              </a:rPr>
              <a:t>Volgyesi</a:t>
            </a:r>
            <a:r>
              <a:rPr lang="en-US" sz="1800" dirty="0">
                <a:solidFill>
                  <a:schemeClr val="tx1"/>
                </a:solidFill>
                <a:latin typeface="Helvetica" charset="0"/>
                <a:cs typeface="Helvetica" charset="0"/>
                <a:sym typeface="Helvetica" charset="0"/>
              </a:rPr>
              <a:t>, H. Nine, P. </a:t>
            </a:r>
            <a:r>
              <a:rPr lang="en-US" sz="1800" dirty="0" err="1">
                <a:solidFill>
                  <a:schemeClr val="tx1"/>
                </a:solidFill>
                <a:latin typeface="Helvetica" charset="0"/>
                <a:cs typeface="Helvetica" charset="0"/>
                <a:sym typeface="Helvetica" charset="0"/>
              </a:rPr>
              <a:t>Humke</a:t>
            </a:r>
            <a:r>
              <a:rPr lang="en-US" sz="1800" dirty="0">
                <a:solidFill>
                  <a:schemeClr val="tx1"/>
                </a:solidFill>
                <a:latin typeface="Helvetica" charset="0"/>
                <a:cs typeface="Helvetica" charset="0"/>
                <a:sym typeface="Helvetica" charset="0"/>
              </a:rPr>
              <a:t>, G. Hemingway, R. Thibodeaux, and J. Sztipanovits. To- wards model-based integration of tools and techniques for embedded control system design, verification, and </a:t>
            </a:r>
            <a:r>
              <a:rPr lang="en-US" sz="1800" dirty="0" err="1">
                <a:solidFill>
                  <a:schemeClr val="tx1"/>
                </a:solidFill>
                <a:latin typeface="Helvetica" charset="0"/>
                <a:cs typeface="Helvetica" charset="0"/>
                <a:sym typeface="Helvetica" charset="0"/>
              </a:rPr>
              <a:t>imple</a:t>
            </a:r>
            <a:r>
              <a:rPr lang="en-US" sz="1800" dirty="0">
                <a:solidFill>
                  <a:schemeClr val="tx1"/>
                </a:solidFill>
                <a:latin typeface="Helvetica" charset="0"/>
                <a:cs typeface="Helvetica" charset="0"/>
                <a:sym typeface="Helvetica" charset="0"/>
              </a:rPr>
              <a:t>- </a:t>
            </a:r>
            <a:r>
              <a:rPr lang="en-US" sz="1800" dirty="0" err="1">
                <a:solidFill>
                  <a:schemeClr val="tx1"/>
                </a:solidFill>
                <a:latin typeface="Helvetica" charset="0"/>
                <a:cs typeface="Helvetica" charset="0"/>
                <a:sym typeface="Helvetica" charset="0"/>
              </a:rPr>
              <a:t>mentation</a:t>
            </a:r>
            <a:r>
              <a:rPr lang="en-US" sz="1800" dirty="0">
                <a:solidFill>
                  <a:schemeClr val="tx1"/>
                </a:solidFill>
                <a:latin typeface="Helvetica" charset="0"/>
                <a:cs typeface="Helvetica" charset="0"/>
                <a:sym typeface="Helvetica" charset="0"/>
              </a:rPr>
              <a:t>. In Workshops and Symposia at </a:t>
            </a:r>
            <a:r>
              <a:rPr lang="en-US" sz="1800" dirty="0" err="1">
                <a:solidFill>
                  <a:schemeClr val="tx1"/>
                </a:solidFill>
                <a:latin typeface="Helvetica" charset="0"/>
                <a:cs typeface="Helvetica" charset="0"/>
                <a:sym typeface="Helvetica" charset="0"/>
              </a:rPr>
              <a:t>MoDELS</a:t>
            </a:r>
            <a:r>
              <a:rPr lang="en-US" sz="1800" dirty="0">
                <a:solidFill>
                  <a:schemeClr val="tx1"/>
                </a:solidFill>
                <a:latin typeface="Helvetica" charset="0"/>
                <a:cs typeface="Helvetica" charset="0"/>
                <a:sym typeface="Helvetica" charset="0"/>
              </a:rPr>
              <a:t> 2008, volume 5421 of LNCS, pages 20–34, 2008.</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J. Porter, P. </a:t>
            </a:r>
            <a:r>
              <a:rPr lang="en-US" sz="1800" dirty="0" err="1">
                <a:solidFill>
                  <a:schemeClr val="tx1"/>
                </a:solidFill>
                <a:latin typeface="Helvetica" charset="0"/>
                <a:cs typeface="Helvetica" charset="0"/>
                <a:sym typeface="Helvetica" charset="0"/>
              </a:rPr>
              <a:t>Volgyesi</a:t>
            </a:r>
            <a:r>
              <a:rPr lang="en-US" sz="1800" dirty="0">
                <a:solidFill>
                  <a:schemeClr val="tx1"/>
                </a:solidFill>
                <a:latin typeface="Helvetica" charset="0"/>
                <a:cs typeface="Helvetica" charset="0"/>
                <a:sym typeface="Helvetica" charset="0"/>
              </a:rPr>
              <a:t>, N. Kottenstette, H. Nine, G. Karsai, and J. Sztipanovits. An experimental model-based rapid prototyping environment for high-confidence embedded software. In Proceedings of the 2009 IEEE/IFIP International Symposium on Rapid System </a:t>
            </a:r>
            <a:r>
              <a:rPr lang="en-US" sz="1800" dirty="0" smtClean="0">
                <a:solidFill>
                  <a:schemeClr val="tx1"/>
                </a:solidFill>
                <a:latin typeface="Helvetica" charset="0"/>
                <a:cs typeface="Helvetica" charset="0"/>
                <a:sym typeface="Helvetica" charset="0"/>
              </a:rPr>
              <a:t>Prototyping, </a:t>
            </a:r>
            <a:r>
              <a:rPr lang="en-US" sz="1800" dirty="0">
                <a:solidFill>
                  <a:schemeClr val="tx1"/>
                </a:solidFill>
                <a:latin typeface="Helvetica" charset="0"/>
                <a:cs typeface="Helvetica" charset="0"/>
                <a:sym typeface="Helvetica" charset="0"/>
              </a:rPr>
              <a:t>pages 3–10. IEEE Computer Society, 2009.</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K. </a:t>
            </a:r>
            <a:r>
              <a:rPr lang="en-US" sz="1800" dirty="0" err="1">
                <a:solidFill>
                  <a:schemeClr val="tx1"/>
                </a:solidFill>
                <a:latin typeface="Helvetica" charset="0"/>
                <a:cs typeface="Helvetica" charset="0"/>
                <a:sym typeface="Helvetica" charset="0"/>
              </a:rPr>
              <a:t>Schild</a:t>
            </a:r>
            <a:r>
              <a:rPr lang="en-US" sz="1800" dirty="0">
                <a:solidFill>
                  <a:schemeClr val="tx1"/>
                </a:solidFill>
                <a:latin typeface="Helvetica" charset="0"/>
                <a:cs typeface="Helvetica" charset="0"/>
                <a:sym typeface="Helvetica" charset="0"/>
              </a:rPr>
              <a:t> and J. Wu ̈</a:t>
            </a:r>
            <a:r>
              <a:rPr lang="en-US" sz="1800" dirty="0" err="1">
                <a:solidFill>
                  <a:schemeClr val="tx1"/>
                </a:solidFill>
                <a:latin typeface="Helvetica" charset="0"/>
                <a:cs typeface="Helvetica" charset="0"/>
                <a:sym typeface="Helvetica" charset="0"/>
              </a:rPr>
              <a:t>rtz</a:t>
            </a:r>
            <a:r>
              <a:rPr lang="en-US" sz="1800" dirty="0">
                <a:solidFill>
                  <a:schemeClr val="tx1"/>
                </a:solidFill>
                <a:latin typeface="Helvetica" charset="0"/>
                <a:cs typeface="Helvetica" charset="0"/>
                <a:sym typeface="Helvetica" charset="0"/>
              </a:rPr>
              <a:t>. Scheduling of time-triggered real- time systems. Constraints, 5(4):335–357, Oct. 2000.</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rPr>
              <a:t>C. Schulte, M. Lagerkvist, and G. Tack.	</a:t>
            </a:r>
            <a:r>
              <a:rPr lang="en-US" sz="1800" dirty="0" err="1">
                <a:solidFill>
                  <a:schemeClr val="tx1"/>
                </a:solidFill>
                <a:latin typeface="Helvetica" charset="0"/>
                <a:cs typeface="Helvetica" charset="0"/>
                <a:sym typeface="Helvetica" charset="0"/>
              </a:rPr>
              <a:t>Gecode</a:t>
            </a:r>
            <a:r>
              <a:rPr lang="en-US" sz="1800" dirty="0">
                <a:solidFill>
                  <a:schemeClr val="tx1"/>
                </a:solidFill>
                <a:latin typeface="Helvetica" charset="0"/>
                <a:cs typeface="Helvetica" charset="0"/>
                <a:sym typeface="Helvetica" charset="0"/>
              </a:rPr>
              <a:t>: Generic Constraint Development Environment. </a:t>
            </a:r>
            <a:r>
              <a:rPr lang="en-US" sz="1800" u="sng" dirty="0">
                <a:solidFill>
                  <a:schemeClr val="tx1"/>
                </a:solidFill>
                <a:latin typeface="Helvetica" charset="0"/>
                <a:cs typeface="Helvetica" charset="0"/>
                <a:sym typeface="Helvetica" charset="0"/>
              </a:rPr>
              <a:t>http://www.gecode.org</a:t>
            </a:r>
            <a:r>
              <a:rPr lang="en-US" sz="1800" dirty="0">
                <a:solidFill>
                  <a:schemeClr val="tx1"/>
                </a:solidFill>
                <a:latin typeface="Helvetica" charset="0"/>
                <a:cs typeface="Helvetica" charset="0"/>
                <a:sym typeface="Helvetica" charset="0"/>
              </a:rPr>
              <a:t>/.</a:t>
            </a:r>
          </a:p>
          <a:p>
            <a:pPr marL="381000" indent="-381000" algn="l">
              <a:spcBef>
                <a:spcPts val="800"/>
              </a:spcBef>
              <a:buFontTx/>
              <a:buAutoNum type="arabicPeriod" startAt="14"/>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solidFill>
                  <a:schemeClr val="tx1"/>
                </a:solidFill>
                <a:latin typeface="Helvetica" charset="0"/>
                <a:cs typeface="Helvetica" charset="0"/>
                <a:sym typeface="Helvetica" charset="0"/>
                <a:hlinkClick r:id="rId3"/>
              </a:rPr>
              <a:t>R. Thibodeaux. The sp</a:t>
            </a:r>
            <a:r>
              <a:rPr lang="en-US" sz="1800" dirty="0">
                <a:solidFill>
                  <a:schemeClr val="tx1"/>
                </a:solidFill>
                <a:latin typeface="Helvetica" charset="0"/>
                <a:cs typeface="Helvetica" charset="0"/>
                <a:sym typeface="Helvetica" charset="0"/>
              </a:rPr>
              <a:t>ecification and implementation of a model of computation. MS thesis, Vanderbilt Univ., 2008.</a:t>
            </a:r>
          </a:p>
        </p:txBody>
      </p:sp>
      <p:sp>
        <p:nvSpPr>
          <p:cNvPr id="38917" name="Line 4"/>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38918" name="Line 6"/>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38919" name="Picture 7"/>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4"/>
          <p:cNvPicPr>
            <a:picLocks noChangeAspect="1" noChangeArrowheads="1"/>
          </p:cNvPicPr>
          <p:nvPr/>
        </p:nvPicPr>
        <p:blipFill>
          <a:blip r:embed="rId3" cstate="print"/>
          <a:srcRect/>
          <a:stretch>
            <a:fillRect/>
          </a:stretch>
        </p:blipFill>
        <p:spPr bwMode="auto">
          <a:xfrm>
            <a:off x="11882438" y="307975"/>
            <a:ext cx="804862" cy="555625"/>
          </a:xfrm>
          <a:prstGeom prst="rect">
            <a:avLst/>
          </a:prstGeom>
          <a:noFill/>
          <a:ln w="9525">
            <a:noFill/>
            <a:miter lim="800000"/>
            <a:headEnd/>
            <a:tailEnd/>
          </a:ln>
        </p:spPr>
      </p:pic>
      <p:pic>
        <p:nvPicPr>
          <p:cNvPr id="14342" name="Picture 5"/>
          <p:cNvPicPr>
            <a:picLocks noChangeAspect="1" noChangeArrowheads="1"/>
          </p:cNvPicPr>
          <p:nvPr/>
        </p:nvPicPr>
        <p:blipFill>
          <a:blip r:embed="rId4" cstate="print"/>
          <a:srcRect/>
          <a:stretch>
            <a:fillRect/>
          </a:stretch>
        </p:blipFill>
        <p:spPr bwMode="auto">
          <a:xfrm>
            <a:off x="257175" y="193675"/>
            <a:ext cx="952500" cy="781050"/>
          </a:xfrm>
          <a:prstGeom prst="rect">
            <a:avLst/>
          </a:prstGeom>
          <a:noFill/>
          <a:ln w="9525">
            <a:noFill/>
            <a:miter lim="800000"/>
            <a:headEnd/>
            <a:tailEnd/>
          </a:ln>
        </p:spPr>
      </p:pic>
      <p:sp>
        <p:nvSpPr>
          <p:cNvPr id="14343" name="Line 6"/>
          <p:cNvSpPr>
            <a:spLocks noChangeShapeType="1"/>
          </p:cNvSpPr>
          <p:nvPr/>
        </p:nvSpPr>
        <p:spPr bwMode="auto">
          <a:xfrm rot="10800000" flipH="1">
            <a:off x="228600" y="1598612"/>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4345" name="Line 9"/>
          <p:cNvSpPr>
            <a:spLocks noChangeShapeType="1"/>
          </p:cNvSpPr>
          <p:nvPr/>
        </p:nvSpPr>
        <p:spPr bwMode="auto">
          <a:xfrm rot="10800000" flipH="1">
            <a:off x="0" y="9359900"/>
            <a:ext cx="12979400" cy="0"/>
          </a:xfrm>
          <a:prstGeom prst="line">
            <a:avLst/>
          </a:prstGeom>
          <a:noFill/>
          <a:ln w="12700">
            <a:solidFill>
              <a:schemeClr val="tx1"/>
            </a:solidFill>
            <a:miter lim="800000"/>
            <a:headEnd/>
            <a:tailEnd/>
          </a:ln>
        </p:spPr>
        <p:txBody>
          <a:bodyPr lIns="0" tIns="0" rIns="0" bIns="0"/>
          <a:lstStyle/>
          <a:p>
            <a:endParaRPr lang="en-US"/>
          </a:p>
        </p:txBody>
      </p:sp>
      <p:sp>
        <p:nvSpPr>
          <p:cNvPr id="60" name="Rectangle 1"/>
          <p:cNvSpPr>
            <a:spLocks noGrp="1" noChangeArrowheads="1"/>
          </p:cNvSpPr>
          <p:nvPr>
            <p:ph type="title"/>
          </p:nvPr>
        </p:nvSpPr>
        <p:spPr>
          <a:xfrm>
            <a:off x="901700" y="584200"/>
            <a:ext cx="11188700" cy="787400"/>
          </a:xfrm>
        </p:spPr>
        <p:txBody>
          <a:bodyPr/>
          <a:lstStyle/>
          <a:p>
            <a:pPr eaLnBrk="1" hangingPunct="1"/>
            <a:r>
              <a:rPr lang="en-US" sz="4000" b="1" dirty="0" smtClean="0">
                <a:ea typeface="ヒラギノ角ゴ ProN W6" charset="0"/>
                <a:cs typeface="ヒラギノ角ゴ ProN W6" charset="0"/>
              </a:rPr>
              <a:t>Addressing Uncertainty: </a:t>
            </a:r>
            <a:br>
              <a:rPr lang="en-US" sz="4000" b="1" dirty="0" smtClean="0">
                <a:ea typeface="ヒラギノ角ゴ ProN W6" charset="0"/>
                <a:cs typeface="ヒラギノ角ゴ ProN W6" charset="0"/>
              </a:rPr>
            </a:br>
            <a:r>
              <a:rPr lang="en-US" sz="4000" b="1" dirty="0" smtClean="0">
                <a:ea typeface="ヒラギノ角ゴ ProN W6" charset="0"/>
                <a:cs typeface="ヒラギノ角ゴ ProN W6" charset="0"/>
              </a:rPr>
              <a:t>Compositional </a:t>
            </a:r>
            <a:r>
              <a:rPr lang="en-US" sz="4000" b="1" dirty="0" smtClean="0">
                <a:ea typeface="ヒラギノ角ゴ ProN W6" charset="0"/>
                <a:cs typeface="ヒラギノ角ゴ ProN W6" charset="0"/>
              </a:rPr>
              <a:t>Methods</a:t>
            </a:r>
          </a:p>
        </p:txBody>
      </p:sp>
      <p:sp>
        <p:nvSpPr>
          <p:cNvPr id="16" name="Rounded Rectangle 15"/>
          <p:cNvSpPr/>
          <p:nvPr/>
        </p:nvSpPr>
        <p:spPr>
          <a:xfrm>
            <a:off x="152399" y="3622353"/>
            <a:ext cx="3018367" cy="1406847"/>
          </a:xfrm>
          <a:prstGeom prst="roundRect">
            <a:avLst/>
          </a:prstGeom>
          <a:solidFill>
            <a:schemeClr val="accent3">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CONTROL </a:t>
            </a:r>
          </a:p>
          <a:p>
            <a:pPr algn="ctr"/>
            <a:r>
              <a:rPr lang="en-US" sz="2000" dirty="0" smtClean="0"/>
              <a:t>DESIGN</a:t>
            </a:r>
            <a:endParaRPr lang="en-US" sz="2000" dirty="0"/>
          </a:p>
        </p:txBody>
      </p:sp>
      <p:sp>
        <p:nvSpPr>
          <p:cNvPr id="17" name="Rounded Rectangle 16"/>
          <p:cNvSpPr/>
          <p:nvPr/>
        </p:nvSpPr>
        <p:spPr>
          <a:xfrm>
            <a:off x="3454400" y="3622353"/>
            <a:ext cx="3200400" cy="1406847"/>
          </a:xfrm>
          <a:prstGeom prst="round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IMPLEMENTATION</a:t>
            </a:r>
          </a:p>
          <a:p>
            <a:pPr algn="ctr"/>
            <a:r>
              <a:rPr lang="en-US" sz="2000" dirty="0" smtClean="0"/>
              <a:t>DESIGN</a:t>
            </a:r>
            <a:endParaRPr lang="en-US" sz="2000" dirty="0"/>
          </a:p>
        </p:txBody>
      </p:sp>
      <p:sp>
        <p:nvSpPr>
          <p:cNvPr id="18" name="Rounded Rectangle 17"/>
          <p:cNvSpPr/>
          <p:nvPr/>
        </p:nvSpPr>
        <p:spPr>
          <a:xfrm>
            <a:off x="7035800" y="3646839"/>
            <a:ext cx="2514600" cy="1382361"/>
          </a:xfrm>
          <a:prstGeom prst="roundRect">
            <a:avLst/>
          </a:prstGeom>
          <a:solidFill>
            <a:schemeClr val="accent2">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SOFTWARE</a:t>
            </a:r>
          </a:p>
          <a:p>
            <a:pPr algn="ctr"/>
            <a:r>
              <a:rPr lang="en-US" sz="2000" dirty="0" smtClean="0"/>
              <a:t>ANALYSIS</a:t>
            </a:r>
            <a:endParaRPr lang="en-US" sz="2000" dirty="0"/>
          </a:p>
        </p:txBody>
      </p:sp>
      <p:sp>
        <p:nvSpPr>
          <p:cNvPr id="19" name="Rounded Rectangle 18"/>
          <p:cNvSpPr/>
          <p:nvPr/>
        </p:nvSpPr>
        <p:spPr>
          <a:xfrm>
            <a:off x="9863667" y="3622353"/>
            <a:ext cx="2887133" cy="1406847"/>
          </a:xfrm>
          <a:prstGeom prst="roundRect">
            <a:avLst/>
          </a:prstGeom>
          <a:solidFill>
            <a:schemeClr val="accent5">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GENERATION</a:t>
            </a:r>
          </a:p>
          <a:p>
            <a:pPr algn="ctr"/>
            <a:r>
              <a:rPr lang="en-US" sz="2000" dirty="0" smtClean="0"/>
              <a:t>&amp; EXECUTION</a:t>
            </a:r>
            <a:endParaRPr lang="en-US" sz="2000" dirty="0"/>
          </a:p>
        </p:txBody>
      </p:sp>
      <p:sp>
        <p:nvSpPr>
          <p:cNvPr id="30" name="TextBox 29"/>
          <p:cNvSpPr txBox="1"/>
          <p:nvPr/>
        </p:nvSpPr>
        <p:spPr>
          <a:xfrm>
            <a:off x="1930401" y="7949625"/>
            <a:ext cx="9677399" cy="1077218"/>
          </a:xfrm>
          <a:prstGeom prst="rect">
            <a:avLst/>
          </a:prstGeom>
          <a:solidFill>
            <a:schemeClr val="bg1"/>
          </a:solidFill>
          <a:ln w="12700">
            <a:solidFill>
              <a:schemeClr val="tx1"/>
            </a:solidFill>
          </a:ln>
        </p:spPr>
        <p:txBody>
          <a:bodyPr wrap="square" rtlCol="0">
            <a:spAutoFit/>
          </a:bodyPr>
          <a:lstStyle/>
          <a:p>
            <a:r>
              <a:rPr lang="en-US" sz="3200" dirty="0" smtClean="0"/>
              <a:t>Constructive design assumptions must be maintained throughout the implementation process.</a:t>
            </a:r>
            <a:endParaRPr lang="en-US" sz="3200" dirty="0"/>
          </a:p>
        </p:txBody>
      </p:sp>
      <p:sp>
        <p:nvSpPr>
          <p:cNvPr id="31" name="TextBox 30"/>
          <p:cNvSpPr txBox="1"/>
          <p:nvPr/>
        </p:nvSpPr>
        <p:spPr>
          <a:xfrm>
            <a:off x="228600" y="5562600"/>
            <a:ext cx="3149600" cy="1815882"/>
          </a:xfrm>
          <a:prstGeom prst="rect">
            <a:avLst/>
          </a:prstGeom>
          <a:solidFill>
            <a:schemeClr val="bg1"/>
          </a:solidFill>
          <a:ln w="12700">
            <a:solidFill>
              <a:schemeClr val="tx1"/>
            </a:solidFill>
          </a:ln>
        </p:spPr>
        <p:txBody>
          <a:bodyPr wrap="square" rtlCol="0">
            <a:spAutoFit/>
          </a:bodyPr>
          <a:lstStyle/>
          <a:p>
            <a:pPr algn="ctr"/>
            <a:r>
              <a:rPr lang="en-US" sz="2800" b="1" dirty="0" smtClean="0"/>
              <a:t>PASSIVE CONTROL</a:t>
            </a:r>
          </a:p>
          <a:p>
            <a:pPr algn="ctr"/>
            <a:r>
              <a:rPr lang="en-US" sz="2800" b="1" dirty="0" smtClean="0"/>
              <a:t>TECHNIQUES</a:t>
            </a:r>
          </a:p>
          <a:p>
            <a:pPr algn="ctr"/>
            <a:r>
              <a:rPr lang="en-US" sz="2800" b="1" dirty="0" smtClean="0"/>
              <a:t>FOR STABILITY</a:t>
            </a:r>
            <a:endParaRPr lang="en-US" sz="2800" b="1" dirty="0"/>
          </a:p>
        </p:txBody>
      </p:sp>
      <p:sp>
        <p:nvSpPr>
          <p:cNvPr id="32" name="TextBox 31"/>
          <p:cNvSpPr txBox="1"/>
          <p:nvPr/>
        </p:nvSpPr>
        <p:spPr>
          <a:xfrm>
            <a:off x="4826000" y="5562600"/>
            <a:ext cx="3581400" cy="1815882"/>
          </a:xfrm>
          <a:prstGeom prst="rect">
            <a:avLst/>
          </a:prstGeom>
          <a:solidFill>
            <a:schemeClr val="bg1"/>
          </a:solidFill>
          <a:ln w="12700">
            <a:solidFill>
              <a:schemeClr val="tx1"/>
            </a:solidFill>
          </a:ln>
        </p:spPr>
        <p:txBody>
          <a:bodyPr wrap="square" rtlCol="0">
            <a:spAutoFit/>
          </a:bodyPr>
          <a:lstStyle/>
          <a:p>
            <a:pPr algn="ctr"/>
            <a:r>
              <a:rPr lang="en-US" sz="2800" b="1" dirty="0" smtClean="0"/>
              <a:t>COMPOSITIONAL</a:t>
            </a:r>
          </a:p>
          <a:p>
            <a:pPr algn="ctr"/>
            <a:r>
              <a:rPr lang="en-US" sz="2800" b="1" dirty="0" smtClean="0"/>
              <a:t>SOFTWARE ANALYSIS</a:t>
            </a:r>
          </a:p>
          <a:p>
            <a:pPr algn="ctr"/>
            <a:r>
              <a:rPr lang="en-US" sz="2800" b="1" dirty="0" smtClean="0"/>
              <a:t>(Timing, Deadlock)</a:t>
            </a:r>
            <a:endParaRPr lang="en-US" sz="2800" b="1" dirty="0"/>
          </a:p>
        </p:txBody>
      </p:sp>
      <p:sp>
        <p:nvSpPr>
          <p:cNvPr id="33" name="TextBox 32"/>
          <p:cNvSpPr txBox="1"/>
          <p:nvPr/>
        </p:nvSpPr>
        <p:spPr>
          <a:xfrm>
            <a:off x="524933" y="1783140"/>
            <a:ext cx="12073467" cy="1569660"/>
          </a:xfrm>
          <a:prstGeom prst="rect">
            <a:avLst/>
          </a:prstGeom>
          <a:solidFill>
            <a:schemeClr val="bg1"/>
          </a:solidFill>
          <a:ln w="12700">
            <a:solidFill>
              <a:schemeClr val="tx1"/>
            </a:solidFill>
          </a:ln>
        </p:spPr>
        <p:txBody>
          <a:bodyPr wrap="square" rtlCol="0">
            <a:spAutoFit/>
          </a:bodyPr>
          <a:lstStyle/>
          <a:p>
            <a:r>
              <a:rPr lang="en-US" sz="3200" smtClean="0"/>
              <a:t>Compositional </a:t>
            </a:r>
            <a:r>
              <a:rPr lang="en-US" sz="3200" dirty="0" smtClean="0"/>
              <a:t>methods rely on component behavior conditions, interconnection rules, and associative interface properties to guarantee correct behavior, reducing verification burdens.</a:t>
            </a:r>
            <a:endParaRPr lang="en-US" sz="3200" dirty="0"/>
          </a:p>
        </p:txBody>
      </p:sp>
      <p:sp>
        <p:nvSpPr>
          <p:cNvPr id="34" name="TextBox 33"/>
          <p:cNvSpPr txBox="1"/>
          <p:nvPr/>
        </p:nvSpPr>
        <p:spPr>
          <a:xfrm>
            <a:off x="9702800" y="5334000"/>
            <a:ext cx="3149600" cy="2246769"/>
          </a:xfrm>
          <a:prstGeom prst="rect">
            <a:avLst/>
          </a:prstGeom>
          <a:solidFill>
            <a:schemeClr val="bg1"/>
          </a:solidFill>
          <a:ln w="12700">
            <a:solidFill>
              <a:schemeClr val="tx1"/>
            </a:solidFill>
          </a:ln>
        </p:spPr>
        <p:txBody>
          <a:bodyPr wrap="square" rtlCol="0">
            <a:spAutoFit/>
          </a:bodyPr>
          <a:lstStyle/>
          <a:p>
            <a:pPr algn="ctr"/>
            <a:r>
              <a:rPr lang="en-US" sz="2800" b="1" dirty="0" smtClean="0"/>
              <a:t>SYNCHRONOUS EXECUTION/</a:t>
            </a:r>
          </a:p>
          <a:p>
            <a:pPr algn="ctr"/>
            <a:r>
              <a:rPr lang="en-US" sz="2800" b="1" dirty="0" smtClean="0"/>
              <a:t>TIME-TRIGGERED</a:t>
            </a:r>
          </a:p>
          <a:p>
            <a:pPr algn="ctr"/>
            <a:r>
              <a:rPr lang="en-US" sz="2800" b="1" dirty="0" smtClean="0"/>
              <a:t>ARCHITECTURE</a:t>
            </a:r>
            <a:endParaRPr lang="en-US" sz="2800"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1066800" y="508000"/>
            <a:ext cx="10871200" cy="787400"/>
          </a:xfrm>
        </p:spPr>
        <p:txBody>
          <a:bodyPr/>
          <a:lstStyle/>
          <a:p>
            <a:pPr eaLnBrk="1" hangingPunct="1"/>
            <a:r>
              <a:rPr lang="en-US" sz="4000" b="1" dirty="0" smtClean="0"/>
              <a:t>Addressing Uncertainty: </a:t>
            </a:r>
            <a:br>
              <a:rPr lang="en-US" sz="4000" b="1" dirty="0" smtClean="0"/>
            </a:br>
            <a:r>
              <a:rPr lang="en-US" sz="4000" b="1" dirty="0" smtClean="0"/>
              <a:t>Deterministic Execution</a:t>
            </a:r>
            <a:endParaRPr lang="en-US" sz="4000" b="1" dirty="0" smtClean="0">
              <a:ea typeface="ヒラギノ角ゴ ProN W6" charset="0"/>
              <a:cs typeface="ヒラギノ角ゴ ProN W6" charset="0"/>
            </a:endParaRPr>
          </a:p>
        </p:txBody>
      </p:sp>
      <p:pic>
        <p:nvPicPr>
          <p:cNvPr id="17411"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17412" name="Rectangle 3"/>
          <p:cNvSpPr>
            <a:spLocks/>
          </p:cNvSpPr>
          <p:nvPr/>
        </p:nvSpPr>
        <p:spPr bwMode="auto">
          <a:xfrm>
            <a:off x="412750" y="1568450"/>
            <a:ext cx="12192000" cy="1346200"/>
          </a:xfrm>
          <a:prstGeom prst="rect">
            <a:avLst/>
          </a:prstGeom>
          <a:noFill/>
          <a:ln w="12700">
            <a:noFill/>
            <a:miter lim="800000"/>
            <a:headEnd/>
            <a:tailEnd/>
          </a:ln>
        </p:spPr>
        <p:txBody>
          <a:bodyPr lIns="0" tIns="0" rIns="0" bIns="0" anchor="ctr"/>
          <a:lstStyle/>
          <a:p>
            <a:pPr algn="l"/>
            <a:r>
              <a:rPr lang="en-US" dirty="0" smtClean="0">
                <a:solidFill>
                  <a:schemeClr val="tx1"/>
                </a:solidFill>
                <a:ea typeface="Gill Sans" charset="0"/>
                <a:cs typeface="Gill Sans" charset="0"/>
              </a:rPr>
              <a:t>Time-Triggered Architecture </a:t>
            </a:r>
            <a:r>
              <a:rPr lang="en-US" dirty="0">
                <a:solidFill>
                  <a:schemeClr val="tx1"/>
                </a:solidFill>
                <a:ea typeface="Gill Sans" charset="0"/>
                <a:cs typeface="Gill Sans" charset="0"/>
              </a:rPr>
              <a:t>is a robust model of execution for high-confidence embedded systems.</a:t>
            </a:r>
          </a:p>
        </p:txBody>
      </p:sp>
      <p:sp>
        <p:nvSpPr>
          <p:cNvPr id="17413" name="Rectangle 4"/>
          <p:cNvSpPr>
            <a:spLocks/>
          </p:cNvSpPr>
          <p:nvPr/>
        </p:nvSpPr>
        <p:spPr bwMode="auto">
          <a:xfrm>
            <a:off x="6711950" y="7746999"/>
            <a:ext cx="6057900" cy="1968500"/>
          </a:xfrm>
          <a:prstGeom prst="rect">
            <a:avLst/>
          </a:prstGeom>
          <a:noFill/>
          <a:ln w="12700">
            <a:noFill/>
            <a:miter lim="800000"/>
            <a:headEnd/>
            <a:tailEnd/>
          </a:ln>
        </p:spPr>
        <p:txBody>
          <a:bodyPr lIns="0" tIns="0" rIns="0" bIns="0" anchor="ctr"/>
          <a:lstStyle/>
          <a:p>
            <a:pPr marL="508000" indent="-508000" algn="l">
              <a:buFontTx/>
              <a:buAutoNum type="arabicPeriod"/>
            </a:pPr>
            <a:r>
              <a:rPr lang="en-US" sz="3600">
                <a:solidFill>
                  <a:schemeClr val="tx1"/>
                </a:solidFill>
                <a:ea typeface="Gill Sans" charset="0"/>
                <a:cs typeface="Gill Sans" charset="0"/>
              </a:rPr>
              <a:t>(@ 5ms) - Receive msg</a:t>
            </a:r>
          </a:p>
          <a:p>
            <a:pPr marL="508000" indent="-508000" algn="l">
              <a:buFontTx/>
              <a:buAutoNum type="arabicPeriod"/>
            </a:pPr>
            <a:r>
              <a:rPr lang="en-US" sz="3600">
                <a:solidFill>
                  <a:schemeClr val="tx1"/>
                </a:solidFill>
                <a:ea typeface="Gill Sans" charset="0"/>
                <a:cs typeface="Gill Sans" charset="0"/>
              </a:rPr>
              <a:t>(@ 10ms) - Task A</a:t>
            </a:r>
          </a:p>
          <a:p>
            <a:pPr marL="508000" indent="-508000" algn="l">
              <a:buFontTx/>
              <a:buAutoNum type="arabicPeriod"/>
            </a:pPr>
            <a:r>
              <a:rPr lang="en-US" sz="3600">
                <a:solidFill>
                  <a:schemeClr val="tx1"/>
                </a:solidFill>
                <a:ea typeface="Gill Sans" charset="0"/>
                <a:cs typeface="Gill Sans" charset="0"/>
              </a:rPr>
              <a:t>(@ 15ms) - Send msg</a:t>
            </a:r>
          </a:p>
        </p:txBody>
      </p:sp>
      <p:sp>
        <p:nvSpPr>
          <p:cNvPr id="22533" name="Oval 5"/>
          <p:cNvSpPr>
            <a:spLocks/>
          </p:cNvSpPr>
          <p:nvPr/>
        </p:nvSpPr>
        <p:spPr bwMode="auto">
          <a:xfrm>
            <a:off x="2616200" y="8267699"/>
            <a:ext cx="1270000" cy="1270000"/>
          </a:xfrm>
          <a:prstGeom prst="ellipse">
            <a:avLst/>
          </a:prstGeom>
          <a:solidFill>
            <a:schemeClr val="accent1"/>
          </a:solidFill>
          <a:ln w="25400" cap="flat">
            <a:solidFill>
              <a:schemeClr val="tx1"/>
            </a:solidFill>
            <a:prstDash val="solid"/>
            <a:miter lim="800000"/>
            <a:headEnd type="none" w="med" len="med"/>
            <a:tailEnd type="none" w="med" len="med"/>
          </a:ln>
        </p:spPr>
        <p:txBody>
          <a:bodyPr lIns="0" tIns="0" rIns="0" bIns="0" anchor="ctr"/>
          <a:lstStyle/>
          <a:p>
            <a:pPr>
              <a:defRPr/>
            </a:pPr>
            <a:r>
              <a:rPr lang="en-US" sz="2900" dirty="0">
                <a:solidFill>
                  <a:srgbClr val="FFFFFF"/>
                </a:solidFill>
                <a:effectLst>
                  <a:outerShdw blurRad="38100" dist="38100" dir="2700000" algn="tl">
                    <a:srgbClr val="000000"/>
                  </a:outerShdw>
                </a:effectLst>
                <a:ea typeface="Gill Sans" charset="0"/>
                <a:cs typeface="Gill Sans" charset="0"/>
              </a:rPr>
              <a:t>Node A</a:t>
            </a:r>
          </a:p>
        </p:txBody>
      </p:sp>
      <p:sp>
        <p:nvSpPr>
          <p:cNvPr id="17415" name="Line 6"/>
          <p:cNvSpPr>
            <a:spLocks noChangeShapeType="1"/>
          </p:cNvSpPr>
          <p:nvPr/>
        </p:nvSpPr>
        <p:spPr bwMode="auto">
          <a:xfrm>
            <a:off x="1041400" y="7429499"/>
            <a:ext cx="4406900" cy="0"/>
          </a:xfrm>
          <a:prstGeom prst="line">
            <a:avLst/>
          </a:prstGeom>
          <a:noFill/>
          <a:ln w="88900">
            <a:solidFill>
              <a:schemeClr val="tx1"/>
            </a:solidFill>
            <a:prstDash val="sysDot"/>
            <a:miter lim="800000"/>
            <a:headEnd/>
            <a:tailEnd/>
          </a:ln>
        </p:spPr>
        <p:txBody>
          <a:bodyPr lIns="0" tIns="0" rIns="0" bIns="0"/>
          <a:lstStyle/>
          <a:p>
            <a:endParaRPr lang="en-US"/>
          </a:p>
        </p:txBody>
      </p:sp>
      <p:sp>
        <p:nvSpPr>
          <p:cNvPr id="17416" name="Line 7"/>
          <p:cNvSpPr>
            <a:spLocks noChangeShapeType="1"/>
          </p:cNvSpPr>
          <p:nvPr/>
        </p:nvSpPr>
        <p:spPr bwMode="auto">
          <a:xfrm>
            <a:off x="3251200" y="7429499"/>
            <a:ext cx="0" cy="838200"/>
          </a:xfrm>
          <a:prstGeom prst="line">
            <a:avLst/>
          </a:prstGeom>
          <a:noFill/>
          <a:ln w="88900">
            <a:solidFill>
              <a:schemeClr val="tx1"/>
            </a:solidFill>
            <a:prstDash val="sysDot"/>
            <a:miter lim="800000"/>
            <a:headEnd/>
            <a:tailEnd/>
          </a:ln>
        </p:spPr>
        <p:txBody>
          <a:bodyPr lIns="0" tIns="0" rIns="0" bIns="0"/>
          <a:lstStyle/>
          <a:p>
            <a:endParaRPr lang="en-US"/>
          </a:p>
        </p:txBody>
      </p:sp>
      <p:sp>
        <p:nvSpPr>
          <p:cNvPr id="17417" name="Rectangle 8"/>
          <p:cNvSpPr>
            <a:spLocks/>
          </p:cNvSpPr>
          <p:nvPr/>
        </p:nvSpPr>
        <p:spPr bwMode="auto">
          <a:xfrm>
            <a:off x="368300" y="7150099"/>
            <a:ext cx="609600" cy="495300"/>
          </a:xfrm>
          <a:prstGeom prst="rect">
            <a:avLst/>
          </a:prstGeom>
          <a:noFill/>
          <a:ln w="12700">
            <a:noFill/>
            <a:miter lim="800000"/>
            <a:headEnd/>
            <a:tailEnd/>
          </a:ln>
        </p:spPr>
        <p:txBody>
          <a:bodyPr wrap="none" lIns="0" tIns="0" rIns="0" bIns="0" anchor="ctr">
            <a:spAutoFit/>
          </a:bodyPr>
          <a:lstStyle/>
          <a:p>
            <a:pPr algn="l"/>
            <a:r>
              <a:rPr lang="en-US" sz="2700">
                <a:solidFill>
                  <a:schemeClr val="tx1"/>
                </a:solidFill>
                <a:ea typeface="Gill Sans" charset="0"/>
                <a:cs typeface="Gill Sans" charset="0"/>
              </a:rPr>
              <a:t>Bus</a:t>
            </a:r>
          </a:p>
        </p:txBody>
      </p:sp>
      <p:sp>
        <p:nvSpPr>
          <p:cNvPr id="22537" name="AutoShape 9"/>
          <p:cNvSpPr>
            <a:spLocks/>
          </p:cNvSpPr>
          <p:nvPr/>
        </p:nvSpPr>
        <p:spPr bwMode="auto">
          <a:xfrm>
            <a:off x="749300" y="7543799"/>
            <a:ext cx="723900" cy="571500"/>
          </a:xfrm>
          <a:prstGeom prst="triangle">
            <a:avLst>
              <a:gd name="adj" fmla="val 50000"/>
            </a:avLst>
          </a:prstGeom>
          <a:solidFill>
            <a:srgbClr val="00FF00"/>
          </a:solidFill>
          <a:ln w="25400">
            <a:solidFill>
              <a:schemeClr val="tx1"/>
            </a:solidFill>
            <a:miter lim="800000"/>
            <a:headEnd/>
            <a:tailEnd/>
          </a:ln>
        </p:spPr>
        <p:txBody>
          <a:bodyPr lIns="0" tIns="0" rIns="0" bIns="0"/>
          <a:lstStyle/>
          <a:p>
            <a:endParaRPr lang="en-US"/>
          </a:p>
        </p:txBody>
      </p:sp>
      <p:sp>
        <p:nvSpPr>
          <p:cNvPr id="17419" name="Rectangle 10"/>
          <p:cNvSpPr>
            <a:spLocks/>
          </p:cNvSpPr>
          <p:nvPr/>
        </p:nvSpPr>
        <p:spPr bwMode="auto">
          <a:xfrm>
            <a:off x="1701800" y="3251200"/>
            <a:ext cx="9906000" cy="3606800"/>
          </a:xfrm>
          <a:prstGeom prst="rect">
            <a:avLst/>
          </a:prstGeom>
          <a:noFill/>
          <a:ln w="12700">
            <a:noFill/>
            <a:miter lim="800000"/>
            <a:headEnd/>
            <a:tailEnd/>
          </a:ln>
        </p:spPr>
        <p:txBody>
          <a:bodyPr lIns="0" tIns="0" rIns="0" bIns="0" anchor="ctr"/>
          <a:lstStyle/>
          <a:p>
            <a:pPr marL="381000" indent="-381000" algn="l">
              <a:spcBef>
                <a:spcPts val="1000"/>
              </a:spcBef>
              <a:buSzPct val="125000"/>
              <a:buFont typeface="Gill Sans" charset="0"/>
              <a:buChar char="•"/>
            </a:pPr>
            <a:r>
              <a:rPr lang="en-US" sz="3600" dirty="0">
                <a:solidFill>
                  <a:schemeClr val="tx1"/>
                </a:solidFill>
                <a:ea typeface="Gill Sans" charset="0"/>
                <a:cs typeface="Gill Sans" charset="0"/>
              </a:rPr>
              <a:t>Static execution schedule for both tasks and communications</a:t>
            </a:r>
          </a:p>
          <a:p>
            <a:pPr marL="381000" indent="-381000" algn="l">
              <a:spcBef>
                <a:spcPts val="1000"/>
              </a:spcBef>
              <a:buSzPct val="125000"/>
              <a:buFont typeface="Gill Sans" charset="0"/>
              <a:buChar char="•"/>
            </a:pPr>
            <a:r>
              <a:rPr lang="en-US" sz="3600" dirty="0">
                <a:solidFill>
                  <a:schemeClr val="tx1"/>
                </a:solidFill>
                <a:ea typeface="Gill Sans" charset="0"/>
                <a:cs typeface="Gill Sans" charset="0"/>
              </a:rPr>
              <a:t>Good fault detection and recovery characteristics</a:t>
            </a:r>
          </a:p>
          <a:p>
            <a:pPr marL="381000" indent="-381000" algn="l">
              <a:spcBef>
                <a:spcPts val="1000"/>
              </a:spcBef>
              <a:buSzPct val="125000"/>
              <a:buFont typeface="Gill Sans" charset="0"/>
              <a:buChar char="•"/>
            </a:pPr>
            <a:r>
              <a:rPr lang="en-US" sz="3600" dirty="0">
                <a:solidFill>
                  <a:schemeClr val="tx1"/>
                </a:solidFill>
                <a:ea typeface="Gill Sans" charset="0"/>
                <a:cs typeface="Gill Sans" charset="0"/>
              </a:rPr>
              <a:t>Strong time synchronization between nodes - on message transmission</a:t>
            </a:r>
          </a:p>
          <a:p>
            <a:pPr marL="381000" indent="-381000" algn="l">
              <a:spcBef>
                <a:spcPts val="1000"/>
              </a:spcBef>
              <a:buSzPct val="125000"/>
              <a:buFont typeface="Gill Sans" charset="0"/>
              <a:buChar char="•"/>
            </a:pPr>
            <a:r>
              <a:rPr lang="en-US" sz="3600" dirty="0">
                <a:solidFill>
                  <a:schemeClr val="tx1"/>
                </a:solidFill>
                <a:ea typeface="Gill Sans" charset="0"/>
                <a:cs typeface="Gill Sans" charset="0"/>
              </a:rPr>
              <a:t>Requires accurate on-line </a:t>
            </a:r>
            <a:r>
              <a:rPr lang="en-US" sz="3600" dirty="0" smtClean="0">
                <a:solidFill>
                  <a:schemeClr val="tx1"/>
                </a:solidFill>
                <a:ea typeface="Gill Sans" charset="0"/>
                <a:cs typeface="Gill Sans" charset="0"/>
              </a:rPr>
              <a:t>schedule </a:t>
            </a:r>
            <a:r>
              <a:rPr lang="en-US" sz="3600" dirty="0">
                <a:solidFill>
                  <a:schemeClr val="tx1"/>
                </a:solidFill>
                <a:ea typeface="Gill Sans" charset="0"/>
                <a:cs typeface="Gill Sans" charset="0"/>
              </a:rPr>
              <a:t>execution</a:t>
            </a:r>
          </a:p>
        </p:txBody>
      </p:sp>
      <p:sp>
        <p:nvSpPr>
          <p:cNvPr id="17420" name="Rectangle 11"/>
          <p:cNvSpPr>
            <a:spLocks/>
          </p:cNvSpPr>
          <p:nvPr/>
        </p:nvSpPr>
        <p:spPr bwMode="auto">
          <a:xfrm>
            <a:off x="7772400" y="7277099"/>
            <a:ext cx="3236913" cy="609600"/>
          </a:xfrm>
          <a:prstGeom prst="rect">
            <a:avLst/>
          </a:prstGeom>
          <a:noFill/>
          <a:ln w="12700">
            <a:noFill/>
            <a:miter lim="800000"/>
            <a:headEnd/>
            <a:tailEnd/>
          </a:ln>
        </p:spPr>
        <p:txBody>
          <a:bodyPr wrap="none" lIns="0" tIns="0" rIns="0" bIns="0" anchor="ctr">
            <a:spAutoFit/>
          </a:bodyPr>
          <a:lstStyle/>
          <a:p>
            <a:r>
              <a:rPr lang="en-US" sz="3500" u="sng" dirty="0">
                <a:solidFill>
                  <a:schemeClr val="tx1"/>
                </a:solidFill>
                <a:ea typeface="Gill Sans" charset="0"/>
                <a:cs typeface="Gill Sans" charset="0"/>
              </a:rPr>
              <a:t>Node A Schedule</a:t>
            </a:r>
          </a:p>
        </p:txBody>
      </p:sp>
      <p:sp>
        <p:nvSpPr>
          <p:cNvPr id="22540" name="Line 12"/>
          <p:cNvSpPr>
            <a:spLocks noChangeShapeType="1"/>
          </p:cNvSpPr>
          <p:nvPr/>
        </p:nvSpPr>
        <p:spPr bwMode="auto">
          <a:xfrm flipH="1">
            <a:off x="5892800" y="7899399"/>
            <a:ext cx="736600" cy="0"/>
          </a:xfrm>
          <a:prstGeom prst="line">
            <a:avLst/>
          </a:prstGeom>
          <a:noFill/>
          <a:ln w="165100">
            <a:solidFill>
              <a:srgbClr val="FF0000"/>
            </a:solidFill>
            <a:miter lim="800000"/>
            <a:headEnd type="stealth" w="med" len="med"/>
            <a:tailEnd/>
          </a:ln>
        </p:spPr>
        <p:txBody>
          <a:bodyPr lIns="0" tIns="0" rIns="0" bIns="0"/>
          <a:lstStyle/>
          <a:p>
            <a:endParaRPr lang="en-US"/>
          </a:p>
        </p:txBody>
      </p:sp>
      <p:sp>
        <p:nvSpPr>
          <p:cNvPr id="22541" name="AutoShape 13"/>
          <p:cNvSpPr>
            <a:spLocks/>
          </p:cNvSpPr>
          <p:nvPr/>
        </p:nvSpPr>
        <p:spPr bwMode="auto">
          <a:xfrm>
            <a:off x="4826000" y="7543799"/>
            <a:ext cx="723900" cy="571500"/>
          </a:xfrm>
          <a:prstGeom prst="triangle">
            <a:avLst>
              <a:gd name="adj" fmla="val 50000"/>
            </a:avLst>
          </a:prstGeom>
          <a:solidFill>
            <a:srgbClr val="00FF00"/>
          </a:solidFill>
          <a:ln w="25400">
            <a:solidFill>
              <a:schemeClr val="tx1"/>
            </a:solidFill>
            <a:miter lim="800000"/>
            <a:headEnd/>
            <a:tailEnd/>
          </a:ln>
        </p:spPr>
        <p:txBody>
          <a:bodyPr lIns="0" tIns="0" rIns="0" bIns="0"/>
          <a:lstStyle/>
          <a:p>
            <a:endParaRPr lang="en-US"/>
          </a:p>
        </p:txBody>
      </p:sp>
      <p:sp>
        <p:nvSpPr>
          <p:cNvPr id="17423" name="Line 14"/>
          <p:cNvSpPr>
            <a:spLocks noChangeShapeType="1"/>
          </p:cNvSpPr>
          <p:nvPr/>
        </p:nvSpPr>
        <p:spPr bwMode="auto">
          <a:xfrm rot="10800000" flipH="1">
            <a:off x="228600" y="1522412"/>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7424" name="Line 16"/>
          <p:cNvSpPr>
            <a:spLocks noChangeShapeType="1"/>
          </p:cNvSpPr>
          <p:nvPr/>
        </p:nvSpPr>
        <p:spPr bwMode="auto">
          <a:xfrm rot="10800000" flipH="1">
            <a:off x="0" y="9829799"/>
            <a:ext cx="12979400" cy="0"/>
          </a:xfrm>
          <a:prstGeom prst="line">
            <a:avLst/>
          </a:prstGeom>
          <a:noFill/>
          <a:ln w="12700">
            <a:solidFill>
              <a:schemeClr val="tx1"/>
            </a:solidFill>
            <a:miter lim="800000"/>
            <a:headEnd/>
            <a:tailEnd/>
          </a:ln>
        </p:spPr>
        <p:txBody>
          <a:bodyPr lIns="0" tIns="0" rIns="0" bIns="0"/>
          <a:lstStyle/>
          <a:p>
            <a:endParaRPr lang="en-US"/>
          </a:p>
        </p:txBody>
      </p:sp>
      <p:pic>
        <p:nvPicPr>
          <p:cNvPr id="17425" name="Picture 17"/>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4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3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2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animBg="1"/>
      <p:bldP spid="22540" grpId="0" animBg="1"/>
      <p:bldP spid="225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901700" y="584200"/>
            <a:ext cx="11188700" cy="787400"/>
          </a:xfrm>
        </p:spPr>
        <p:txBody>
          <a:bodyPr/>
          <a:lstStyle/>
          <a:p>
            <a:pPr eaLnBrk="1" hangingPunct="1"/>
            <a:r>
              <a:rPr lang="en-US" sz="4000" b="1" dirty="0" smtClean="0">
                <a:ea typeface="ヒラギノ角ゴ ProN W6" charset="0"/>
                <a:cs typeface="ヒラギノ角ゴ ProN W6" charset="0"/>
              </a:rPr>
              <a:t>Addressing Uncertainty: </a:t>
            </a:r>
            <a:br>
              <a:rPr lang="en-US" sz="4000" b="1" dirty="0" smtClean="0">
                <a:ea typeface="ヒラギノ角ゴ ProN W6" charset="0"/>
                <a:cs typeface="ヒラギノ角ゴ ProN W6" charset="0"/>
              </a:rPr>
            </a:br>
            <a:r>
              <a:rPr lang="en-US" sz="4000" b="1" dirty="0" smtClean="0">
                <a:ea typeface="ヒラギノ角ゴ ProN W6" charset="0"/>
                <a:cs typeface="ヒラギノ角ゴ ProN W6" charset="0"/>
              </a:rPr>
              <a:t>Platform Modeling</a:t>
            </a:r>
          </a:p>
        </p:txBody>
      </p:sp>
      <p:sp>
        <p:nvSpPr>
          <p:cNvPr id="15363" name="Rectangle 2"/>
          <p:cNvSpPr>
            <a:spLocks/>
          </p:cNvSpPr>
          <p:nvPr/>
        </p:nvSpPr>
        <p:spPr bwMode="auto">
          <a:xfrm>
            <a:off x="438150" y="1517649"/>
            <a:ext cx="12103100" cy="1346200"/>
          </a:xfrm>
          <a:prstGeom prst="rect">
            <a:avLst/>
          </a:prstGeom>
          <a:noFill/>
          <a:ln w="12700">
            <a:noFill/>
            <a:miter lim="800000"/>
            <a:headEnd/>
            <a:tailEnd/>
          </a:ln>
        </p:spPr>
        <p:txBody>
          <a:bodyPr lIns="0" tIns="0" rIns="0" bIns="0"/>
          <a:lstStyle/>
          <a:p>
            <a:pPr algn="l"/>
            <a:r>
              <a:rPr lang="en-US">
                <a:solidFill>
                  <a:schemeClr val="tx1"/>
                </a:solidFill>
                <a:ea typeface="Gill Sans" charset="0"/>
                <a:cs typeface="Gill Sans" charset="0"/>
              </a:rPr>
              <a:t>Deployment of a software model onto an actual hardware platform can introduce unexpected issues =</a:t>
            </a:r>
          </a:p>
        </p:txBody>
      </p:sp>
      <p:sp>
        <p:nvSpPr>
          <p:cNvPr id="18435" name="Rectangle 3"/>
          <p:cNvSpPr>
            <a:spLocks/>
          </p:cNvSpPr>
          <p:nvPr/>
        </p:nvSpPr>
        <p:spPr bwMode="auto">
          <a:xfrm>
            <a:off x="1079500" y="4444999"/>
            <a:ext cx="5749925" cy="4470400"/>
          </a:xfrm>
          <a:prstGeom prst="rect">
            <a:avLst/>
          </a:prstGeom>
          <a:noFill/>
          <a:ln w="12700">
            <a:noFill/>
            <a:miter lim="800000"/>
            <a:headEnd/>
            <a:tailEnd/>
          </a:ln>
        </p:spPr>
        <p:txBody>
          <a:bodyPr wrap="none" lIns="0" tIns="0" rIns="0" bIns="0">
            <a:spAutoFit/>
          </a:bodyPr>
          <a:lstStyle/>
          <a:p>
            <a:pPr marL="381000" indent="-381000" algn="l">
              <a:spcBef>
                <a:spcPts val="1000"/>
              </a:spcBef>
              <a:buSzPct val="125000"/>
              <a:buFont typeface="Gill Sans" charset="0"/>
              <a:buChar char="•"/>
            </a:pPr>
            <a:r>
              <a:rPr lang="en-US" dirty="0">
                <a:solidFill>
                  <a:schemeClr val="tx1"/>
                </a:solidFill>
                <a:ea typeface="Gill Sans" charset="0"/>
                <a:cs typeface="Gill Sans" charset="0"/>
              </a:rPr>
              <a:t>Time-related differences</a:t>
            </a:r>
          </a:p>
          <a:p>
            <a:pPr marL="381000" indent="-381000" algn="l">
              <a:spcBef>
                <a:spcPts val="1000"/>
              </a:spcBef>
              <a:buSzPct val="125000"/>
              <a:buFont typeface="Gill Sans" charset="0"/>
              <a:buChar char="•"/>
            </a:pPr>
            <a:r>
              <a:rPr lang="en-US" dirty="0">
                <a:solidFill>
                  <a:schemeClr val="tx1"/>
                </a:solidFill>
                <a:ea typeface="Gill Sans" charset="0"/>
                <a:cs typeface="Gill Sans" charset="0"/>
              </a:rPr>
              <a:t>Numerical differences</a:t>
            </a:r>
          </a:p>
          <a:p>
            <a:pPr marL="381000" indent="-381000" algn="l">
              <a:spcBef>
                <a:spcPts val="1000"/>
              </a:spcBef>
              <a:buSzPct val="125000"/>
              <a:buFont typeface="Gill Sans" charset="0"/>
              <a:buChar char="•"/>
            </a:pPr>
            <a:r>
              <a:rPr lang="en-US" dirty="0">
                <a:solidFill>
                  <a:schemeClr val="tx1"/>
                </a:solidFill>
                <a:ea typeface="Gill Sans" charset="0"/>
                <a:cs typeface="Gill Sans" charset="0"/>
              </a:rPr>
              <a:t>Platform flaws</a:t>
            </a:r>
          </a:p>
          <a:p>
            <a:pPr marL="381000" indent="-381000" algn="l">
              <a:spcBef>
                <a:spcPts val="1000"/>
              </a:spcBef>
              <a:buSzPct val="125000"/>
              <a:buFont typeface="Gill Sans" charset="0"/>
              <a:buChar char="•"/>
            </a:pPr>
            <a:r>
              <a:rPr lang="en-US" dirty="0">
                <a:solidFill>
                  <a:schemeClr val="tx1"/>
                </a:solidFill>
                <a:ea typeface="Gill Sans" charset="0"/>
                <a:cs typeface="Gill Sans" charset="0"/>
              </a:rPr>
              <a:t>Environmental effects</a:t>
            </a:r>
          </a:p>
          <a:p>
            <a:pPr marL="381000" indent="-381000" algn="l">
              <a:spcBef>
                <a:spcPts val="1000"/>
              </a:spcBef>
              <a:buSzPct val="125000"/>
              <a:buFont typeface="Gill Sans" charset="0"/>
              <a:buChar char="•"/>
            </a:pPr>
            <a:r>
              <a:rPr lang="en-US" dirty="0">
                <a:solidFill>
                  <a:schemeClr val="tx1"/>
                </a:solidFill>
                <a:ea typeface="Gill Sans" charset="0"/>
                <a:cs typeface="Gill Sans" charset="0"/>
              </a:rPr>
              <a:t>Error conditions</a:t>
            </a:r>
          </a:p>
          <a:p>
            <a:pPr marL="381000" indent="-381000" algn="l">
              <a:spcBef>
                <a:spcPts val="1000"/>
              </a:spcBef>
              <a:buSzPct val="125000"/>
              <a:buFont typeface="Gill Sans" charset="0"/>
              <a:buChar char="•"/>
            </a:pPr>
            <a:r>
              <a:rPr lang="en-US" dirty="0">
                <a:solidFill>
                  <a:schemeClr val="tx1"/>
                </a:solidFill>
                <a:ea typeface="Gill Sans" charset="0"/>
                <a:cs typeface="Gill Sans" charset="0"/>
              </a:rPr>
              <a:t>And more...</a:t>
            </a:r>
          </a:p>
        </p:txBody>
      </p:sp>
      <p:pic>
        <p:nvPicPr>
          <p:cNvPr id="15365" name="Picture 4"/>
          <p:cNvPicPr>
            <a:picLocks noChangeAspect="1" noChangeArrowheads="1"/>
          </p:cNvPicPr>
          <p:nvPr/>
        </p:nvPicPr>
        <p:blipFill>
          <a:blip r:embed="rId3" cstate="print"/>
          <a:srcRect/>
          <a:stretch>
            <a:fillRect/>
          </a:stretch>
        </p:blipFill>
        <p:spPr bwMode="auto">
          <a:xfrm>
            <a:off x="8355013" y="7124699"/>
            <a:ext cx="3417887" cy="2095500"/>
          </a:xfrm>
          <a:prstGeom prst="rect">
            <a:avLst/>
          </a:prstGeom>
          <a:noFill/>
          <a:ln w="12700">
            <a:noFill/>
            <a:miter lim="800000"/>
            <a:headEnd/>
            <a:tailEnd/>
          </a:ln>
        </p:spPr>
      </p:pic>
      <p:pic>
        <p:nvPicPr>
          <p:cNvPr id="15366" name="Picture 5"/>
          <p:cNvPicPr>
            <a:picLocks noChangeAspect="1" noChangeArrowheads="1"/>
          </p:cNvPicPr>
          <p:nvPr/>
        </p:nvPicPr>
        <p:blipFill>
          <a:blip r:embed="rId4" cstate="print"/>
          <a:srcRect/>
          <a:stretch>
            <a:fillRect/>
          </a:stretch>
        </p:blipFill>
        <p:spPr bwMode="auto">
          <a:xfrm>
            <a:off x="8013700" y="3910012"/>
            <a:ext cx="3987800" cy="2351087"/>
          </a:xfrm>
          <a:prstGeom prst="rect">
            <a:avLst/>
          </a:prstGeom>
          <a:noFill/>
          <a:ln w="12700">
            <a:noFill/>
            <a:miter lim="800000"/>
            <a:headEnd/>
            <a:tailEnd/>
          </a:ln>
        </p:spPr>
      </p:pic>
      <p:sp>
        <p:nvSpPr>
          <p:cNvPr id="18438" name="Oval 6"/>
          <p:cNvSpPr>
            <a:spLocks/>
          </p:cNvSpPr>
          <p:nvPr/>
        </p:nvSpPr>
        <p:spPr bwMode="auto">
          <a:xfrm>
            <a:off x="1041400" y="4190999"/>
            <a:ext cx="6007100" cy="1270000"/>
          </a:xfrm>
          <a:prstGeom prst="ellipse">
            <a:avLst/>
          </a:prstGeom>
          <a:noFill/>
          <a:ln w="114300">
            <a:solidFill>
              <a:srgbClr val="FF0000"/>
            </a:solidFill>
            <a:miter lim="800000"/>
            <a:headEnd/>
            <a:tailEnd/>
          </a:ln>
        </p:spPr>
        <p:txBody>
          <a:bodyPr lIns="0" tIns="0" rIns="0" bIns="0"/>
          <a:lstStyle/>
          <a:p>
            <a:endParaRPr lang="en-US"/>
          </a:p>
        </p:txBody>
      </p:sp>
      <p:sp>
        <p:nvSpPr>
          <p:cNvPr id="15368" name="Rectangle 7"/>
          <p:cNvSpPr>
            <a:spLocks/>
          </p:cNvSpPr>
          <p:nvPr/>
        </p:nvSpPr>
        <p:spPr bwMode="auto">
          <a:xfrm>
            <a:off x="9555163" y="6051549"/>
            <a:ext cx="892175" cy="1625600"/>
          </a:xfrm>
          <a:prstGeom prst="rect">
            <a:avLst/>
          </a:prstGeom>
          <a:noFill/>
          <a:ln w="12700">
            <a:noFill/>
            <a:miter lim="800000"/>
            <a:headEnd/>
            <a:tailEnd/>
          </a:ln>
        </p:spPr>
        <p:txBody>
          <a:bodyPr wrap="none" lIns="0" tIns="0" rIns="0" bIns="0" anchor="ctr">
            <a:spAutoFit/>
          </a:bodyPr>
          <a:lstStyle/>
          <a:p>
            <a:r>
              <a:rPr lang="en-US" sz="10500">
                <a:solidFill>
                  <a:srgbClr val="996633"/>
                </a:solidFill>
                <a:ea typeface="Gill Sans" charset="0"/>
                <a:cs typeface="Gill Sans" charset="0"/>
              </a:rPr>
              <a:t>+</a:t>
            </a:r>
          </a:p>
        </p:txBody>
      </p:sp>
      <p:sp>
        <p:nvSpPr>
          <p:cNvPr id="15369" name="Line 8"/>
          <p:cNvSpPr>
            <a:spLocks noChangeShapeType="1"/>
          </p:cNvSpPr>
          <p:nvPr/>
        </p:nvSpPr>
        <p:spPr bwMode="auto">
          <a:xfrm rot="10800000" flipH="1">
            <a:off x="228600" y="1560511"/>
            <a:ext cx="12623800" cy="1587"/>
          </a:xfrm>
          <a:prstGeom prst="line">
            <a:avLst/>
          </a:prstGeom>
          <a:noFill/>
          <a:ln w="38100">
            <a:solidFill>
              <a:schemeClr val="tx1"/>
            </a:solidFill>
            <a:miter lim="800000"/>
            <a:headEnd/>
            <a:tailEnd/>
          </a:ln>
        </p:spPr>
        <p:txBody>
          <a:bodyPr lIns="0" tIns="0" rIns="0" bIns="0"/>
          <a:lstStyle/>
          <a:p>
            <a:endParaRPr lang="en-US"/>
          </a:p>
        </p:txBody>
      </p:sp>
      <p:pic>
        <p:nvPicPr>
          <p:cNvPr id="15370" name="Picture 9"/>
          <p:cNvPicPr>
            <a:picLocks noChangeAspect="1" noChangeArrowheads="1"/>
          </p:cNvPicPr>
          <p:nvPr/>
        </p:nvPicPr>
        <p:blipFill>
          <a:blip r:embed="rId5" cstate="print"/>
          <a:srcRect/>
          <a:stretch>
            <a:fillRect/>
          </a:stretch>
        </p:blipFill>
        <p:spPr bwMode="auto">
          <a:xfrm>
            <a:off x="257175" y="193675"/>
            <a:ext cx="952500" cy="781050"/>
          </a:xfrm>
          <a:prstGeom prst="rect">
            <a:avLst/>
          </a:prstGeom>
          <a:noFill/>
          <a:ln w="9525">
            <a:noFill/>
            <a:miter lim="800000"/>
            <a:headEnd/>
            <a:tailEnd/>
          </a:ln>
        </p:spPr>
      </p:pic>
      <p:sp>
        <p:nvSpPr>
          <p:cNvPr id="15371" name="Line 11"/>
          <p:cNvSpPr>
            <a:spLocks noChangeShapeType="1"/>
          </p:cNvSpPr>
          <p:nvPr/>
        </p:nvSpPr>
        <p:spPr bwMode="auto">
          <a:xfrm rot="10800000" flipH="1">
            <a:off x="0" y="93726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15372" name="Picture 12"/>
          <p:cNvPicPr>
            <a:picLocks noChangeAspect="1" noChangeArrowheads="1"/>
          </p:cNvPicPr>
          <p:nvPr/>
        </p:nvPicPr>
        <p:blipFill>
          <a:blip r:embed="rId6" cstate="print"/>
          <a:srcRect/>
          <a:stretch>
            <a:fillRect/>
          </a:stretch>
        </p:blipFill>
        <p:spPr bwMode="auto">
          <a:xfrm>
            <a:off x="11882438" y="307975"/>
            <a:ext cx="804862" cy="555625"/>
          </a:xfrm>
          <a:prstGeom prst="rect">
            <a:avLst/>
          </a:prstGeom>
          <a:noFill/>
          <a:ln w="9525">
            <a:noFill/>
            <a:miter lim="800000"/>
            <a:headEnd/>
            <a:tailEnd/>
          </a:ln>
        </p:spPr>
      </p:pic>
      <p:sp>
        <p:nvSpPr>
          <p:cNvPr id="15373" name="Rectangle 13"/>
          <p:cNvSpPr>
            <a:spLocks/>
          </p:cNvSpPr>
          <p:nvPr/>
        </p:nvSpPr>
        <p:spPr bwMode="auto">
          <a:xfrm>
            <a:off x="4279900" y="2952749"/>
            <a:ext cx="3500438" cy="723900"/>
          </a:xfrm>
          <a:prstGeom prst="rect">
            <a:avLst/>
          </a:prstGeom>
          <a:noFill/>
          <a:ln w="12700">
            <a:noFill/>
            <a:miter lim="800000"/>
            <a:headEnd/>
            <a:tailEnd/>
          </a:ln>
        </p:spPr>
        <p:txBody>
          <a:bodyPr wrap="none" lIns="0" tIns="0" rIns="0" bIns="0" anchor="ctr">
            <a:spAutoFit/>
          </a:bodyPr>
          <a:lstStyle/>
          <a:p>
            <a:pPr algn="l"/>
            <a:r>
              <a:rPr lang="en-US" u="sng">
                <a:solidFill>
                  <a:schemeClr val="tx1"/>
                </a:solidFill>
                <a:ea typeface="Gill Sans" charset="0"/>
                <a:cs typeface="Gill Sans" charset="0"/>
              </a:rPr>
              <a:t>Platform Effects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a:xfrm>
            <a:off x="1066800" y="190500"/>
            <a:ext cx="10871200" cy="787400"/>
          </a:xfrm>
        </p:spPr>
        <p:txBody>
          <a:bodyPr/>
          <a:lstStyle/>
          <a:p>
            <a:pPr eaLnBrk="1" hangingPunct="1"/>
            <a:r>
              <a:rPr lang="en-US" sz="4000" b="1" smtClean="0"/>
              <a:t>Current Approaches</a:t>
            </a:r>
            <a:endParaRPr lang="en-US" sz="4000" b="1" smtClean="0">
              <a:ea typeface="ヒラギノ角ゴ ProN W6" charset="0"/>
              <a:cs typeface="ヒラギノ角ゴ ProN W6" charset="0"/>
            </a:endParaRPr>
          </a:p>
        </p:txBody>
      </p:sp>
      <p:pic>
        <p:nvPicPr>
          <p:cNvPr id="16387"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16388" name="Rectangle 3"/>
          <p:cNvSpPr>
            <a:spLocks/>
          </p:cNvSpPr>
          <p:nvPr/>
        </p:nvSpPr>
        <p:spPr bwMode="auto">
          <a:xfrm>
            <a:off x="374650" y="1320800"/>
            <a:ext cx="12484100" cy="1346200"/>
          </a:xfrm>
          <a:prstGeom prst="rect">
            <a:avLst/>
          </a:prstGeom>
          <a:noFill/>
          <a:ln w="12700">
            <a:noFill/>
            <a:miter lim="800000"/>
            <a:headEnd/>
            <a:tailEnd/>
          </a:ln>
        </p:spPr>
        <p:txBody>
          <a:bodyPr lIns="0" tIns="0" rIns="0" bIns="0" anchor="ctr"/>
          <a:lstStyle/>
          <a:p>
            <a:pPr algn="l"/>
            <a:r>
              <a:rPr lang="en-US" dirty="0">
                <a:solidFill>
                  <a:schemeClr val="tx1"/>
                </a:solidFill>
                <a:ea typeface="Gill Sans" charset="0"/>
                <a:cs typeface="Gill Sans" charset="0"/>
              </a:rPr>
              <a:t>What are the common current approaches for simulating and analyzing platform effects for embedded systems?</a:t>
            </a:r>
          </a:p>
        </p:txBody>
      </p:sp>
      <p:sp>
        <p:nvSpPr>
          <p:cNvPr id="16389" name="Rectangle 4"/>
          <p:cNvSpPr>
            <a:spLocks/>
          </p:cNvSpPr>
          <p:nvPr/>
        </p:nvSpPr>
        <p:spPr bwMode="auto">
          <a:xfrm>
            <a:off x="1651000" y="3054350"/>
            <a:ext cx="9956800" cy="5359400"/>
          </a:xfrm>
          <a:prstGeom prst="rect">
            <a:avLst/>
          </a:prstGeom>
          <a:noFill/>
          <a:ln w="12700">
            <a:noFill/>
            <a:miter lim="800000"/>
            <a:headEnd/>
            <a:tailEnd/>
          </a:ln>
        </p:spPr>
        <p:txBody>
          <a:bodyPr lIns="0" tIns="0" rIns="0" bIns="0"/>
          <a:lstStyle/>
          <a:p>
            <a:pPr marL="381000" indent="-381000" algn="l">
              <a:spcBef>
                <a:spcPts val="3000"/>
              </a:spcBef>
              <a:buSzPct val="125000"/>
              <a:buFont typeface="Gill Sans" charset="0"/>
              <a:buChar char="•"/>
            </a:pPr>
            <a:r>
              <a:rPr lang="en-US" dirty="0">
                <a:solidFill>
                  <a:schemeClr val="tx1"/>
                </a:solidFill>
                <a:ea typeface="Gill Sans" charset="0"/>
                <a:cs typeface="Gill Sans" charset="0"/>
              </a:rPr>
              <a:t>Hacking Simulink model</a:t>
            </a:r>
          </a:p>
          <a:p>
            <a:pPr marL="381000" indent="-381000" algn="l">
              <a:spcBef>
                <a:spcPts val="3000"/>
              </a:spcBef>
              <a:buSzPct val="125000"/>
              <a:buFont typeface="Gill Sans" charset="0"/>
              <a:buChar char="•"/>
            </a:pPr>
            <a:r>
              <a:rPr lang="en-US" dirty="0">
                <a:solidFill>
                  <a:schemeClr val="tx1"/>
                </a:solidFill>
                <a:ea typeface="Gill Sans" charset="0"/>
                <a:cs typeface="Gill Sans" charset="0"/>
              </a:rPr>
              <a:t>Co-simulation</a:t>
            </a:r>
          </a:p>
          <a:p>
            <a:pPr marL="381000" indent="-381000" algn="l">
              <a:spcBef>
                <a:spcPts val="3000"/>
              </a:spcBef>
              <a:buSzPct val="125000"/>
              <a:buFont typeface="Gill Sans" charset="0"/>
              <a:buChar char="•"/>
            </a:pPr>
            <a:r>
              <a:rPr lang="en-US" dirty="0">
                <a:solidFill>
                  <a:schemeClr val="tx1"/>
                </a:solidFill>
                <a:ea typeface="Gill Sans" charset="0"/>
                <a:cs typeface="Gill Sans" charset="0"/>
              </a:rPr>
              <a:t>Actual deployment and testing on prototype hardware</a:t>
            </a:r>
          </a:p>
          <a:p>
            <a:pPr marL="381000" indent="-381000" algn="l">
              <a:spcBef>
                <a:spcPts val="3000"/>
              </a:spcBef>
              <a:buSzPct val="125000"/>
              <a:buFont typeface="Gill Sans" charset="0"/>
              <a:buChar char="•"/>
            </a:pPr>
            <a:r>
              <a:rPr lang="en-US" dirty="0">
                <a:solidFill>
                  <a:schemeClr val="tx1"/>
                </a:solidFill>
                <a:ea typeface="Gill Sans" charset="0"/>
                <a:cs typeface="Gill Sans" charset="0"/>
              </a:rPr>
              <a:t>Custom-built simulation environment</a:t>
            </a:r>
          </a:p>
          <a:p>
            <a:pPr marL="381000" indent="-381000" algn="l">
              <a:spcBef>
                <a:spcPts val="3000"/>
              </a:spcBef>
              <a:buSzPct val="125000"/>
              <a:buFont typeface="Gill Sans" charset="0"/>
              <a:buChar char="•"/>
            </a:pPr>
            <a:r>
              <a:rPr lang="en-US" dirty="0" err="1">
                <a:solidFill>
                  <a:schemeClr val="tx1"/>
                </a:solidFill>
                <a:ea typeface="Gill Sans" charset="0"/>
                <a:cs typeface="Gill Sans" charset="0"/>
              </a:rPr>
              <a:t>SystemC</a:t>
            </a:r>
            <a:r>
              <a:rPr lang="en-US" dirty="0">
                <a:solidFill>
                  <a:schemeClr val="tx1"/>
                </a:solidFill>
                <a:ea typeface="Gill Sans" charset="0"/>
                <a:cs typeface="Gill Sans" charset="0"/>
              </a:rPr>
              <a:t> / AADL</a:t>
            </a:r>
          </a:p>
        </p:txBody>
      </p:sp>
      <p:sp>
        <p:nvSpPr>
          <p:cNvPr id="16390" name="Line 5"/>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6391" name="Line 7"/>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16392" name="Picture 8"/>
          <p:cNvPicPr>
            <a:picLocks noChangeAspect="1" noChangeArrowheads="1"/>
          </p:cNvPicPr>
          <p:nvPr/>
        </p:nvPicPr>
        <p:blipFill>
          <a:blip r:embed="rId4"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p:cNvSpPr>
          <p:nvPr/>
        </p:nvSpPr>
        <p:spPr bwMode="auto">
          <a:xfrm>
            <a:off x="2722563" y="3244850"/>
            <a:ext cx="8216900" cy="4749800"/>
          </a:xfrm>
          <a:prstGeom prst="rect">
            <a:avLst/>
          </a:prstGeom>
          <a:noFill/>
          <a:ln w="12700">
            <a:noFill/>
            <a:miter lim="800000"/>
            <a:headEnd/>
            <a:tailEnd/>
          </a:ln>
        </p:spPr>
        <p:txBody>
          <a:bodyPr lIns="0" tIns="0" rIns="0" bIns="0"/>
          <a:lstStyle/>
          <a:p>
            <a:pPr marL="381000" indent="-381000" algn="l">
              <a:spcBef>
                <a:spcPts val="3000"/>
              </a:spcBef>
              <a:buSzPct val="125000"/>
              <a:buFont typeface="Gill Sans" charset="0"/>
              <a:buChar char="•"/>
            </a:pPr>
            <a:r>
              <a:rPr lang="en-US" sz="3600">
                <a:solidFill>
                  <a:schemeClr val="tx1"/>
                </a:solidFill>
                <a:ea typeface="Gill Sans" charset="0"/>
                <a:cs typeface="Gill Sans" charset="0"/>
              </a:rPr>
              <a:t>Task-level execution</a:t>
            </a:r>
          </a:p>
          <a:p>
            <a:pPr marL="381000" indent="-381000" algn="l">
              <a:spcBef>
                <a:spcPts val="3000"/>
              </a:spcBef>
              <a:buSzPct val="125000"/>
              <a:buFont typeface="Gill Sans" charset="0"/>
              <a:buChar char="•"/>
            </a:pPr>
            <a:r>
              <a:rPr lang="en-US" sz="3600">
                <a:solidFill>
                  <a:schemeClr val="tx1"/>
                </a:solidFill>
                <a:ea typeface="Gill Sans" charset="0"/>
                <a:cs typeface="Gill Sans" charset="0"/>
              </a:rPr>
              <a:t>Diverse &amp; detailed network models</a:t>
            </a:r>
          </a:p>
          <a:p>
            <a:pPr marL="381000" indent="-381000" algn="l">
              <a:spcBef>
                <a:spcPts val="3000"/>
              </a:spcBef>
              <a:buSzPct val="125000"/>
              <a:buFont typeface="Gill Sans" charset="0"/>
              <a:buChar char="•"/>
            </a:pPr>
            <a:r>
              <a:rPr lang="en-US" sz="3600">
                <a:solidFill>
                  <a:schemeClr val="tx1"/>
                </a:solidFill>
                <a:ea typeface="Gill Sans" charset="0"/>
                <a:cs typeface="Gill Sans" charset="0"/>
              </a:rPr>
              <a:t>C++/M-code/SL-block integration</a:t>
            </a:r>
          </a:p>
          <a:p>
            <a:pPr marL="381000" indent="-381000" algn="l">
              <a:spcBef>
                <a:spcPts val="3000"/>
              </a:spcBef>
              <a:buSzPct val="125000"/>
              <a:buFont typeface="Gill Sans" charset="0"/>
              <a:buChar char="•"/>
            </a:pPr>
            <a:r>
              <a:rPr lang="en-US" sz="3600">
                <a:solidFill>
                  <a:schemeClr val="tx1"/>
                </a:solidFill>
                <a:ea typeface="Gill Sans" charset="0"/>
                <a:cs typeface="Gill Sans" charset="0"/>
              </a:rPr>
              <a:t>Highly flexible on-line scheduler + API</a:t>
            </a:r>
          </a:p>
          <a:p>
            <a:pPr marL="381000" indent="-381000" algn="l">
              <a:spcBef>
                <a:spcPts val="3000"/>
              </a:spcBef>
              <a:buSzPct val="125000"/>
              <a:buFont typeface="Gill Sans" charset="0"/>
              <a:buChar char="•"/>
            </a:pPr>
            <a:r>
              <a:rPr lang="en-US" sz="3600">
                <a:solidFill>
                  <a:schemeClr val="tx1"/>
                </a:solidFill>
                <a:ea typeface="Gill Sans" charset="0"/>
                <a:cs typeface="Gill Sans" charset="0"/>
              </a:rPr>
              <a:t>Standard Simulink visualization of schedule execution</a:t>
            </a:r>
          </a:p>
        </p:txBody>
      </p:sp>
      <p:pic>
        <p:nvPicPr>
          <p:cNvPr id="24578" name="Picture 2"/>
          <p:cNvPicPr>
            <a:picLocks noChangeAspect="1" noChangeArrowheads="1"/>
          </p:cNvPicPr>
          <p:nvPr/>
        </p:nvPicPr>
        <p:blipFill>
          <a:blip r:embed="rId3" cstate="print"/>
          <a:srcRect/>
          <a:stretch>
            <a:fillRect/>
          </a:stretch>
        </p:blipFill>
        <p:spPr bwMode="auto">
          <a:xfrm>
            <a:off x="2235200" y="2994025"/>
            <a:ext cx="8534400" cy="5743575"/>
          </a:xfrm>
          <a:prstGeom prst="rect">
            <a:avLst/>
          </a:prstGeom>
          <a:noFill/>
          <a:ln w="12700">
            <a:noFill/>
            <a:miter lim="800000"/>
            <a:headEnd/>
            <a:tailEnd/>
          </a:ln>
        </p:spPr>
      </p:pic>
      <p:sp>
        <p:nvSpPr>
          <p:cNvPr id="18436" name="Rectangle 3"/>
          <p:cNvSpPr>
            <a:spLocks noGrp="1" noChangeArrowheads="1"/>
          </p:cNvSpPr>
          <p:nvPr>
            <p:ph type="title"/>
          </p:nvPr>
        </p:nvSpPr>
        <p:spPr>
          <a:xfrm>
            <a:off x="1066800" y="190500"/>
            <a:ext cx="10871200" cy="787400"/>
          </a:xfrm>
        </p:spPr>
        <p:txBody>
          <a:bodyPr/>
          <a:lstStyle/>
          <a:p>
            <a:pPr eaLnBrk="1" hangingPunct="1"/>
            <a:r>
              <a:rPr lang="en-US" sz="4000" b="1" smtClean="0"/>
              <a:t>TrueTime toolkit for Simulink</a:t>
            </a:r>
            <a:endParaRPr lang="en-US" sz="4000" b="1" smtClean="0">
              <a:ea typeface="ヒラギノ角ゴ ProN W6" charset="0"/>
              <a:cs typeface="ヒラギノ角ゴ ProN W6" charset="0"/>
            </a:endParaRPr>
          </a:p>
        </p:txBody>
      </p:sp>
      <p:pic>
        <p:nvPicPr>
          <p:cNvPr id="18437" name="Picture 4"/>
          <p:cNvPicPr>
            <a:picLocks noChangeAspect="1" noChangeArrowheads="1"/>
          </p:cNvPicPr>
          <p:nvPr/>
        </p:nvPicPr>
        <p:blipFill>
          <a:blip r:embed="rId4" cstate="print"/>
          <a:srcRect/>
          <a:stretch>
            <a:fillRect/>
          </a:stretch>
        </p:blipFill>
        <p:spPr bwMode="auto">
          <a:xfrm>
            <a:off x="257175" y="193675"/>
            <a:ext cx="952500" cy="781050"/>
          </a:xfrm>
          <a:prstGeom prst="rect">
            <a:avLst/>
          </a:prstGeom>
          <a:noFill/>
          <a:ln w="9525">
            <a:noFill/>
            <a:miter lim="800000"/>
            <a:headEnd/>
            <a:tailEnd/>
          </a:ln>
        </p:spPr>
      </p:pic>
      <p:sp>
        <p:nvSpPr>
          <p:cNvPr id="18438" name="Rectangle 5"/>
          <p:cNvSpPr>
            <a:spLocks/>
          </p:cNvSpPr>
          <p:nvPr/>
        </p:nvSpPr>
        <p:spPr bwMode="auto">
          <a:xfrm>
            <a:off x="438150" y="1314450"/>
            <a:ext cx="11518900" cy="1346200"/>
          </a:xfrm>
          <a:prstGeom prst="rect">
            <a:avLst/>
          </a:prstGeom>
          <a:noFill/>
          <a:ln w="12700">
            <a:noFill/>
            <a:miter lim="800000"/>
            <a:headEnd/>
            <a:tailEnd/>
          </a:ln>
        </p:spPr>
        <p:txBody>
          <a:bodyPr lIns="0" tIns="0" rIns="0" bIns="0" anchor="ctr"/>
          <a:lstStyle/>
          <a:p>
            <a:pPr algn="l"/>
            <a:r>
              <a:rPr lang="en-US">
                <a:solidFill>
                  <a:schemeClr val="tx1"/>
                </a:solidFill>
                <a:ea typeface="Gill Sans" charset="0"/>
                <a:cs typeface="Gill Sans" charset="0"/>
              </a:rPr>
              <a:t>Set of Simulink blocks for simulating task scheduling and execution and network communication.</a:t>
            </a:r>
          </a:p>
        </p:txBody>
      </p:sp>
      <p:sp>
        <p:nvSpPr>
          <p:cNvPr id="18439" name="Line 6"/>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8440" name="Line 8"/>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18441" name="Picture 9"/>
          <p:cNvPicPr>
            <a:picLocks noChangeAspect="1" noChangeArrowheads="1"/>
          </p:cNvPicPr>
          <p:nvPr/>
        </p:nvPicPr>
        <p:blipFill>
          <a:blip r:embed="rId5"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1066800" y="190500"/>
            <a:ext cx="10871200" cy="787400"/>
          </a:xfrm>
        </p:spPr>
        <p:txBody>
          <a:bodyPr/>
          <a:lstStyle/>
          <a:p>
            <a:pPr eaLnBrk="1" hangingPunct="1"/>
            <a:r>
              <a:rPr lang="en-US" sz="4000" b="1" smtClean="0"/>
              <a:t>Example - Quad-Integrator Controller</a:t>
            </a:r>
            <a:endParaRPr lang="en-US" sz="4000" b="1" smtClean="0">
              <a:ea typeface="ヒラギノ角ゴ ProN W6" charset="0"/>
              <a:cs typeface="ヒラギノ角ゴ ProN W6" charset="0"/>
            </a:endParaRPr>
          </a:p>
        </p:txBody>
      </p:sp>
      <p:pic>
        <p:nvPicPr>
          <p:cNvPr id="19459" name="Picture 2"/>
          <p:cNvPicPr>
            <a:picLocks noChangeAspect="1" noChangeArrowheads="1"/>
          </p:cNvPicPr>
          <p:nvPr/>
        </p:nvPicPr>
        <p:blipFill>
          <a:blip r:embed="rId3" cstate="print"/>
          <a:srcRect/>
          <a:stretch>
            <a:fillRect/>
          </a:stretch>
        </p:blipFill>
        <p:spPr bwMode="auto">
          <a:xfrm>
            <a:off x="257175" y="193675"/>
            <a:ext cx="952500" cy="781050"/>
          </a:xfrm>
          <a:prstGeom prst="rect">
            <a:avLst/>
          </a:prstGeom>
          <a:noFill/>
          <a:ln w="9525">
            <a:noFill/>
            <a:miter lim="800000"/>
            <a:headEnd/>
            <a:tailEnd/>
          </a:ln>
        </p:spPr>
      </p:pic>
      <p:sp>
        <p:nvSpPr>
          <p:cNvPr id="19460" name="Rectangle 3"/>
          <p:cNvSpPr>
            <a:spLocks/>
          </p:cNvSpPr>
          <p:nvPr/>
        </p:nvSpPr>
        <p:spPr bwMode="auto">
          <a:xfrm>
            <a:off x="679450" y="1365250"/>
            <a:ext cx="11811000" cy="1143000"/>
          </a:xfrm>
          <a:prstGeom prst="rect">
            <a:avLst/>
          </a:prstGeom>
          <a:noFill/>
          <a:ln w="12700">
            <a:noFill/>
            <a:miter lim="800000"/>
            <a:headEnd/>
            <a:tailEnd/>
          </a:ln>
        </p:spPr>
        <p:txBody>
          <a:bodyPr lIns="0" tIns="0" rIns="0" bIns="0" anchor="ctr"/>
          <a:lstStyle/>
          <a:p>
            <a:pPr algn="l"/>
            <a:r>
              <a:rPr lang="en-US" sz="3600">
                <a:solidFill>
                  <a:schemeClr val="tx1"/>
                </a:solidFill>
                <a:ea typeface="Gill Sans" charset="0"/>
                <a:cs typeface="Gill Sans" charset="0"/>
              </a:rPr>
              <a:t>Simplified controller from an actuator-limited quad-rotor helicopter - of course, built in Matlab/Simulink.</a:t>
            </a:r>
          </a:p>
        </p:txBody>
      </p:sp>
      <p:pic>
        <p:nvPicPr>
          <p:cNvPr id="19461" name="Picture 4"/>
          <p:cNvPicPr>
            <a:picLocks noChangeAspect="1" noChangeArrowheads="1"/>
          </p:cNvPicPr>
          <p:nvPr/>
        </p:nvPicPr>
        <p:blipFill>
          <a:blip r:embed="rId4" cstate="print"/>
          <a:srcRect/>
          <a:stretch>
            <a:fillRect/>
          </a:stretch>
        </p:blipFill>
        <p:spPr bwMode="auto">
          <a:xfrm>
            <a:off x="4114800" y="3111500"/>
            <a:ext cx="7607300" cy="4483100"/>
          </a:xfrm>
          <a:prstGeom prst="rect">
            <a:avLst/>
          </a:prstGeom>
          <a:noFill/>
          <a:ln w="12700">
            <a:noFill/>
            <a:miter lim="800000"/>
            <a:headEnd/>
            <a:tailEnd/>
          </a:ln>
        </p:spPr>
      </p:pic>
      <p:sp>
        <p:nvSpPr>
          <p:cNvPr id="26629" name="AutoShape 5"/>
          <p:cNvSpPr>
            <a:spLocks/>
          </p:cNvSpPr>
          <p:nvPr/>
        </p:nvSpPr>
        <p:spPr bwMode="auto">
          <a:xfrm>
            <a:off x="5588000" y="7848600"/>
            <a:ext cx="2197100" cy="1270000"/>
          </a:xfrm>
          <a:custGeom>
            <a:avLst/>
            <a:gdLst>
              <a:gd name="T0" fmla="*/ 10800 w 21600"/>
              <a:gd name="T1" fmla="+- 0 10800 10408"/>
              <a:gd name="T2" fmla="*/ 10800 h 11192"/>
            </a:gdLst>
            <a:ahLst/>
            <a:cxnLst>
              <a:cxn ang="0">
                <a:pos x="T0" y="T2"/>
              </a:cxn>
            </a:cxnLst>
            <a:rect l="0" t="0" r="r" b="b"/>
            <a:pathLst>
              <a:path w="21600" h="11192">
                <a:moveTo>
                  <a:pt x="9486" y="-10408"/>
                </a:moveTo>
                <a:lnTo>
                  <a:pt x="8027" y="0"/>
                </a:lnTo>
                <a:lnTo>
                  <a:pt x="2919" y="0"/>
                </a:lnTo>
                <a:cubicBezTo>
                  <a:pt x="1307" y="0"/>
                  <a:pt x="0" y="1002"/>
                  <a:pt x="0" y="2239"/>
                </a:cubicBezTo>
                <a:lnTo>
                  <a:pt x="0" y="8954"/>
                </a:lnTo>
                <a:cubicBezTo>
                  <a:pt x="0" y="10190"/>
                  <a:pt x="1307" y="11192"/>
                  <a:pt x="2919" y="11192"/>
                </a:cubicBezTo>
                <a:lnTo>
                  <a:pt x="18681" y="11192"/>
                </a:lnTo>
                <a:cubicBezTo>
                  <a:pt x="20293" y="11192"/>
                  <a:pt x="21600" y="10190"/>
                  <a:pt x="21600" y="8954"/>
                </a:cubicBezTo>
                <a:lnTo>
                  <a:pt x="21600" y="2239"/>
                </a:lnTo>
                <a:cubicBezTo>
                  <a:pt x="21600" y="1002"/>
                  <a:pt x="20293" y="0"/>
                  <a:pt x="18681" y="0"/>
                </a:cubicBezTo>
                <a:lnTo>
                  <a:pt x="10946" y="0"/>
                </a:lnTo>
                <a:lnTo>
                  <a:pt x="9486" y="-10408"/>
                </a:lnTo>
                <a:close/>
                <a:moveTo>
                  <a:pt x="9486" y="-10408"/>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500" dirty="0" err="1">
                <a:solidFill>
                  <a:srgbClr val="FFFFFF"/>
                </a:solidFill>
                <a:effectLst>
                  <a:outerShdw blurRad="38100" dist="38100" dir="2700000" algn="tl">
                    <a:srgbClr val="C0C0C0"/>
                  </a:outerShdw>
                </a:effectLst>
                <a:ea typeface="Gill Sans" charset="0"/>
                <a:cs typeface="Gill Sans" charset="0"/>
              </a:rPr>
              <a:t>DataHandling</a:t>
            </a:r>
            <a:endParaRPr lang="en-US" sz="2500" dirty="0">
              <a:solidFill>
                <a:srgbClr val="FFFFFF"/>
              </a:solidFill>
              <a:effectLst>
                <a:outerShdw blurRad="38100" dist="38100" dir="2700000" algn="tl">
                  <a:srgbClr val="C0C0C0"/>
                </a:outerShdw>
              </a:effectLst>
              <a:ea typeface="Gill Sans" charset="0"/>
              <a:cs typeface="Gill Sans" charset="0"/>
            </a:endParaRPr>
          </a:p>
        </p:txBody>
      </p:sp>
      <p:sp>
        <p:nvSpPr>
          <p:cNvPr id="26630" name="AutoShape 6"/>
          <p:cNvSpPr>
            <a:spLocks/>
          </p:cNvSpPr>
          <p:nvPr/>
        </p:nvSpPr>
        <p:spPr bwMode="auto">
          <a:xfrm>
            <a:off x="8636000" y="7556500"/>
            <a:ext cx="1879600" cy="1270000"/>
          </a:xfrm>
          <a:custGeom>
            <a:avLst/>
            <a:gdLst>
              <a:gd name="T0" fmla="*/ 10800 w 21600"/>
              <a:gd name="T1" fmla="+- 0 10800 13510"/>
              <a:gd name="T2" fmla="*/ 10800 h 8090"/>
            </a:gdLst>
            <a:ahLst/>
            <a:cxnLst>
              <a:cxn ang="0">
                <a:pos x="T0" y="T2"/>
              </a:cxn>
            </a:cxnLst>
            <a:rect l="0" t="0" r="r" b="b"/>
            <a:pathLst>
              <a:path w="21600" h="8090">
                <a:moveTo>
                  <a:pt x="7005" y="-13510"/>
                </a:moveTo>
                <a:lnTo>
                  <a:pt x="5546" y="0"/>
                </a:lnTo>
                <a:lnTo>
                  <a:pt x="2919" y="0"/>
                </a:lnTo>
                <a:cubicBezTo>
                  <a:pt x="1307" y="0"/>
                  <a:pt x="0" y="725"/>
                  <a:pt x="0" y="1618"/>
                </a:cubicBezTo>
                <a:lnTo>
                  <a:pt x="0" y="6472"/>
                </a:lnTo>
                <a:cubicBezTo>
                  <a:pt x="0" y="7366"/>
                  <a:pt x="1307" y="8090"/>
                  <a:pt x="2919" y="8090"/>
                </a:cubicBezTo>
                <a:lnTo>
                  <a:pt x="18681" y="8090"/>
                </a:lnTo>
                <a:cubicBezTo>
                  <a:pt x="20293" y="8090"/>
                  <a:pt x="21600" y="7366"/>
                  <a:pt x="21600" y="6472"/>
                </a:cubicBezTo>
                <a:lnTo>
                  <a:pt x="21600" y="1618"/>
                </a:lnTo>
                <a:cubicBezTo>
                  <a:pt x="21600" y="725"/>
                  <a:pt x="20293" y="0"/>
                  <a:pt x="18681" y="0"/>
                </a:cubicBezTo>
                <a:lnTo>
                  <a:pt x="8465" y="0"/>
                </a:lnTo>
                <a:lnTo>
                  <a:pt x="7005" y="-13510"/>
                </a:lnTo>
                <a:close/>
                <a:moveTo>
                  <a:pt x="7005" y="-13510"/>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4000">
                <a:solidFill>
                  <a:srgbClr val="FFFFFF"/>
                </a:solidFill>
                <a:effectLst>
                  <a:outerShdw blurRad="38100" dist="38100" dir="2700000" algn="tl">
                    <a:srgbClr val="C0C0C0"/>
                  </a:outerShdw>
                </a:effectLst>
                <a:ea typeface="Gill Sans" charset="0"/>
                <a:cs typeface="Gill Sans" charset="0"/>
              </a:rPr>
              <a:t>Plant</a:t>
            </a:r>
          </a:p>
        </p:txBody>
      </p:sp>
      <p:sp>
        <p:nvSpPr>
          <p:cNvPr id="26631" name="AutoShape 7"/>
          <p:cNvSpPr>
            <a:spLocks/>
          </p:cNvSpPr>
          <p:nvPr/>
        </p:nvSpPr>
        <p:spPr bwMode="auto">
          <a:xfrm>
            <a:off x="8978900" y="2616200"/>
            <a:ext cx="1879600" cy="1270000"/>
          </a:xfrm>
          <a:custGeom>
            <a:avLst/>
            <a:gdLst>
              <a:gd name="T0" fmla="+- 0 10800 11661"/>
              <a:gd name="T1" fmla="*/ T0 w 9939"/>
              <a:gd name="T2" fmla="*/ 10800 h 14026"/>
            </a:gdLst>
            <a:ahLst/>
            <a:cxnLst>
              <a:cxn ang="0">
                <a:pos x="T1" y="T2"/>
              </a:cxn>
            </a:cxnLst>
            <a:rect l="0" t="0" r="r" b="b"/>
            <a:pathLst>
              <a:path w="9939" h="14026">
                <a:moveTo>
                  <a:pt x="1343" y="0"/>
                </a:moveTo>
                <a:cubicBezTo>
                  <a:pt x="602" y="0"/>
                  <a:pt x="0" y="1256"/>
                  <a:pt x="0" y="2805"/>
                </a:cubicBezTo>
                <a:lnTo>
                  <a:pt x="0" y="10769"/>
                </a:lnTo>
                <a:lnTo>
                  <a:pt x="-11661" y="21600"/>
                </a:lnTo>
                <a:lnTo>
                  <a:pt x="510" y="13408"/>
                </a:lnTo>
                <a:cubicBezTo>
                  <a:pt x="740" y="13790"/>
                  <a:pt x="1027" y="14026"/>
                  <a:pt x="1343" y="14026"/>
                </a:cubicBezTo>
                <a:lnTo>
                  <a:pt x="8596" y="14026"/>
                </a:lnTo>
                <a:cubicBezTo>
                  <a:pt x="9338" y="14026"/>
                  <a:pt x="9939" y="12770"/>
                  <a:pt x="9939" y="11221"/>
                </a:cubicBezTo>
                <a:lnTo>
                  <a:pt x="9939" y="2805"/>
                </a:lnTo>
                <a:cubicBezTo>
                  <a:pt x="9939" y="1256"/>
                  <a:pt x="9338" y="0"/>
                  <a:pt x="8596" y="0"/>
                </a:cubicBezTo>
                <a:lnTo>
                  <a:pt x="1343" y="0"/>
                </a:lnTo>
                <a:close/>
                <a:moveTo>
                  <a:pt x="1343" y="0"/>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900">
                <a:solidFill>
                  <a:srgbClr val="FFFFFF"/>
                </a:solidFill>
                <a:effectLst>
                  <a:outerShdw blurRad="38100" dist="38100" dir="2700000" algn="tl">
                    <a:srgbClr val="C0C0C0"/>
                  </a:outerShdw>
                </a:effectLst>
                <a:ea typeface="Gill Sans" charset="0"/>
                <a:cs typeface="Gill Sans" charset="0"/>
              </a:rPr>
              <a:t>InnerLoop</a:t>
            </a:r>
          </a:p>
        </p:txBody>
      </p:sp>
      <p:sp>
        <p:nvSpPr>
          <p:cNvPr id="26632" name="AutoShape 8"/>
          <p:cNvSpPr>
            <a:spLocks/>
          </p:cNvSpPr>
          <p:nvPr/>
        </p:nvSpPr>
        <p:spPr bwMode="auto">
          <a:xfrm>
            <a:off x="1016000" y="2921000"/>
            <a:ext cx="1879600" cy="1270000"/>
          </a:xfrm>
          <a:custGeom>
            <a:avLst/>
            <a:gdLst>
              <a:gd name="T0" fmla="*/ 10800 w 11667"/>
              <a:gd name="T1" fmla="*/ 10800 h 14694"/>
            </a:gdLst>
            <a:ahLst/>
            <a:cxnLst>
              <a:cxn ang="0">
                <a:pos x="T0" y="T1"/>
              </a:cxn>
            </a:cxnLst>
            <a:rect l="0" t="0" r="r" b="b"/>
            <a:pathLst>
              <a:path w="11667" h="14694">
                <a:moveTo>
                  <a:pt x="1577" y="0"/>
                </a:moveTo>
                <a:cubicBezTo>
                  <a:pt x="706" y="0"/>
                  <a:pt x="0" y="1316"/>
                  <a:pt x="0" y="2939"/>
                </a:cubicBezTo>
                <a:lnTo>
                  <a:pt x="0" y="11755"/>
                </a:lnTo>
                <a:cubicBezTo>
                  <a:pt x="0" y="13378"/>
                  <a:pt x="706" y="14694"/>
                  <a:pt x="1577" y="14694"/>
                </a:cubicBezTo>
                <a:lnTo>
                  <a:pt x="10091" y="14694"/>
                </a:lnTo>
                <a:cubicBezTo>
                  <a:pt x="10424" y="14694"/>
                  <a:pt x="10733" y="14500"/>
                  <a:pt x="10987" y="14170"/>
                </a:cubicBezTo>
                <a:lnTo>
                  <a:pt x="21600" y="21600"/>
                </a:lnTo>
                <a:lnTo>
                  <a:pt x="11667" y="11457"/>
                </a:lnTo>
                <a:lnTo>
                  <a:pt x="11667" y="2939"/>
                </a:lnTo>
                <a:cubicBezTo>
                  <a:pt x="11667" y="1316"/>
                  <a:pt x="10961" y="0"/>
                  <a:pt x="10091" y="0"/>
                </a:cubicBezTo>
                <a:lnTo>
                  <a:pt x="1577" y="0"/>
                </a:lnTo>
                <a:close/>
                <a:moveTo>
                  <a:pt x="1577" y="0"/>
                </a:moveTo>
              </a:path>
            </a:pathLst>
          </a:custGeom>
          <a:blipFill dpi="0" rotWithShape="0">
            <a:blip r:embed="rId5" cstate="print"/>
            <a:srcRect/>
            <a:tile tx="0" ty="0" sx="100000" sy="100000" flip="none" algn="tl"/>
          </a:blipFill>
          <a:ln w="25400" cap="flat">
            <a:solidFill>
              <a:schemeClr val="tx1"/>
            </a:solidFill>
            <a:prstDash val="solid"/>
            <a:miter lim="800000"/>
            <a:headEnd type="none" w="med" len="med"/>
            <a:tailEnd type="none" w="med" len="med"/>
          </a:ln>
        </p:spPr>
        <p:txBody>
          <a:bodyPr lIns="0" tIns="0" rIns="0" bIns="0" anchor="ctr"/>
          <a:lstStyle/>
          <a:p>
            <a:pPr>
              <a:defRPr/>
            </a:pPr>
            <a:r>
              <a:rPr lang="en-US" sz="2900">
                <a:solidFill>
                  <a:srgbClr val="FFFFFF"/>
                </a:solidFill>
                <a:effectLst>
                  <a:outerShdw blurRad="38100" dist="38100" dir="2700000" algn="tl">
                    <a:srgbClr val="C0C0C0"/>
                  </a:outerShdw>
                </a:effectLst>
                <a:ea typeface="Gill Sans" charset="0"/>
                <a:cs typeface="Gill Sans" charset="0"/>
              </a:rPr>
              <a:t>OuterLoop</a:t>
            </a:r>
          </a:p>
        </p:txBody>
      </p:sp>
      <p:pic>
        <p:nvPicPr>
          <p:cNvPr id="19466" name="Picture 9"/>
          <p:cNvPicPr>
            <a:picLocks noChangeAspect="1" noChangeArrowheads="1"/>
          </p:cNvPicPr>
          <p:nvPr/>
        </p:nvPicPr>
        <p:blipFill>
          <a:blip r:embed="rId6" cstate="print"/>
          <a:srcRect/>
          <a:stretch>
            <a:fillRect/>
          </a:stretch>
        </p:blipFill>
        <p:spPr bwMode="auto">
          <a:xfrm>
            <a:off x="254000" y="5651500"/>
            <a:ext cx="5222875" cy="3492500"/>
          </a:xfrm>
          <a:prstGeom prst="rect">
            <a:avLst/>
          </a:prstGeom>
          <a:noFill/>
          <a:ln w="12700">
            <a:noFill/>
            <a:miter lim="800000"/>
            <a:headEnd/>
            <a:tailEnd/>
          </a:ln>
        </p:spPr>
      </p:pic>
      <p:sp>
        <p:nvSpPr>
          <p:cNvPr id="19467" name="Line 10"/>
          <p:cNvSpPr>
            <a:spLocks noChangeShapeType="1"/>
          </p:cNvSpPr>
          <p:nvPr/>
        </p:nvSpPr>
        <p:spPr bwMode="auto">
          <a:xfrm rot="10800000" flipH="1">
            <a:off x="228600" y="1090613"/>
            <a:ext cx="12623800" cy="1587"/>
          </a:xfrm>
          <a:prstGeom prst="line">
            <a:avLst/>
          </a:prstGeom>
          <a:noFill/>
          <a:ln w="38100">
            <a:solidFill>
              <a:schemeClr val="tx1"/>
            </a:solidFill>
            <a:miter lim="800000"/>
            <a:headEnd/>
            <a:tailEnd/>
          </a:ln>
        </p:spPr>
        <p:txBody>
          <a:bodyPr lIns="0" tIns="0" rIns="0" bIns="0"/>
          <a:lstStyle/>
          <a:p>
            <a:endParaRPr lang="en-US"/>
          </a:p>
        </p:txBody>
      </p:sp>
      <p:sp>
        <p:nvSpPr>
          <p:cNvPr id="19468" name="Line 12"/>
          <p:cNvSpPr>
            <a:spLocks noChangeShapeType="1"/>
          </p:cNvSpPr>
          <p:nvPr/>
        </p:nvSpPr>
        <p:spPr bwMode="auto">
          <a:xfrm rot="10800000" flipH="1">
            <a:off x="0" y="9334500"/>
            <a:ext cx="12979400" cy="0"/>
          </a:xfrm>
          <a:prstGeom prst="line">
            <a:avLst/>
          </a:prstGeom>
          <a:noFill/>
          <a:ln w="12700">
            <a:solidFill>
              <a:schemeClr val="tx1"/>
            </a:solidFill>
            <a:miter lim="800000"/>
            <a:headEnd/>
            <a:tailEnd/>
          </a:ln>
        </p:spPr>
        <p:txBody>
          <a:bodyPr lIns="0" tIns="0" rIns="0" bIns="0"/>
          <a:lstStyle/>
          <a:p>
            <a:endParaRPr lang="en-US"/>
          </a:p>
        </p:txBody>
      </p:sp>
      <p:pic>
        <p:nvPicPr>
          <p:cNvPr id="19469" name="Picture 13"/>
          <p:cNvPicPr>
            <a:picLocks noChangeAspect="1" noChangeArrowheads="1"/>
          </p:cNvPicPr>
          <p:nvPr/>
        </p:nvPicPr>
        <p:blipFill>
          <a:blip r:embed="rId7" cstate="print"/>
          <a:srcRect/>
          <a:stretch>
            <a:fillRect/>
          </a:stretch>
        </p:blipFill>
        <p:spPr bwMode="auto">
          <a:xfrm>
            <a:off x="11882438" y="307975"/>
            <a:ext cx="804862" cy="555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autoUpdateAnimBg="0"/>
      <p:bldP spid="26630" grpId="0" animBg="1" autoUpdateAnimBg="0"/>
      <p:bldP spid="26631" grpId="0" animBg="1" autoUpdateAnimBg="0"/>
      <p:bldP spid="26632"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996633"/>
      </a:accent1>
      <a:accent2>
        <a:srgbClr val="333399"/>
      </a:accent2>
      <a:accent3>
        <a:srgbClr val="FFFFFF"/>
      </a:accent3>
      <a:accent4>
        <a:srgbClr val="000000"/>
      </a:accent4>
      <a:accent5>
        <a:srgbClr val="CAB8AD"/>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Pages>0</Pages>
  <Words>2194</Words>
  <Characters>0</Characters>
  <Application>Microsoft Office PowerPoint</Application>
  <PresentationFormat>Custom</PresentationFormat>
  <Lines>0</Lines>
  <Paragraphs>294</Paragraphs>
  <Slides>34</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Title &amp; Subtitle</vt:lpstr>
      <vt:lpstr>Equation</vt:lpstr>
      <vt:lpstr>New Developments in  Model-Integrated Development of High-Confidence Software </vt:lpstr>
      <vt:lpstr>Problems and Complications</vt:lpstr>
      <vt:lpstr>Problems and Potential Solutions</vt:lpstr>
      <vt:lpstr>Addressing Uncertainty:  Compositional Methods</vt:lpstr>
      <vt:lpstr>Addressing Uncertainty:  Deterministic Execution</vt:lpstr>
      <vt:lpstr>Addressing Uncertainty:  Platform Modeling</vt:lpstr>
      <vt:lpstr>Current Approaches</vt:lpstr>
      <vt:lpstr>TrueTime toolkit for Simulink</vt:lpstr>
      <vt:lpstr>Example - Quad-Integrator Controller</vt:lpstr>
      <vt:lpstr>ESMoL Modeling Process</vt:lpstr>
      <vt:lpstr>Step 1 - Import Controller from Simulink</vt:lpstr>
      <vt:lpstr>Step 2 - Define Comp. &amp; Message Types</vt:lpstr>
      <vt:lpstr>Step 3 - Generate Functional Code</vt:lpstr>
      <vt:lpstr>Step 4 - Define Hardware Configuration</vt:lpstr>
      <vt:lpstr>Step 5 - Deploy Components &amp; Messages</vt:lpstr>
      <vt:lpstr>Step 6 - Calculate Execution Schedule</vt:lpstr>
      <vt:lpstr>Step 7 - Synthesize TrueTime Model</vt:lpstr>
      <vt:lpstr>Mapping ESMoL to TrueTime</vt:lpstr>
      <vt:lpstr>TrueTime - New Model Synthesis</vt:lpstr>
      <vt:lpstr>TrueTime - The TTA Glue Layer</vt:lpstr>
      <vt:lpstr>TrueTime - Time Triggered Scheduler</vt:lpstr>
      <vt:lpstr>TrueTime - Task Execution Loop</vt:lpstr>
      <vt:lpstr>Results - Execution Schedule</vt:lpstr>
      <vt:lpstr>Results - Tracking</vt:lpstr>
      <vt:lpstr>Faults: Validation (WIP)</vt:lpstr>
      <vt:lpstr>Certification: Requirements, Tests, etc…</vt:lpstr>
      <vt:lpstr>Stability: Validation (WIP)</vt:lpstr>
      <vt:lpstr>Control Design Highlights</vt:lpstr>
      <vt:lpstr>Control Design: IDA-PBC</vt:lpstr>
      <vt:lpstr>Control Design: Delay-Insensitive Control  of Conic Systems</vt:lpstr>
      <vt:lpstr>Control Design:Haptic Paddles</vt:lpstr>
      <vt:lpstr>Control Design: Delay-Insensitive Control  of Conic Systems</vt:lpstr>
      <vt:lpstr>References</vt:lpstr>
      <vt:lpstr>References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Synthesis of Time-Triggered Architecture-based TrueTime Models for Platform Effects Simulation and Analysis</dc:title>
  <dc:creator>jporter</dc:creator>
  <cp:lastModifiedBy>jporter</cp:lastModifiedBy>
  <cp:revision>56</cp:revision>
  <dcterms:modified xsi:type="dcterms:W3CDTF">2010-08-11T18:49:25Z</dcterms:modified>
</cp:coreProperties>
</file>