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18" r:id="rId3"/>
    <p:sldId id="301" r:id="rId4"/>
    <p:sldId id="302" r:id="rId5"/>
    <p:sldId id="314" r:id="rId6"/>
    <p:sldId id="315" r:id="rId7"/>
    <p:sldId id="321" r:id="rId8"/>
    <p:sldId id="316" r:id="rId9"/>
    <p:sldId id="317" r:id="rId10"/>
    <p:sldId id="319" r:id="rId11"/>
    <p:sldId id="320" r:id="rId12"/>
    <p:sldId id="322" r:id="rId13"/>
    <p:sldId id="323" r:id="rId14"/>
    <p:sldId id="324" r:id="rId15"/>
    <p:sldId id="294" r:id="rId16"/>
    <p:sldId id="297" r:id="rId17"/>
    <p:sldId id="295" r:id="rId18"/>
    <p:sldId id="296" r:id="rId19"/>
    <p:sldId id="286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98" r:id="rId30"/>
    <p:sldId id="299" r:id="rId31"/>
    <p:sldId id="300" r:id="rId32"/>
    <p:sldId id="312" r:id="rId33"/>
    <p:sldId id="325" r:id="rId34"/>
    <p:sldId id="326" r:id="rId35"/>
    <p:sldId id="327" r:id="rId36"/>
    <p:sldId id="328" r:id="rId37"/>
    <p:sldId id="329" r:id="rId38"/>
    <p:sldId id="330" r:id="rId39"/>
    <p:sldId id="33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B2"/>
    <a:srgbClr val="C4D7B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9" autoAdjust="0"/>
    <p:restoredTop sz="94718" autoAdjust="0"/>
  </p:normalViewPr>
  <p:slideViewPr>
    <p:cSldViewPr>
      <p:cViewPr varScale="1">
        <p:scale>
          <a:sx n="68" d="100"/>
          <a:sy n="68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2" Type="http://schemas.openxmlformats.org/officeDocument/2006/relationships/image" Target="../media/image85.wmf"/><Relationship Id="rId1" Type="http://schemas.openxmlformats.org/officeDocument/2006/relationships/image" Target="../media/image91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93.wmf"/><Relationship Id="rId1" Type="http://schemas.openxmlformats.org/officeDocument/2006/relationships/image" Target="../media/image91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Relationship Id="rId4" Type="http://schemas.openxmlformats.org/officeDocument/2006/relationships/image" Target="../media/image10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EEA6-315A-46EC-B887-8B095C80F029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47D1A-68CE-45D0-ABF2-3F107CAB70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AF17CE-5BC4-43EB-91A4-ABE71763A8C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4213"/>
            <a:ext cx="4570413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317"/>
            <a:ext cx="5029200" cy="41162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4060E-4DB2-48EB-B0BF-EDF1EFC52AB6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295400" y="3810000"/>
            <a:ext cx="6477000" cy="19050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609600" y="1981200"/>
            <a:ext cx="7848600" cy="1676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DFE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1524000" y="152400"/>
            <a:ext cx="7239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228600" y="152400"/>
            <a:ext cx="1143000" cy="13716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15344" y="588886"/>
            <a:ext cx="803856" cy="55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274487-3529-49F0-B4FF-FC741F6650F5}" type="datetimeFigureOut">
              <a:rPr lang="en-US" smtClean="0"/>
              <a:pPr/>
              <a:t>8/20/2009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E99990-40B7-4318-B8EE-132B7346C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9248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LMR 2009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88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 Passivity-Based Framework for Networked Control of Cyber Physical Systems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kottens@isis.vanderbil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entstorm.us/patents/7136767.html" TargetMode="External"/><Relationship Id="rId2" Type="http://schemas.openxmlformats.org/officeDocument/2006/relationships/hyperlink" Target="http://www.isis.vanderbilt.edu/nicholas_kottenstette_h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5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5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is.vanderbilt.edu/node/4079" TargetMode="External"/><Relationship Id="rId2" Type="http://schemas.openxmlformats.org/officeDocument/2006/relationships/hyperlink" Target="http://www.isis.vanderbilt.edu/node/41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sis.vanderbilt.edu/node/4050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8.png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01.png"/><Relationship Id="rId10" Type="http://schemas.openxmlformats.org/officeDocument/2006/relationships/image" Target="../media/image115.jpe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 Passivity-Based Framework for Networked Control of Cyber Physical Systems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Lockheed Martin Review Meeting</a:t>
            </a:r>
          </a:p>
          <a:p>
            <a:pPr>
              <a:spcBef>
                <a:spcPts val="0"/>
              </a:spcBef>
            </a:pPr>
            <a:r>
              <a:rPr lang="en-US" sz="2800" b="1" dirty="0" smtClean="0"/>
              <a:t>Nashville, TN</a:t>
            </a:r>
            <a:endParaRPr lang="en-US" sz="2800" b="1" dirty="0" smtClean="0"/>
          </a:p>
          <a:p>
            <a:pPr>
              <a:spcBef>
                <a:spcPts val="0"/>
              </a:spcBef>
            </a:pPr>
            <a:r>
              <a:rPr lang="en-US" sz="2800" b="1" dirty="0" smtClean="0"/>
              <a:t>Tuesday, August 20 2009</a:t>
            </a:r>
          </a:p>
          <a:p>
            <a:pPr>
              <a:spcBef>
                <a:spcPts val="0"/>
              </a:spcBef>
            </a:pPr>
            <a:endParaRPr lang="en-US" sz="2800" b="1" dirty="0" smtClean="0"/>
          </a:p>
          <a:p>
            <a:pPr>
              <a:spcBef>
                <a:spcPts val="0"/>
              </a:spcBef>
            </a:pPr>
            <a:r>
              <a:rPr lang="en-US" sz="2600" b="1" dirty="0" smtClean="0"/>
              <a:t>Nicholas </a:t>
            </a:r>
            <a:r>
              <a:rPr lang="en-US" sz="2600" b="1" dirty="0" err="1" smtClean="0"/>
              <a:t>Kottenstette</a:t>
            </a:r>
            <a:r>
              <a:rPr lang="en-US" sz="2600" b="1" dirty="0" smtClean="0"/>
              <a:t> ( </a:t>
            </a:r>
            <a:r>
              <a:rPr lang="en-US" sz="2600" b="1" dirty="0" smtClean="0">
                <a:hlinkClick r:id="rId2"/>
              </a:rPr>
              <a:t>nkottens@isis.vanderbilt.edu</a:t>
            </a:r>
            <a:r>
              <a:rPr lang="en-US" sz="2600" b="1" dirty="0" smtClean="0"/>
              <a:t> ), Gabor </a:t>
            </a:r>
            <a:r>
              <a:rPr lang="en-US" sz="2600" b="1" dirty="0" err="1" smtClean="0"/>
              <a:t>Karsai</a:t>
            </a:r>
            <a:r>
              <a:rPr lang="en-US" sz="2600" b="1" dirty="0" smtClean="0"/>
              <a:t>, 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Joseph Porter and Janos Sztipanovits</a:t>
            </a:r>
          </a:p>
          <a:p>
            <a:pPr>
              <a:spcBef>
                <a:spcPts val="0"/>
              </a:spcBef>
            </a:pPr>
            <a:r>
              <a:rPr lang="en-US" sz="2600" b="1" dirty="0" smtClean="0"/>
              <a:t>ISIS, Vanderbilt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Yet, they still work quite well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305800" cy="222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07512"/>
            <a:ext cx="2698863" cy="266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3733800" y="4038600"/>
          <a:ext cx="4602163" cy="2438400"/>
        </p:xfrm>
        <a:graphic>
          <a:graphicData uri="http://schemas.openxmlformats.org/presentationml/2006/ole">
            <p:oleObj spid="_x0000_s101378" name="Equation" r:id="rId5" imgW="1777680" imgH="939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>
                <a:solidFill>
                  <a:srgbClr val="000000"/>
                </a:solidFill>
              </a:rPr>
              <a:t>Lead-Compensator, Thrust Compensation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17588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 algn="ctr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53944"/>
            <a:ext cx="7848600" cy="182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599" y="3429000"/>
            <a:ext cx="602482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228600" y="3429000"/>
          <a:ext cx="2749550" cy="1190625"/>
        </p:xfrm>
        <a:graphic>
          <a:graphicData uri="http://schemas.openxmlformats.org/presentationml/2006/ole">
            <p:oleObj spid="_x0000_s102402" name="Equation" r:id="rId5" imgW="1523880" imgH="660240" progId="Equation.DSMT4">
              <p:embed/>
            </p:oleObj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685800" y="5029200"/>
          <a:ext cx="7462838" cy="1522292"/>
        </p:xfrm>
        <a:graphic>
          <a:graphicData uri="http://schemas.openxmlformats.org/presentationml/2006/ole">
            <p:oleObj spid="_x0000_s102403" name="Equation" r:id="rId6" imgW="4724280" imgH="965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Attitude </a:t>
            </a:r>
            <a:r>
              <a:rPr lang="en-US" b="1" dirty="0" smtClean="0">
                <a:solidFill>
                  <a:srgbClr val="000000"/>
                </a:solidFill>
              </a:rPr>
              <a:t>PD-Controller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50925" y="1149350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8534400" cy="4504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224337" y="6129337"/>
          <a:ext cx="1100138" cy="366713"/>
        </p:xfrm>
        <a:graphic>
          <a:graphicData uri="http://schemas.openxmlformats.org/presentationml/2006/ole">
            <p:oleObj spid="_x0000_s115714" name="Equation" r:id="rId4" imgW="609480" imgH="203040" progId="Equation.DSMT4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6815137" y="2776537"/>
          <a:ext cx="665162" cy="366713"/>
        </p:xfrm>
        <a:graphic>
          <a:graphicData uri="http://schemas.openxmlformats.org/presentationml/2006/ole">
            <p:oleObj spid="_x0000_s115715" name="Equation" r:id="rId5" imgW="368280" imgH="203040" progId="Equation.DSMT4">
              <p:embed/>
            </p:oleObj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5653087" y="3995737"/>
          <a:ext cx="550863" cy="366713"/>
        </p:xfrm>
        <a:graphic>
          <a:graphicData uri="http://schemas.openxmlformats.org/presentationml/2006/ole">
            <p:oleObj spid="_x0000_s115716" name="Equation" r:id="rId6" imgW="304560" imgH="203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Inertial </a:t>
            </a:r>
            <a:r>
              <a:rPr lang="en-US" b="1" dirty="0" smtClean="0">
                <a:solidFill>
                  <a:srgbClr val="000000"/>
                </a:solidFill>
              </a:rPr>
              <a:t>PD-Controller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41388" y="17256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8444327" cy="417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267200" y="6096000"/>
          <a:ext cx="665162" cy="366713"/>
        </p:xfrm>
        <a:graphic>
          <a:graphicData uri="http://schemas.openxmlformats.org/presentationml/2006/ole">
            <p:oleObj spid="_x0000_s116738" name="Equation" r:id="rId4" imgW="368280" imgH="203040" progId="Equation.DSMT4">
              <p:embed/>
            </p:oleObj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6629400" y="3886200"/>
          <a:ext cx="665162" cy="366713"/>
        </p:xfrm>
        <a:graphic>
          <a:graphicData uri="http://schemas.openxmlformats.org/presentationml/2006/ole">
            <p:oleObj spid="_x0000_s116739" name="Equation" r:id="rId5" imgW="368280" imgH="203040" progId="Equation.DSMT4">
              <p:embed/>
            </p:oleObj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609600" y="1600200"/>
          <a:ext cx="2660650" cy="320675"/>
        </p:xfrm>
        <a:graphic>
          <a:graphicData uri="http://schemas.openxmlformats.org/presentationml/2006/ole">
            <p:oleObj spid="_x0000_s116740" name="Equation" r:id="rId6" imgW="1473120" imgH="177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Advanced Quad-Rotor System </a:t>
            </a:r>
            <a:r>
              <a:rPr lang="en-US" sz="3200" b="1" dirty="0" smtClean="0">
                <a:solidFill>
                  <a:srgbClr val="000000"/>
                </a:solidFill>
              </a:rPr>
              <a:t>Model</a:t>
            </a:r>
            <a:endParaRPr lang="en-US" sz="32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47713" y="887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522464"/>
            <a:ext cx="5173663" cy="5069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04800" y="2362200"/>
          <a:ext cx="1050925" cy="561975"/>
        </p:xfrm>
        <a:graphic>
          <a:graphicData uri="http://schemas.openxmlformats.org/presentationml/2006/ole">
            <p:oleObj spid="_x0000_s117762" name="Equation" r:id="rId4" imgW="380880" imgH="20304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600" y="3581400"/>
          <a:ext cx="1296988" cy="631825"/>
        </p:xfrm>
        <a:graphic>
          <a:graphicData uri="http://schemas.openxmlformats.org/presentationml/2006/ole">
            <p:oleObj spid="_x0000_s117763" name="Equation" r:id="rId5" imgW="469800" imgH="2286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28600" y="5257800"/>
          <a:ext cx="1260475" cy="561975"/>
        </p:xfrm>
        <a:graphic>
          <a:graphicData uri="http://schemas.openxmlformats.org/presentationml/2006/ole">
            <p:oleObj spid="_x0000_s117764" name="Equation" r:id="rId6" imgW="457200" imgH="20304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6705600" y="5257800"/>
          <a:ext cx="1644650" cy="561975"/>
        </p:xfrm>
        <a:graphic>
          <a:graphicData uri="http://schemas.openxmlformats.org/presentationml/2006/ole">
            <p:oleObj spid="_x0000_s117765" name="Equation" r:id="rId7" imgW="596880" imgH="203040" progId="Equation.DSMT4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6477000" y="1524000"/>
            <a:ext cx="2667000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Used Extensively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OpenC2WT</a:t>
            </a:r>
          </a:p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Char char="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Integrated seamlessly with autonomous target trackers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</a:t>
            </a:r>
            <a:r>
              <a:rPr lang="en-US" baseline="30000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-Stable Digital Control Network</a:t>
            </a:r>
            <a:endParaRPr lang="en-US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54050" y="1600200"/>
          <a:ext cx="7729538" cy="1601788"/>
        </p:xfrm>
        <a:graphic>
          <a:graphicData uri="http://schemas.openxmlformats.org/presentationml/2006/ole">
            <p:oleObj spid="_x0000_s62468" name="Equation" r:id="rId3" imgW="3733560" imgH="774360" progId="Equation.DSMT4">
              <p:embed/>
            </p:oleObj>
          </a:graphicData>
        </a:graphic>
      </p:graphicFrame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352800"/>
            <a:ext cx="8969387" cy="1752600"/>
          </a:xfrm>
          <a:prstGeom prst="rect">
            <a:avLst/>
          </a:prstGeom>
          <a:noFill/>
        </p:spPr>
      </p:pic>
      <p:sp>
        <p:nvSpPr>
          <p:cNvPr id="17" name="Rounded Rectangle 16"/>
          <p:cNvSpPr/>
          <p:nvPr/>
        </p:nvSpPr>
        <p:spPr>
          <a:xfrm>
            <a:off x="2514600" y="5105400"/>
            <a:ext cx="6629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Design of Networked Control Systems Using Passivity</a:t>
            </a:r>
          </a:p>
          <a:p>
            <a:pPr algn="ctr"/>
            <a:r>
              <a:rPr lang="en-US" b="1" dirty="0" smtClean="0"/>
              <a:t> 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Hall, </a:t>
            </a:r>
            <a:r>
              <a:rPr lang="en-US" sz="1400" b="1" dirty="0" err="1" smtClean="0"/>
              <a:t>Koutsoukos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Sztipanovits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Antsaklis</a:t>
            </a:r>
            <a:r>
              <a:rPr lang="en-US" sz="1400" b="1" dirty="0" smtClean="0"/>
              <a:t>, under review TPDS)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648200"/>
            <a:ext cx="67437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IPESH-Transform</a:t>
            </a:r>
            <a:endParaRPr lang="en-US" dirty="0"/>
          </a:p>
        </p:txBody>
      </p:sp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0480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228600" y="1524000"/>
          <a:ext cx="8728075" cy="893763"/>
        </p:xfrm>
        <a:graphic>
          <a:graphicData uri="http://schemas.openxmlformats.org/presentationml/2006/ole">
            <p:oleObj spid="_x0000_s65539" name="Equation" r:id="rId5" imgW="4216320" imgH="43164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4290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24800" y="3276600"/>
            <a:ext cx="914400" cy="1295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541" name="Object 3"/>
          <p:cNvGraphicFramePr>
            <a:graphicFrameLocks noChangeAspect="1"/>
          </p:cNvGraphicFramePr>
          <p:nvPr/>
        </p:nvGraphicFramePr>
        <p:xfrm>
          <a:off x="465137" y="2209800"/>
          <a:ext cx="8255000" cy="893763"/>
        </p:xfrm>
        <a:graphic>
          <a:graphicData uri="http://schemas.openxmlformats.org/presentationml/2006/ole">
            <p:oleObj spid="_x0000_s65541" name="Equation" r:id="rId6" imgW="39877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Bilinear Transform w/ Wave Variables</a:t>
            </a:r>
            <a:endParaRPr lang="en-US" sz="3600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28600" y="1752600"/>
          <a:ext cx="4183644" cy="990600"/>
        </p:xfrm>
        <a:graphic>
          <a:graphicData uri="http://schemas.openxmlformats.org/presentationml/2006/ole">
            <p:oleObj spid="_x0000_s63490" name="Equation" r:id="rId3" imgW="2247840" imgH="533160" progId="Equation.DSMT4">
              <p:embed/>
            </p:oleObj>
          </a:graphicData>
        </a:graphic>
      </p:graphicFrame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200400"/>
            <a:ext cx="8969387" cy="1752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15000" y="3276600"/>
            <a:ext cx="6858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52800"/>
            <a:ext cx="685800" cy="1371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752600"/>
            <a:ext cx="4191000" cy="9906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57625" y="5715000"/>
            <a:ext cx="51054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04800" y="4953000"/>
          <a:ext cx="5181600" cy="723113"/>
        </p:xfrm>
        <a:graphic>
          <a:graphicData uri="http://schemas.openxmlformats.org/presentationml/2006/ole">
            <p:oleObj spid="_x0000_s63492" name="Equation" r:id="rId5" imgW="2819160" imgH="393480" progId="Equation.DSMT4">
              <p:embed/>
            </p:oleObj>
          </a:graphicData>
        </a:graphic>
      </p:graphicFrame>
      <p:graphicFrame>
        <p:nvGraphicFramePr>
          <p:cNvPr id="63494" name="Object 4"/>
          <p:cNvGraphicFramePr>
            <a:graphicFrameLocks noChangeAspect="1"/>
          </p:cNvGraphicFramePr>
          <p:nvPr/>
        </p:nvGraphicFramePr>
        <p:xfrm>
          <a:off x="3962400" y="5715000"/>
          <a:ext cx="4972050" cy="723900"/>
        </p:xfrm>
        <a:graphic>
          <a:graphicData uri="http://schemas.openxmlformats.org/presentationml/2006/ole">
            <p:oleObj spid="_x0000_s63494" name="Equation" r:id="rId6" imgW="2705040" imgH="393480" progId="Equation.DSMT4">
              <p:embed/>
            </p:oleObj>
          </a:graphicData>
        </a:graphic>
      </p:graphicFrame>
      <p:graphicFrame>
        <p:nvGraphicFramePr>
          <p:cNvPr id="63495" name="Object 4"/>
          <p:cNvGraphicFramePr>
            <a:graphicFrameLocks noChangeAspect="1"/>
          </p:cNvGraphicFramePr>
          <p:nvPr/>
        </p:nvGraphicFramePr>
        <p:xfrm>
          <a:off x="4800600" y="1600200"/>
          <a:ext cx="3454400" cy="1486810"/>
        </p:xfrm>
        <a:graphic>
          <a:graphicData uri="http://schemas.openxmlformats.org/presentationml/2006/ole">
            <p:oleObj spid="_x0000_s63495" name="Equation" r:id="rId7" imgW="2120760" imgH="914400" progId="Equation.DSMT4">
              <p:embed/>
            </p:oleObj>
          </a:graphicData>
        </a:graphic>
      </p:graphicFrame>
      <p:sp>
        <p:nvSpPr>
          <p:cNvPr id="15" name="Rectangle 14"/>
          <p:cNvSpPr/>
          <p:nvPr/>
        </p:nvSpPr>
        <p:spPr>
          <a:xfrm>
            <a:off x="4800600" y="1600200"/>
            <a:ext cx="3505200" cy="1524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4953000"/>
            <a:ext cx="5334000" cy="685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PS-PH “inside” [-1,1] </a:t>
            </a:r>
            <a:endParaRPr lang="en-US" dirty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52400" y="4953000"/>
          <a:ext cx="8859837" cy="1443038"/>
        </p:xfrm>
        <a:graphic>
          <a:graphicData uri="http://schemas.openxmlformats.org/presentationml/2006/ole">
            <p:oleObj spid="_x0000_s64514" name="Equation" r:id="rId3" imgW="4279680" imgH="698400" progId="Equation.DSMT4">
              <p:embed/>
            </p:oleObj>
          </a:graphicData>
        </a:graphic>
      </p:graphicFrame>
      <p:pic>
        <p:nvPicPr>
          <p:cNvPr id="62476" name="Picture 12" descr="C:\cygwin\home\Administrator\workspace\CPS\siamct09\slide_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13" y="3124200"/>
            <a:ext cx="8969387" cy="1752600"/>
          </a:xfrm>
          <a:prstGeom prst="rect">
            <a:avLst/>
          </a:prstGeom>
          <a:noFill/>
        </p:spPr>
      </p:pic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152400" y="1600200"/>
          <a:ext cx="8832850" cy="1470025"/>
        </p:xfrm>
        <a:graphic>
          <a:graphicData uri="http://schemas.openxmlformats.org/presentationml/2006/ole">
            <p:oleObj spid="_x0000_s64515" name="Equation" r:id="rId5" imgW="4267080" imgH="711000" progId="Equation.DSMT4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981200" y="3505200"/>
            <a:ext cx="609600" cy="9144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276600"/>
            <a:ext cx="15240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4953000"/>
            <a:ext cx="8839200" cy="1447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600200"/>
            <a:ext cx="8874125" cy="1423987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Stable Digital Control Networks</a:t>
            </a:r>
            <a:endParaRPr lang="en-US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524000" y="457200"/>
          <a:ext cx="609600" cy="773414"/>
        </p:xfrm>
        <a:graphic>
          <a:graphicData uri="http://schemas.openxmlformats.org/presentationml/2006/ole">
            <p:oleObj spid="_x0000_s32770" name="Equation" r:id="rId3" imgW="190440" imgH="241200" progId="Equation.DSMT4">
              <p:embed/>
            </p:oleObj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0"/>
            <a:ext cx="863414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4800600" y="4038600"/>
          <a:ext cx="3489326" cy="366713"/>
        </p:xfrm>
        <a:graphic>
          <a:graphicData uri="http://schemas.openxmlformats.org/presentationml/2006/ole">
            <p:oleObj spid="_x0000_s32774" name="Equation" r:id="rId5" imgW="1930320" imgH="203040" progId="Equation.DSMT4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4800600" y="4038600"/>
            <a:ext cx="3505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2819400"/>
            <a:ext cx="609600" cy="4572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 flipV="1">
            <a:off x="3962400" y="4343400"/>
            <a:ext cx="1981200" cy="4572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endCxn id="12" idx="2"/>
          </p:cNvCxnSpPr>
          <p:nvPr/>
        </p:nvCxnSpPr>
        <p:spPr bwMode="auto">
          <a:xfrm rot="5400000" flipH="1" flipV="1">
            <a:off x="5981700" y="3390900"/>
            <a:ext cx="685800" cy="4572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304800" y="228600"/>
          <a:ext cx="2686050" cy="366713"/>
        </p:xfrm>
        <a:graphic>
          <a:graphicData uri="http://schemas.openxmlformats.org/presentationml/2006/ole">
            <p:oleObj spid="_x0000_s32775" name="Equation" r:id="rId6" imgW="1485720" imgH="203040" progId="Equation.DSMT4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304800" y="228600"/>
            <a:ext cx="2667000" cy="3048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24" idx="1"/>
          </p:cNvCxnSpPr>
          <p:nvPr/>
        </p:nvCxnSpPr>
        <p:spPr bwMode="auto">
          <a:xfrm>
            <a:off x="2971800" y="381000"/>
            <a:ext cx="914400" cy="228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3886200" y="381000"/>
            <a:ext cx="457200" cy="45720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381000" y="4495800"/>
          <a:ext cx="2593975" cy="733425"/>
        </p:xfrm>
        <a:graphic>
          <a:graphicData uri="http://schemas.openxmlformats.org/presentationml/2006/ole">
            <p:oleObj spid="_x0000_s32776" name="Equation" r:id="rId7" imgW="1434960" imgH="406080" progId="Equation.DSMT4">
              <p:embed/>
            </p:oleObj>
          </a:graphicData>
        </a:graphic>
      </p:graphicFrame>
      <p:sp>
        <p:nvSpPr>
          <p:cNvPr id="27" name="Rectangle 26"/>
          <p:cNvSpPr/>
          <p:nvPr/>
        </p:nvSpPr>
        <p:spPr>
          <a:xfrm>
            <a:off x="304800" y="4495800"/>
            <a:ext cx="2667000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5800" y="2743200"/>
            <a:ext cx="685800" cy="4572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0"/>
            <a:endCxn id="28" idx="2"/>
          </p:cNvCxnSpPr>
          <p:nvPr/>
        </p:nvCxnSpPr>
        <p:spPr bwMode="auto">
          <a:xfrm rot="16200000" flipV="1">
            <a:off x="685800" y="3543300"/>
            <a:ext cx="1295400" cy="6096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28600" y="990600"/>
          <a:ext cx="2755900" cy="779463"/>
        </p:xfrm>
        <a:graphic>
          <a:graphicData uri="http://schemas.openxmlformats.org/presentationml/2006/ole">
            <p:oleObj spid="_x0000_s32777" name="Equation" r:id="rId8" imgW="1523880" imgH="431640" progId="Equation.DSMT4">
              <p:embed/>
            </p:oleObj>
          </a:graphicData>
        </a:graphic>
      </p:graphicFrame>
      <p:cxnSp>
        <p:nvCxnSpPr>
          <p:cNvPr id="37" name="Straight Arrow Connector 36"/>
          <p:cNvCxnSpPr/>
          <p:nvPr/>
        </p:nvCxnSpPr>
        <p:spPr bwMode="auto">
          <a:xfrm>
            <a:off x="1600200" y="1752600"/>
            <a:ext cx="1981200" cy="106680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Insensitive MFC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2"/>
              </a:rPr>
              <a:t>http://www.isis.vanderbilt.edu/nicholas_kottenstette_home</a:t>
            </a:r>
            <a:endParaRPr lang="en-US" sz="2000" dirty="0" smtClean="0"/>
          </a:p>
          <a:p>
            <a:r>
              <a:rPr lang="en-US" sz="2000" dirty="0" smtClean="0"/>
              <a:t>Dual-core (ARM/C54xDSP) (Communications/Control) low-power, low-cost, relatively-small-size, Communication-API/Control-API, general-sensor-arch., general-actuator-arch.</a:t>
            </a:r>
          </a:p>
          <a:p>
            <a:r>
              <a:rPr lang="en-US" sz="2000" dirty="0" smtClean="0"/>
              <a:t>7,136,767: … </a:t>
            </a:r>
            <a:r>
              <a:rPr lang="en-US" sz="2000" b="1" dirty="0" smtClean="0"/>
              <a:t>calibration</a:t>
            </a:r>
            <a:r>
              <a:rPr lang="en-US" sz="2000" dirty="0" smtClean="0"/>
              <a:t> of mass flow controller </a:t>
            </a:r>
          </a:p>
          <a:p>
            <a:r>
              <a:rPr lang="en-US" sz="2000" dirty="0" smtClean="0"/>
              <a:t>( </a:t>
            </a:r>
            <a:r>
              <a:rPr lang="en-US" sz="2000" dirty="0" smtClean="0">
                <a:hlinkClick r:id="rId3" tooltip="http://www.patentstorm.us/patents/7136767.html"/>
              </a:rPr>
              <a:t>http://www.patentstorm.us/patents/7136767.html</a:t>
            </a:r>
            <a:r>
              <a:rPr lang="en-US" sz="2000" dirty="0" smtClean="0"/>
              <a:t> )</a:t>
            </a:r>
          </a:p>
          <a:p>
            <a:r>
              <a:rPr lang="en-US" sz="2000" dirty="0" smtClean="0"/>
              <a:t>7,120,542: Flow </a:t>
            </a:r>
            <a:r>
              <a:rPr lang="en-US" sz="2000" b="1" dirty="0" smtClean="0"/>
              <a:t>monitoring</a:t>
            </a:r>
            <a:r>
              <a:rPr lang="en-US" sz="2000" dirty="0" smtClean="0"/>
              <a:t> system</a:t>
            </a:r>
          </a:p>
          <a:p>
            <a:r>
              <a:rPr lang="en-US" sz="2000" dirty="0" smtClean="0"/>
              <a:t>7,007,707/ 6,766,260: Mass </a:t>
            </a:r>
            <a:r>
              <a:rPr lang="en-US" sz="2000" b="1" dirty="0" smtClean="0"/>
              <a:t>flow ratio system</a:t>
            </a:r>
            <a:r>
              <a:rPr lang="en-US" sz="2000" dirty="0" smtClean="0"/>
              <a:t> and method</a:t>
            </a:r>
          </a:p>
          <a:p>
            <a:r>
              <a:rPr lang="en-US" sz="2000" dirty="0" smtClean="0"/>
              <a:t>7,004,191: … mass flow controller with </a:t>
            </a:r>
            <a:r>
              <a:rPr lang="en-US" sz="2000" b="1" dirty="0" smtClean="0"/>
              <a:t>embedded web server</a:t>
            </a:r>
          </a:p>
          <a:p>
            <a:r>
              <a:rPr lang="en-US" sz="2000" dirty="0" smtClean="0"/>
              <a:t>6,948,508: … </a:t>
            </a:r>
            <a:r>
              <a:rPr lang="en-US" sz="2000" b="1" dirty="0" smtClean="0"/>
              <a:t>self-calibration</a:t>
            </a:r>
            <a:r>
              <a:rPr lang="en-US" sz="2000" dirty="0" smtClean="0"/>
              <a:t> of mass flow controller</a:t>
            </a:r>
          </a:p>
          <a:p>
            <a:r>
              <a:rPr lang="en-US" sz="2000" dirty="0" smtClean="0"/>
              <a:t>6,932,098: … </a:t>
            </a:r>
            <a:r>
              <a:rPr lang="en-US" sz="2000" b="1" dirty="0" smtClean="0"/>
              <a:t>pressure fluctuation insensitive mass flow control</a:t>
            </a:r>
          </a:p>
          <a:p>
            <a:r>
              <a:rPr lang="en-US" sz="2000" dirty="0" smtClean="0"/>
              <a:t>6,868,862: … mass flow controller w/</a:t>
            </a:r>
            <a:r>
              <a:rPr lang="en-US" sz="2000" b="1" dirty="0" smtClean="0"/>
              <a:t>plurality of closed loop control code sets</a:t>
            </a:r>
          </a:p>
          <a:p>
            <a:r>
              <a:rPr lang="en-US" sz="2000" dirty="0" smtClean="0"/>
              <a:t>6,868,723: </a:t>
            </a:r>
            <a:r>
              <a:rPr lang="en-US" sz="2000" b="1" dirty="0" smtClean="0"/>
              <a:t>Thermal anemometry</a:t>
            </a:r>
            <a:r>
              <a:rPr lang="en-US" sz="2000" dirty="0" smtClean="0"/>
              <a:t> mass flow measurement …</a:t>
            </a:r>
          </a:p>
          <a:p>
            <a:r>
              <a:rPr lang="en-US" sz="2000" dirty="0" smtClean="0"/>
              <a:t>6,810,308: … mass flow controller with </a:t>
            </a:r>
            <a:r>
              <a:rPr lang="en-US" sz="2000" b="1" dirty="0" smtClean="0"/>
              <a:t>network</a:t>
            </a:r>
            <a:r>
              <a:rPr lang="en-US" sz="2000" dirty="0" smtClean="0"/>
              <a:t> access to </a:t>
            </a:r>
            <a:r>
              <a:rPr lang="en-US" sz="2000" b="1" dirty="0" smtClean="0"/>
              <a:t>diagnostics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Resilient-power-junction-network</a:t>
            </a:r>
            <a:endParaRPr lang="en-US" sz="3600" dirty="0"/>
          </a:p>
        </p:txBody>
      </p:sp>
      <p:graphicFrame>
        <p:nvGraphicFramePr>
          <p:cNvPr id="75778" name="Object 4"/>
          <p:cNvGraphicFramePr>
            <a:graphicFrameLocks noChangeAspect="1"/>
          </p:cNvGraphicFramePr>
          <p:nvPr/>
        </p:nvGraphicFramePr>
        <p:xfrm>
          <a:off x="3124200" y="2482850"/>
          <a:ext cx="5835650" cy="2835275"/>
        </p:xfrm>
        <a:graphic>
          <a:graphicData uri="http://schemas.openxmlformats.org/presentationml/2006/ole">
            <p:oleObj spid="_x0000_s75778" name="Equation" r:id="rId3" imgW="2819160" imgH="1371600" progId="Equation.DSMT4">
              <p:embed/>
            </p:oleObj>
          </a:graphicData>
        </a:graphic>
      </p:graphicFrame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33600"/>
            <a:ext cx="30956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Resilient-power-junction-network</a:t>
            </a:r>
            <a:endParaRPr lang="en-US" sz="3600" dirty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457200" y="1905000"/>
          <a:ext cx="8380413" cy="3384550"/>
        </p:xfrm>
        <a:graphic>
          <a:graphicData uri="http://schemas.openxmlformats.org/presentationml/2006/ole">
            <p:oleObj spid="_x0000_s76803" name="Equation" r:id="rId3" imgW="3098520" imgH="1777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52400" y="1524000"/>
          <a:ext cx="8763000" cy="4757455"/>
        </p:xfrm>
        <a:graphic>
          <a:graphicData uri="http://schemas.openxmlformats.org/presentationml/2006/ole">
            <p:oleObj spid="_x0000_s77826" name="Equation" r:id="rId3" imgW="3860640" imgH="2565360" progId="Equation.DSMT4">
              <p:embed/>
            </p:oleObj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356225" y="5867400"/>
          <a:ext cx="3787775" cy="779463"/>
        </p:xfrm>
        <a:graphic>
          <a:graphicData uri="http://schemas.openxmlformats.org/presentationml/2006/ole">
            <p:oleObj spid="_x0000_s77827" name="Equation" r:id="rId4" imgW="20952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Nominal Response</a:t>
            </a:r>
            <a:endParaRPr lang="en-US" dirty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088" y="1143000"/>
            <a:ext cx="827791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36538" y="1570038"/>
          <a:ext cx="1400175" cy="1604962"/>
        </p:xfrm>
        <a:graphic>
          <a:graphicData uri="http://schemas.openxmlformats.org/presentationml/2006/ole">
            <p:oleObj spid="_x0000_s78853" name="Equation" r:id="rId4" imgW="774360" imgH="888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Single Controller Integrator Failure</a:t>
            </a:r>
            <a:endParaRPr lang="en-US" sz="3600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76354"/>
            <a:ext cx="8229600" cy="568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79875" name="Equation" r:id="rId4" imgW="774360" imgH="1104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DOS Attack on Single Controller</a:t>
            </a:r>
            <a:endParaRPr lang="en-US" sz="3600" dirty="0"/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80898" name="Equation" r:id="rId3" imgW="774360" imgH="1104840" progId="Equation.DSMT4">
              <p:embed/>
            </p:oleObj>
          </a:graphicData>
        </a:graphic>
      </p:graphicFrame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19" y="1143000"/>
            <a:ext cx="858778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(undetected) Destabilizing controller introduced</a:t>
            </a:r>
            <a:endParaRPr lang="en-US" sz="3600" dirty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2999"/>
            <a:ext cx="8305800" cy="57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81923" name="Equation" r:id="rId4" imgW="774360" imgH="11048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Destabilizing controller detected and isolated</a:t>
            </a:r>
            <a:endParaRPr lang="en-US" sz="3600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4138" y="1600200"/>
          <a:ext cx="1400175" cy="1995488"/>
        </p:xfrm>
        <a:graphic>
          <a:graphicData uri="http://schemas.openxmlformats.org/presentationml/2006/ole">
            <p:oleObj spid="_x0000_s82946" name="Equation" r:id="rId3" imgW="774360" imgH="1104840" progId="Equation.DSMT4">
              <p:embed/>
            </p:oleObj>
          </a:graphicData>
        </a:graphic>
      </p:graphicFrame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425" y="1314450"/>
            <a:ext cx="8029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Demonstrated how to interconnect redundant controllers in a resilient manner</a:t>
            </a:r>
          </a:p>
          <a:p>
            <a:r>
              <a:rPr lang="en-US" dirty="0" smtClean="0"/>
              <a:t>Tolerates both passive-faults and denial-of-service attacks w/o needing detection</a:t>
            </a:r>
          </a:p>
          <a:p>
            <a:r>
              <a:rPr lang="en-US" dirty="0" smtClean="0"/>
              <a:t>Highly unstable controllers will destabilize network w/o detection</a:t>
            </a:r>
          </a:p>
          <a:p>
            <a:r>
              <a:rPr lang="en-US" dirty="0" smtClean="0"/>
              <a:t>However, if detection occurs, isolation can be implemented in a transparent manner</a:t>
            </a:r>
          </a:p>
          <a:p>
            <a:r>
              <a:rPr lang="en-US" dirty="0" smtClean="0"/>
              <a:t>Detecting de-stabilizing controllers in the presence of different networking delays among controllers if fundamental research question.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 Conic Sys. Passive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76600"/>
            <a:ext cx="533400" cy="5334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93419" y="2538413"/>
          <a:ext cx="233363" cy="257175"/>
        </p:xfrm>
        <a:graphic>
          <a:graphicData uri="http://schemas.openxmlformats.org/presentationml/2006/ole">
            <p:oleObj spid="_x0000_s66562" name="Equation" r:id="rId3" imgW="126720" imgH="1396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906837" y="4021137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4114800"/>
          <a:ext cx="1190625" cy="374650"/>
        </p:xfrm>
        <a:graphic>
          <a:graphicData uri="http://schemas.openxmlformats.org/presentationml/2006/ole">
            <p:oleObj spid="_x0000_s66563" name="Equation" r:id="rId4" imgW="647640" imgH="203040" progId="Equation.DSMT4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0960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9" idx="3"/>
            <a:endCxn id="8" idx="0"/>
          </p:cNvCxnSpPr>
          <p:nvPr/>
        </p:nvCxnSpPr>
        <p:spPr>
          <a:xfrm>
            <a:off x="4876800" y="2667000"/>
            <a:ext cx="1485900" cy="6096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"/>
          <p:cNvCxnSpPr>
            <a:stCxn id="6" idx="3"/>
            <a:endCxn id="8" idx="4"/>
          </p:cNvCxnSpPr>
          <p:nvPr/>
        </p:nvCxnSpPr>
        <p:spPr>
          <a:xfrm flipV="1">
            <a:off x="5202237" y="3733800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352800" y="4572000"/>
          <a:ext cx="2708275" cy="374650"/>
        </p:xfrm>
        <a:graphic>
          <a:graphicData uri="http://schemas.openxmlformats.org/presentationml/2006/ole">
            <p:oleObj spid="_x0000_s66564" name="Equation" r:id="rId5" imgW="1473120" imgH="20304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943600" y="2895600"/>
          <a:ext cx="396003" cy="398462"/>
        </p:xfrm>
        <a:graphic>
          <a:graphicData uri="http://schemas.openxmlformats.org/presentationml/2006/ole">
            <p:oleObj spid="_x0000_s66565" name="Equation" r:id="rId6" imgW="139680" imgH="1396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943600" y="3733800"/>
          <a:ext cx="395288" cy="398463"/>
        </p:xfrm>
        <a:graphic>
          <a:graphicData uri="http://schemas.openxmlformats.org/presentationml/2006/ole">
            <p:oleObj spid="_x0000_s66566" name="Equation" r:id="rId7" imgW="139680" imgH="139680" progId="Equation.DSMT4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4343400" y="24003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9"/>
          <p:cNvCxnSpPr>
            <a:stCxn id="4" idx="3"/>
            <a:endCxn id="19" idx="1"/>
          </p:cNvCxnSpPr>
          <p:nvPr/>
        </p:nvCxnSpPr>
        <p:spPr>
          <a:xfrm flipV="1">
            <a:off x="1447800" y="2667000"/>
            <a:ext cx="2895600" cy="876300"/>
          </a:xfrm>
          <a:prstGeom prst="bentConnector3">
            <a:avLst>
              <a:gd name="adj1" fmla="val 4267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9"/>
          <p:cNvCxnSpPr>
            <a:stCxn id="4" idx="3"/>
            <a:endCxn id="6" idx="1"/>
          </p:cNvCxnSpPr>
          <p:nvPr/>
        </p:nvCxnSpPr>
        <p:spPr>
          <a:xfrm>
            <a:off x="1447800" y="3543300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>
            <a:off x="6629400" y="35052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2209800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953000" y="5029200"/>
          <a:ext cx="1774825" cy="374650"/>
        </p:xfrm>
        <a:graphic>
          <a:graphicData uri="http://schemas.openxmlformats.org/presentationml/2006/ole">
            <p:oleObj spid="_x0000_s66567" name="Equation" r:id="rId8" imgW="965160" imgH="203040" progId="Equation.DSMT4">
              <p:embed/>
            </p:oleObj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3352800" y="2971800"/>
          <a:ext cx="2311400" cy="374650"/>
        </p:xfrm>
        <a:graphic>
          <a:graphicData uri="http://schemas.openxmlformats.org/presentationml/2006/ole">
            <p:oleObj spid="_x0000_s66568" name="Equation" r:id="rId9" imgW="12571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Systems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145381" y="3505200"/>
          <a:ext cx="6929438" cy="871538"/>
        </p:xfrm>
        <a:graphic>
          <a:graphicData uri="http://schemas.openxmlformats.org/presentationml/2006/ole">
            <p:oleObj spid="_x0000_s73731" name="Equation" r:id="rId3" imgW="3835080" imgH="4824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27188" y="4495800"/>
          <a:ext cx="5965825" cy="595312"/>
        </p:xfrm>
        <a:graphic>
          <a:graphicData uri="http://schemas.openxmlformats.org/presentationml/2006/ole">
            <p:oleObj spid="_x0000_s73733" name="Equation" r:id="rId4" imgW="3301920" imgH="330120" progId="Equation.DSMT4">
              <p:embed/>
            </p:oleObj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7348" y="1676400"/>
            <a:ext cx="3925504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981200" y="5257800"/>
          <a:ext cx="5853112" cy="1190625"/>
        </p:xfrm>
        <a:graphic>
          <a:graphicData uri="http://schemas.openxmlformats.org/presentationml/2006/ole">
            <p:oleObj spid="_x0000_s73735" name="Equation" r:id="rId6" imgW="3238200" imgH="660240" progId="Equation.DSMT4">
              <p:embed/>
            </p:oleObj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85800" y="2819400"/>
          <a:ext cx="7848600" cy="779463"/>
        </p:xfrm>
        <a:graphic>
          <a:graphicData uri="http://schemas.openxmlformats.org/presentationml/2006/ole">
            <p:oleObj spid="_x0000_s73736" name="Equation" r:id="rId7" imgW="359388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 Conic Sys. Passive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76600"/>
            <a:ext cx="533400" cy="5334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0038" y="2306638"/>
          <a:ext cx="1003300" cy="723900"/>
        </p:xfrm>
        <a:graphic>
          <a:graphicData uri="http://schemas.openxmlformats.org/presentationml/2006/ole">
            <p:oleObj spid="_x0000_s67586" name="Equation" r:id="rId3" imgW="545760" imgH="3934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906837" y="4021137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62400" y="4114800"/>
          <a:ext cx="1190625" cy="374650"/>
        </p:xfrm>
        <a:graphic>
          <a:graphicData uri="http://schemas.openxmlformats.org/presentationml/2006/ole">
            <p:oleObj spid="_x0000_s67587" name="Equation" r:id="rId4" imgW="647640" imgH="203040" progId="Equation.DSMT4">
              <p:embed/>
            </p:oleObj>
          </a:graphicData>
        </a:graphic>
      </p:graphicFrame>
      <p:sp>
        <p:nvSpPr>
          <p:cNvPr id="8" name="Oval 7"/>
          <p:cNvSpPr/>
          <p:nvPr/>
        </p:nvSpPr>
        <p:spPr>
          <a:xfrm>
            <a:off x="60960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9" idx="3"/>
            <a:endCxn id="8" idx="0"/>
          </p:cNvCxnSpPr>
          <p:nvPr/>
        </p:nvCxnSpPr>
        <p:spPr>
          <a:xfrm>
            <a:off x="5181600" y="2705100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"/>
          <p:cNvCxnSpPr>
            <a:stCxn id="6" idx="3"/>
            <a:endCxn id="8" idx="4"/>
          </p:cNvCxnSpPr>
          <p:nvPr/>
        </p:nvCxnSpPr>
        <p:spPr>
          <a:xfrm flipV="1">
            <a:off x="5202237" y="3733800"/>
            <a:ext cx="1160463" cy="55403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3352800" y="4572000"/>
          <a:ext cx="2708275" cy="374650"/>
        </p:xfrm>
        <a:graphic>
          <a:graphicData uri="http://schemas.openxmlformats.org/presentationml/2006/ole">
            <p:oleObj spid="_x0000_s67588" name="Equation" r:id="rId5" imgW="1473120" imgH="203040" progId="Equation.DSMT4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943600" y="2895600"/>
          <a:ext cx="396003" cy="398462"/>
        </p:xfrm>
        <a:graphic>
          <a:graphicData uri="http://schemas.openxmlformats.org/presentationml/2006/ole">
            <p:oleObj spid="_x0000_s67589" name="Equation" r:id="rId6" imgW="139680" imgH="1396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943600" y="3733800"/>
          <a:ext cx="395288" cy="398463"/>
        </p:xfrm>
        <a:graphic>
          <a:graphicData uri="http://schemas.openxmlformats.org/presentationml/2006/ole">
            <p:oleObj spid="_x0000_s67590" name="Equation" r:id="rId7" imgW="139680" imgH="139680" progId="Equation.DSMT4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4038600" y="23622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9"/>
          <p:cNvCxnSpPr>
            <a:stCxn id="4" idx="3"/>
            <a:endCxn id="19" idx="1"/>
          </p:cNvCxnSpPr>
          <p:nvPr/>
        </p:nvCxnSpPr>
        <p:spPr>
          <a:xfrm flipV="1">
            <a:off x="1447800" y="2705100"/>
            <a:ext cx="2590800" cy="838200"/>
          </a:xfrm>
          <a:prstGeom prst="bentConnector3">
            <a:avLst>
              <a:gd name="adj1" fmla="val 47954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9"/>
          <p:cNvCxnSpPr>
            <a:stCxn id="4" idx="3"/>
            <a:endCxn id="6" idx="1"/>
          </p:cNvCxnSpPr>
          <p:nvPr/>
        </p:nvCxnSpPr>
        <p:spPr>
          <a:xfrm>
            <a:off x="1447800" y="3543300"/>
            <a:ext cx="2459037" cy="7445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>
            <a:off x="6629400" y="35052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2209800"/>
            <a:ext cx="4267200" cy="2819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953000" y="5029200"/>
          <a:ext cx="1774825" cy="374650"/>
        </p:xfrm>
        <a:graphic>
          <a:graphicData uri="http://schemas.openxmlformats.org/presentationml/2006/ole">
            <p:oleObj spid="_x0000_s67591" name="Equation" r:id="rId8" imgW="965160" imgH="203040" progId="Equation.DSMT4">
              <p:embed/>
            </p:oleObj>
          </a:graphicData>
        </a:graphic>
      </p:graphicFrame>
      <p:graphicFrame>
        <p:nvGraphicFramePr>
          <p:cNvPr id="67592" name="Object 2"/>
          <p:cNvGraphicFramePr>
            <a:graphicFrameLocks noChangeAspect="1"/>
          </p:cNvGraphicFramePr>
          <p:nvPr/>
        </p:nvGraphicFramePr>
        <p:xfrm>
          <a:off x="2819400" y="3124200"/>
          <a:ext cx="3221037" cy="374650"/>
        </p:xfrm>
        <a:graphic>
          <a:graphicData uri="http://schemas.openxmlformats.org/presentationml/2006/ole">
            <p:oleObj spid="_x0000_s67592" name="Equation" r:id="rId9" imgW="1752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Make a Conic Sys. Passive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276600"/>
            <a:ext cx="533400" cy="5334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0038" y="2306638"/>
          <a:ext cx="1003300" cy="723900"/>
        </p:xfrm>
        <a:graphic>
          <a:graphicData uri="http://schemas.openxmlformats.org/presentationml/2006/ole">
            <p:oleObj spid="_x0000_s68610" name="Equation" r:id="rId3" imgW="545760" imgH="39348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3429000" y="3657600"/>
            <a:ext cx="2514600" cy="89693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960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19" idx="3"/>
            <a:endCxn id="8" idx="0"/>
          </p:cNvCxnSpPr>
          <p:nvPr/>
        </p:nvCxnSpPr>
        <p:spPr>
          <a:xfrm>
            <a:off x="5181600" y="2705100"/>
            <a:ext cx="1181100" cy="571500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9"/>
          <p:cNvCxnSpPr>
            <a:stCxn id="6" idx="3"/>
            <a:endCxn id="8" idx="4"/>
          </p:cNvCxnSpPr>
          <p:nvPr/>
        </p:nvCxnSpPr>
        <p:spPr>
          <a:xfrm flipV="1">
            <a:off x="5943600" y="3733800"/>
            <a:ext cx="419100" cy="372269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943600" y="2895600"/>
          <a:ext cx="396003" cy="398462"/>
        </p:xfrm>
        <a:graphic>
          <a:graphicData uri="http://schemas.openxmlformats.org/presentationml/2006/ole">
            <p:oleObj spid="_x0000_s68613" name="Equation" r:id="rId4" imgW="139680" imgH="139680" progId="Equation.DSMT4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943600" y="3733800"/>
          <a:ext cx="395288" cy="398463"/>
        </p:xfrm>
        <a:graphic>
          <a:graphicData uri="http://schemas.openxmlformats.org/presentationml/2006/ole">
            <p:oleObj spid="_x0000_s68614" name="Equation" r:id="rId5" imgW="139680" imgH="139680" progId="Equation.DSMT4">
              <p:embed/>
            </p:oleObj>
          </a:graphicData>
        </a:graphic>
      </p:graphicFrame>
      <p:sp>
        <p:nvSpPr>
          <p:cNvPr id="19" name="Rectangle 18"/>
          <p:cNvSpPr/>
          <p:nvPr/>
        </p:nvSpPr>
        <p:spPr>
          <a:xfrm>
            <a:off x="4038600" y="23622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9"/>
          <p:cNvCxnSpPr>
            <a:stCxn id="4" idx="3"/>
            <a:endCxn id="19" idx="1"/>
          </p:cNvCxnSpPr>
          <p:nvPr/>
        </p:nvCxnSpPr>
        <p:spPr>
          <a:xfrm flipV="1">
            <a:off x="1447800" y="2705100"/>
            <a:ext cx="2590800" cy="838200"/>
          </a:xfrm>
          <a:prstGeom prst="bentConnector3">
            <a:avLst>
              <a:gd name="adj1" fmla="val 3823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9"/>
          <p:cNvCxnSpPr>
            <a:stCxn id="4" idx="3"/>
            <a:endCxn id="6" idx="1"/>
          </p:cNvCxnSpPr>
          <p:nvPr/>
        </p:nvCxnSpPr>
        <p:spPr>
          <a:xfrm>
            <a:off x="1447800" y="3543300"/>
            <a:ext cx="1981200" cy="5627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>
            <a:off x="6629400" y="3505200"/>
            <a:ext cx="838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62200" y="2286000"/>
            <a:ext cx="4267200" cy="2438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592" name="Object 2"/>
          <p:cNvGraphicFramePr>
            <a:graphicFrameLocks noChangeAspect="1"/>
          </p:cNvGraphicFramePr>
          <p:nvPr/>
        </p:nvGraphicFramePr>
        <p:xfrm>
          <a:off x="3694113" y="3124200"/>
          <a:ext cx="1725612" cy="374650"/>
        </p:xfrm>
        <a:graphic>
          <a:graphicData uri="http://schemas.openxmlformats.org/presentationml/2006/ole">
            <p:oleObj spid="_x0000_s68616" name="Equation" r:id="rId6" imgW="939600" imgH="203040" progId="Equation.DSMT4">
              <p:embed/>
            </p:oleObj>
          </a:graphicData>
        </a:graphic>
      </p:graphicFrame>
      <p:graphicFrame>
        <p:nvGraphicFramePr>
          <p:cNvPr id="68617" name="Object 2"/>
          <p:cNvGraphicFramePr>
            <a:graphicFrameLocks noChangeAspect="1"/>
          </p:cNvGraphicFramePr>
          <p:nvPr/>
        </p:nvGraphicFramePr>
        <p:xfrm>
          <a:off x="3429000" y="3657600"/>
          <a:ext cx="2543175" cy="839788"/>
        </p:xfrm>
        <a:graphic>
          <a:graphicData uri="http://schemas.openxmlformats.org/presentationml/2006/ole">
            <p:oleObj spid="_x0000_s68617" name="Equation" r:id="rId7" imgW="13842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Kottenstette</a:t>
            </a:r>
            <a:r>
              <a:rPr lang="en-US" sz="1600" dirty="0" smtClean="0"/>
              <a:t>, N., and N. Chopra, "Lm2-stable digital-control networks for multiple continuous passive plants", 1st IFAC Workshop on Estimation and Control of Networked Systems (NecSys'09), Venice, Italy, International Federation of Automatic Control, 09/2009. </a:t>
            </a:r>
            <a:r>
              <a:rPr lang="en-US" sz="1600" dirty="0" smtClean="0">
                <a:hlinkClick r:id="rId2"/>
              </a:rPr>
              <a:t>http://www.isis.vanderbilt.edu/node/4101</a:t>
            </a:r>
            <a:endParaRPr lang="en-US" sz="1600" dirty="0" smtClean="0"/>
          </a:p>
          <a:p>
            <a:r>
              <a:rPr lang="en-US" sz="1600" dirty="0" err="1" smtClean="0"/>
              <a:t>Kottenstette</a:t>
            </a:r>
            <a:r>
              <a:rPr lang="en-US" sz="1600" dirty="0" smtClean="0"/>
              <a:t>, N., and N. Chopra,  "Lm2-stable digital-control networks for multiple continuous passive plants",  Technical Report, Nashville, TN, Institute for Software Integrated Systems, Vanderbilt University, pp. 1-14, 04/2009. </a:t>
            </a:r>
            <a:r>
              <a:rPr lang="en-US" sz="1600" dirty="0" smtClean="0">
                <a:hlinkClick r:id="rId3"/>
              </a:rPr>
              <a:t>http://www.isis.vanderbilt.edu/node/4079</a:t>
            </a:r>
            <a:endParaRPr lang="en-US" sz="1600" dirty="0" smtClean="0"/>
          </a:p>
          <a:p>
            <a:r>
              <a:rPr lang="en-US" sz="1600" dirty="0" err="1" smtClean="0"/>
              <a:t>Kottenstette</a:t>
            </a:r>
            <a:r>
              <a:rPr lang="en-US" sz="1600" dirty="0" smtClean="0"/>
              <a:t>, N., J. Hall, X. </a:t>
            </a:r>
            <a:r>
              <a:rPr lang="en-US" sz="1600" dirty="0" err="1" smtClean="0"/>
              <a:t>Koutsoukos</a:t>
            </a:r>
            <a:r>
              <a:rPr lang="en-US" sz="1600" dirty="0" smtClean="0"/>
              <a:t>, P. J. </a:t>
            </a:r>
            <a:r>
              <a:rPr lang="en-US" sz="1600" dirty="0" err="1" smtClean="0"/>
              <a:t>Antsaklis</a:t>
            </a:r>
            <a:r>
              <a:rPr lang="en-US" sz="1600" dirty="0" smtClean="0"/>
              <a:t>, and J. </a:t>
            </a:r>
            <a:r>
              <a:rPr lang="en-US" sz="1600" dirty="0" err="1" smtClean="0"/>
              <a:t>Sztipanovits</a:t>
            </a:r>
            <a:r>
              <a:rPr lang="en-US" sz="1600" dirty="0" smtClean="0"/>
              <a:t>,  "Digital Control of Multiple Discrete Passive Plants Over Networks",  Technical Report, Nashville, TN, Institute for Software Integrated Systems, Vanderbilt University, pp. 1-14, 03/2009. (accepted with revisions IJSCC) </a:t>
            </a:r>
            <a:r>
              <a:rPr lang="en-US" sz="1600" dirty="0" smtClean="0">
                <a:hlinkClick r:id="rId4"/>
              </a:rPr>
              <a:t>http://www.isis.vanderbilt.edu/node/4050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25146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090738"/>
            <a:ext cx="2667000" cy="1643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2988" y="2971800"/>
            <a:ext cx="279241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971800"/>
            <a:ext cx="3355975" cy="188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391400" cy="549275"/>
          </a:xfrm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Overall Design Flow</a:t>
            </a:r>
          </a:p>
        </p:txBody>
      </p:sp>
      <p:pic>
        <p:nvPicPr>
          <p:cNvPr id="5127" name="Picture 7" descr="clip_image00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0" y="3890963"/>
            <a:ext cx="2924175" cy="171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0" y="3886200"/>
            <a:ext cx="3276600" cy="172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4933950"/>
            <a:ext cx="3886200" cy="161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solidFill>
            <a:srgbClr val="F8F8F8">
              <a:alpha val="30196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i="0">
              <a:latin typeface="Comic Sans MS" pitchFamily="66" charset="0"/>
            </a:endParaRPr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920750" y="13525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RA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1524000" y="22383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FD</a:t>
            </a:r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2990850" y="405765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CD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7143750" y="246697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HwA</a:t>
            </a: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829300" y="4038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>
                <a:solidFill>
                  <a:schemeClr val="tx1"/>
                </a:solidFill>
                <a:latin typeface="Comic Sans MS" pitchFamily="66" charset="0"/>
              </a:rPr>
              <a:t>SY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4410075" y="5648325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 dirty="0">
                <a:solidFill>
                  <a:schemeClr val="tx1"/>
                </a:solidFill>
                <a:latin typeface="Comic Sans MS" pitchFamily="66" charset="0"/>
              </a:rPr>
              <a:t>DPL</a:t>
            </a:r>
          </a:p>
        </p:txBody>
      </p:sp>
      <p:sp>
        <p:nvSpPr>
          <p:cNvPr id="5137" name="Arc 17"/>
          <p:cNvSpPr>
            <a:spLocks/>
          </p:cNvSpPr>
          <p:nvPr/>
        </p:nvSpPr>
        <p:spPr bwMode="auto">
          <a:xfrm flipH="1">
            <a:off x="971550" y="213360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1417638" y="1858963"/>
            <a:ext cx="269875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9" name="Arc 19"/>
          <p:cNvSpPr>
            <a:spLocks/>
          </p:cNvSpPr>
          <p:nvPr/>
        </p:nvSpPr>
        <p:spPr bwMode="auto">
          <a:xfrm flipH="1">
            <a:off x="358775" y="123825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184150" y="2741613"/>
            <a:ext cx="14017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Functional</a:t>
            </a:r>
          </a:p>
          <a:p>
            <a:r>
              <a:rPr lang="en-US" sz="2000" b="1" i="0">
                <a:latin typeface="Comic Sans MS" pitchFamily="66" charset="0"/>
              </a:rPr>
              <a:t>Mod/Sim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2011363" y="2724150"/>
            <a:ext cx="338137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2" name="Arc 22"/>
          <p:cNvSpPr>
            <a:spLocks/>
          </p:cNvSpPr>
          <p:nvPr/>
        </p:nvSpPr>
        <p:spPr bwMode="auto">
          <a:xfrm flipH="1">
            <a:off x="2381250" y="403860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0" y="3902075"/>
            <a:ext cx="1958975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Arch Mod/Sim</a:t>
            </a: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3475038" y="4587875"/>
            <a:ext cx="1001712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5" name="Arc 25"/>
          <p:cNvSpPr>
            <a:spLocks/>
          </p:cNvSpPr>
          <p:nvPr/>
        </p:nvSpPr>
        <p:spPr bwMode="auto">
          <a:xfrm flipH="1">
            <a:off x="3771900" y="5524500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H="1">
            <a:off x="6338888" y="3017838"/>
            <a:ext cx="908050" cy="1087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4953000" y="4552950"/>
            <a:ext cx="989013" cy="1179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8" name="Arc 28"/>
          <p:cNvSpPr>
            <a:spLocks/>
          </p:cNvSpPr>
          <p:nvPr/>
        </p:nvSpPr>
        <p:spPr bwMode="auto">
          <a:xfrm flipV="1">
            <a:off x="5019675" y="3048000"/>
            <a:ext cx="2505075" cy="29051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Arc 29"/>
          <p:cNvSpPr>
            <a:spLocks/>
          </p:cNvSpPr>
          <p:nvPr/>
        </p:nvSpPr>
        <p:spPr bwMode="auto">
          <a:xfrm flipV="1">
            <a:off x="5000625" y="4549775"/>
            <a:ext cx="1333500" cy="12890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Arc 30"/>
          <p:cNvSpPr>
            <a:spLocks/>
          </p:cNvSpPr>
          <p:nvPr/>
        </p:nvSpPr>
        <p:spPr bwMode="auto">
          <a:xfrm>
            <a:off x="3443288" y="4387850"/>
            <a:ext cx="1195387" cy="1260475"/>
          </a:xfrm>
          <a:custGeom>
            <a:avLst/>
            <a:gdLst>
              <a:gd name="T0" fmla="*/ 2147483647 w 21600"/>
              <a:gd name="T1" fmla="*/ 0 h 21458"/>
              <a:gd name="T2" fmla="*/ 2147483647 w 21600"/>
              <a:gd name="T3" fmla="*/ 2147483647 h 21458"/>
              <a:gd name="T4" fmla="*/ 0 w 21600"/>
              <a:gd name="T5" fmla="*/ 2147483647 h 21458"/>
              <a:gd name="T6" fmla="*/ 0 60000 65536"/>
              <a:gd name="T7" fmla="*/ 0 60000 65536"/>
              <a:gd name="T8" fmla="*/ 0 60000 65536"/>
              <a:gd name="T9" fmla="*/ 0 w 21600"/>
              <a:gd name="T10" fmla="*/ 0 h 21458"/>
              <a:gd name="T11" fmla="*/ 21600 w 21600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58" fill="none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</a:path>
              <a:path w="21600" h="21458" stroke="0" extrusionOk="0">
                <a:moveTo>
                  <a:pt x="2470" y="-1"/>
                </a:moveTo>
                <a:cubicBezTo>
                  <a:pt x="13371" y="1254"/>
                  <a:pt x="21600" y="10484"/>
                  <a:pt x="21600" y="21458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Arc 31"/>
          <p:cNvSpPr>
            <a:spLocks/>
          </p:cNvSpPr>
          <p:nvPr/>
        </p:nvSpPr>
        <p:spPr bwMode="auto">
          <a:xfrm>
            <a:off x="2770188" y="3313113"/>
            <a:ext cx="1935162" cy="2335212"/>
          </a:xfrm>
          <a:custGeom>
            <a:avLst/>
            <a:gdLst>
              <a:gd name="T0" fmla="*/ 2147483647 w 21600"/>
              <a:gd name="T1" fmla="*/ 0 h 21599"/>
              <a:gd name="T2" fmla="*/ 2147483647 w 21600"/>
              <a:gd name="T3" fmla="*/ 2147483647 h 21599"/>
              <a:gd name="T4" fmla="*/ 0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</a:path>
              <a:path w="21600" h="21599" stroke="0" extrusionOk="0">
                <a:moveTo>
                  <a:pt x="248" y="0"/>
                </a:moveTo>
                <a:cubicBezTo>
                  <a:pt x="12080" y="136"/>
                  <a:pt x="21600" y="9766"/>
                  <a:pt x="21600" y="21599"/>
                </a:cubicBezTo>
                <a:lnTo>
                  <a:pt x="0" y="2159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1822450" y="5770563"/>
            <a:ext cx="186531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Alloc./Sched.</a:t>
            </a:r>
          </a:p>
          <a:p>
            <a:r>
              <a:rPr lang="en-US" sz="2000" b="1" i="0">
                <a:latin typeface="Comic Sans MS" pitchFamily="66" charset="0"/>
              </a:rPr>
              <a:t>Analysis 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7797800" y="2770188"/>
            <a:ext cx="1312863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HW Pwr/</a:t>
            </a:r>
          </a:p>
          <a:p>
            <a:r>
              <a:rPr lang="en-US" sz="2000" b="1" i="0">
                <a:latin typeface="Comic Sans MS" pitchFamily="66" charset="0"/>
              </a:rPr>
              <a:t>Perf Est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6130925" y="5180013"/>
            <a:ext cx="15970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Latency/RT</a:t>
            </a:r>
          </a:p>
          <a:p>
            <a:r>
              <a:rPr lang="en-US" sz="2000" b="1" i="0">
                <a:latin typeface="Comic Sans MS" pitchFamily="66" charset="0"/>
              </a:rPr>
              <a:t>Analysis</a:t>
            </a:r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2201863" y="3149600"/>
            <a:ext cx="600075" cy="5715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0" dirty="0" err="1">
                <a:solidFill>
                  <a:schemeClr val="tx1"/>
                </a:solidFill>
                <a:latin typeface="Comic Sans MS" pitchFamily="66" charset="0"/>
              </a:rPr>
              <a:t>SwA</a:t>
            </a:r>
            <a:endParaRPr lang="en-US" sz="2000" b="1" i="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156" name="Arc 36"/>
          <p:cNvSpPr>
            <a:spLocks/>
          </p:cNvSpPr>
          <p:nvPr/>
        </p:nvSpPr>
        <p:spPr bwMode="auto">
          <a:xfrm flipH="1">
            <a:off x="1649413" y="3044825"/>
            <a:ext cx="663575" cy="1012825"/>
          </a:xfrm>
          <a:custGeom>
            <a:avLst/>
            <a:gdLst>
              <a:gd name="T0" fmla="*/ 2147483647 w 42379"/>
              <a:gd name="T1" fmla="*/ 2147483647 h 43200"/>
              <a:gd name="T2" fmla="*/ 0 w 42379"/>
              <a:gd name="T3" fmla="*/ 2147483647 h 43200"/>
              <a:gd name="T4" fmla="*/ 2147483647 w 42379"/>
              <a:gd name="T5" fmla="*/ 214748364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3610" y="8491"/>
                </a:moveTo>
                <a:cubicBezTo>
                  <a:pt x="7697" y="3140"/>
                  <a:pt x="14045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2698750" y="3646488"/>
            <a:ext cx="384175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276225" y="800100"/>
            <a:ext cx="361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Requirement </a:t>
            </a:r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Specification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1924050" y="1752600"/>
            <a:ext cx="229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Control </a:t>
            </a:r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Design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2662238" y="3627438"/>
            <a:ext cx="2274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latin typeface="Comic Sans MS" pitchFamily="66" charset="0"/>
              </a:rPr>
              <a:t>Component Design</a:t>
            </a:r>
          </a:p>
        </p:txBody>
      </p:sp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1971675" y="2652713"/>
            <a:ext cx="276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latin typeface="Comic Sans MS" pitchFamily="66" charset="0"/>
              </a:rPr>
              <a:t>Software </a:t>
            </a:r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Architecture</a:t>
            </a:r>
            <a:r>
              <a:rPr lang="en-US" sz="1800" b="1" i="0" dirty="0">
                <a:latin typeface="Comic Sans MS" pitchFamily="66" charset="0"/>
              </a:rPr>
              <a:t> </a:t>
            </a:r>
          </a:p>
        </p:txBody>
      </p:sp>
      <p:sp>
        <p:nvSpPr>
          <p:cNvPr id="5162" name="Text Box 42"/>
          <p:cNvSpPr txBox="1">
            <a:spLocks noChangeArrowheads="1"/>
          </p:cNvSpPr>
          <p:nvPr/>
        </p:nvSpPr>
        <p:spPr bwMode="auto">
          <a:xfrm>
            <a:off x="5018088" y="2667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latin typeface="Comic Sans MS" pitchFamily="66" charset="0"/>
              </a:rPr>
              <a:t>HW Arch. Design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686425" y="3578225"/>
            <a:ext cx="2887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solidFill>
                  <a:schemeClr val="tx1"/>
                </a:solidFill>
                <a:latin typeface="Comic Sans MS" pitchFamily="66" charset="0"/>
              </a:rPr>
              <a:t>System Arch. Design</a:t>
            </a:r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895350" y="4659313"/>
            <a:ext cx="1431925" cy="7016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0">
                <a:latin typeface="Comic Sans MS" pitchFamily="66" charset="0"/>
              </a:rPr>
              <a:t>Code Gen.</a:t>
            </a:r>
            <a:br>
              <a:rPr lang="en-US" sz="2000" b="1" i="0">
                <a:latin typeface="Comic Sans MS" pitchFamily="66" charset="0"/>
              </a:rPr>
            </a:br>
            <a:r>
              <a:rPr lang="en-US" sz="2000" b="1" i="0">
                <a:latin typeface="Comic Sans MS" pitchFamily="66" charset="0"/>
              </a:rPr>
              <a:t>Verif.</a:t>
            </a:r>
          </a:p>
        </p:txBody>
      </p:sp>
      <p:sp>
        <p:nvSpPr>
          <p:cNvPr id="5165" name="Arc 45"/>
          <p:cNvSpPr>
            <a:spLocks/>
          </p:cNvSpPr>
          <p:nvPr/>
        </p:nvSpPr>
        <p:spPr bwMode="auto">
          <a:xfrm rot="1175032">
            <a:off x="2509838" y="3476625"/>
            <a:ext cx="1162050" cy="703263"/>
          </a:xfrm>
          <a:custGeom>
            <a:avLst/>
            <a:gdLst>
              <a:gd name="T0" fmla="*/ 2147483647 w 20989"/>
              <a:gd name="T1" fmla="*/ 0 h 21458"/>
              <a:gd name="T2" fmla="*/ 2147483647 w 20989"/>
              <a:gd name="T3" fmla="*/ 2147483647 h 21458"/>
              <a:gd name="T4" fmla="*/ 0 w 20989"/>
              <a:gd name="T5" fmla="*/ 2147483647 h 21458"/>
              <a:gd name="T6" fmla="*/ 0 60000 65536"/>
              <a:gd name="T7" fmla="*/ 0 60000 65536"/>
              <a:gd name="T8" fmla="*/ 0 60000 65536"/>
              <a:gd name="T9" fmla="*/ 0 w 20989"/>
              <a:gd name="T10" fmla="*/ 0 h 21458"/>
              <a:gd name="T11" fmla="*/ 20989 w 20989"/>
              <a:gd name="T12" fmla="*/ 21458 h 214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89" h="21458" fill="none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</a:path>
              <a:path w="20989" h="21458" stroke="0" extrusionOk="0">
                <a:moveTo>
                  <a:pt x="2470" y="-1"/>
                </a:moveTo>
                <a:cubicBezTo>
                  <a:pt x="11460" y="1034"/>
                  <a:pt x="18851" y="7563"/>
                  <a:pt x="20989" y="16356"/>
                </a:cubicBezTo>
                <a:lnTo>
                  <a:pt x="0" y="21458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4989513" y="6099175"/>
            <a:ext cx="1992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i="0">
                <a:solidFill>
                  <a:schemeClr val="tx1"/>
                </a:solidFill>
                <a:latin typeface="Comic Sans MS" pitchFamily="66" charset="0"/>
              </a:rPr>
              <a:t>SW Deployment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Focus of the toolchain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2590800"/>
            <a:ext cx="1828800" cy="2057400"/>
            <a:chOff x="1066800" y="1447800"/>
            <a:chExt cx="1828800" cy="2057400"/>
          </a:xfrm>
        </p:grpSpPr>
        <p:sp>
          <p:nvSpPr>
            <p:cNvPr id="5" name="Rectangle 4"/>
            <p:cNvSpPr/>
            <p:nvPr/>
          </p:nvSpPr>
          <p:spPr bwMode="auto">
            <a:xfrm>
              <a:off x="10668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Plant Models and Requirements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0668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Function (Controller) Modeling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81400" y="2590800"/>
            <a:ext cx="1828800" cy="2057400"/>
            <a:chOff x="3581400" y="1447800"/>
            <a:chExt cx="1828800" cy="2057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35814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Component</a:t>
              </a:r>
            </a:p>
            <a:p>
              <a:pPr algn="ctr">
                <a:defRPr/>
              </a:pPr>
              <a:r>
                <a:rPr lang="en-US" b="1" i="0" dirty="0"/>
                <a:t>Platforms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Code and </a:t>
              </a:r>
              <a:br>
                <a:rPr lang="en-US" b="1" i="0" dirty="0"/>
              </a:br>
              <a:r>
                <a:rPr lang="en-US" b="1" i="0" dirty="0"/>
                <a:t>SW Component Design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096000" y="2590800"/>
            <a:ext cx="1828800" cy="2057400"/>
            <a:chOff x="6096000" y="1447800"/>
            <a:chExt cx="1828800" cy="20574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96000" y="27432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1" i="0" dirty="0"/>
                <a:t>System and</a:t>
              </a:r>
            </a:p>
            <a:p>
              <a:pPr algn="ctr">
                <a:defRPr/>
              </a:pPr>
              <a:r>
                <a:rPr lang="en-US" b="1" i="0" dirty="0"/>
                <a:t>Hardware Platforms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6096000" y="1447800"/>
              <a:ext cx="1828800" cy="7620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b="1" i="0" dirty="0"/>
                <a:t>System-Level</a:t>
              </a:r>
            </a:p>
            <a:p>
              <a:pPr algn="ctr">
                <a:defRPr/>
              </a:pPr>
              <a:r>
                <a:rPr lang="en-US" b="1" i="0" dirty="0"/>
                <a:t>Design</a:t>
              </a:r>
            </a:p>
          </p:txBody>
        </p:sp>
      </p:grpSp>
      <p:sp>
        <p:nvSpPr>
          <p:cNvPr id="1036" name="TextBox 14"/>
          <p:cNvSpPr txBox="1">
            <a:spLocks noChangeArrowheads="1"/>
          </p:cNvSpPr>
          <p:nvPr/>
        </p:nvSpPr>
        <p:spPr bwMode="auto">
          <a:xfrm>
            <a:off x="381000" y="5029200"/>
            <a:ext cx="8077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0">
                <a:solidFill>
                  <a:schemeClr val="tx1"/>
                </a:solidFill>
              </a:rPr>
              <a:t>The toolchain turns the </a:t>
            </a:r>
            <a:r>
              <a:rPr lang="en-US" sz="1800">
                <a:solidFill>
                  <a:schemeClr val="tx1"/>
                </a:solidFill>
              </a:rPr>
              <a:t>functional controller design </a:t>
            </a:r>
            <a:r>
              <a:rPr lang="en-US" sz="1800" i="0">
                <a:solidFill>
                  <a:schemeClr val="tx1"/>
                </a:solidFill>
              </a:rPr>
              <a:t>into a </a:t>
            </a:r>
            <a:r>
              <a:rPr lang="en-US" sz="1800">
                <a:solidFill>
                  <a:schemeClr val="tx1"/>
                </a:solidFill>
              </a:rPr>
              <a:t>software implementation: </a:t>
            </a:r>
            <a:r>
              <a:rPr lang="en-US" sz="1800" i="0">
                <a:solidFill>
                  <a:schemeClr val="tx1"/>
                </a:solidFill>
              </a:rPr>
              <a:t>a collection of </a:t>
            </a:r>
            <a:r>
              <a:rPr lang="en-US" sz="1800" i="0" u="sng">
                <a:solidFill>
                  <a:schemeClr val="tx1"/>
                </a:solidFill>
              </a:rPr>
              <a:t>integrated components </a:t>
            </a:r>
            <a:r>
              <a:rPr lang="en-US" sz="1800" i="0">
                <a:solidFill>
                  <a:schemeClr val="tx1"/>
                </a:solidFill>
              </a:rPr>
              <a:t>executed by a </a:t>
            </a:r>
            <a:r>
              <a:rPr lang="en-US" sz="1800" i="0" u="sng">
                <a:solidFill>
                  <a:schemeClr val="tx1"/>
                </a:solidFill>
              </a:rPr>
              <a:t>robust component platform </a:t>
            </a:r>
            <a:r>
              <a:rPr lang="en-US" sz="1800" i="0">
                <a:solidFill>
                  <a:schemeClr val="tx1"/>
                </a:solidFill>
              </a:rPr>
              <a:t>that runs on a </a:t>
            </a:r>
            <a:r>
              <a:rPr lang="en-US" sz="1800" i="0" u="sng">
                <a:solidFill>
                  <a:schemeClr val="tx1"/>
                </a:solidFill>
              </a:rPr>
              <a:t>system/hardware platform</a:t>
            </a:r>
            <a:r>
              <a:rPr lang="en-US" sz="1800" i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914400" y="2895600"/>
            <a:ext cx="7696200" cy="1447800"/>
            <a:chOff x="914400" y="3810000"/>
            <a:chExt cx="7696200" cy="1447800"/>
          </a:xfrm>
        </p:grpSpPr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1783360" y="3854042"/>
              <a:ext cx="5797548" cy="1370013"/>
              <a:chOff x="781050" y="2125663"/>
              <a:chExt cx="6616700" cy="2520950"/>
            </a:xfrm>
          </p:grpSpPr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781050" y="3756025"/>
                <a:ext cx="1136650" cy="890588"/>
                <a:chOff x="391" y="1640"/>
                <a:chExt cx="712" cy="566"/>
              </a:xfrm>
            </p:grpSpPr>
            <p:graphicFrame>
              <p:nvGraphicFramePr>
                <p:cNvPr id="1026" name="Object 23"/>
                <p:cNvGraphicFramePr>
                  <a:graphicFrameLocks noChangeAspect="1"/>
                </p:cNvGraphicFramePr>
                <p:nvPr/>
              </p:nvGraphicFramePr>
              <p:xfrm>
                <a:off x="391" y="1640"/>
                <a:ext cx="712" cy="566"/>
              </p:xfrm>
              <a:graphic>
                <a:graphicData uri="http://schemas.openxmlformats.org/presentationml/2006/ole">
                  <p:oleObj spid="_x0000_s118791" name="Bitmap Image" r:id="rId3" imgW="11304762" imgH="8992855" progId="PBrush">
                    <p:embed/>
                  </p:oleObj>
                </a:graphicData>
              </a:graphic>
            </p:graphicFrame>
            <p:sp>
              <p:nvSpPr>
                <p:cNvPr id="106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78" y="1798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MDL</a:t>
                  </a:r>
                </a:p>
                <a:p>
                  <a:pPr algn="ctr"/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3530600" y="3932240"/>
                <a:ext cx="898525" cy="638855"/>
                <a:chOff x="2273" y="1680"/>
                <a:chExt cx="563" cy="406"/>
              </a:xfrm>
            </p:grpSpPr>
            <p:graphicFrame>
              <p:nvGraphicFramePr>
                <p:cNvPr id="1027" name="Object 24"/>
                <p:cNvGraphicFramePr>
                  <a:graphicFrameLocks noChangeAspect="1"/>
                </p:cNvGraphicFramePr>
                <p:nvPr/>
              </p:nvGraphicFramePr>
              <p:xfrm>
                <a:off x="2273" y="1680"/>
                <a:ext cx="563" cy="341"/>
              </p:xfrm>
              <a:graphic>
                <a:graphicData uri="http://schemas.openxmlformats.org/presentationml/2006/ole">
                  <p:oleObj spid="_x0000_s118790" name="Bitmap Image" r:id="rId4" imgW="8933333" imgH="5409524" progId="PBrush">
                    <p:embed/>
                  </p:oleObj>
                </a:graphicData>
              </a:graphic>
            </p:graphicFrame>
            <p:sp>
              <p:nvSpPr>
                <p:cNvPr id="106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287" y="1726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ESMOL</a:t>
                  </a:r>
                </a:p>
                <a:p>
                  <a:pPr algn="ctr"/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5" name="Group 37"/>
              <p:cNvGrpSpPr>
                <a:grpSpLocks/>
              </p:cNvGrpSpPr>
              <p:nvPr/>
            </p:nvGrpSpPr>
            <p:grpSpPr bwMode="auto">
              <a:xfrm>
                <a:off x="6396038" y="2125663"/>
                <a:ext cx="1001712" cy="704615"/>
                <a:chOff x="4311" y="336"/>
                <a:chExt cx="629" cy="447"/>
              </a:xfrm>
            </p:grpSpPr>
            <p:graphicFrame>
              <p:nvGraphicFramePr>
                <p:cNvPr id="1028" name="Object 25"/>
                <p:cNvGraphicFramePr>
                  <a:graphicFrameLocks noChangeAspect="1"/>
                </p:cNvGraphicFramePr>
                <p:nvPr/>
              </p:nvGraphicFramePr>
              <p:xfrm>
                <a:off x="4311" y="336"/>
                <a:ext cx="629" cy="426"/>
              </p:xfrm>
              <a:graphic>
                <a:graphicData uri="http://schemas.openxmlformats.org/presentationml/2006/ole">
                  <p:oleObj spid="_x0000_s118789" name="Bitmap Image" r:id="rId5" imgW="9993120" imgH="6771429" progId="PBrush">
                    <p:embed/>
                  </p:oleObj>
                </a:graphicData>
              </a:graphic>
            </p:graphicFrame>
            <p:sp>
              <p:nvSpPr>
                <p:cNvPr id="106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57" y="424"/>
                  <a:ext cx="472" cy="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/>
                    <a:t>Analysis</a:t>
                  </a:r>
                </a:p>
                <a:p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6319841" y="3908423"/>
                <a:ext cx="751913" cy="666140"/>
                <a:chOff x="4383" y="1584"/>
                <a:chExt cx="471" cy="423"/>
              </a:xfrm>
            </p:grpSpPr>
            <p:pic>
              <p:nvPicPr>
                <p:cNvPr id="1058" name="Picture 41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417" y="1584"/>
                  <a:ext cx="431" cy="37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pic>
            <p:sp>
              <p:nvSpPr>
                <p:cNvPr id="105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83" y="1647"/>
                  <a:ext cx="471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/>
                    <a:t>SFC</a:t>
                  </a:r>
                  <a:br>
                    <a:rPr lang="en-US" sz="700"/>
                  </a:br>
                  <a:r>
                    <a:rPr lang="en-US" sz="700"/>
                    <a:t>Meta-Model</a:t>
                  </a:r>
                </a:p>
              </p:txBody>
            </p:sp>
          </p:grpSp>
          <p:grpSp>
            <p:nvGrpSpPr>
              <p:cNvPr id="17" name="Group 43"/>
              <p:cNvGrpSpPr>
                <a:grpSpLocks/>
              </p:cNvGrpSpPr>
              <p:nvPr/>
            </p:nvGrpSpPr>
            <p:grpSpPr bwMode="auto">
              <a:xfrm>
                <a:off x="2173117" y="3921130"/>
                <a:ext cx="919337" cy="587376"/>
                <a:chOff x="1439" y="1715"/>
                <a:chExt cx="577" cy="373"/>
              </a:xfrm>
            </p:grpSpPr>
            <p:graphicFrame>
              <p:nvGraphicFramePr>
                <p:cNvPr id="1029" name="Object 26"/>
                <p:cNvGraphicFramePr>
                  <a:graphicFrameLocks noChangeAspect="1"/>
                </p:cNvGraphicFramePr>
                <p:nvPr/>
              </p:nvGraphicFramePr>
              <p:xfrm>
                <a:off x="1469" y="1715"/>
                <a:ext cx="547" cy="373"/>
              </p:xfrm>
              <a:graphic>
                <a:graphicData uri="http://schemas.openxmlformats.org/presentationml/2006/ole">
                  <p:oleObj spid="_x0000_s118788" name="Bitmap Image" r:id="rId7" imgW="5896798" imgH="4019048" progId="PBrush">
                    <p:embed/>
                  </p:oleObj>
                </a:graphicData>
              </a:graphic>
            </p:graphicFrame>
            <p:sp>
              <p:nvSpPr>
                <p:cNvPr id="105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439" y="1776"/>
                  <a:ext cx="556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MDL-&gt; ESMoL</a:t>
                  </a:r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5006974" y="3910018"/>
                <a:ext cx="940050" cy="587376"/>
                <a:chOff x="3318" y="1667"/>
                <a:chExt cx="590" cy="373"/>
              </a:xfrm>
            </p:grpSpPr>
            <p:graphicFrame>
              <p:nvGraphicFramePr>
                <p:cNvPr id="1030" name="Object 27"/>
                <p:cNvGraphicFramePr>
                  <a:graphicFrameLocks noChangeAspect="1"/>
                </p:cNvGraphicFramePr>
                <p:nvPr/>
              </p:nvGraphicFramePr>
              <p:xfrm>
                <a:off x="3318" y="1667"/>
                <a:ext cx="547" cy="373"/>
              </p:xfrm>
              <a:graphic>
                <a:graphicData uri="http://schemas.openxmlformats.org/presentationml/2006/ole">
                  <p:oleObj spid="_x0000_s118787" name="Bitmap Image" r:id="rId8" imgW="5896798" imgH="4019048" progId="PBrush">
                    <p:embed/>
                  </p:oleObj>
                </a:graphicData>
              </a:graphic>
            </p:graphicFrame>
            <p:sp>
              <p:nvSpPr>
                <p:cNvPr id="10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60" y="1728"/>
                  <a:ext cx="548" cy="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700"/>
                    <a:t>ESMoL-&gt; SFC</a:t>
                  </a:r>
                  <a:endParaRPr lang="en-US" sz="700">
                    <a:sym typeface="Wingdings" pitchFamily="2" charset="2"/>
                  </a:endParaRPr>
                </a:p>
              </p:txBody>
            </p:sp>
          </p:grpSp>
          <p:grpSp>
            <p:nvGrpSpPr>
              <p:cNvPr id="19" name="Group 49"/>
              <p:cNvGrpSpPr>
                <a:grpSpLocks/>
              </p:cNvGrpSpPr>
              <p:nvPr/>
            </p:nvGrpSpPr>
            <p:grpSpPr bwMode="auto">
              <a:xfrm>
                <a:off x="4949826" y="2870200"/>
                <a:ext cx="871538" cy="662963"/>
                <a:chOff x="3264" y="432"/>
                <a:chExt cx="547" cy="421"/>
              </a:xfrm>
            </p:grpSpPr>
            <p:graphicFrame>
              <p:nvGraphicFramePr>
                <p:cNvPr id="1031" name="Object 28"/>
                <p:cNvGraphicFramePr>
                  <a:graphicFrameLocks noChangeAspect="1"/>
                </p:cNvGraphicFramePr>
                <p:nvPr/>
              </p:nvGraphicFramePr>
              <p:xfrm>
                <a:off x="3264" y="432"/>
                <a:ext cx="547" cy="373"/>
              </p:xfrm>
              <a:graphic>
                <a:graphicData uri="http://schemas.openxmlformats.org/presentationml/2006/ole">
                  <p:oleObj spid="_x0000_s118786" name="Bitmap Image" r:id="rId9" imgW="5896798" imgH="4019048" progId="PBrush">
                    <p:embed/>
                  </p:oleObj>
                </a:graphicData>
              </a:graphic>
            </p:graphicFrame>
            <p:sp>
              <p:nvSpPr>
                <p:cNvPr id="10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306" y="493"/>
                  <a:ext cx="46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700"/>
                    <a:t>ESMoL </a:t>
                  </a:r>
                </a:p>
                <a:p>
                  <a:pPr algn="ctr"/>
                  <a:r>
                    <a:rPr lang="en-US" sz="700">
                      <a:sym typeface="Wingdings" pitchFamily="2" charset="2"/>
                    </a:rPr>
                    <a:t>-&gt;  Analysis</a:t>
                  </a:r>
                </a:p>
              </p:txBody>
            </p:sp>
          </p:grpSp>
          <p:cxnSp>
            <p:nvCxnSpPr>
              <p:cNvPr id="1049" name="AutoShape 52"/>
              <p:cNvCxnSpPr>
                <a:cxnSpLocks noChangeShapeType="1"/>
              </p:cNvCxnSpPr>
              <p:nvPr/>
            </p:nvCxnSpPr>
            <p:spPr bwMode="auto">
              <a:xfrm>
                <a:off x="4429125" y="4200525"/>
                <a:ext cx="577850" cy="31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0" name="AutoShape 53"/>
              <p:cNvCxnSpPr>
                <a:cxnSpLocks noChangeShapeType="1"/>
                <a:endCxn id="1059" idx="1"/>
              </p:cNvCxnSpPr>
              <p:nvPr/>
            </p:nvCxnSpPr>
            <p:spPr bwMode="auto">
              <a:xfrm>
                <a:off x="5878513" y="4203698"/>
                <a:ext cx="441325" cy="87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1" name="AutoShape 54"/>
              <p:cNvCxnSpPr>
                <a:cxnSpLocks noChangeShapeType="1"/>
              </p:cNvCxnSpPr>
              <p:nvPr/>
            </p:nvCxnSpPr>
            <p:spPr bwMode="auto">
              <a:xfrm flipV="1">
                <a:off x="4429125" y="3163888"/>
                <a:ext cx="520700" cy="10366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1052" name="AutoShape 55"/>
              <p:cNvCxnSpPr>
                <a:cxnSpLocks noChangeShapeType="1"/>
              </p:cNvCxnSpPr>
              <p:nvPr/>
            </p:nvCxnSpPr>
            <p:spPr bwMode="auto">
              <a:xfrm flipV="1">
                <a:off x="5821363" y="2462213"/>
                <a:ext cx="574675" cy="7016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1053" name="Line 56"/>
              <p:cNvSpPr>
                <a:spLocks noChangeShapeType="1"/>
              </p:cNvSpPr>
              <p:nvPr/>
            </p:nvSpPr>
            <p:spPr bwMode="auto">
              <a:xfrm>
                <a:off x="1924050" y="4191000"/>
                <a:ext cx="295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7"/>
              <p:cNvSpPr>
                <a:spLocks noChangeShapeType="1"/>
              </p:cNvSpPr>
              <p:nvPr/>
            </p:nvSpPr>
            <p:spPr bwMode="auto">
              <a:xfrm>
                <a:off x="3086100" y="4191000"/>
                <a:ext cx="438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Rounded Rectangle 49"/>
            <p:cNvSpPr/>
            <p:nvPr/>
          </p:nvSpPr>
          <p:spPr bwMode="auto">
            <a:xfrm>
              <a:off x="914400" y="3810000"/>
              <a:ext cx="7696200" cy="1447800"/>
            </a:xfrm>
            <a:prstGeom prst="roundRect">
              <a:avLst/>
            </a:prstGeom>
            <a:solidFill>
              <a:srgbClr val="00B0F0">
                <a:alpha val="5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algn="ctr">
                <a:defRPr/>
              </a:pPr>
              <a:endParaRPr lang="en-US" sz="2000" b="1" i="0" dirty="0"/>
            </a:p>
            <a:p>
              <a:pPr algn="ctr">
                <a:defRPr/>
              </a:pPr>
              <a:r>
                <a:rPr lang="en-US" sz="3200" b="1" i="0" dirty="0"/>
                <a:t>Model-Based Design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086600" cy="1143000"/>
          </a:xfrm>
        </p:spPr>
        <p:txBody>
          <a:bodyPr/>
          <a:lstStyle/>
          <a:p>
            <a:r>
              <a:rPr lang="en-US" dirty="0" err="1" smtClean="0"/>
              <a:t>Toolchain</a:t>
            </a:r>
            <a:r>
              <a:rPr lang="en-US" dirty="0" smtClean="0"/>
              <a:t> overview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8600" y="1600200"/>
            <a:ext cx="2646363" cy="1778000"/>
            <a:chOff x="228600" y="1828800"/>
            <a:chExt cx="2646868" cy="1777747"/>
          </a:xfrm>
        </p:grpSpPr>
        <p:pic>
          <p:nvPicPr>
            <p:cNvPr id="6179" name="Picture 2" descr="P2.tif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1828800"/>
              <a:ext cx="2646868" cy="177774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6180" name="TextBox 7"/>
            <p:cNvSpPr txBox="1">
              <a:spLocks noChangeArrowheads="1"/>
            </p:cNvSpPr>
            <p:nvPr/>
          </p:nvSpPr>
          <p:spPr bwMode="auto">
            <a:xfrm>
              <a:off x="409034" y="2425286"/>
              <a:ext cx="2286000" cy="584775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Functional Design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Simulink</a:t>
              </a:r>
              <a:r>
                <a:rPr lang="en-US" b="1" dirty="0">
                  <a:solidFill>
                    <a:schemeClr val="tx1"/>
                  </a:solidFill>
                </a:rPr>
                <a:t>/</a:t>
              </a:r>
              <a:r>
                <a:rPr lang="en-US" b="1" dirty="0" err="1">
                  <a:solidFill>
                    <a:schemeClr val="tx1"/>
                  </a:solidFill>
                </a:rPr>
                <a:t>Stateflow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67200" y="1524000"/>
            <a:ext cx="3382963" cy="1930400"/>
            <a:chOff x="4343400" y="1727200"/>
            <a:chExt cx="3382963" cy="1930400"/>
          </a:xfrm>
        </p:grpSpPr>
        <p:pic>
          <p:nvPicPr>
            <p:cNvPr id="6175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181600" y="1727200"/>
              <a:ext cx="2286000" cy="1203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76" name="Picture 7" descr="clip_image0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43400" y="2565400"/>
              <a:ext cx="1857375" cy="109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6177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15000" y="2717800"/>
              <a:ext cx="2011363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178" name="TextBox 8"/>
            <p:cNvSpPr txBox="1">
              <a:spLocks noChangeArrowheads="1"/>
            </p:cNvSpPr>
            <p:nvPr/>
          </p:nvSpPr>
          <p:spPr bwMode="auto">
            <a:xfrm>
              <a:off x="4953000" y="2209800"/>
              <a:ext cx="2286000" cy="984885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Model-based Design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Componentization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Architecture modeling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Deployment modeling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19200" y="3586162"/>
            <a:ext cx="2133600" cy="1700213"/>
            <a:chOff x="1676400" y="4038600"/>
            <a:chExt cx="2133600" cy="1700832"/>
          </a:xfrm>
        </p:grpSpPr>
        <p:pic>
          <p:nvPicPr>
            <p:cNvPr id="4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76400" y="4038600"/>
              <a:ext cx="2133600" cy="17008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174" name="TextBox 10"/>
            <p:cNvSpPr txBox="1">
              <a:spLocks noChangeArrowheads="1"/>
            </p:cNvSpPr>
            <p:nvPr/>
          </p:nvSpPr>
          <p:spPr bwMode="auto">
            <a:xfrm>
              <a:off x="1828800" y="4419600"/>
              <a:ext cx="1828800" cy="769441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Analysis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Platform effects</a:t>
              </a:r>
            </a:p>
            <a:p>
              <a:pPr>
                <a:buFont typeface="Arial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Verification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267200" y="3586162"/>
            <a:ext cx="2155825" cy="838200"/>
            <a:chOff x="4952999" y="3886200"/>
            <a:chExt cx="2155371" cy="838200"/>
          </a:xfrm>
        </p:grpSpPr>
        <p:pic>
          <p:nvPicPr>
            <p:cNvPr id="6171" name="Picture 1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52999" y="3886200"/>
              <a:ext cx="2155371" cy="838200"/>
            </a:xfrm>
            <a:prstGeom prst="rect">
              <a:avLst/>
            </a:prstGeom>
            <a:noFill/>
            <a:ln w="12700" algn="ctr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</p:pic>
        <p:sp>
          <p:nvSpPr>
            <p:cNvPr id="6172" name="TextBox 14"/>
            <p:cNvSpPr txBox="1">
              <a:spLocks noChangeArrowheads="1"/>
            </p:cNvSpPr>
            <p:nvPr/>
          </p:nvSpPr>
          <p:spPr bwMode="auto">
            <a:xfrm>
              <a:off x="5154384" y="4089857"/>
              <a:ext cx="1752600" cy="430887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Model-based Code Generation</a:t>
              </a:r>
            </a:p>
          </p:txBody>
        </p:sp>
      </p:grpSp>
      <p:pic>
        <p:nvPicPr>
          <p:cNvPr id="6151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1800" y="5614987"/>
            <a:ext cx="17748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1" descr="store_roboBT_pack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5416550"/>
            <a:ext cx="16764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727825" y="3703637"/>
            <a:ext cx="2111375" cy="568325"/>
            <a:chOff x="6705600" y="4114800"/>
            <a:chExt cx="2111604" cy="568960"/>
          </a:xfrm>
        </p:grpSpPr>
        <p:pic>
          <p:nvPicPr>
            <p:cNvPr id="6169" name="Picture 7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705600" y="4114800"/>
              <a:ext cx="2111604" cy="5689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6170" name="TextBox 24"/>
            <p:cNvSpPr txBox="1">
              <a:spLocks noChangeArrowheads="1"/>
            </p:cNvSpPr>
            <p:nvPr/>
          </p:nvSpPr>
          <p:spPr bwMode="auto">
            <a:xfrm>
              <a:off x="6885102" y="4183837"/>
              <a:ext cx="1752600" cy="430887"/>
            </a:xfrm>
            <a:prstGeom prst="rect">
              <a:avLst/>
            </a:prstGeom>
            <a:solidFill>
              <a:srgbClr val="F8F8F8">
                <a:alpha val="78822"/>
              </a:srgb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Schedule Generation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5943600" y="4576762"/>
            <a:ext cx="1219200" cy="990600"/>
            <a:chOff x="5943600" y="4800600"/>
            <a:chExt cx="1219200" cy="990600"/>
          </a:xfrm>
        </p:grpSpPr>
        <p:sp>
          <p:nvSpPr>
            <p:cNvPr id="6164" name="Rounded Rectangle 30"/>
            <p:cNvSpPr>
              <a:spLocks noChangeArrowheads="1"/>
            </p:cNvSpPr>
            <p:nvPr/>
          </p:nvSpPr>
          <p:spPr bwMode="auto">
            <a:xfrm>
              <a:off x="5943600" y="4800600"/>
              <a:ext cx="1219200" cy="990600"/>
            </a:xfrm>
            <a:prstGeom prst="roundRect">
              <a:avLst>
                <a:gd name="adj" fmla="val 16667"/>
              </a:avLst>
            </a:prstGeom>
            <a:noFill/>
            <a:ln w="44450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6057900" y="4935558"/>
              <a:ext cx="990600" cy="720685"/>
              <a:chOff x="6096000" y="4918115"/>
              <a:chExt cx="990600" cy="720685"/>
            </a:xfrm>
          </p:grpSpPr>
          <p:pic>
            <p:nvPicPr>
              <p:cNvPr id="6166" name="Picture 27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096000" y="4918115"/>
                <a:ext cx="660037" cy="50958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6167" name="Rounded Rectangle 27"/>
              <p:cNvSpPr>
                <a:spLocks noChangeArrowheads="1"/>
              </p:cNvSpPr>
              <p:nvPr/>
            </p:nvSpPr>
            <p:spPr bwMode="auto">
              <a:xfrm>
                <a:off x="6400800" y="5105400"/>
                <a:ext cx="685800" cy="18728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 b="1"/>
                  <a:t>Schedule</a:t>
                </a:r>
              </a:p>
            </p:txBody>
          </p:sp>
          <p:sp>
            <p:nvSpPr>
              <p:cNvPr id="6168" name="Rounded Rectangle 28"/>
              <p:cNvSpPr>
                <a:spLocks noChangeArrowheads="1"/>
              </p:cNvSpPr>
              <p:nvPr/>
            </p:nvSpPr>
            <p:spPr bwMode="auto">
              <a:xfrm>
                <a:off x="6096000" y="5451515"/>
                <a:ext cx="914400" cy="18728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 b="1"/>
                  <a:t>SW Platform</a:t>
                </a:r>
              </a:p>
            </p:txBody>
          </p:sp>
        </p:grpSp>
      </p:grpSp>
      <p:sp>
        <p:nvSpPr>
          <p:cNvPr id="6155" name="Right Arrow 32"/>
          <p:cNvSpPr>
            <a:spLocks noChangeArrowheads="1"/>
          </p:cNvSpPr>
          <p:nvPr/>
        </p:nvSpPr>
        <p:spPr bwMode="auto">
          <a:xfrm>
            <a:off x="3276600" y="2290762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Down Arrow 34"/>
          <p:cNvSpPr>
            <a:spLocks noChangeArrowheads="1"/>
          </p:cNvSpPr>
          <p:nvPr/>
        </p:nvSpPr>
        <p:spPr bwMode="auto">
          <a:xfrm>
            <a:off x="5105400" y="3281362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Down Arrow 35"/>
          <p:cNvSpPr>
            <a:spLocks noChangeArrowheads="1"/>
          </p:cNvSpPr>
          <p:nvPr/>
        </p:nvSpPr>
        <p:spPr bwMode="auto">
          <a:xfrm>
            <a:off x="7162800" y="3357562"/>
            <a:ext cx="3048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158" name="Shape 39"/>
          <p:cNvCxnSpPr>
            <a:cxnSpLocks noChangeShapeType="1"/>
          </p:cNvCxnSpPr>
          <p:nvPr/>
        </p:nvCxnSpPr>
        <p:spPr bwMode="auto">
          <a:xfrm rot="16200000" flipH="1">
            <a:off x="5430044" y="4339431"/>
            <a:ext cx="542925" cy="7127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9" name="Shape 41"/>
          <p:cNvCxnSpPr>
            <a:cxnSpLocks noChangeShapeType="1"/>
          </p:cNvCxnSpPr>
          <p:nvPr/>
        </p:nvCxnSpPr>
        <p:spPr bwMode="auto">
          <a:xfrm rot="5400000">
            <a:off x="7055644" y="4264818"/>
            <a:ext cx="720725" cy="7350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Bent-Up Arrow 42"/>
          <p:cNvSpPr/>
          <p:nvPr/>
        </p:nvSpPr>
        <p:spPr bwMode="auto">
          <a:xfrm flipV="1">
            <a:off x="7239000" y="5262562"/>
            <a:ext cx="4572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Bent-Up Arrow 43"/>
          <p:cNvSpPr/>
          <p:nvPr/>
        </p:nvSpPr>
        <p:spPr bwMode="auto">
          <a:xfrm flipH="1" flipV="1">
            <a:off x="5257800" y="5186362"/>
            <a:ext cx="609600" cy="38100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62" name="Right Arrow 40"/>
          <p:cNvSpPr>
            <a:spLocks noChangeArrowheads="1"/>
          </p:cNvSpPr>
          <p:nvPr/>
        </p:nvSpPr>
        <p:spPr bwMode="auto">
          <a:xfrm rot="-2520802">
            <a:off x="3475038" y="3259137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3" name="Right Arrow 44"/>
          <p:cNvSpPr>
            <a:spLocks noChangeArrowheads="1"/>
          </p:cNvSpPr>
          <p:nvPr/>
        </p:nvSpPr>
        <p:spPr bwMode="auto">
          <a:xfrm rot="8279198">
            <a:off x="3154363" y="2998787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and verification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00200"/>
            <a:ext cx="3619500" cy="3657600"/>
          </a:xfrm>
        </p:spPr>
        <p:txBody>
          <a:bodyPr/>
          <a:lstStyle/>
          <a:p>
            <a:r>
              <a:rPr lang="en-US" sz="1600" dirty="0" smtClean="0"/>
              <a:t>Platform effects analysis</a:t>
            </a:r>
          </a:p>
          <a:p>
            <a:pPr lvl="1"/>
            <a:r>
              <a:rPr lang="en-US" sz="1400" i="1" dirty="0" err="1" smtClean="0"/>
              <a:t>TrueTime</a:t>
            </a:r>
            <a:r>
              <a:rPr lang="en-US" sz="1400" dirty="0" smtClean="0"/>
              <a:t> model for platform</a:t>
            </a:r>
          </a:p>
          <a:p>
            <a:pPr lvl="1"/>
            <a:r>
              <a:rPr lang="en-US" sz="1400" dirty="0" smtClean="0"/>
              <a:t>Generator to build </a:t>
            </a:r>
            <a:r>
              <a:rPr lang="en-US" sz="1400" dirty="0" err="1" smtClean="0"/>
              <a:t>Simulink</a:t>
            </a:r>
            <a:r>
              <a:rPr lang="en-US" sz="1400" dirty="0" smtClean="0"/>
              <a:t> model for functional model + platform model</a:t>
            </a:r>
          </a:p>
          <a:p>
            <a:pPr lvl="1"/>
            <a:r>
              <a:rPr lang="en-US" sz="1400" dirty="0" smtClean="0"/>
              <a:t>Continuous time, high-precision </a:t>
            </a:r>
            <a:r>
              <a:rPr lang="en-US" sz="1400" dirty="0" err="1" smtClean="0"/>
              <a:t>Simulink</a:t>
            </a:r>
            <a:r>
              <a:rPr lang="en-US" sz="1400" dirty="0" smtClean="0"/>
              <a:t> simulation allows studying subtle platform effects</a:t>
            </a:r>
          </a:p>
          <a:p>
            <a:endParaRPr lang="en-US" sz="1600" dirty="0" smtClean="0"/>
          </a:p>
          <a:p>
            <a:r>
              <a:rPr lang="en-US" sz="1600" dirty="0" smtClean="0"/>
              <a:t>Verification </a:t>
            </a:r>
            <a:r>
              <a:rPr lang="en-US" sz="1600" i="1" dirty="0" smtClean="0"/>
              <a:t>(Leverage NASA MICTES Project - JPF)</a:t>
            </a:r>
          </a:p>
          <a:p>
            <a:pPr lvl="1"/>
            <a:r>
              <a:rPr lang="en-US" sz="1400" dirty="0" smtClean="0"/>
              <a:t>Functional model state </a:t>
            </a:r>
            <a:r>
              <a:rPr lang="en-US" sz="1400" dirty="0" err="1" smtClean="0"/>
              <a:t>reachability</a:t>
            </a:r>
            <a:r>
              <a:rPr lang="en-US" sz="1400" dirty="0" smtClean="0"/>
              <a:t> verification</a:t>
            </a:r>
          </a:p>
          <a:p>
            <a:pPr lvl="1"/>
            <a:r>
              <a:rPr lang="en-US" sz="1400" dirty="0" smtClean="0"/>
              <a:t>Functional code verification</a:t>
            </a:r>
          </a:p>
        </p:txBody>
      </p:sp>
      <p:pic>
        <p:nvPicPr>
          <p:cNvPr id="819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638800" y="1524000"/>
            <a:ext cx="2952750" cy="2165350"/>
          </a:xfrm>
        </p:spPr>
      </p:pic>
      <p:pic>
        <p:nvPicPr>
          <p:cNvPr id="81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886200"/>
            <a:ext cx="29718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5791200"/>
            <a:ext cx="5257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Objective: To give feedback for the designer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Foundation: Semantics for ESMoL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910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400" b="1" dirty="0" err="1" smtClean="0"/>
              <a:t>ESMoL</a:t>
            </a:r>
            <a:r>
              <a:rPr lang="en-US" sz="1400" dirty="0" smtClean="0"/>
              <a:t>: Embedded System Modeling Language</a:t>
            </a:r>
          </a:p>
          <a:p>
            <a:r>
              <a:rPr lang="en-US" sz="1400" dirty="0" smtClean="0"/>
              <a:t>Components:  (Imported from </a:t>
            </a:r>
            <a:r>
              <a:rPr lang="en-US" sz="1400" dirty="0" err="1" smtClean="0"/>
              <a:t>Simulink</a:t>
            </a:r>
            <a:r>
              <a:rPr lang="en-US" sz="1400" dirty="0" smtClean="0"/>
              <a:t>)</a:t>
            </a:r>
          </a:p>
          <a:p>
            <a:pPr lvl="1"/>
            <a:r>
              <a:rPr lang="en-US" sz="1200" dirty="0" smtClean="0"/>
              <a:t>Synchronous dataflow network + </a:t>
            </a:r>
            <a:r>
              <a:rPr lang="en-US" sz="1200" dirty="0" err="1" smtClean="0"/>
              <a:t>Statecharts</a:t>
            </a:r>
            <a:endParaRPr lang="en-US" sz="1200" dirty="0" smtClean="0"/>
          </a:p>
          <a:p>
            <a:pPr lvl="1"/>
            <a:r>
              <a:rPr lang="en-US" sz="1200" dirty="0" smtClean="0"/>
              <a:t>Run at a fixed rate - periodic execution: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	x(k+1) = f(x(k),u(k)) – State update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	y(k+1) = g(x(k),u(k)) – Output Update </a:t>
            </a:r>
          </a:p>
          <a:p>
            <a:pPr lvl="1"/>
            <a:r>
              <a:rPr lang="en-US" sz="1200" dirty="0" smtClean="0"/>
              <a:t>Responsible for (periodic) I/O interactions</a:t>
            </a:r>
          </a:p>
          <a:p>
            <a:r>
              <a:rPr lang="en-US" sz="1400" dirty="0" smtClean="0"/>
              <a:t>Component architecture:</a:t>
            </a:r>
          </a:p>
          <a:p>
            <a:pPr lvl="1"/>
            <a:r>
              <a:rPr lang="en-US" sz="1200" dirty="0" smtClean="0"/>
              <a:t>Components are statically scheduled according to their rates</a:t>
            </a:r>
          </a:p>
          <a:p>
            <a:pPr lvl="1"/>
            <a:r>
              <a:rPr lang="en-US" sz="1200" dirty="0" smtClean="0"/>
              <a:t>Communication is facilitated by time-triggered messages (also statically scheduled)</a:t>
            </a:r>
          </a:p>
          <a:p>
            <a:r>
              <a:rPr lang="en-US" sz="1400" dirty="0" smtClean="0"/>
              <a:t>Hardware platform:</a:t>
            </a:r>
          </a:p>
          <a:p>
            <a:pPr lvl="1"/>
            <a:r>
              <a:rPr lang="en-US" sz="1200" dirty="0" smtClean="0"/>
              <a:t>Each node runs a cyclic, static, timed-triggered schedule</a:t>
            </a:r>
          </a:p>
          <a:p>
            <a:pPr lvl="1"/>
            <a:r>
              <a:rPr lang="en-US" sz="1200" dirty="0" smtClean="0"/>
              <a:t>Nodes communicate via time-triggered messages </a:t>
            </a:r>
          </a:p>
          <a:p>
            <a:r>
              <a:rPr lang="en-US" sz="1400" dirty="0" smtClean="0"/>
              <a:t>Deployment model: </a:t>
            </a:r>
          </a:p>
          <a:p>
            <a:pPr lvl="1"/>
            <a:r>
              <a:rPr lang="en-US" sz="1200" dirty="0" smtClean="0"/>
              <a:t>Time-triggered tasks hosting components, interfacing via messages, mapped to processor nodes</a:t>
            </a:r>
          </a:p>
          <a:p>
            <a:endParaRPr lang="en-US" sz="1600" dirty="0" smtClean="0"/>
          </a:p>
        </p:txBody>
      </p:sp>
      <p:pic>
        <p:nvPicPr>
          <p:cNvPr id="7172" name="Content Placeholder 4" descr="esmol_design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29200" y="1524000"/>
            <a:ext cx="3000375" cy="1314450"/>
          </a:xfrm>
          <a:ln>
            <a:solidFill>
              <a:schemeClr val="tx1"/>
            </a:solidFill>
          </a:ln>
        </p:spPr>
      </p:pic>
      <p:pic>
        <p:nvPicPr>
          <p:cNvPr id="7173" name="Picture 5" descr="tmr_deplo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6300" y="3048000"/>
            <a:ext cx="2073275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3975" y="5014913"/>
            <a:ext cx="2895600" cy="13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Execution: Time-triggered Platform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3152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Execution model: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Timer/clock-interrupt driven periodic execution of tasks according to a static schedule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Tasks do not preempt, except in case of overruns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If a task overruns its WCET, it is cancelled and the next task is started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Tasks are scheduled with sufficient slack to allow for I/O interrupts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IT-driven I/O communicates with component/tasks via shared buffers </a:t>
            </a:r>
          </a:p>
          <a:p>
            <a:pPr>
              <a:buFont typeface="Wingdings" pitchFamily="2" charset="2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1400"/>
            <a:ext cx="1773238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581400"/>
            <a:ext cx="1538288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495800"/>
            <a:ext cx="275748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 bwMode="auto">
          <a:xfrm rot="16200000" flipH="1">
            <a:off x="2705100" y="4838700"/>
            <a:ext cx="457200" cy="38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 flipV="1">
            <a:off x="5715000" y="4800600"/>
            <a:ext cx="382588" cy="777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Platform for Experimentation</a:t>
            </a:r>
          </a:p>
        </p:txBody>
      </p:sp>
      <p:pic>
        <p:nvPicPr>
          <p:cNvPr id="10243" name="Picture 33" descr="244420-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648200"/>
            <a:ext cx="1404938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00200"/>
            <a:ext cx="4191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343400" y="2514600"/>
            <a:ext cx="3886200" cy="2057400"/>
            <a:chOff x="1371600" y="4800600"/>
            <a:chExt cx="3886200" cy="2057400"/>
          </a:xfrm>
        </p:grpSpPr>
        <p:sp>
          <p:nvSpPr>
            <p:cNvPr id="67" name="TextBox 2"/>
            <p:cNvSpPr txBox="1"/>
            <p:nvPr/>
          </p:nvSpPr>
          <p:spPr>
            <a:xfrm>
              <a:off x="1371600" y="6604000"/>
              <a:ext cx="3886200" cy="25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i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defRPr/>
              </a:pPr>
              <a:r>
                <a:rPr lang="en-US" sz="1050" dirty="0" smtClean="0"/>
                <a:t>I/O lines (serial, parallel, PWM, analog, etc.)</a:t>
              </a:r>
              <a:endParaRPr lang="en-US" sz="1050" dirty="0"/>
            </a:p>
          </p:txBody>
        </p:sp>
        <p:grpSp>
          <p:nvGrpSpPr>
            <p:cNvPr id="3" name="Group 67"/>
            <p:cNvGrpSpPr>
              <a:grpSpLocks/>
            </p:cNvGrpSpPr>
            <p:nvPr/>
          </p:nvGrpSpPr>
          <p:grpSpPr bwMode="auto">
            <a:xfrm>
              <a:off x="1524000" y="5193268"/>
              <a:ext cx="1447800" cy="1436926"/>
              <a:chOff x="1524000" y="5193268"/>
              <a:chExt cx="1447800" cy="1436926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1524000" y="5192713"/>
                <a:ext cx="1447800" cy="369887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High-end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Gumstix</a:t>
                </a:r>
                <a:r>
                  <a:rPr lang="en-US" sz="1200" b="1" dirty="0" smtClean="0"/>
                  <a:t>/TT/Linux)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1524000" y="5802313"/>
                <a:ext cx="1447800" cy="36988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Low-end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Robostix</a:t>
                </a:r>
                <a:r>
                  <a:rPr lang="en-US" sz="1200" b="1" dirty="0" smtClean="0"/>
                  <a:t>/TT/RTOS)</a:t>
                </a:r>
              </a:p>
            </p:txBody>
          </p:sp>
          <p:cxnSp>
            <p:nvCxnSpPr>
              <p:cNvPr id="10275" name="Straight Arrow Connector 86"/>
              <p:cNvCxnSpPr>
                <a:cxnSpLocks noChangeShapeType="1"/>
                <a:stCxn id="86" idx="0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6" name="Straight Arrow Connector 87"/>
              <p:cNvCxnSpPr>
                <a:cxnSpLocks noChangeShapeType="1"/>
              </p:cNvCxnSpPr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7" name="Straight Arrow Connector 88"/>
              <p:cNvCxnSpPr>
                <a:cxnSpLocks noChangeShapeType="1"/>
              </p:cNvCxnSpPr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8" name="Straight Arrow Connector 89"/>
              <p:cNvCxnSpPr>
                <a:cxnSpLocks noChangeShapeType="1"/>
              </p:cNvCxnSpPr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9" name="Straight Arrow Connector 90"/>
              <p:cNvCxnSpPr>
                <a:cxnSpLocks noChangeShapeType="1"/>
              </p:cNvCxnSpPr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0" name="Straight Arrow Connector 91"/>
              <p:cNvCxnSpPr>
                <a:cxnSpLocks noChangeShapeType="1"/>
              </p:cNvCxnSpPr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1" name="Straight Arrow Connector 92"/>
              <p:cNvCxnSpPr>
                <a:cxnSpLocks noChangeShapeType="1"/>
              </p:cNvCxnSpPr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2" name="Straight Arrow Connector 93"/>
              <p:cNvCxnSpPr>
                <a:cxnSpLocks noChangeShapeType="1"/>
              </p:cNvCxnSpPr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83" name="Straight Arrow Connector 94"/>
              <p:cNvCxnSpPr>
                <a:cxnSpLocks noChangeShapeType="1"/>
              </p:cNvCxnSpPr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0284" name="TextBox 15"/>
              <p:cNvSpPr txBox="1">
                <a:spLocks noChangeArrowheads="1"/>
              </p:cNvSpPr>
              <p:nvPr/>
            </p:nvSpPr>
            <p:spPr bwMode="auto"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/>
                  <a:t>I2C TT</a:t>
                </a:r>
              </a:p>
            </p:txBody>
          </p:sp>
        </p:grpSp>
        <p:grpSp>
          <p:nvGrpSpPr>
            <p:cNvPr id="4" name="Group 68"/>
            <p:cNvGrpSpPr>
              <a:grpSpLocks/>
            </p:cNvGrpSpPr>
            <p:nvPr/>
          </p:nvGrpSpPr>
          <p:grpSpPr bwMode="auto">
            <a:xfrm>
              <a:off x="3657600" y="5181600"/>
              <a:ext cx="1447800" cy="1436926"/>
              <a:chOff x="1524000" y="5193268"/>
              <a:chExt cx="1447800" cy="1436926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1524000" y="5193268"/>
                <a:ext cx="1447800" cy="36988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High-end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Gumstix</a:t>
                </a:r>
                <a:r>
                  <a:rPr lang="en-US" sz="1200" b="1" dirty="0" smtClean="0"/>
                  <a:t>/TT/Linux)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1524000" y="5802868"/>
                <a:ext cx="1447800" cy="36988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sz="1600"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r>
                  <a:rPr lang="en-US" sz="1200" b="1" dirty="0" smtClean="0"/>
                  <a:t>Low-end platform</a:t>
                </a:r>
              </a:p>
              <a:p>
                <a:pPr algn="ctr">
                  <a:defRPr/>
                </a:pPr>
                <a:r>
                  <a:rPr lang="en-US" sz="1200" b="1" dirty="0" smtClean="0"/>
                  <a:t>(</a:t>
                </a:r>
                <a:r>
                  <a:rPr lang="en-US" sz="1200" b="1" dirty="0" err="1" smtClean="0"/>
                  <a:t>Robostix</a:t>
                </a:r>
                <a:r>
                  <a:rPr lang="en-US" sz="1200" b="1" dirty="0" smtClean="0"/>
                  <a:t>/TT/RTOS)</a:t>
                </a:r>
              </a:p>
            </p:txBody>
          </p:sp>
          <p:cxnSp>
            <p:nvCxnSpPr>
              <p:cNvPr id="10263" name="Straight Arrow Connector 74"/>
              <p:cNvCxnSpPr>
                <a:cxnSpLocks noChangeShapeType="1"/>
                <a:stCxn id="74" idx="0"/>
                <a:endCxn id="73" idx="2"/>
              </p:cNvCxnSpPr>
              <p:nvPr/>
            </p:nvCxnSpPr>
            <p:spPr bwMode="auto">
              <a:xfrm rot="5400000" flipH="1" flipV="1">
                <a:off x="2127766" y="5682734"/>
                <a:ext cx="24026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4" name="Straight Arrow Connector 75"/>
              <p:cNvCxnSpPr>
                <a:cxnSpLocks noChangeShapeType="1"/>
              </p:cNvCxnSpPr>
              <p:nvPr/>
            </p:nvCxnSpPr>
            <p:spPr bwMode="auto">
              <a:xfrm rot="5400000">
                <a:off x="1447800" y="6400800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5" name="Straight Arrow Connector 76"/>
              <p:cNvCxnSpPr>
                <a:cxnSpLocks noChangeShapeType="1"/>
              </p:cNvCxnSpPr>
              <p:nvPr/>
            </p:nvCxnSpPr>
            <p:spPr bwMode="auto">
              <a:xfrm rot="5400000">
                <a:off x="16009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6" name="Straight Arrow Connector 77"/>
              <p:cNvCxnSpPr>
                <a:cxnSpLocks noChangeShapeType="1"/>
              </p:cNvCxnSpPr>
              <p:nvPr/>
            </p:nvCxnSpPr>
            <p:spPr bwMode="auto">
              <a:xfrm rot="5400000">
                <a:off x="17533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7" name="Straight Arrow Connector 78"/>
              <p:cNvCxnSpPr>
                <a:cxnSpLocks noChangeShapeType="1"/>
              </p:cNvCxnSpPr>
              <p:nvPr/>
            </p:nvCxnSpPr>
            <p:spPr bwMode="auto">
              <a:xfrm rot="5400000">
                <a:off x="19057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8" name="Straight Arrow Connector 79"/>
              <p:cNvCxnSpPr>
                <a:cxnSpLocks noChangeShapeType="1"/>
              </p:cNvCxnSpPr>
              <p:nvPr/>
            </p:nvCxnSpPr>
            <p:spPr bwMode="auto">
              <a:xfrm rot="5400000">
                <a:off x="2058194" y="64000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69" name="Straight Arrow Connector 80"/>
              <p:cNvCxnSpPr>
                <a:cxnSpLocks noChangeShapeType="1"/>
              </p:cNvCxnSpPr>
              <p:nvPr/>
            </p:nvCxnSpPr>
            <p:spPr bwMode="auto">
              <a:xfrm rot="5400000">
                <a:off x="22113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0" name="Straight Arrow Connector 81"/>
              <p:cNvCxnSpPr>
                <a:cxnSpLocks noChangeShapeType="1"/>
              </p:cNvCxnSpPr>
              <p:nvPr/>
            </p:nvCxnSpPr>
            <p:spPr bwMode="auto">
              <a:xfrm rot="5400000">
                <a:off x="23637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cxnSp>
            <p:nvCxnSpPr>
              <p:cNvPr id="10271" name="Straight Arrow Connector 82"/>
              <p:cNvCxnSpPr>
                <a:cxnSpLocks noChangeShapeType="1"/>
              </p:cNvCxnSpPr>
              <p:nvPr/>
            </p:nvCxnSpPr>
            <p:spPr bwMode="auto">
              <a:xfrm rot="5400000">
                <a:off x="2516188" y="6399212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</p:cxnSp>
          <p:sp>
            <p:nvSpPr>
              <p:cNvPr id="10272" name="TextBox 28"/>
              <p:cNvSpPr txBox="1">
                <a:spLocks noChangeArrowheads="1"/>
              </p:cNvSpPr>
              <p:nvPr/>
            </p:nvSpPr>
            <p:spPr bwMode="auto">
              <a:xfrm>
                <a:off x="2362200" y="5621923"/>
                <a:ext cx="457200" cy="16927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/>
                <a:r>
                  <a:rPr lang="en-US" sz="1100"/>
                  <a:t>I2C TT</a:t>
                </a:r>
              </a:p>
            </p:txBody>
          </p:sp>
        </p:grpSp>
        <p:sp>
          <p:nvSpPr>
            <p:cNvPr id="10258" name="Left-Right Arrow 69"/>
            <p:cNvSpPr>
              <a:spLocks noChangeArrowheads="1"/>
            </p:cNvSpPr>
            <p:nvPr/>
          </p:nvSpPr>
          <p:spPr bwMode="auto">
            <a:xfrm>
              <a:off x="1447800" y="4800600"/>
              <a:ext cx="3657600" cy="304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/>
            <a:lstStyle/>
            <a:p>
              <a:pPr algn="ctr"/>
              <a:r>
                <a:rPr lang="en-US" sz="1200" b="1"/>
                <a:t>TT/UDP/Ethernet</a:t>
              </a:r>
            </a:p>
          </p:txBody>
        </p:sp>
        <p:sp>
          <p:nvSpPr>
            <p:cNvPr id="10259" name="Up-Down Arrow 70"/>
            <p:cNvSpPr>
              <a:spLocks noChangeArrowheads="1"/>
            </p:cNvSpPr>
            <p:nvPr/>
          </p:nvSpPr>
          <p:spPr bwMode="auto">
            <a:xfrm>
              <a:off x="2133600" y="49530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Up-Down Arrow 71"/>
            <p:cNvSpPr>
              <a:spLocks noChangeArrowheads="1"/>
            </p:cNvSpPr>
            <p:nvPr/>
          </p:nvSpPr>
          <p:spPr bwMode="auto">
            <a:xfrm>
              <a:off x="4343400" y="4953000"/>
              <a:ext cx="152400" cy="304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246" name="Elbow Connector 99"/>
          <p:cNvCxnSpPr>
            <a:cxnSpLocks noChangeShapeType="1"/>
          </p:cNvCxnSpPr>
          <p:nvPr/>
        </p:nvCxnSpPr>
        <p:spPr bwMode="auto">
          <a:xfrm flipV="1">
            <a:off x="3200400" y="3092450"/>
            <a:ext cx="1295400" cy="336550"/>
          </a:xfrm>
          <a:prstGeom prst="bentConnector3">
            <a:avLst>
              <a:gd name="adj1" fmla="val 7331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7" name="Elbow Connector 101"/>
          <p:cNvCxnSpPr>
            <a:cxnSpLocks noChangeShapeType="1"/>
          </p:cNvCxnSpPr>
          <p:nvPr/>
        </p:nvCxnSpPr>
        <p:spPr bwMode="auto">
          <a:xfrm>
            <a:off x="3200400" y="3429000"/>
            <a:ext cx="1295400" cy="273050"/>
          </a:xfrm>
          <a:prstGeom prst="bentConnector3">
            <a:avLst>
              <a:gd name="adj1" fmla="val 7331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48" name="TextBox 106"/>
          <p:cNvSpPr txBox="1">
            <a:spLocks noChangeArrowheads="1"/>
          </p:cNvSpPr>
          <p:nvPr/>
        </p:nvSpPr>
        <p:spPr bwMode="auto">
          <a:xfrm>
            <a:off x="533400" y="2362200"/>
            <a:ext cx="3352800" cy="338138"/>
          </a:xfrm>
          <a:prstGeom prst="rect">
            <a:avLst/>
          </a:prstGeom>
          <a:solidFill>
            <a:schemeClr val="bg1">
              <a:alpha val="2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Model-based Toolchain</a:t>
            </a:r>
          </a:p>
        </p:txBody>
      </p:sp>
      <p:sp>
        <p:nvSpPr>
          <p:cNvPr id="10249" name="TextBox 107"/>
          <p:cNvSpPr txBox="1">
            <a:spLocks noChangeArrowheads="1"/>
          </p:cNvSpPr>
          <p:nvPr/>
        </p:nvSpPr>
        <p:spPr bwMode="auto">
          <a:xfrm>
            <a:off x="5638800" y="3200400"/>
            <a:ext cx="1295400" cy="338138"/>
          </a:xfrm>
          <a:prstGeom prst="rect">
            <a:avLst/>
          </a:prstGeom>
          <a:solidFill>
            <a:schemeClr val="bg1">
              <a:alpha val="2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Platform</a:t>
            </a:r>
          </a:p>
        </p:txBody>
      </p:sp>
      <p:sp>
        <p:nvSpPr>
          <p:cNvPr id="10250" name="TextBox 108"/>
          <p:cNvSpPr txBox="1">
            <a:spLocks noChangeArrowheads="1"/>
          </p:cNvSpPr>
          <p:nvPr/>
        </p:nvSpPr>
        <p:spPr bwMode="auto">
          <a:xfrm>
            <a:off x="3276600" y="5724525"/>
            <a:ext cx="2895600" cy="523875"/>
          </a:xfrm>
          <a:prstGeom prst="rect">
            <a:avLst/>
          </a:prstGeom>
          <a:solidFill>
            <a:schemeClr val="bg1">
              <a:alpha val="2705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C00000"/>
                </a:solidFill>
              </a:rPr>
              <a:t>Real-time Simulation Platform ‘Virtual plant’</a:t>
            </a:r>
          </a:p>
        </p:txBody>
      </p:sp>
      <p:pic>
        <p:nvPicPr>
          <p:cNvPr id="10251" name="Picture 117" descr="Starmac2_component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654550"/>
            <a:ext cx="2722563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52" name="Straight Arrow Connector 119"/>
          <p:cNvCxnSpPr>
            <a:cxnSpLocks noChangeShapeType="1"/>
          </p:cNvCxnSpPr>
          <p:nvPr/>
        </p:nvCxnSpPr>
        <p:spPr bwMode="auto">
          <a:xfrm rot="5400000" flipH="1" flipV="1">
            <a:off x="-649287" y="3619500"/>
            <a:ext cx="2058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53" name="Straight Arrow Connector 122"/>
          <p:cNvCxnSpPr>
            <a:cxnSpLocks noChangeShapeType="1"/>
          </p:cNvCxnSpPr>
          <p:nvPr/>
        </p:nvCxnSpPr>
        <p:spPr bwMode="auto">
          <a:xfrm>
            <a:off x="2895600" y="5410200"/>
            <a:ext cx="1295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6019800" y="5181600"/>
            <a:ext cx="2895600" cy="1143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sz="1200" b="1" i="0" kern="0" dirty="0">
                <a:solidFill>
                  <a:schemeClr val="tx2"/>
                </a:solidFill>
                <a:latin typeface="+mn-lt"/>
                <a:cs typeface="+mn-cs"/>
              </a:rPr>
              <a:t>Next steps:</a:t>
            </a:r>
          </a:p>
          <a:p>
            <a:pPr marL="114300" indent="-1143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1200" i="0" kern="0" dirty="0">
                <a:solidFill>
                  <a:schemeClr val="tx2"/>
                </a:solidFill>
                <a:latin typeface="+mn-lt"/>
                <a:cs typeface="+mn-cs"/>
              </a:rPr>
              <a:t>Supporting other Models of Computation</a:t>
            </a:r>
          </a:p>
          <a:p>
            <a:pPr marL="114300" indent="-1143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1200" i="0" kern="0" dirty="0">
                <a:solidFill>
                  <a:schemeClr val="tx2"/>
                </a:solidFill>
                <a:latin typeface="+mn-lt"/>
                <a:cs typeface="+mn-cs"/>
              </a:rPr>
              <a:t>Integration of heterogeneous MoC-s</a:t>
            </a:r>
          </a:p>
          <a:p>
            <a:pPr marL="114300" indent="-114300" eaLnBrk="0" hangingPunct="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1200" i="0" kern="0" dirty="0">
                <a:solidFill>
                  <a:schemeClr val="tx2"/>
                </a:solidFill>
                <a:latin typeface="+mn-lt"/>
                <a:cs typeface="+mn-cs"/>
              </a:rPr>
              <a:t>Fault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Passive Systems Properties</a:t>
            </a:r>
            <a:endParaRPr lang="en-US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1" y="1570288"/>
            <a:ext cx="4572000" cy="185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4345783" y="2133600"/>
          <a:ext cx="757237" cy="412750"/>
        </p:xfrm>
        <a:graphic>
          <a:graphicData uri="http://schemas.openxmlformats.org/presentationml/2006/ole">
            <p:oleObj spid="_x0000_s74758" name="Equation" r:id="rId4" imgW="419040" imgH="228600" progId="Equation.DSMT4">
              <p:embed/>
            </p:oleObj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4414839" y="3048000"/>
          <a:ext cx="619125" cy="366713"/>
        </p:xfrm>
        <a:graphic>
          <a:graphicData uri="http://schemas.openxmlformats.org/presentationml/2006/ole">
            <p:oleObj spid="_x0000_s74759" name="Equation" r:id="rId5" imgW="342720" imgH="203040" progId="Equation.DSMT4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967164" y="3429000"/>
          <a:ext cx="1514475" cy="412750"/>
        </p:xfrm>
        <a:graphic>
          <a:graphicData uri="http://schemas.openxmlformats.org/presentationml/2006/ole">
            <p:oleObj spid="_x0000_s74760" name="Equation" r:id="rId6" imgW="838080" imgH="228600" progId="Equation.DSMT4">
              <p:embed/>
            </p:oleObj>
          </a:graphicData>
        </a:graphic>
      </p:graphicFrame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810000"/>
            <a:ext cx="4530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2994061" y="4495800"/>
          <a:ext cx="619125" cy="366713"/>
        </p:xfrm>
        <a:graphic>
          <a:graphicData uri="http://schemas.openxmlformats.org/presentationml/2006/ole">
            <p:oleObj spid="_x0000_s74761" name="Equation" r:id="rId8" imgW="342720" imgH="20304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447800" y="4953000"/>
          <a:ext cx="1606550" cy="366713"/>
        </p:xfrm>
        <a:graphic>
          <a:graphicData uri="http://schemas.openxmlformats.org/presentationml/2006/ole">
            <p:oleObj spid="_x0000_s74762" name="Equation" r:id="rId9" imgW="888840" imgH="203040" progId="Equation.DSMT4">
              <p:embed/>
            </p:oleObj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555661" y="3810000"/>
          <a:ext cx="296862" cy="412750"/>
        </p:xfrm>
        <a:graphic>
          <a:graphicData uri="http://schemas.openxmlformats.org/presentationml/2006/ole">
            <p:oleObj spid="_x0000_s74763" name="Equation" r:id="rId10" imgW="164880" imgH="228600" progId="Equation.DSMT4">
              <p:embed/>
            </p:oleObj>
          </a:graphicData>
        </a:graphic>
      </p:graphicFrame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09600" y="5486400"/>
            <a:ext cx="239357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3276600" y="5562600"/>
          <a:ext cx="5530850" cy="366713"/>
        </p:xfrm>
        <a:graphic>
          <a:graphicData uri="http://schemas.openxmlformats.org/presentationml/2006/ole">
            <p:oleObj spid="_x0000_s74764" name="Equation" r:id="rId12" imgW="3060360" imgH="203040" progId="Equation.DSMT4">
              <p:embed/>
            </p:oleObj>
          </a:graphicData>
        </a:graphic>
      </p:graphicFrame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419600" y="3886200"/>
            <a:ext cx="457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5607050" y="4625975"/>
          <a:ext cx="2154238" cy="412750"/>
        </p:xfrm>
        <a:graphic>
          <a:graphicData uri="http://schemas.openxmlformats.org/presentationml/2006/ole">
            <p:oleObj spid="_x0000_s74765" name="Equation" r:id="rId14" imgW="1193760" imgH="228600" progId="Equation.DSMT4">
              <p:embed/>
            </p:oleObj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3886200" y="5943600"/>
            <a:ext cx="5257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/>
              <a:t>Digital Passive Attitude and Altitude Control Schemes for </a:t>
            </a:r>
            <a:r>
              <a:rPr lang="en-US" sz="1400" b="1" dirty="0" err="1" smtClean="0"/>
              <a:t>Quadrotor</a:t>
            </a:r>
            <a:r>
              <a:rPr lang="en-US" sz="1400" b="1" dirty="0" smtClean="0"/>
              <a:t> Aircraft (</a:t>
            </a:r>
            <a:r>
              <a:rPr lang="en-US" sz="1400" b="1" dirty="0" err="1" smtClean="0"/>
              <a:t>Kottenstette</a:t>
            </a:r>
            <a:r>
              <a:rPr lang="en-US" sz="1400" b="1" dirty="0" smtClean="0"/>
              <a:t>, Porter: to appear ICCA’09)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Fundamental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interconnection a continuous-time systems to a digital controllers and guarantee continuous-time stability?</a:t>
            </a:r>
          </a:p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733800"/>
            <a:ext cx="6934200" cy="271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Passivity Theorem</a:t>
            </a:r>
          </a:p>
          <a:p>
            <a:pPr lvl="1"/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819940"/>
            <a:ext cx="6400800" cy="250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2209800"/>
          <a:ext cx="5377543" cy="762000"/>
        </p:xfrm>
        <a:graphic>
          <a:graphicData uri="http://schemas.openxmlformats.org/presentationml/2006/ole">
            <p:oleObj spid="_x0000_s99330" name="Equation" r:id="rId4" imgW="3136680" imgH="4442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14350" y="3124200"/>
          <a:ext cx="3573463" cy="488950"/>
        </p:xfrm>
        <a:graphic>
          <a:graphicData uri="http://schemas.openxmlformats.org/presentationml/2006/ole">
            <p:oleObj spid="_x0000_s99331" name="Equation" r:id="rId5" imgW="1854000" imgH="253800" progId="Equation.DSMT4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191000" y="2971800"/>
          <a:ext cx="2640012" cy="758825"/>
        </p:xfrm>
        <a:graphic>
          <a:graphicData uri="http://schemas.openxmlformats.org/presentationml/2006/ole">
            <p:oleObj spid="_x0000_s99332" name="Equation" r:id="rId6" imgW="1371600" imgH="39348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795654" y="3124200"/>
          <a:ext cx="1891146" cy="533400"/>
        </p:xfrm>
        <a:graphic>
          <a:graphicData uri="http://schemas.openxmlformats.org/presentationml/2006/ole">
            <p:oleObj spid="_x0000_s99333" name="Equation" r:id="rId7" imgW="9903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Res. Controller Has Infinite L</a:t>
            </a:r>
            <a:r>
              <a:rPr lang="en-US" sz="3600" b="1" baseline="30000" dirty="0" smtClean="0">
                <a:solidFill>
                  <a:srgbClr val="000000"/>
                </a:solidFill>
              </a:rPr>
              <a:t>m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</a:rPr>
              <a:t> - Gain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17588" y="1268413"/>
            <a:ext cx="7669212" cy="4370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650"/>
              </a:spcBef>
              <a:buSzPct val="70000"/>
              <a:buFont typeface="Wingdings" pitchFamily="2" charset="2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sz="2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" y="1600200"/>
          <a:ext cx="6862762" cy="893762"/>
        </p:xfrm>
        <a:graphic>
          <a:graphicData uri="http://schemas.openxmlformats.org/presentationml/2006/ole">
            <p:oleObj spid="_x0000_s103426" name="Equation" r:id="rId3" imgW="3314520" imgH="431640" progId="Equation.DSMT4">
              <p:embed/>
            </p:oleObj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930966"/>
            <a:ext cx="6371792" cy="168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85800" y="2514600"/>
          <a:ext cx="3971925" cy="946150"/>
        </p:xfrm>
        <a:graphic>
          <a:graphicData uri="http://schemas.openxmlformats.org/presentationml/2006/ole">
            <p:oleObj spid="_x0000_s103427" name="Equation" r:id="rId5" imgW="1917360" imgH="457200" progId="Equation.DSMT4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181600" y="2667000"/>
          <a:ext cx="1657350" cy="473075"/>
        </p:xfrm>
        <a:graphic>
          <a:graphicData uri="http://schemas.openxmlformats.org/presentationml/2006/ole">
            <p:oleObj spid="_x0000_s103428" name="Equation" r:id="rId6" imgW="799920" imgH="22860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828800" y="3429000"/>
          <a:ext cx="4886325" cy="549275"/>
        </p:xfrm>
        <a:graphic>
          <a:graphicData uri="http://schemas.openxmlformats.org/presentationml/2006/ole">
            <p:oleObj spid="_x0000_s103429" name="Equation" r:id="rId7" imgW="2705040" imgH="30456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057400" y="3810000"/>
          <a:ext cx="4243387" cy="708025"/>
        </p:xfrm>
        <a:graphic>
          <a:graphicData uri="http://schemas.openxmlformats.org/presentationml/2006/ole">
            <p:oleObj spid="_x0000_s103430" name="Equation" r:id="rId8" imgW="2349360" imgH="393480" progId="Equation.DSMT4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762000" y="4419600"/>
          <a:ext cx="7019925" cy="473075"/>
        </p:xfrm>
        <a:graphic>
          <a:graphicData uri="http://schemas.openxmlformats.org/presentationml/2006/ole">
            <p:oleObj spid="_x0000_s103431" name="Equation" r:id="rId9" imgW="3390840" imgH="22860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6477000" y="3124200"/>
          <a:ext cx="2479675" cy="319088"/>
        </p:xfrm>
        <a:graphic>
          <a:graphicData uri="http://schemas.openxmlformats.org/presentationml/2006/ole">
            <p:oleObj spid="_x0000_s103432" name="Equation" r:id="rId10" imgW="137160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086600" cy="11731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Not all is lost, can handle many inputs.</a:t>
            </a:r>
            <a:endParaRPr lang="en-US" sz="3200" b="1" dirty="0">
              <a:solidFill>
                <a:srgbClr val="000000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33400" y="1524000"/>
          <a:ext cx="8097838" cy="3203575"/>
        </p:xfrm>
        <a:graphic>
          <a:graphicData uri="http://schemas.openxmlformats.org/presentationml/2006/ole">
            <p:oleObj spid="_x0000_s100354" name="Equation" r:id="rId3" imgW="3911400" imgH="1549080" progId="Equation.DSMT4">
              <p:embed/>
            </p:oleObj>
          </a:graphicData>
        </a:graphic>
      </p:graphicFrame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724400"/>
            <a:ext cx="66120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6858000" y="1600200"/>
          <a:ext cx="1838325" cy="319088"/>
        </p:xfrm>
        <a:graphic>
          <a:graphicData uri="http://schemas.openxmlformats.org/presentationml/2006/ole">
            <p:oleObj spid="_x0000_s100357" name="Equation" r:id="rId5" imgW="1015920" imgH="177480" progId="Equation.DSMT4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5791200" y="3429000"/>
          <a:ext cx="3028950" cy="363538"/>
        </p:xfrm>
        <a:graphic>
          <a:graphicData uri="http://schemas.openxmlformats.org/presentationml/2006/ole">
            <p:oleObj spid="_x0000_s100358" name="Equation" r:id="rId6" imgW="1676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Can not </a:t>
            </a:r>
            <a:r>
              <a:rPr lang="en-US" dirty="0" smtClean="0"/>
              <a:t>synthesize digital controllers in </a:t>
            </a:r>
            <a:r>
              <a:rPr lang="en-US" b="1" dirty="0" smtClean="0"/>
              <a:t>this framework</a:t>
            </a:r>
            <a:r>
              <a:rPr lang="en-US" dirty="0" smtClean="0"/>
              <a:t> which satisfy L</a:t>
            </a:r>
            <a:r>
              <a:rPr lang="en-US" baseline="30000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-stability </a:t>
            </a:r>
            <a:r>
              <a:rPr lang="en-US" b="1" dirty="0" smtClean="0"/>
              <a:t>under all input</a:t>
            </a:r>
            <a:r>
              <a:rPr lang="en-US" dirty="0" smtClean="0"/>
              <a:t> conditions (clear path to add some restrictions however).</a:t>
            </a:r>
          </a:p>
          <a:p>
            <a:r>
              <a:rPr lang="en-US" b="1" dirty="0" smtClean="0"/>
              <a:t>High-gain</a:t>
            </a:r>
            <a:r>
              <a:rPr lang="en-US" dirty="0" smtClean="0"/>
              <a:t> digital (PID) controllers -&gt; </a:t>
            </a:r>
            <a:r>
              <a:rPr lang="en-US" b="1" dirty="0" smtClean="0"/>
              <a:t>High correlated</a:t>
            </a:r>
            <a:r>
              <a:rPr lang="en-US" dirty="0" smtClean="0"/>
              <a:t> </a:t>
            </a:r>
            <a:r>
              <a:rPr lang="en-US" b="1" dirty="0" smtClean="0"/>
              <a:t>noise</a:t>
            </a:r>
            <a:r>
              <a:rPr lang="en-US" dirty="0" smtClean="0"/>
              <a:t> </a:t>
            </a:r>
            <a:r>
              <a:rPr lang="en-US" b="1" dirty="0" smtClean="0"/>
              <a:t>sensitivity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Low-gain</a:t>
            </a:r>
            <a:r>
              <a:rPr lang="en-US" dirty="0" smtClean="0"/>
              <a:t> </a:t>
            </a:r>
            <a:r>
              <a:rPr lang="en-US" b="1" dirty="0" smtClean="0"/>
              <a:t>digital controllers</a:t>
            </a:r>
            <a:r>
              <a:rPr lang="en-US" dirty="0" smtClean="0"/>
              <a:t> such as those which suppress resonances (notch filters) should still </a:t>
            </a:r>
            <a:r>
              <a:rPr lang="en-US" b="1" dirty="0" smtClean="0"/>
              <a:t>perform reasonably well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11781</TotalTime>
  <Words>976</Words>
  <Application>Microsoft Office PowerPoint</Application>
  <PresentationFormat>On-screen Show (4:3)</PresentationFormat>
  <Paragraphs>189</Paragraphs>
  <Slides>39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Equation</vt:lpstr>
      <vt:lpstr>Bitmap Image</vt:lpstr>
      <vt:lpstr>A Passivity-Based Framework for Networked Control of Cyber Physical Systems</vt:lpstr>
      <vt:lpstr>Pressure Insensitive MFC</vt:lpstr>
      <vt:lpstr>Passive Systems</vt:lpstr>
      <vt:lpstr>Passive Systems Properties</vt:lpstr>
      <vt:lpstr>A Fundamental Problem</vt:lpstr>
      <vt:lpstr>Simple Example</vt:lpstr>
      <vt:lpstr>Res. Controller Has Infinite Lm2 - Gain</vt:lpstr>
      <vt:lpstr>Not all is lost, can handle many inputs.</vt:lpstr>
      <vt:lpstr>Implications</vt:lpstr>
      <vt:lpstr>Yet, they still work quite well</vt:lpstr>
      <vt:lpstr>Lead-Compensator, Thrust Compensation</vt:lpstr>
      <vt:lpstr>Attitude PD-Controller</vt:lpstr>
      <vt:lpstr>Inertial PD-Controller</vt:lpstr>
      <vt:lpstr>Advanced Quad-Rotor System Model</vt:lpstr>
      <vt:lpstr>Lm2-Stable Digital Control Network</vt:lpstr>
      <vt:lpstr>IPESH-Transform</vt:lpstr>
      <vt:lpstr>Bilinear Transform w/ Wave Variables</vt:lpstr>
      <vt:lpstr>PS-PH “inside” [-1,1] </vt:lpstr>
      <vt:lpstr>    Stable Digital Control Networks</vt:lpstr>
      <vt:lpstr>Resilient-power-junction-network</vt:lpstr>
      <vt:lpstr>Resilient-power-junction-network</vt:lpstr>
      <vt:lpstr>Case Study</vt:lpstr>
      <vt:lpstr>Nominal Response</vt:lpstr>
      <vt:lpstr>Single Controller Integrator Failure</vt:lpstr>
      <vt:lpstr>DOS Attack on Single Controller</vt:lpstr>
      <vt:lpstr>(undetected) Destabilizing controller introduced</vt:lpstr>
      <vt:lpstr>Destabilizing controller detected and isolated</vt:lpstr>
      <vt:lpstr>Conclusions</vt:lpstr>
      <vt:lpstr>How to Make a Conic Sys. Passive</vt:lpstr>
      <vt:lpstr>How to Make a Conic Sys. Passive</vt:lpstr>
      <vt:lpstr>How to Make a Conic Sys. Passive</vt:lpstr>
      <vt:lpstr>Additional Reading</vt:lpstr>
      <vt:lpstr>Overall Design Flow</vt:lpstr>
      <vt:lpstr>Focus of the toolchain</vt:lpstr>
      <vt:lpstr>Toolchain overview</vt:lpstr>
      <vt:lpstr>Analysis and verification</vt:lpstr>
      <vt:lpstr>Foundation: Semantics for ESMoL</vt:lpstr>
      <vt:lpstr>Execution: Time-triggered Platform</vt:lpstr>
      <vt:lpstr>A Platform for Experimentation</vt:lpstr>
    </vt:vector>
  </TitlesOfParts>
  <Company>ISIS, 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Confidence Design for Distributed Embedded Systems AFOSR MURI</dc:title>
  <dc:creator>joe porter</dc:creator>
  <cp:lastModifiedBy>Nicholas Kottenstette</cp:lastModifiedBy>
  <cp:revision>276</cp:revision>
  <dcterms:created xsi:type="dcterms:W3CDTF">2009-06-08T18:49:34Z</dcterms:created>
  <dcterms:modified xsi:type="dcterms:W3CDTF">2009-08-20T20:20:08Z</dcterms:modified>
</cp:coreProperties>
</file>