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509" r:id="rId2"/>
    <p:sldId id="530" r:id="rId3"/>
    <p:sldId id="544" r:id="rId4"/>
    <p:sldId id="545" r:id="rId5"/>
    <p:sldId id="546" r:id="rId6"/>
    <p:sldId id="557" r:id="rId7"/>
    <p:sldId id="549" r:id="rId8"/>
    <p:sldId id="547" r:id="rId9"/>
    <p:sldId id="548" r:id="rId10"/>
    <p:sldId id="550" r:id="rId11"/>
    <p:sldId id="553" r:id="rId12"/>
    <p:sldId id="551" r:id="rId13"/>
    <p:sldId id="552" r:id="rId14"/>
    <p:sldId id="554" r:id="rId15"/>
    <p:sldId id="559" r:id="rId16"/>
    <p:sldId id="560" r:id="rId17"/>
    <p:sldId id="555" r:id="rId18"/>
    <p:sldId id="556" r:id="rId19"/>
    <p:sldId id="532" r:id="rId20"/>
    <p:sldId id="534" r:id="rId21"/>
    <p:sldId id="540" r:id="rId22"/>
    <p:sldId id="535" r:id="rId23"/>
    <p:sldId id="541" r:id="rId24"/>
    <p:sldId id="536" r:id="rId25"/>
    <p:sldId id="542" r:id="rId26"/>
    <p:sldId id="537" r:id="rId27"/>
    <p:sldId id="538" r:id="rId28"/>
    <p:sldId id="543" r:id="rId29"/>
  </p:sldIdLst>
  <p:sldSz cx="9144000" cy="6858000" type="screen4x3"/>
  <p:notesSz cx="6858000" cy="8759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CC00"/>
    <a:srgbClr val="9A0400"/>
    <a:srgbClr val="0000FF"/>
    <a:srgbClr val="00CC00"/>
    <a:srgbClr val="003399"/>
    <a:srgbClr val="CC00FF"/>
    <a:srgbClr val="CC0000"/>
    <a:srgbClr val="CC99FF"/>
    <a:srgbClr val="9505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2029" autoAdjust="0"/>
  </p:normalViewPr>
  <p:slideViewPr>
    <p:cSldViewPr>
      <p:cViewPr>
        <p:scale>
          <a:sx n="75" d="100"/>
          <a:sy n="75" d="100"/>
        </p:scale>
        <p:origin x="-1440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algn="r" defTabSz="892175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1200" i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66513BE6-CB8A-4E5F-A5C6-872ED0F52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>
            <a:lvl1pPr algn="r"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57225"/>
            <a:ext cx="4381500" cy="3284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60838"/>
            <a:ext cx="5029200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321675"/>
            <a:ext cx="2971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8" tIns="44618" rIns="89238" bIns="44618" numCol="1" anchor="b" anchorCtr="0" compatLnSpc="1">
            <a:prstTxWarp prst="textNoShape">
              <a:avLst/>
            </a:prstTxWarp>
          </a:bodyPr>
          <a:lstStyle>
            <a:lvl1pPr algn="r" defTabSz="89217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B5FE38CE-7723-49FF-981E-A4E1E2094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25975-05CB-4245-A38F-CFFE82F84F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57225"/>
            <a:ext cx="4378325" cy="328453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71963-D3CF-4C05-B225-81D0689EFD4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1425" y="655638"/>
            <a:ext cx="4379913" cy="328453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60838"/>
            <a:ext cx="5029200" cy="39433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57225"/>
            <a:ext cx="4378325" cy="3284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E38CE-7723-49FF-981E-A4E1E20946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57225"/>
            <a:ext cx="4378325" cy="3284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E38CE-7723-49FF-981E-A4E1E20946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9838" y="657225"/>
            <a:ext cx="4378325" cy="3284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E38CE-7723-49FF-981E-A4E1E20946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13" descr="Vanderbilt_logo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7675" y="828675"/>
            <a:ext cx="9525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Ucb_logo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0050" y="1735138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Afosr_log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04813" y="2909888"/>
            <a:ext cx="10382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stanford_logo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7675" y="4006850"/>
            <a:ext cx="952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cmu_logo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47675" y="5095875"/>
            <a:ext cx="952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pPr>
              <a:defRPr/>
            </a:pPr>
            <a:fld id="{A26EF66D-B5D9-400B-BB9B-A22C341E6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90500"/>
            <a:ext cx="1847850" cy="6286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391150" cy="6286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619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5900" y="1905000"/>
            <a:ext cx="36195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95900" y="4267200"/>
            <a:ext cx="36195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619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05000"/>
            <a:ext cx="36195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050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391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655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3655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3655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8534400" y="6521450"/>
            <a:ext cx="433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8F3996AC-BB7D-4710-87A3-D7A0C2B476F6}" type="slidenum">
              <a:rPr lang="en-US" i="0"/>
              <a:pPr>
                <a:defRPr/>
              </a:pPr>
              <a:t>‹#›</a:t>
            </a:fld>
            <a:endParaRPr lang="en-US" i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26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4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4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tif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700" dirty="0" smtClean="0"/>
              <a:t>Model-Integrated Toolchain for High Confidence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429000"/>
            <a:ext cx="6781800" cy="1981200"/>
          </a:xfrm>
        </p:spPr>
        <p:txBody>
          <a:bodyPr wrap="none"/>
          <a:lstStyle/>
          <a:p>
            <a:pPr algn="r" eaLnBrk="1" hangingPunct="1"/>
            <a:r>
              <a:rPr lang="en-US" sz="2000" dirty="0" smtClean="0">
                <a:solidFill>
                  <a:schemeClr val="hlink"/>
                </a:solidFill>
              </a:rPr>
              <a:t>Graham Hemingway, Nicholas </a:t>
            </a:r>
            <a:r>
              <a:rPr lang="en-US" sz="2000" dirty="0" smtClean="0">
                <a:solidFill>
                  <a:schemeClr val="hlink"/>
                </a:solidFill>
              </a:rPr>
              <a:t>Kottenstette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algn="r" eaLnBrk="1" hangingPunct="1"/>
            <a:r>
              <a:rPr lang="en-US" sz="2000" dirty="0" smtClean="0">
                <a:solidFill>
                  <a:schemeClr val="hlink"/>
                </a:solidFill>
              </a:rPr>
              <a:t>Sandeep </a:t>
            </a:r>
            <a:r>
              <a:rPr lang="en-US" sz="2000" dirty="0" smtClean="0">
                <a:solidFill>
                  <a:schemeClr val="hlink"/>
                </a:solidFill>
              </a:rPr>
              <a:t>Neema, Harmon Nine, Joe Porter</a:t>
            </a:r>
          </a:p>
          <a:p>
            <a:pPr algn="r" eaLnBrk="1" hangingPunct="1"/>
            <a:r>
              <a:rPr lang="en-US" sz="2000" dirty="0" smtClean="0">
                <a:solidFill>
                  <a:schemeClr val="hlink"/>
                </a:solidFill>
              </a:rPr>
              <a:t>Janos Sztipanovits, </a:t>
            </a:r>
            <a:r>
              <a:rPr lang="en-US" sz="2000" dirty="0" smtClean="0">
                <a:solidFill>
                  <a:schemeClr val="hlink"/>
                </a:solidFill>
              </a:rPr>
              <a:t>and </a:t>
            </a:r>
            <a:r>
              <a:rPr lang="en-US" sz="2000" dirty="0" smtClean="0">
                <a:solidFill>
                  <a:schemeClr val="hlink"/>
                </a:solidFill>
              </a:rPr>
              <a:t>Gabor Karsai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 eaLnBrk="1" hangingPunct="1"/>
            <a:r>
              <a:rPr lang="en-US" sz="2000" dirty="0" smtClean="0">
                <a:solidFill>
                  <a:schemeClr val="tx1"/>
                </a:solidFill>
              </a:rPr>
              <a:t>Vanderbilt University/ISIS</a:t>
            </a:r>
          </a:p>
          <a:p>
            <a:pPr algn="r" eaLnBrk="1" hangingPunct="1"/>
            <a:endParaRPr lang="nl-NL" dirty="0" smtClean="0"/>
          </a:p>
          <a:p>
            <a:pPr algn="r" eaLnBrk="1" hangingPunct="1"/>
            <a:endParaRPr lang="en-US" sz="2000" dirty="0" smtClean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57400" y="55626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1800" i="0" kern="0" dirty="0" smtClean="0">
                <a:solidFill>
                  <a:schemeClr val="tx2"/>
                </a:solidFill>
                <a:latin typeface="+mn-lt"/>
                <a:cs typeface="+mn-cs"/>
              </a:rPr>
              <a:t>Multi-University Research Initiative on</a:t>
            </a:r>
          </a:p>
          <a:p>
            <a:pPr lvl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1800" i="0" kern="0" dirty="0" smtClean="0">
                <a:solidFill>
                  <a:schemeClr val="tx2"/>
                </a:solidFill>
                <a:latin typeface="+mn-lt"/>
                <a:cs typeface="+mn-cs"/>
              </a:rPr>
              <a:t>High-Confidence Design for Distributed Embedded Systems</a:t>
            </a:r>
          </a:p>
          <a:p>
            <a:pPr lvl="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sz="1800" i="0" kern="0" dirty="0" smtClean="0">
                <a:solidFill>
                  <a:schemeClr val="tx2"/>
                </a:solidFill>
                <a:latin typeface="+mn-lt"/>
                <a:cs typeface="+mn-cs"/>
              </a:rPr>
              <a:t>US AFOSR, FA9550-06-0312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Functional code generator</a:t>
            </a:r>
          </a:p>
          <a:p>
            <a:pPr lvl="1"/>
            <a:r>
              <a:rPr lang="en-US" sz="1400" dirty="0" smtClean="0"/>
              <a:t>Preprocessing: type inference on the models </a:t>
            </a:r>
          </a:p>
          <a:p>
            <a:pPr lvl="1"/>
            <a:r>
              <a:rPr lang="en-US" sz="1400" dirty="0" smtClean="0"/>
              <a:t>Translation: based on graph transformations (uses the GReAT toolsuite)</a:t>
            </a:r>
          </a:p>
          <a:p>
            <a:pPr lvl="1"/>
            <a:r>
              <a:rPr lang="en-US" sz="1400" dirty="0" smtClean="0"/>
              <a:t>Retargetable code emitter: restricted/safe subset of C or Java [fixed-size arrays, no dynamic memory allocation]</a:t>
            </a:r>
          </a:p>
          <a:p>
            <a:pPr lvl="1"/>
            <a:r>
              <a:rPr lang="en-US" sz="1400" dirty="0" smtClean="0"/>
              <a:t>3 generators: Simulink, Stateflow, Embedded Matlab</a:t>
            </a:r>
            <a:endParaRPr lang="en-US" sz="1000" dirty="0" smtClean="0"/>
          </a:p>
          <a:p>
            <a:pPr lvl="1">
              <a:buNone/>
            </a:pPr>
            <a:endParaRPr lang="en-US" sz="1400" dirty="0" smtClean="0"/>
          </a:p>
          <a:p>
            <a:r>
              <a:rPr lang="en-US" sz="1600" dirty="0" smtClean="0"/>
              <a:t>Integration code generator</a:t>
            </a:r>
          </a:p>
          <a:p>
            <a:pPr lvl="1"/>
            <a:r>
              <a:rPr lang="en-US" sz="1400" dirty="0" smtClean="0"/>
              <a:t>Produces platform-specific integration code that ‘glues’ functional code to platform API-s.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3200399"/>
            <a:ext cx="2209800" cy="813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2133600"/>
            <a:ext cx="231648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553200" y="2514599"/>
            <a:ext cx="199016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2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717852" y="3809999"/>
            <a:ext cx="1099697" cy="990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486400" y="2819399"/>
            <a:ext cx="2743200" cy="584775"/>
          </a:xfrm>
          <a:prstGeom prst="rect">
            <a:avLst/>
          </a:prstGeom>
          <a:solidFill>
            <a:srgbClr val="F8F8F8">
              <a:alpha val="79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Transformation Program with Rewriting Rules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4114799"/>
            <a:ext cx="1295400" cy="369332"/>
          </a:xfrm>
          <a:prstGeom prst="rect">
            <a:avLst/>
          </a:prstGeom>
          <a:solidFill>
            <a:srgbClr val="F8F8F8">
              <a:alpha val="79000"/>
            </a:srgb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Metamodel of Executable Code</a:t>
            </a:r>
            <a:endParaRPr lang="en-US" sz="1200" b="1" dirty="0"/>
          </a:p>
        </p:txBody>
      </p:sp>
      <p:cxnSp>
        <p:nvCxnSpPr>
          <p:cNvPr id="19" name="Shape 18"/>
          <p:cNvCxnSpPr>
            <a:stCxn id="13" idx="3"/>
            <a:endCxn id="15" idx="0"/>
          </p:cNvCxnSpPr>
          <p:nvPr/>
        </p:nvCxnSpPr>
        <p:spPr bwMode="auto">
          <a:xfrm>
            <a:off x="7620000" y="3607002"/>
            <a:ext cx="647701" cy="20299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20" name="Picture 27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657850" y="4724399"/>
            <a:ext cx="1943100" cy="15001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715000" y="5289827"/>
            <a:ext cx="1828800" cy="369332"/>
          </a:xfrm>
          <a:prstGeom prst="rect">
            <a:avLst/>
          </a:prstGeom>
          <a:solidFill>
            <a:srgbClr val="F8F8F8">
              <a:alpha val="79000"/>
            </a:srgbClr>
          </a:solidFill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Restricted C (or Java) Code</a:t>
            </a:r>
            <a:endParaRPr lang="en-US" sz="1200" b="1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6324600" y="4038599"/>
            <a:ext cx="381000" cy="685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Time-triggered schedule generation:</a:t>
            </a:r>
          </a:p>
          <a:p>
            <a:r>
              <a:rPr lang="en-US" sz="1400" dirty="0" smtClean="0"/>
              <a:t>Components are periodically executed tasks:</a:t>
            </a:r>
          </a:p>
          <a:p>
            <a:pPr lvl="1"/>
            <a:r>
              <a:rPr lang="en-US" sz="1200" dirty="0" smtClean="0"/>
              <a:t>Read/Execute-Update/Write</a:t>
            </a:r>
          </a:p>
          <a:p>
            <a:pPr lvl="1"/>
            <a:r>
              <a:rPr lang="en-US" sz="1200" dirty="0" smtClean="0"/>
              <a:t>Tasks are statically scheduled, do not preempt</a:t>
            </a:r>
          </a:p>
          <a:p>
            <a:r>
              <a:rPr lang="en-US" sz="1400" dirty="0" smtClean="0"/>
              <a:t>Communication is periodically executed</a:t>
            </a:r>
          </a:p>
          <a:p>
            <a:pPr lvl="1"/>
            <a:r>
              <a:rPr lang="en-US" sz="1200" dirty="0" smtClean="0"/>
              <a:t>Read buffer/Transmit </a:t>
            </a:r>
            <a:r>
              <a:rPr lang="en-US" sz="1200" dirty="0" smtClean="0">
                <a:sym typeface="Wingdings" pitchFamily="2" charset="2"/>
              </a:rPr>
              <a:t> Receive/Write buffer</a:t>
            </a:r>
          </a:p>
          <a:p>
            <a:pPr lvl="1"/>
            <a:r>
              <a:rPr lang="en-US" sz="1200" dirty="0" smtClean="0">
                <a:sym typeface="Wingdings" pitchFamily="2" charset="2"/>
              </a:rPr>
              <a:t>Messages are statically scheduled, do not preempt</a:t>
            </a:r>
            <a:endParaRPr lang="en-US" sz="1200" dirty="0" smtClean="0"/>
          </a:p>
          <a:p>
            <a:r>
              <a:rPr lang="en-US" sz="1400" dirty="0" smtClean="0"/>
              <a:t>Assumptions: fixed and known</a:t>
            </a:r>
          </a:p>
          <a:p>
            <a:pPr lvl="1"/>
            <a:r>
              <a:rPr lang="en-US" sz="1200" dirty="0" smtClean="0"/>
              <a:t>Task rates and WCET </a:t>
            </a:r>
          </a:p>
          <a:p>
            <a:pPr lvl="1"/>
            <a:r>
              <a:rPr lang="en-US" sz="1200" dirty="0" smtClean="0"/>
              <a:t>Message transfer times and dependencies</a:t>
            </a:r>
          </a:p>
          <a:p>
            <a:r>
              <a:rPr lang="en-US" sz="1400" dirty="0" smtClean="0"/>
              <a:t>Solution: The scheduling problem is translated into finite-domain constraint programming problem – the valuation of variables gives the schedule. </a:t>
            </a:r>
          </a:p>
        </p:txBody>
      </p:sp>
      <p:pic>
        <p:nvPicPr>
          <p:cNvPr id="5" name="Content Placeholder 4" descr="ttcanfig1.gif"/>
          <p:cNvPicPr>
            <a:picLocks noGrp="1" noChangeAspect="1"/>
          </p:cNvPicPr>
          <p:nvPr>
            <p:ph sz="half" idx="2"/>
          </p:nvPr>
        </p:nvPicPr>
        <p:blipFill>
          <a:blip r:embed="rId4" cstate="screen"/>
          <a:stretch>
            <a:fillRect/>
          </a:stretch>
        </p:blipFill>
        <p:spPr>
          <a:xfrm>
            <a:off x="5334000" y="2004181"/>
            <a:ext cx="3619500" cy="2872619"/>
          </a:xfrm>
        </p:spPr>
      </p:pic>
      <p:grpSp>
        <p:nvGrpSpPr>
          <p:cNvPr id="6" name="Group 5"/>
          <p:cNvGrpSpPr/>
          <p:nvPr/>
        </p:nvGrpSpPr>
        <p:grpSpPr>
          <a:xfrm>
            <a:off x="5105400" y="4876800"/>
            <a:ext cx="1676400" cy="1371600"/>
            <a:chOff x="3276600" y="3429000"/>
            <a:chExt cx="1828800" cy="1371600"/>
          </a:xfrm>
        </p:grpSpPr>
        <p:sp>
          <p:nvSpPr>
            <p:cNvPr id="7" name="Rounded Rectangle 6"/>
            <p:cNvSpPr/>
            <p:nvPr/>
          </p:nvSpPr>
          <p:spPr>
            <a:xfrm>
              <a:off x="3276600" y="3429000"/>
              <a:ext cx="1828800" cy="1371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Constraint-Based Scheduling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8" name="Object 15"/>
            <p:cNvGraphicFramePr>
              <a:graphicFrameLocks noChangeAspect="1"/>
            </p:cNvGraphicFramePr>
            <p:nvPr/>
          </p:nvGraphicFramePr>
          <p:xfrm>
            <a:off x="3581400" y="3962400"/>
            <a:ext cx="1459130" cy="386395"/>
          </p:xfrm>
          <a:graphic>
            <a:graphicData uri="http://schemas.openxmlformats.org/presentationml/2006/ole">
              <p:oleObj spid="_x0000_s1026" name="Equation" r:id="rId5" imgW="1282680" imgH="368280" progId="">
                <p:embed/>
              </p:oleObj>
            </a:graphicData>
          </a:graphic>
        </p:graphicFrame>
        <p:graphicFrame>
          <p:nvGraphicFramePr>
            <p:cNvPr id="9" name="Object 16"/>
            <p:cNvGraphicFramePr>
              <a:graphicFrameLocks noChangeAspect="1"/>
            </p:cNvGraphicFramePr>
            <p:nvPr/>
          </p:nvGraphicFramePr>
          <p:xfrm>
            <a:off x="3352800" y="3505200"/>
            <a:ext cx="1371600" cy="428146"/>
          </p:xfrm>
          <a:graphic>
            <a:graphicData uri="http://schemas.openxmlformats.org/presentationml/2006/ole">
              <p:oleObj spid="_x0000_s1027" name="Equation" r:id="rId6" imgW="1384200" imgH="431640" progId="">
                <p:embed/>
              </p:oleObj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477000" y="5181600"/>
            <a:ext cx="2362199" cy="1169551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Based on:</a:t>
            </a:r>
          </a:p>
          <a:p>
            <a:r>
              <a:rPr lang="en-US" sz="1000" b="1" dirty="0" smtClean="0"/>
              <a:t>Off-Line Scheduling of a Real-Time System</a:t>
            </a:r>
          </a:p>
          <a:p>
            <a:r>
              <a:rPr lang="en-US" sz="1000" dirty="0" smtClean="0"/>
              <a:t>Klaus </a:t>
            </a:r>
            <a:r>
              <a:rPr lang="en-US" sz="1000" dirty="0" err="1" smtClean="0"/>
              <a:t>Schild</a:t>
            </a:r>
            <a:r>
              <a:rPr lang="en-US" sz="1000" dirty="0" smtClean="0"/>
              <a:t>, Jörg </a:t>
            </a:r>
            <a:r>
              <a:rPr lang="en-US" sz="1000" dirty="0" err="1" smtClean="0"/>
              <a:t>Würtz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Proceedings of the 1998 ACM Symposium on Applied Computing, SAC98:29-38, Atlanta, Georgia, ACM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Platform effects analysis</a:t>
            </a:r>
          </a:p>
          <a:p>
            <a:pPr lvl="1"/>
            <a:r>
              <a:rPr lang="en-US" sz="1600" i="1" dirty="0" err="1" smtClean="0"/>
              <a:t>TrueTime</a:t>
            </a:r>
            <a:r>
              <a:rPr lang="en-US" sz="1600" dirty="0" smtClean="0"/>
              <a:t> model for platform</a:t>
            </a:r>
          </a:p>
          <a:p>
            <a:pPr lvl="1"/>
            <a:r>
              <a:rPr lang="en-US" sz="1600" dirty="0" smtClean="0"/>
              <a:t>Generator to build Simulink model for functional model + platform model</a:t>
            </a:r>
          </a:p>
          <a:p>
            <a:pPr lvl="1"/>
            <a:r>
              <a:rPr lang="en-US" sz="1600" dirty="0" smtClean="0"/>
              <a:t>Continuous time, high-precision Simulink simulation allows studying subtle platform effects</a:t>
            </a:r>
          </a:p>
          <a:p>
            <a:endParaRPr lang="en-US" sz="1800" dirty="0" smtClean="0"/>
          </a:p>
          <a:p>
            <a:r>
              <a:rPr lang="en-US" sz="1800" dirty="0" smtClean="0"/>
              <a:t>Verification </a:t>
            </a:r>
            <a:r>
              <a:rPr lang="en-US" sz="1800" i="1" dirty="0" smtClean="0"/>
              <a:t>(Leverage NASA MICTES Project - JPF)</a:t>
            </a:r>
          </a:p>
          <a:p>
            <a:pPr lvl="1"/>
            <a:r>
              <a:rPr lang="en-US" sz="1600" dirty="0" smtClean="0"/>
              <a:t>Functional model state reachability verification</a:t>
            </a:r>
          </a:p>
          <a:p>
            <a:pPr lvl="1"/>
            <a:r>
              <a:rPr lang="en-US" sz="1600" dirty="0" smtClean="0"/>
              <a:t>Functional code verification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2057400"/>
            <a:ext cx="2952264" cy="216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8800" y="4419600"/>
            <a:ext cx="2971800" cy="21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63246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Objective: To give feedback for the designer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Execution: Time-triggered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4191000" cy="45720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Low-end platform:</a:t>
            </a:r>
          </a:p>
          <a:p>
            <a:r>
              <a:rPr lang="en-US" sz="1800" dirty="0" smtClean="0"/>
              <a:t>AVR microcontroller with I/O devices</a:t>
            </a:r>
          </a:p>
          <a:p>
            <a:r>
              <a:rPr lang="en-US" sz="1800" dirty="0" smtClean="0"/>
              <a:t>Timer/clock-interrupt driven execution of tasks according to static schedule</a:t>
            </a:r>
          </a:p>
          <a:p>
            <a:r>
              <a:rPr lang="en-US" sz="1800" dirty="0" smtClean="0"/>
              <a:t>Tasks do not preempt, except in case of overruns</a:t>
            </a:r>
          </a:p>
          <a:p>
            <a:r>
              <a:rPr lang="en-US" sz="1800" dirty="0" smtClean="0"/>
              <a:t>If a task overruns its WCET, it is cancelled and the next task is started</a:t>
            </a:r>
          </a:p>
          <a:p>
            <a:r>
              <a:rPr lang="en-US" sz="1800" dirty="0" smtClean="0"/>
              <a:t>Tasks are scheduled with sufficient slack to allow for I/O interrupts</a:t>
            </a:r>
          </a:p>
          <a:p>
            <a:r>
              <a:rPr lang="en-US" sz="1800" dirty="0" smtClean="0"/>
              <a:t>IT-driven I/O communicates with component/tasks via shared buffers </a:t>
            </a:r>
          </a:p>
          <a:p>
            <a:pPr>
              <a:buNone/>
            </a:pPr>
            <a:endParaRPr lang="en-US" sz="1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324600" y="2209800"/>
            <a:ext cx="838200" cy="1389221"/>
            <a:chOff x="5791200" y="1981200"/>
            <a:chExt cx="838200" cy="1389221"/>
          </a:xfrm>
        </p:grpSpPr>
        <p:sp>
          <p:nvSpPr>
            <p:cNvPr id="5" name="Rectangle 4"/>
            <p:cNvSpPr/>
            <p:nvPr/>
          </p:nvSpPr>
          <p:spPr bwMode="auto">
            <a:xfrm>
              <a:off x="5791200" y="19812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791200" y="22098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91200" y="24384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91200" y="2667000"/>
              <a:ext cx="838200" cy="246221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C.1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791200" y="28956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91200" y="31242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582503" y="2286000"/>
            <a:ext cx="951898" cy="837747"/>
            <a:chOff x="7582503" y="1981199"/>
            <a:chExt cx="951898" cy="837747"/>
          </a:xfrm>
        </p:grpSpPr>
        <p:pic>
          <p:nvPicPr>
            <p:cNvPr id="4100" name="Picture 4" descr="C:\Program Files\Microsoft Office\MEDIA\CAGCAT10\j0234131.wmf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7664541" y="1981199"/>
              <a:ext cx="787823" cy="837747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582503" y="2307739"/>
              <a:ext cx="951898" cy="184666"/>
            </a:xfrm>
            <a:prstGeom prst="rect">
              <a:avLst/>
            </a:prstGeom>
            <a:solidFill>
              <a:schemeClr val="accent2">
                <a:alpha val="76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 smtClean="0"/>
                <a:t>Clock IT</a:t>
              </a:r>
              <a:endParaRPr lang="en-US" sz="1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72200" y="1905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Schedule:</a:t>
            </a:r>
            <a:endParaRPr lang="en-US" dirty="0"/>
          </a:p>
        </p:txBody>
      </p:sp>
      <p:pic>
        <p:nvPicPr>
          <p:cNvPr id="19" name="Picture 18" descr="avr_architechture.gif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248400" y="4326952"/>
            <a:ext cx="2360222" cy="2226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ounded Rectangle 19"/>
          <p:cNvSpPr/>
          <p:nvPr/>
        </p:nvSpPr>
        <p:spPr bwMode="auto">
          <a:xfrm>
            <a:off x="6248400" y="3994785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FreeRTOS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6019800"/>
            <a:ext cx="609600" cy="338554"/>
          </a:xfrm>
          <a:prstGeom prst="rect">
            <a:avLst/>
          </a:prstGeom>
          <a:solidFill>
            <a:schemeClr val="bg1">
              <a:lumMod val="95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6248400" y="3689984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TT 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Engine</a:t>
            </a:r>
          </a:p>
        </p:txBody>
      </p:sp>
      <p:cxnSp>
        <p:nvCxnSpPr>
          <p:cNvPr id="24" name="Elbow Connector 23"/>
          <p:cNvCxnSpPr>
            <a:stCxn id="19" idx="3"/>
            <a:endCxn id="15" idx="3"/>
          </p:cNvCxnSpPr>
          <p:nvPr/>
        </p:nvCxnSpPr>
        <p:spPr bwMode="auto">
          <a:xfrm flipH="1" flipV="1">
            <a:off x="8534401" y="2704873"/>
            <a:ext cx="74221" cy="2735203"/>
          </a:xfrm>
          <a:prstGeom prst="bentConnector3">
            <a:avLst>
              <a:gd name="adj1" fmla="val -307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4100" idx="2"/>
          </p:cNvCxnSpPr>
          <p:nvPr/>
        </p:nvCxnSpPr>
        <p:spPr bwMode="auto">
          <a:xfrm rot="5400000">
            <a:off x="7832985" y="3343899"/>
            <a:ext cx="445621" cy="5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Elbow Connector 30"/>
          <p:cNvCxnSpPr>
            <a:endCxn id="22" idx="0"/>
          </p:cNvCxnSpPr>
          <p:nvPr/>
        </p:nvCxnSpPr>
        <p:spPr bwMode="auto">
          <a:xfrm rot="16200000" flipH="1">
            <a:off x="6937058" y="3197542"/>
            <a:ext cx="794384" cy="190500"/>
          </a:xfrm>
          <a:prstGeom prst="bentConnector3">
            <a:avLst>
              <a:gd name="adj1" fmla="val -25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3" name="Picture 32" descr="robostix.jp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867400" y="4839970"/>
            <a:ext cx="1306084" cy="117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418660"/>
            <a:ext cx="2362200" cy="198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Execution: Time-triggered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05000"/>
            <a:ext cx="3886200" cy="45720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High-end platform:</a:t>
            </a:r>
          </a:p>
          <a:p>
            <a:r>
              <a:rPr lang="en-US" sz="1800" dirty="0" smtClean="0"/>
              <a:t>OS (Linux), with limited timing accuracy (threads and </a:t>
            </a:r>
            <a:r>
              <a:rPr lang="en-US" sz="1800" dirty="0" err="1" smtClean="0"/>
              <a:t>nanosleep</a:t>
            </a:r>
            <a:r>
              <a:rPr lang="en-US" sz="1800" dirty="0" smtClean="0"/>
              <a:t> services)</a:t>
            </a:r>
          </a:p>
          <a:p>
            <a:r>
              <a:rPr lang="en-US" sz="1800" dirty="0" smtClean="0"/>
              <a:t>Time-triggered execution model for components</a:t>
            </a:r>
          </a:p>
          <a:p>
            <a:r>
              <a:rPr lang="en-US" sz="1800" dirty="0" smtClean="0"/>
              <a:t>Time-triggered messaging</a:t>
            </a:r>
          </a:p>
          <a:p>
            <a:pPr lvl="1"/>
            <a:r>
              <a:rPr lang="en-US" sz="1600" dirty="0" smtClean="0"/>
              <a:t>Using UDP on isolated Ethernet</a:t>
            </a:r>
          </a:p>
          <a:p>
            <a:pPr lvl="1"/>
            <a:r>
              <a:rPr lang="en-US" sz="1600" dirty="0" smtClean="0"/>
              <a:t>Using char IO on I2C (to AVR)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324600" y="2209800"/>
            <a:ext cx="838200" cy="1389221"/>
            <a:chOff x="5791200" y="1981200"/>
            <a:chExt cx="838200" cy="1389221"/>
          </a:xfrm>
        </p:grpSpPr>
        <p:sp>
          <p:nvSpPr>
            <p:cNvPr id="5" name="Rectangle 4"/>
            <p:cNvSpPr/>
            <p:nvPr/>
          </p:nvSpPr>
          <p:spPr bwMode="auto">
            <a:xfrm>
              <a:off x="5791200" y="19812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791200" y="22098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91200" y="24384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91200" y="2667000"/>
              <a:ext cx="838200" cy="246221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C.1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791200" y="2895600"/>
              <a:ext cx="838200" cy="24622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A.3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791200" y="3124200"/>
              <a:ext cx="838200" cy="24622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Task B.2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172200" y="19050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Schedule: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6248400" y="4299585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Linux (RT)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248400" y="3689984"/>
            <a:ext cx="2362200" cy="2724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TT </a:t>
            </a:r>
            <a:r>
              <a:rPr kumimoji="0" lang="en-US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Engine</a:t>
            </a:r>
          </a:p>
        </p:txBody>
      </p:sp>
      <p:cxnSp>
        <p:nvCxnSpPr>
          <p:cNvPr id="18" name="Elbow Connector 17"/>
          <p:cNvCxnSpPr>
            <a:endCxn id="16" idx="0"/>
          </p:cNvCxnSpPr>
          <p:nvPr/>
        </p:nvCxnSpPr>
        <p:spPr bwMode="auto">
          <a:xfrm rot="16200000" flipH="1">
            <a:off x="6937058" y="3197542"/>
            <a:ext cx="794384" cy="190500"/>
          </a:xfrm>
          <a:prstGeom prst="bentConnector3">
            <a:avLst>
              <a:gd name="adj1" fmla="val -25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00800" y="3963194"/>
            <a:ext cx="597921" cy="304800"/>
            <a:chOff x="6477000" y="3963194"/>
            <a:chExt cx="597921" cy="3048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rot="5400000">
              <a:off x="64770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6630194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477000" y="4038600"/>
              <a:ext cx="597921" cy="184666"/>
            </a:xfrm>
            <a:prstGeom prst="rect">
              <a:avLst/>
            </a:prstGeom>
            <a:solidFill>
              <a:schemeClr val="bg1">
                <a:lumMod val="95000"/>
                <a:alpha val="7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/>
                <a:t>Threads</a:t>
              </a:r>
              <a:endParaRPr lang="en-US" sz="12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62800" y="3962400"/>
            <a:ext cx="500586" cy="304800"/>
            <a:chOff x="6477000" y="3963194"/>
            <a:chExt cx="500586" cy="30480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5400000">
              <a:off x="64770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rot="5400000" flipH="1" flipV="1">
              <a:off x="6630194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477000" y="4038600"/>
              <a:ext cx="500586" cy="184666"/>
            </a:xfrm>
            <a:prstGeom prst="rect">
              <a:avLst/>
            </a:prstGeom>
            <a:solidFill>
              <a:schemeClr val="bg1">
                <a:lumMod val="95000"/>
                <a:alpha val="7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/>
                <a:t>Timers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72400" y="3962400"/>
            <a:ext cx="510781" cy="304800"/>
            <a:chOff x="6477000" y="3963194"/>
            <a:chExt cx="510781" cy="30480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5400000">
              <a:off x="6477000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rot="5400000" flipH="1" flipV="1">
              <a:off x="6630194" y="4114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477000" y="4038600"/>
              <a:ext cx="510781" cy="184666"/>
            </a:xfrm>
            <a:prstGeom prst="rect">
              <a:avLst/>
            </a:prstGeom>
            <a:solidFill>
              <a:schemeClr val="bg1">
                <a:lumMod val="95000"/>
                <a:alpha val="71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 smtClean="0"/>
                <a:t>UDP,IO</a:t>
              </a:r>
              <a:endParaRPr lang="en-US" sz="1200" b="1" dirty="0"/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172200" y="5334000"/>
            <a:ext cx="810574" cy="655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391400" y="1371600"/>
            <a:ext cx="1549838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43" name="Straight Connector 42"/>
          <p:cNvCxnSpPr/>
          <p:nvPr/>
        </p:nvCxnSpPr>
        <p:spPr bwMode="auto">
          <a:xfrm rot="10800000" flipV="1">
            <a:off x="6324600" y="1371600"/>
            <a:ext cx="10668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rot="5400000">
            <a:off x="6934200" y="4191000"/>
            <a:ext cx="35052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371600" y="6604084"/>
            <a:ext cx="388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I/O lines (serial, parallel, PWM, analog, etc.)</a:t>
            </a:r>
            <a:endParaRPr lang="en-US" sz="105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524000" y="5193268"/>
            <a:ext cx="1447800" cy="1436926"/>
            <a:chOff x="1524000" y="5193268"/>
            <a:chExt cx="1447800" cy="1436926"/>
          </a:xfrm>
        </p:grpSpPr>
        <p:sp>
          <p:nvSpPr>
            <p:cNvPr id="48" name="Rectangle 47"/>
            <p:cNvSpPr/>
            <p:nvPr/>
          </p:nvSpPr>
          <p:spPr bwMode="auto">
            <a:xfrm>
              <a:off x="1524000" y="5193268"/>
              <a:ext cx="1447800" cy="3693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High-end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Gumstix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/TT/Linux)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524000" y="5802868"/>
              <a:ext cx="144780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Low-end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Robostix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</a:t>
              </a:r>
              <a:r>
                <a:rPr lang="en-US" sz="1200" b="1" dirty="0" smtClean="0"/>
                <a:t>RTOS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</a:p>
          </p:txBody>
        </p:sp>
        <p:cxnSp>
          <p:nvCxnSpPr>
            <p:cNvPr id="52" name="Straight Arrow Connector 51"/>
            <p:cNvCxnSpPr>
              <a:stCxn id="49" idx="0"/>
              <a:endCxn id="48" idx="2"/>
            </p:cNvCxnSpPr>
            <p:nvPr/>
          </p:nvCxnSpPr>
          <p:spPr bwMode="auto">
            <a:xfrm rot="5400000" flipH="1" flipV="1">
              <a:off x="2127766" y="5682734"/>
              <a:ext cx="24026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5400000">
              <a:off x="1447800" y="64008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5400000">
              <a:off x="16009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rot="5400000">
              <a:off x="17533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19057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5400000">
              <a:off x="20581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rot="5400000">
              <a:off x="22113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5400000">
              <a:off x="23637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rot="5400000">
              <a:off x="25161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2362200" y="5621923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I2C TT</a:t>
              </a:r>
              <a:endParaRPr lang="en-US" sz="11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657600" y="5181600"/>
            <a:ext cx="1447800" cy="1436926"/>
            <a:chOff x="1524000" y="5193268"/>
            <a:chExt cx="1447800" cy="1436926"/>
          </a:xfrm>
        </p:grpSpPr>
        <p:sp>
          <p:nvSpPr>
            <p:cNvPr id="79" name="Rectangle 78"/>
            <p:cNvSpPr/>
            <p:nvPr/>
          </p:nvSpPr>
          <p:spPr bwMode="auto">
            <a:xfrm>
              <a:off x="1524000" y="5193268"/>
              <a:ext cx="1447800" cy="3693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High-end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Gumstix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/TT/Linux)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24000" y="5802868"/>
              <a:ext cx="144780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Low-end platform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(</a:t>
              </a:r>
              <a:r>
                <a:rPr kumimoji="0" lang="en-US" sz="12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Robostix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/TT/</a:t>
              </a:r>
              <a:r>
                <a:rPr lang="en-US" sz="1200" b="1" dirty="0" smtClean="0"/>
                <a:t>RTOS</a:t>
              </a: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)</a:t>
              </a:r>
            </a:p>
          </p:txBody>
        </p:sp>
        <p:cxnSp>
          <p:nvCxnSpPr>
            <p:cNvPr id="81" name="Straight Arrow Connector 80"/>
            <p:cNvCxnSpPr>
              <a:stCxn id="80" idx="0"/>
              <a:endCxn id="79" idx="2"/>
            </p:cNvCxnSpPr>
            <p:nvPr/>
          </p:nvCxnSpPr>
          <p:spPr bwMode="auto">
            <a:xfrm rot="5400000" flipH="1" flipV="1">
              <a:off x="2127766" y="5682734"/>
              <a:ext cx="24026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rot="5400000">
              <a:off x="1447800" y="6400800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5400000">
              <a:off x="16009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rot="5400000">
              <a:off x="17533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rot="5400000">
              <a:off x="19057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rot="5400000">
              <a:off x="2058194" y="6400006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 rot="5400000">
              <a:off x="22113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8" name="Straight Arrow Connector 87"/>
            <p:cNvCxnSpPr/>
            <p:nvPr/>
          </p:nvCxnSpPr>
          <p:spPr bwMode="auto">
            <a:xfrm rot="5400000">
              <a:off x="23637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 bwMode="auto">
            <a:xfrm rot="5400000">
              <a:off x="2516188" y="6399212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362200" y="5621923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I2C TT</a:t>
              </a:r>
              <a:endParaRPr lang="en-US" sz="1100" dirty="0"/>
            </a:p>
          </p:txBody>
        </p:sp>
      </p:grpSp>
      <p:sp>
        <p:nvSpPr>
          <p:cNvPr id="91" name="Left-Right Arrow 90"/>
          <p:cNvSpPr/>
          <p:nvPr/>
        </p:nvSpPr>
        <p:spPr bwMode="auto">
          <a:xfrm>
            <a:off x="1447800" y="4800600"/>
            <a:ext cx="3657600" cy="3048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/>
              <a:t>TT/UDP/Ethernet</a:t>
            </a:r>
            <a:endParaRPr kumimoji="0" lang="en-US" sz="1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Up-Down Arrow 91"/>
          <p:cNvSpPr/>
          <p:nvPr/>
        </p:nvSpPr>
        <p:spPr bwMode="auto">
          <a:xfrm>
            <a:off x="2133600" y="4953000"/>
            <a:ext cx="152400" cy="304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Up-Down Arrow 92"/>
          <p:cNvSpPr/>
          <p:nvPr/>
        </p:nvSpPr>
        <p:spPr bwMode="auto">
          <a:xfrm>
            <a:off x="4343400" y="4953000"/>
            <a:ext cx="152400" cy="3048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 rot="5400000">
            <a:off x="5029200" y="4343400"/>
            <a:ext cx="1219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Platform for Experimentation</a:t>
            </a:r>
            <a:endParaRPr lang="en-US" dirty="0"/>
          </a:p>
        </p:txBody>
      </p:sp>
      <p:pic>
        <p:nvPicPr>
          <p:cNvPr id="34" name="Picture 33" descr="244420-a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019800" y="4800600"/>
            <a:ext cx="1405404" cy="16383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" y="1676400"/>
            <a:ext cx="4191000" cy="201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6" name="Group 65"/>
          <p:cNvGrpSpPr/>
          <p:nvPr/>
        </p:nvGrpSpPr>
        <p:grpSpPr>
          <a:xfrm>
            <a:off x="4724400" y="2590800"/>
            <a:ext cx="3886200" cy="2057400"/>
            <a:chOff x="1371600" y="4800600"/>
            <a:chExt cx="3886200" cy="2057400"/>
          </a:xfrm>
        </p:grpSpPr>
        <p:sp>
          <p:nvSpPr>
            <p:cNvPr id="67" name="TextBox 2"/>
            <p:cNvSpPr txBox="1"/>
            <p:nvPr/>
          </p:nvSpPr>
          <p:spPr>
            <a:xfrm>
              <a:off x="1371600" y="6604084"/>
              <a:ext cx="3886200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50" dirty="0" smtClean="0"/>
                <a:t>I/O lines (serial, parallel, PWM, analog, etc.)</a:t>
              </a:r>
              <a:endParaRPr lang="en-US" sz="105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24000" y="5193268"/>
              <a:ext cx="1447800" cy="1436926"/>
              <a:chOff x="1524000" y="5193268"/>
              <a:chExt cx="1447800" cy="1436926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524000" y="5193268"/>
                <a:ext cx="1447800" cy="369332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High-end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Gumstix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/TT/Linux)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524000" y="5802868"/>
                <a:ext cx="144780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Low-end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Robostix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</a:t>
                </a:r>
                <a:r>
                  <a:rPr lang="en-US" sz="1200" b="1" dirty="0" smtClean="0"/>
                  <a:t>RTOS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)</a:t>
                </a:r>
              </a:p>
            </p:txBody>
          </p:sp>
          <p:cxnSp>
            <p:nvCxnSpPr>
              <p:cNvPr id="87" name="Straight Arrow Connector 86"/>
              <p:cNvCxnSpPr>
                <a:stCxn id="86" idx="0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8" name="Straight Arrow Connector 87"/>
              <p:cNvCxnSpPr/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9" name="Straight Arrow Connector 88"/>
              <p:cNvCxnSpPr/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0" name="Straight Arrow Connector 89"/>
              <p:cNvCxnSpPr/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2" name="Straight Arrow Connector 91"/>
              <p:cNvCxnSpPr/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3" name="Straight Arrow Connector 92"/>
              <p:cNvCxnSpPr/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96" name="TextBox 15"/>
              <p:cNvSpPr txBox="1"/>
              <p:nvPr/>
            </p:nvSpPr>
            <p:spPr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100" dirty="0" smtClean="0"/>
                  <a:t>I2C TT</a:t>
                </a:r>
                <a:endParaRPr lang="en-US" sz="11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657600" y="5181600"/>
              <a:ext cx="1447800" cy="1436926"/>
              <a:chOff x="1524000" y="5193268"/>
              <a:chExt cx="1447800" cy="143692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524000" y="5193268"/>
                <a:ext cx="1447800" cy="369332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High-end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Gumstix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/TT/Linux)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1524000" y="5802868"/>
                <a:ext cx="144780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Low-end platform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(</a:t>
                </a:r>
                <a:r>
                  <a:rPr kumimoji="0" lang="en-US" sz="1200" b="1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Robostix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/TT/</a:t>
                </a:r>
                <a:r>
                  <a:rPr lang="en-US" sz="1200" b="1" dirty="0" smtClean="0"/>
                  <a:t>RTOS</a:t>
                </a:r>
                <a:r>
                  <a:rPr kumimoji="0" lang="en-US" sz="12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)</a:t>
                </a:r>
              </a:p>
            </p:txBody>
          </p:sp>
          <p:cxnSp>
            <p:nvCxnSpPr>
              <p:cNvPr id="75" name="Straight Arrow Connector 74"/>
              <p:cNvCxnSpPr>
                <a:stCxn id="74" idx="0"/>
                <a:endCxn id="73" idx="2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/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1" name="Straight Arrow Connector 80"/>
              <p:cNvCxnSpPr/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2" name="Straight Arrow Connector 81"/>
              <p:cNvCxnSpPr/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84" name="TextBox 28"/>
              <p:cNvSpPr txBox="1"/>
              <p:nvPr/>
            </p:nvSpPr>
            <p:spPr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/>
                <a:r>
                  <a:rPr lang="en-US" sz="1100" dirty="0" smtClean="0"/>
                  <a:t>I2C TT</a:t>
                </a:r>
                <a:endParaRPr lang="en-US" sz="1100" dirty="0"/>
              </a:p>
            </p:txBody>
          </p:sp>
        </p:grpSp>
        <p:sp>
          <p:nvSpPr>
            <p:cNvPr id="70" name="Left-Right Arrow 69"/>
            <p:cNvSpPr/>
            <p:nvPr/>
          </p:nvSpPr>
          <p:spPr bwMode="auto">
            <a:xfrm>
              <a:off x="1447800" y="4800600"/>
              <a:ext cx="3657600" cy="30480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TT/UDP/Ethernet</a:t>
              </a:r>
              <a:endParaRPr kumimoji="0" 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1" name="Up-Down Arrow 70"/>
            <p:cNvSpPr/>
            <p:nvPr/>
          </p:nvSpPr>
          <p:spPr bwMode="auto">
            <a:xfrm>
              <a:off x="2133600" y="4953000"/>
              <a:ext cx="152400" cy="3048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2" name="Up-Down Arrow 71"/>
            <p:cNvSpPr/>
            <p:nvPr/>
          </p:nvSpPr>
          <p:spPr bwMode="auto">
            <a:xfrm>
              <a:off x="4343400" y="4953000"/>
              <a:ext cx="152400" cy="3048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100" name="Elbow Connector 99"/>
          <p:cNvCxnSpPr>
            <a:endCxn id="85" idx="1"/>
          </p:cNvCxnSpPr>
          <p:nvPr/>
        </p:nvCxnSpPr>
        <p:spPr bwMode="auto">
          <a:xfrm flipV="1">
            <a:off x="3581400" y="3168134"/>
            <a:ext cx="1295400" cy="337066"/>
          </a:xfrm>
          <a:prstGeom prst="bentConnector3">
            <a:avLst>
              <a:gd name="adj1" fmla="val 733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Elbow Connector 101"/>
          <p:cNvCxnSpPr>
            <a:endCxn id="86" idx="1"/>
          </p:cNvCxnSpPr>
          <p:nvPr/>
        </p:nvCxnSpPr>
        <p:spPr bwMode="auto">
          <a:xfrm>
            <a:off x="3581400" y="3505200"/>
            <a:ext cx="1295400" cy="272534"/>
          </a:xfrm>
          <a:prstGeom prst="bentConnector3">
            <a:avLst>
              <a:gd name="adj1" fmla="val 733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09600" y="2438400"/>
            <a:ext cx="3352800" cy="40011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Model-based Toolchain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19800" y="3276600"/>
            <a:ext cx="1295400" cy="40011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Platform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76800" y="5791200"/>
            <a:ext cx="3733800" cy="707886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Real-time Simulation Platform ‘Virtual plant’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18" name="Picture 117" descr="Starmac2_components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57200" y="4807736"/>
            <a:ext cx="2723186" cy="1593064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 bwMode="auto">
          <a:xfrm rot="5400000" flipH="1" flipV="1">
            <a:off x="-572294" y="3695700"/>
            <a:ext cx="20581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3200400" y="5486400"/>
            <a:ext cx="2667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Development Paradigm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384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482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smtClean="0"/>
              <a:t>Simulated Plant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dirty="0" smtClean="0"/>
              <a:t>Real System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752600"/>
            <a:ext cx="2133600" cy="4953000"/>
          </a:xfrm>
          <a:prstGeom prst="roundRect">
            <a:avLst>
              <a:gd name="adj" fmla="val 7269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dirty="0" smtClean="0"/>
              <a:t>All Simulated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4953000"/>
            <a:ext cx="1905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Plant  + </a:t>
            </a:r>
          </a:p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810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Platform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21336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Application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14600" y="4953000"/>
            <a:ext cx="1905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Plant  + </a:t>
            </a:r>
          </a:p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146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4600" y="21336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Application 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24400" y="4953000"/>
            <a:ext cx="1905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Simulated Plant  + </a:t>
            </a:r>
          </a:p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244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24400" y="21336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Application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10400" y="3429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Platform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10400" y="21336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Application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8674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10400" y="5029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System</a:t>
            </a:r>
            <a:endParaRPr lang="en-US" dirty="0"/>
          </a:p>
        </p:txBody>
      </p:sp>
      <p:sp>
        <p:nvSpPr>
          <p:cNvPr id="20" name="Curved Down Arrow 19"/>
          <p:cNvSpPr/>
          <p:nvPr/>
        </p:nvSpPr>
        <p:spPr>
          <a:xfrm>
            <a:off x="1371600" y="1371600"/>
            <a:ext cx="1676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3886200" y="1371600"/>
            <a:ext cx="1676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>
            <a:off x="6096000" y="1371600"/>
            <a:ext cx="16764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010400" y="2978227"/>
            <a:ext cx="2057400" cy="526973"/>
            <a:chOff x="6858000" y="2667000"/>
            <a:chExt cx="2895600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858000" y="2894012"/>
              <a:ext cx="2743200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/>
            <p:cNvSpPr/>
            <p:nvPr/>
          </p:nvSpPr>
          <p:spPr>
            <a:xfrm>
              <a:off x="69342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3914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78486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8" name="Up-Down Arrow 27"/>
            <p:cNvSpPr/>
            <p:nvPr/>
          </p:nvSpPr>
          <p:spPr>
            <a:xfrm>
              <a:off x="83058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87630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67800" y="2743194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API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724400" y="4626967"/>
            <a:ext cx="1981200" cy="2184"/>
          </a:xfrm>
          <a:prstGeom prst="line">
            <a:avLst/>
          </a:prstGeom>
          <a:ln w="381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p Arrow 31"/>
          <p:cNvSpPr/>
          <p:nvPr/>
        </p:nvSpPr>
        <p:spPr>
          <a:xfrm>
            <a:off x="5033433" y="421005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3" name="Up Arrow 32"/>
          <p:cNvSpPr/>
          <p:nvPr/>
        </p:nvSpPr>
        <p:spPr>
          <a:xfrm flipV="1">
            <a:off x="6024033" y="421005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4" name="TextBox 33"/>
          <p:cNvSpPr txBox="1"/>
          <p:nvPr/>
        </p:nvSpPr>
        <p:spPr>
          <a:xfrm>
            <a:off x="4648200" y="429202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Sensor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8961" y="4292025"/>
            <a:ext cx="107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Actuator 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934200" y="4684117"/>
            <a:ext cx="1981200" cy="2184"/>
          </a:xfrm>
          <a:prstGeom prst="line">
            <a:avLst/>
          </a:prstGeom>
          <a:ln w="381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p Arrow 36"/>
          <p:cNvSpPr/>
          <p:nvPr/>
        </p:nvSpPr>
        <p:spPr>
          <a:xfrm>
            <a:off x="7243233" y="42672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8" name="Up Arrow 37"/>
          <p:cNvSpPr/>
          <p:nvPr/>
        </p:nvSpPr>
        <p:spPr>
          <a:xfrm flipV="1">
            <a:off x="8233833" y="42672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9" name="TextBox 38"/>
          <p:cNvSpPr txBox="1"/>
          <p:nvPr/>
        </p:nvSpPr>
        <p:spPr>
          <a:xfrm>
            <a:off x="6934200" y="4419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Sensors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42561" y="4419600"/>
            <a:ext cx="11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Actuators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800600" y="2971800"/>
            <a:ext cx="2057400" cy="526973"/>
            <a:chOff x="6858000" y="2667000"/>
            <a:chExt cx="28956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858000" y="2894012"/>
              <a:ext cx="2743200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Up-Down Arrow 42"/>
            <p:cNvSpPr/>
            <p:nvPr/>
          </p:nvSpPr>
          <p:spPr>
            <a:xfrm>
              <a:off x="69342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73914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5" name="Up-Down Arrow 44"/>
            <p:cNvSpPr/>
            <p:nvPr/>
          </p:nvSpPr>
          <p:spPr>
            <a:xfrm>
              <a:off x="78486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6" name="Up-Down Arrow 45"/>
            <p:cNvSpPr/>
            <p:nvPr/>
          </p:nvSpPr>
          <p:spPr>
            <a:xfrm>
              <a:off x="83058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7" name="Up-Down Arrow 46"/>
            <p:cNvSpPr/>
            <p:nvPr/>
          </p:nvSpPr>
          <p:spPr>
            <a:xfrm>
              <a:off x="87630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67800" y="2743194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API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2514600" y="4607917"/>
            <a:ext cx="1981200" cy="2184"/>
          </a:xfrm>
          <a:prstGeom prst="line">
            <a:avLst/>
          </a:prstGeom>
          <a:ln w="381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Up Arrow 49"/>
          <p:cNvSpPr/>
          <p:nvPr/>
        </p:nvSpPr>
        <p:spPr>
          <a:xfrm>
            <a:off x="2747433" y="41910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1" name="Up Arrow 50"/>
          <p:cNvSpPr/>
          <p:nvPr/>
        </p:nvSpPr>
        <p:spPr>
          <a:xfrm flipV="1">
            <a:off x="3738033" y="4191000"/>
            <a:ext cx="275167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2362200" y="427297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Sensor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2961" y="4272975"/>
            <a:ext cx="1072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Actuator Signal </a:t>
            </a:r>
            <a:r>
              <a:rPr lang="en-US" sz="1600" b="1" dirty="0" err="1" smtClean="0">
                <a:solidFill>
                  <a:srgbClr val="FFFF00"/>
                </a:solidFill>
              </a:rPr>
              <a:t>i</a:t>
            </a:r>
            <a:r>
              <a:rPr lang="en-US" sz="1600" b="1" dirty="0" smtClean="0">
                <a:solidFill>
                  <a:srgbClr val="FFFF00"/>
                </a:solidFill>
              </a:rPr>
              <a:t>/f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14600" y="2667000"/>
            <a:ext cx="1828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Sim</a:t>
            </a:r>
            <a:r>
              <a:rPr lang="en-US" sz="1400" b="1" dirty="0" smtClean="0"/>
              <a:t>/API Adapter</a:t>
            </a:r>
            <a:endParaRPr lang="en-US" sz="1400" b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2514600" y="2895600"/>
            <a:ext cx="2057400" cy="526973"/>
            <a:chOff x="6858000" y="2667000"/>
            <a:chExt cx="2895600" cy="5334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6858000" y="2894012"/>
              <a:ext cx="2743200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Up-Down Arrow 56"/>
            <p:cNvSpPr/>
            <p:nvPr/>
          </p:nvSpPr>
          <p:spPr>
            <a:xfrm>
              <a:off x="69342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73914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9" name="Up-Down Arrow 58"/>
            <p:cNvSpPr/>
            <p:nvPr/>
          </p:nvSpPr>
          <p:spPr>
            <a:xfrm>
              <a:off x="78486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0" name="Up-Down Arrow 59"/>
            <p:cNvSpPr/>
            <p:nvPr/>
          </p:nvSpPr>
          <p:spPr>
            <a:xfrm>
              <a:off x="83058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1" name="Up-Down Arrow 60"/>
            <p:cNvSpPr/>
            <p:nvPr/>
          </p:nvSpPr>
          <p:spPr>
            <a:xfrm>
              <a:off x="8763000" y="2667000"/>
              <a:ext cx="304800" cy="533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67800" y="2743194"/>
              <a:ext cx="685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</a:rPr>
                <a:t>API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381000" y="3119877"/>
            <a:ext cx="1949116" cy="156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8806" y="2971800"/>
            <a:ext cx="78582" cy="457994"/>
            <a:chOff x="532606" y="2743200"/>
            <a:chExt cx="78582" cy="457994"/>
          </a:xfrm>
        </p:grpSpPr>
        <p:cxnSp>
          <p:nvCxnSpPr>
            <p:cNvPr id="65" name="Straight Arrow Connector 64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838200" y="2971800"/>
            <a:ext cx="78582" cy="457994"/>
            <a:chOff x="532606" y="2743200"/>
            <a:chExt cx="78582" cy="457994"/>
          </a:xfrm>
        </p:grpSpPr>
        <p:cxnSp>
          <p:nvCxnSpPr>
            <p:cNvPr id="68" name="Straight Arrow Connector 67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676400" y="2971800"/>
            <a:ext cx="78582" cy="457994"/>
            <a:chOff x="532606" y="2743200"/>
            <a:chExt cx="78582" cy="457994"/>
          </a:xfrm>
        </p:grpSpPr>
        <p:cxnSp>
          <p:nvCxnSpPr>
            <p:cNvPr id="71" name="Straight Arrow Connector 70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05000" y="2971800"/>
            <a:ext cx="78582" cy="457994"/>
            <a:chOff x="532606" y="2743200"/>
            <a:chExt cx="78582" cy="457994"/>
          </a:xfrm>
        </p:grpSpPr>
        <p:cxnSp>
          <p:nvCxnSpPr>
            <p:cNvPr id="74" name="Straight Arrow Connector 73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09600" y="4343400"/>
            <a:ext cx="151606" cy="609600"/>
            <a:chOff x="532606" y="2743200"/>
            <a:chExt cx="78582" cy="457994"/>
          </a:xfrm>
        </p:grpSpPr>
        <p:cxnSp>
          <p:nvCxnSpPr>
            <p:cNvPr id="77" name="Straight Arrow Connector 76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38994" y="4343400"/>
            <a:ext cx="151606" cy="609600"/>
            <a:chOff x="532606" y="2743200"/>
            <a:chExt cx="78582" cy="457994"/>
          </a:xfrm>
        </p:grpSpPr>
        <p:cxnSp>
          <p:nvCxnSpPr>
            <p:cNvPr id="80" name="Straight Arrow Connector 79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677194" y="4343400"/>
            <a:ext cx="151606" cy="609600"/>
            <a:chOff x="532606" y="2743200"/>
            <a:chExt cx="78582" cy="457994"/>
          </a:xfrm>
        </p:grpSpPr>
        <p:cxnSp>
          <p:nvCxnSpPr>
            <p:cNvPr id="83" name="Straight Arrow Connector 82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905794" y="4343400"/>
            <a:ext cx="151606" cy="609600"/>
            <a:chOff x="532606" y="2743200"/>
            <a:chExt cx="78582" cy="457994"/>
          </a:xfrm>
        </p:grpSpPr>
        <p:cxnSp>
          <p:nvCxnSpPr>
            <p:cNvPr id="86" name="Straight Arrow Connector 85"/>
            <p:cNvCxnSpPr/>
            <p:nvPr/>
          </p:nvCxnSpPr>
          <p:spPr>
            <a:xfrm rot="5400000">
              <a:off x="304800" y="2971800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V="1">
              <a:off x="381794" y="2971006"/>
              <a:ext cx="457200" cy="1588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381000" y="4572000"/>
            <a:ext cx="1949116" cy="156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1000" y="4419600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/</a:t>
            </a:r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 if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1001" y="2970876"/>
            <a:ext cx="19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/</a:t>
            </a:r>
            <a:r>
              <a:rPr lang="en-US" sz="1600" b="1" dirty="0" err="1" smtClean="0">
                <a:solidFill>
                  <a:srgbClr val="FFFF00"/>
                </a:solidFill>
              </a:rPr>
              <a:t>Sim</a:t>
            </a:r>
            <a:r>
              <a:rPr lang="en-US" sz="1600" b="1" dirty="0" smtClean="0">
                <a:solidFill>
                  <a:srgbClr val="FFFF00"/>
                </a:solidFill>
              </a:rPr>
              <a:t> if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‘Closing the loop’ …</a:t>
            </a:r>
          </a:p>
          <a:p>
            <a:r>
              <a:rPr lang="en-US" dirty="0" smtClean="0"/>
              <a:t>Tests and experiments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Supporting other Models of Computation</a:t>
            </a:r>
          </a:p>
          <a:p>
            <a:pPr lvl="1"/>
            <a:r>
              <a:rPr lang="en-US" dirty="0" smtClean="0"/>
              <a:t>Event-driven, asynchronous</a:t>
            </a:r>
          </a:p>
          <a:p>
            <a:r>
              <a:rPr lang="en-US" dirty="0" smtClean="0"/>
              <a:t>Integration of heterogeneous </a:t>
            </a:r>
            <a:r>
              <a:rPr lang="en-US" dirty="0" err="1" smtClean="0"/>
              <a:t>MoC</a:t>
            </a:r>
            <a:r>
              <a:rPr lang="en-US" dirty="0" smtClean="0"/>
              <a:t>-s</a:t>
            </a:r>
          </a:p>
          <a:p>
            <a:pPr lvl="1"/>
            <a:r>
              <a:rPr lang="en-US" dirty="0" smtClean="0"/>
              <a:t>Problem/domain-specific ‘bridges’</a:t>
            </a:r>
          </a:p>
          <a:p>
            <a:r>
              <a:rPr lang="en-US" dirty="0" smtClean="0"/>
              <a:t>Fault management </a:t>
            </a:r>
          </a:p>
          <a:p>
            <a:r>
              <a:rPr lang="en-US" dirty="0" smtClean="0"/>
              <a:t>Integrated toolchain: from virtual prototyping to physical implementation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28800" y="1524000"/>
            <a:ext cx="1752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Prototype toolchain elements</a:t>
            </a:r>
          </a:p>
        </p:txBody>
      </p:sp>
      <p:sp>
        <p:nvSpPr>
          <p:cNvPr id="7172" name="Rounded Rectangle 2"/>
          <p:cNvSpPr>
            <a:spLocks noChangeArrowheads="1"/>
          </p:cNvSpPr>
          <p:nvPr/>
        </p:nvSpPr>
        <p:spPr bwMode="auto">
          <a:xfrm>
            <a:off x="990600" y="22098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Functional Design</a:t>
            </a:r>
          </a:p>
        </p:txBody>
      </p:sp>
      <p:sp>
        <p:nvSpPr>
          <p:cNvPr id="7173" name="Rounded Rectangle 6"/>
          <p:cNvSpPr>
            <a:spLocks noChangeArrowheads="1"/>
          </p:cNvSpPr>
          <p:nvPr/>
        </p:nvSpPr>
        <p:spPr bwMode="auto">
          <a:xfrm>
            <a:off x="6324600" y="41910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Resource allocation</a:t>
            </a:r>
          </a:p>
          <a:p>
            <a:pPr algn="ctr"/>
            <a:r>
              <a:rPr lang="en-US"/>
              <a:t>(Scheduling)</a:t>
            </a:r>
          </a:p>
        </p:txBody>
      </p:sp>
      <p:sp>
        <p:nvSpPr>
          <p:cNvPr id="7174" name="Rounded Rectangle 7"/>
          <p:cNvSpPr>
            <a:spLocks noChangeArrowheads="1"/>
          </p:cNvSpPr>
          <p:nvPr/>
        </p:nvSpPr>
        <p:spPr bwMode="auto">
          <a:xfrm>
            <a:off x="4038600" y="55626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Execution </a:t>
            </a:r>
          </a:p>
          <a:p>
            <a:pPr algn="ctr"/>
            <a:r>
              <a:rPr lang="en-US"/>
              <a:t>Platform</a:t>
            </a:r>
          </a:p>
        </p:txBody>
      </p:sp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9400" y="2971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6" name="Picture 7" descr="clip_image00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981200" y="3810000"/>
            <a:ext cx="1857375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352800" y="3810000"/>
            <a:ext cx="2011363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8" name="Rounded Rectangle 3"/>
          <p:cNvSpPr>
            <a:spLocks noChangeArrowheads="1"/>
          </p:cNvSpPr>
          <p:nvPr/>
        </p:nvSpPr>
        <p:spPr bwMode="auto">
          <a:xfrm>
            <a:off x="3657600" y="33528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Software Architecture</a:t>
            </a:r>
          </a:p>
        </p:txBody>
      </p:sp>
      <p:sp>
        <p:nvSpPr>
          <p:cNvPr id="7179" name="Rounded Rectangle 4"/>
          <p:cNvSpPr>
            <a:spLocks noChangeArrowheads="1"/>
          </p:cNvSpPr>
          <p:nvPr/>
        </p:nvSpPr>
        <p:spPr bwMode="auto">
          <a:xfrm>
            <a:off x="1295400" y="3581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Componentization</a:t>
            </a:r>
          </a:p>
        </p:txBody>
      </p:sp>
      <p:sp>
        <p:nvSpPr>
          <p:cNvPr id="7180" name="Rounded Rectangle 5"/>
          <p:cNvSpPr>
            <a:spLocks noChangeArrowheads="1"/>
          </p:cNvSpPr>
          <p:nvPr/>
        </p:nvSpPr>
        <p:spPr bwMode="auto">
          <a:xfrm>
            <a:off x="2895600" y="4343400"/>
            <a:ext cx="21336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Allocation and Deployment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1828800"/>
            <a:ext cx="3105150" cy="338138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Matlab/Simulink/Stateflow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276600"/>
            <a:ext cx="3310522" cy="338554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ESMoL Modeling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Tool (GME)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0" y="3962400"/>
            <a:ext cx="2570163" cy="338138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CSP-based Scheduler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5257800"/>
            <a:ext cx="2133600" cy="584200"/>
          </a:xfrm>
          <a:prstGeom prst="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Time-Triggered Platform</a:t>
            </a:r>
          </a:p>
        </p:txBody>
      </p:sp>
      <p:cxnSp>
        <p:nvCxnSpPr>
          <p:cNvPr id="7185" name="Shape 17"/>
          <p:cNvCxnSpPr>
            <a:cxnSpLocks noChangeShapeType="1"/>
            <a:stCxn id="13" idx="1"/>
            <a:endCxn id="14" idx="1"/>
          </p:cNvCxnSpPr>
          <p:nvPr/>
        </p:nvCxnSpPr>
        <p:spPr bwMode="auto">
          <a:xfrm rot="10800000" flipH="1" flipV="1">
            <a:off x="1295400" y="1997869"/>
            <a:ext cx="457200" cy="1448008"/>
          </a:xfrm>
          <a:prstGeom prst="bentConnector3">
            <a:avLst>
              <a:gd name="adj1" fmla="val -50000"/>
            </a:avLst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6" name="Shape 17"/>
          <p:cNvCxnSpPr>
            <a:cxnSpLocks noChangeShapeType="1"/>
            <a:stCxn id="14" idx="2"/>
            <a:endCxn id="7174" idx="1"/>
          </p:cNvCxnSpPr>
          <p:nvPr/>
        </p:nvCxnSpPr>
        <p:spPr bwMode="auto">
          <a:xfrm rot="16200000" flipH="1">
            <a:off x="2597107" y="4425907"/>
            <a:ext cx="2252246" cy="630739"/>
          </a:xfrm>
          <a:prstGeom prst="bentConnector2">
            <a:avLst/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7" name="Shape 17"/>
          <p:cNvCxnSpPr>
            <a:cxnSpLocks noChangeShapeType="1"/>
            <a:stCxn id="14" idx="3"/>
            <a:endCxn id="15" idx="0"/>
          </p:cNvCxnSpPr>
          <p:nvPr/>
        </p:nvCxnSpPr>
        <p:spPr bwMode="auto">
          <a:xfrm>
            <a:off x="5063122" y="3445877"/>
            <a:ext cx="2317960" cy="516523"/>
          </a:xfrm>
          <a:prstGeom prst="bentConnector2">
            <a:avLst/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88" name="Shape 17"/>
          <p:cNvCxnSpPr>
            <a:cxnSpLocks noChangeShapeType="1"/>
            <a:stCxn id="7173" idx="2"/>
            <a:endCxn id="16" idx="0"/>
          </p:cNvCxnSpPr>
          <p:nvPr/>
        </p:nvCxnSpPr>
        <p:spPr bwMode="auto">
          <a:xfrm rot="5400000">
            <a:off x="6134100" y="4000500"/>
            <a:ext cx="457200" cy="2057400"/>
          </a:xfrm>
          <a:prstGeom prst="bentConnector3">
            <a:avLst>
              <a:gd name="adj1" fmla="val 50000"/>
            </a:avLst>
          </a:prstGeom>
          <a:noFill/>
          <a:ln w="60325" cmpd="thickThin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89" name="TextBox 30"/>
          <p:cNvSpPr txBox="1">
            <a:spLocks noChangeArrowheads="1"/>
          </p:cNvSpPr>
          <p:nvPr/>
        </p:nvSpPr>
        <p:spPr bwMode="auto">
          <a:xfrm>
            <a:off x="4343400" y="1447800"/>
            <a:ext cx="3505200" cy="954088"/>
          </a:xfrm>
          <a:prstGeom prst="rect">
            <a:avLst/>
          </a:prstGeom>
          <a:solidFill>
            <a:srgbClr val="FFC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</a:rPr>
              <a:t>Simulink/Stateflow 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Single rate subsystems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Synchronous Dataflow semantics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Event-triggered charts</a:t>
            </a:r>
          </a:p>
        </p:txBody>
      </p:sp>
      <p:sp>
        <p:nvSpPr>
          <p:cNvPr id="7190" name="TextBox 31"/>
          <p:cNvSpPr txBox="1">
            <a:spLocks noChangeArrowheads="1"/>
          </p:cNvSpPr>
          <p:nvPr/>
        </p:nvSpPr>
        <p:spPr bwMode="auto">
          <a:xfrm>
            <a:off x="0" y="5041900"/>
            <a:ext cx="3505200" cy="1816100"/>
          </a:xfrm>
          <a:prstGeom prst="rect">
            <a:avLst/>
          </a:prstGeom>
          <a:solidFill>
            <a:srgbClr val="FFC000">
              <a:alpha val="6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ESMoL</a:t>
            </a:r>
            <a:endParaRPr lang="en-US" sz="1400" b="1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Simulink/Stateflow import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Additional aspects for components, architecture, and deployment 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Code generation for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Dataflow (Simulink/SDF) models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Statechart (Stateflow) models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2"/>
                </a:solidFill>
              </a:rPr>
              <a:t>Platform  interface code</a:t>
            </a:r>
          </a:p>
        </p:txBody>
      </p:sp>
      <p:sp>
        <p:nvSpPr>
          <p:cNvPr id="7191" name="TextBox 35"/>
          <p:cNvSpPr txBox="1">
            <a:spLocks noChangeArrowheads="1"/>
          </p:cNvSpPr>
          <p:nvPr/>
        </p:nvSpPr>
        <p:spPr bwMode="auto">
          <a:xfrm>
            <a:off x="6172200" y="2487613"/>
            <a:ext cx="2819400" cy="954087"/>
          </a:xfrm>
          <a:prstGeom prst="rect">
            <a:avLst/>
          </a:prstGeom>
          <a:solidFill>
            <a:srgbClr val="FFC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</a:rPr>
              <a:t>Scheduler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Constraint-based generation of task and bus message schedules for a time-triggered platform</a:t>
            </a:r>
          </a:p>
        </p:txBody>
      </p:sp>
      <p:sp>
        <p:nvSpPr>
          <p:cNvPr id="7192" name="TextBox 36"/>
          <p:cNvSpPr txBox="1">
            <a:spLocks noChangeArrowheads="1"/>
          </p:cNvSpPr>
          <p:nvPr/>
        </p:nvSpPr>
        <p:spPr bwMode="auto">
          <a:xfrm>
            <a:off x="6324600" y="5257800"/>
            <a:ext cx="2819400" cy="1384300"/>
          </a:xfrm>
          <a:prstGeom prst="rect">
            <a:avLst/>
          </a:prstGeom>
          <a:solidFill>
            <a:srgbClr val="FFC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</a:rPr>
              <a:t>Platform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Multiple processors connected via a time-shared bus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Tasks are cyclic, time-triggered</a:t>
            </a:r>
          </a:p>
          <a:p>
            <a:pPr>
              <a:buFontTx/>
              <a:buChar char="-"/>
            </a:pPr>
            <a:r>
              <a:rPr lang="en-US" sz="1400">
                <a:solidFill>
                  <a:schemeClr val="bg2"/>
                </a:solidFill>
              </a:rPr>
              <a:t>Message receive/send happens before/after task release/finish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" y="1143000"/>
            <a:ext cx="2514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81000" y="2090738"/>
            <a:ext cx="2667000" cy="1643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22988" y="2971800"/>
            <a:ext cx="279241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38200" y="2971800"/>
            <a:ext cx="3355975" cy="188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5492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Overall Design Flow</a:t>
            </a:r>
          </a:p>
        </p:txBody>
      </p:sp>
      <p:pic>
        <p:nvPicPr>
          <p:cNvPr id="6151" name="Picture 7" descr="clip_image001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410200" y="3890963"/>
            <a:ext cx="2924175" cy="171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1524000" y="3886200"/>
            <a:ext cx="3276600" cy="172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2667000" y="4933950"/>
            <a:ext cx="388620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solidFill>
            <a:srgbClr val="F8F8F8">
              <a:alpha val="30000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0">
              <a:latin typeface="Comic Sans MS" pitchFamily="66" charset="0"/>
            </a:endParaRP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920750" y="13525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RA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524000" y="22383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FD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2990850" y="40576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CD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7143750" y="24669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HwA</a:t>
            </a: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5829300" y="4038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SY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4410075" y="564832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DPL</a:t>
            </a:r>
          </a:p>
        </p:txBody>
      </p:sp>
      <p:sp>
        <p:nvSpPr>
          <p:cNvPr id="6161" name="Arc 17"/>
          <p:cNvSpPr>
            <a:spLocks/>
          </p:cNvSpPr>
          <p:nvPr/>
        </p:nvSpPr>
        <p:spPr bwMode="auto">
          <a:xfrm flipH="1">
            <a:off x="971550" y="213360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1417638" y="1858963"/>
            <a:ext cx="269875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Arc 19"/>
          <p:cNvSpPr>
            <a:spLocks/>
          </p:cNvSpPr>
          <p:nvPr/>
        </p:nvSpPr>
        <p:spPr bwMode="auto">
          <a:xfrm flipH="1">
            <a:off x="358775" y="123825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84150" y="2741613"/>
            <a:ext cx="14017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Functional</a:t>
            </a:r>
          </a:p>
          <a:p>
            <a:r>
              <a:rPr lang="en-US" sz="2000" b="1" i="0" dirty="0">
                <a:latin typeface="Comic Sans MS" pitchFamily="66" charset="0"/>
              </a:rPr>
              <a:t>Mod/</a:t>
            </a:r>
            <a:r>
              <a:rPr lang="en-US" sz="2000" b="1" i="0" dirty="0" err="1">
                <a:latin typeface="Comic Sans MS" pitchFamily="66" charset="0"/>
              </a:rPr>
              <a:t>Sim</a:t>
            </a:r>
            <a:endParaRPr lang="en-US" sz="2000" b="1" i="0" dirty="0">
              <a:latin typeface="Comic Sans MS" pitchFamily="66" charset="0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2011363" y="2724150"/>
            <a:ext cx="338137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Arc 22"/>
          <p:cNvSpPr>
            <a:spLocks/>
          </p:cNvSpPr>
          <p:nvPr/>
        </p:nvSpPr>
        <p:spPr bwMode="auto">
          <a:xfrm flipH="1">
            <a:off x="2381250" y="403860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0" y="3902075"/>
            <a:ext cx="195897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Arch Mod/</a:t>
            </a:r>
            <a:r>
              <a:rPr lang="en-US" sz="2000" b="1" i="0" dirty="0" err="1">
                <a:latin typeface="Comic Sans MS" pitchFamily="66" charset="0"/>
              </a:rPr>
              <a:t>Sim</a:t>
            </a:r>
            <a:endParaRPr lang="en-US" sz="2000" b="1" i="0" dirty="0">
              <a:latin typeface="Comic Sans MS" pitchFamily="66" charset="0"/>
            </a:endParaRP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3475038" y="4587875"/>
            <a:ext cx="1001712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9" name="Arc 25"/>
          <p:cNvSpPr>
            <a:spLocks/>
          </p:cNvSpPr>
          <p:nvPr/>
        </p:nvSpPr>
        <p:spPr bwMode="auto">
          <a:xfrm flipH="1">
            <a:off x="3771900" y="5524500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6338888" y="3017838"/>
            <a:ext cx="908050" cy="1087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H="1">
            <a:off x="4953000" y="4552950"/>
            <a:ext cx="989013" cy="1179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2" name="Arc 28"/>
          <p:cNvSpPr>
            <a:spLocks/>
          </p:cNvSpPr>
          <p:nvPr/>
        </p:nvSpPr>
        <p:spPr bwMode="auto">
          <a:xfrm flipV="1">
            <a:off x="5019675" y="3048000"/>
            <a:ext cx="2505075" cy="29051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Arc 29"/>
          <p:cNvSpPr>
            <a:spLocks/>
          </p:cNvSpPr>
          <p:nvPr/>
        </p:nvSpPr>
        <p:spPr bwMode="auto">
          <a:xfrm flipV="1">
            <a:off x="5000625" y="4549775"/>
            <a:ext cx="1333500" cy="12890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Arc 30"/>
          <p:cNvSpPr>
            <a:spLocks/>
          </p:cNvSpPr>
          <p:nvPr/>
        </p:nvSpPr>
        <p:spPr bwMode="auto">
          <a:xfrm>
            <a:off x="3443288" y="4387850"/>
            <a:ext cx="1195387" cy="1260475"/>
          </a:xfrm>
          <a:custGeom>
            <a:avLst/>
            <a:gdLst>
              <a:gd name="T0" fmla="*/ 2147483647 w 21600"/>
              <a:gd name="T1" fmla="*/ 0 h 21458"/>
              <a:gd name="T2" fmla="*/ 2147483647 w 21600"/>
              <a:gd name="T3" fmla="*/ 2147483647 h 21458"/>
              <a:gd name="T4" fmla="*/ 0 w 21600"/>
              <a:gd name="T5" fmla="*/ 2147483647 h 21458"/>
              <a:gd name="T6" fmla="*/ 0 60000 65536"/>
              <a:gd name="T7" fmla="*/ 0 60000 65536"/>
              <a:gd name="T8" fmla="*/ 0 60000 65536"/>
              <a:gd name="T9" fmla="*/ 0 w 21600"/>
              <a:gd name="T10" fmla="*/ 0 h 21458"/>
              <a:gd name="T11" fmla="*/ 21600 w 21600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58" fill="none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</a:path>
              <a:path w="21600" h="21458" stroke="0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Arc 31"/>
          <p:cNvSpPr>
            <a:spLocks/>
          </p:cNvSpPr>
          <p:nvPr/>
        </p:nvSpPr>
        <p:spPr bwMode="auto">
          <a:xfrm>
            <a:off x="2770188" y="3313113"/>
            <a:ext cx="1935162" cy="2335212"/>
          </a:xfrm>
          <a:custGeom>
            <a:avLst/>
            <a:gdLst>
              <a:gd name="T0" fmla="*/ 2147483647 w 21600"/>
              <a:gd name="T1" fmla="*/ 0 h 21599"/>
              <a:gd name="T2" fmla="*/ 2147483647 w 21600"/>
              <a:gd name="T3" fmla="*/ 2147483647 h 21599"/>
              <a:gd name="T4" fmla="*/ 0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</a:path>
              <a:path w="21600" h="21599" stroke="0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  <a:lnTo>
                  <a:pt x="0" y="215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822450" y="5770563"/>
            <a:ext cx="186531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 err="1">
                <a:latin typeface="Comic Sans MS" pitchFamily="66" charset="0"/>
              </a:rPr>
              <a:t>Alloc</a:t>
            </a:r>
            <a:r>
              <a:rPr lang="en-US" sz="2000" b="1" i="0" dirty="0">
                <a:latin typeface="Comic Sans MS" pitchFamily="66" charset="0"/>
              </a:rPr>
              <a:t>./</a:t>
            </a:r>
            <a:r>
              <a:rPr lang="en-US" sz="2000" b="1" i="0" dirty="0" err="1">
                <a:latin typeface="Comic Sans MS" pitchFamily="66" charset="0"/>
              </a:rPr>
              <a:t>Sched</a:t>
            </a:r>
            <a:r>
              <a:rPr lang="en-US" sz="2000" b="1" i="0" dirty="0">
                <a:latin typeface="Comic Sans MS" pitchFamily="66" charset="0"/>
              </a:rPr>
              <a:t>.</a:t>
            </a:r>
          </a:p>
          <a:p>
            <a:r>
              <a:rPr lang="en-US" sz="2000" b="1" i="0" dirty="0">
                <a:latin typeface="Comic Sans MS" pitchFamily="66" charset="0"/>
              </a:rPr>
              <a:t>Analysis 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797800" y="2770188"/>
            <a:ext cx="13128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HW </a:t>
            </a:r>
            <a:r>
              <a:rPr lang="en-US" sz="2000" b="1" i="0" dirty="0" err="1">
                <a:latin typeface="Comic Sans MS" pitchFamily="66" charset="0"/>
              </a:rPr>
              <a:t>Pwr</a:t>
            </a:r>
            <a:r>
              <a:rPr lang="en-US" sz="2000" b="1" i="0" dirty="0">
                <a:latin typeface="Comic Sans MS" pitchFamily="66" charset="0"/>
              </a:rPr>
              <a:t>/</a:t>
            </a:r>
          </a:p>
          <a:p>
            <a:r>
              <a:rPr lang="en-US" sz="2000" b="1" i="0" dirty="0" err="1">
                <a:latin typeface="Comic Sans MS" pitchFamily="66" charset="0"/>
              </a:rPr>
              <a:t>Perf</a:t>
            </a:r>
            <a:r>
              <a:rPr lang="en-US" sz="2000" b="1" i="0" dirty="0">
                <a:latin typeface="Comic Sans MS" pitchFamily="66" charset="0"/>
              </a:rPr>
              <a:t> </a:t>
            </a:r>
            <a:r>
              <a:rPr lang="en-US" sz="2000" b="1" i="0" dirty="0" err="1">
                <a:latin typeface="Comic Sans MS" pitchFamily="66" charset="0"/>
              </a:rPr>
              <a:t>Est</a:t>
            </a:r>
            <a:endParaRPr lang="en-US" sz="2000" b="1" i="0" dirty="0">
              <a:latin typeface="Comic Sans MS" pitchFamily="66" charset="0"/>
            </a:endParaRP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6130925" y="5180013"/>
            <a:ext cx="15970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Latency/RT</a:t>
            </a:r>
          </a:p>
          <a:p>
            <a:r>
              <a:rPr lang="en-US" sz="2000" b="1" i="0">
                <a:latin typeface="Comic Sans MS" pitchFamily="66" charset="0"/>
              </a:rPr>
              <a:t>Analysis</a:t>
            </a:r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2201863" y="3149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latin typeface="Comic Sans MS" pitchFamily="66" charset="0"/>
              </a:rPr>
              <a:t>SwA</a:t>
            </a:r>
          </a:p>
        </p:txBody>
      </p:sp>
      <p:sp>
        <p:nvSpPr>
          <p:cNvPr id="6180" name="Arc 36"/>
          <p:cNvSpPr>
            <a:spLocks/>
          </p:cNvSpPr>
          <p:nvPr/>
        </p:nvSpPr>
        <p:spPr bwMode="auto">
          <a:xfrm flipH="1">
            <a:off x="1649413" y="3044825"/>
            <a:ext cx="663575" cy="1012825"/>
          </a:xfrm>
          <a:custGeom>
            <a:avLst/>
            <a:gdLst>
              <a:gd name="T0" fmla="*/ 217060706 w 42379"/>
              <a:gd name="T1" fmla="*/ 2147483647 h 43200"/>
              <a:gd name="T2" fmla="*/ 0 w 42379"/>
              <a:gd name="T3" fmla="*/ 2147483647 h 43200"/>
              <a:gd name="T4" fmla="*/ 1249055159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2698750" y="3646488"/>
            <a:ext cx="384175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276225" y="800100"/>
            <a:ext cx="361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Requirement Specification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1924050" y="17526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 smtClean="0">
                <a:latin typeface="Comic Sans MS" pitchFamily="66" charset="0"/>
              </a:rPr>
              <a:t>Control </a:t>
            </a:r>
            <a:r>
              <a:rPr lang="en-US" sz="1800" b="1" i="0" dirty="0">
                <a:latin typeface="Comic Sans MS" pitchFamily="66" charset="0"/>
              </a:rPr>
              <a:t>Design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662238" y="3627438"/>
            <a:ext cx="2274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Component Design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971675" y="2652713"/>
            <a:ext cx="276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 smtClean="0">
                <a:latin typeface="Comic Sans MS" pitchFamily="66" charset="0"/>
              </a:rPr>
              <a:t>Software </a:t>
            </a:r>
            <a:r>
              <a:rPr lang="en-US" sz="1800" b="1" i="0" dirty="0">
                <a:latin typeface="Comic Sans MS" pitchFamily="66" charset="0"/>
              </a:rPr>
              <a:t>Architecture 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5018088" y="2667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HW Arch. Design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5686425" y="3578225"/>
            <a:ext cx="288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System Arch. Design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895350" y="4659313"/>
            <a:ext cx="14319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 dirty="0">
                <a:latin typeface="Comic Sans MS" pitchFamily="66" charset="0"/>
              </a:rPr>
              <a:t>Code Gen.</a:t>
            </a:r>
            <a:br>
              <a:rPr lang="en-US" sz="2000" b="1" i="0" dirty="0">
                <a:latin typeface="Comic Sans MS" pitchFamily="66" charset="0"/>
              </a:rPr>
            </a:br>
            <a:r>
              <a:rPr lang="en-US" sz="2000" b="1" i="0" dirty="0" err="1">
                <a:latin typeface="Comic Sans MS" pitchFamily="66" charset="0"/>
              </a:rPr>
              <a:t>Verif</a:t>
            </a:r>
            <a:r>
              <a:rPr lang="en-US" sz="2000" b="1" i="0" dirty="0">
                <a:latin typeface="Comic Sans MS" pitchFamily="66" charset="0"/>
              </a:rPr>
              <a:t>.</a:t>
            </a:r>
          </a:p>
        </p:txBody>
      </p:sp>
      <p:sp>
        <p:nvSpPr>
          <p:cNvPr id="6189" name="Arc 45"/>
          <p:cNvSpPr>
            <a:spLocks/>
          </p:cNvSpPr>
          <p:nvPr/>
        </p:nvSpPr>
        <p:spPr bwMode="auto">
          <a:xfrm rot="1175032">
            <a:off x="2509838" y="3476625"/>
            <a:ext cx="1162050" cy="703263"/>
          </a:xfrm>
          <a:custGeom>
            <a:avLst/>
            <a:gdLst>
              <a:gd name="T0" fmla="*/ 2147483647 w 20989"/>
              <a:gd name="T1" fmla="*/ 0 h 21458"/>
              <a:gd name="T2" fmla="*/ 2147483647 w 20989"/>
              <a:gd name="T3" fmla="*/ 2147483647 h 21458"/>
              <a:gd name="T4" fmla="*/ 0 w 20989"/>
              <a:gd name="T5" fmla="*/ 2147483647 h 21458"/>
              <a:gd name="T6" fmla="*/ 0 60000 65536"/>
              <a:gd name="T7" fmla="*/ 0 60000 65536"/>
              <a:gd name="T8" fmla="*/ 0 60000 65536"/>
              <a:gd name="T9" fmla="*/ 0 w 20989"/>
              <a:gd name="T10" fmla="*/ 0 h 21458"/>
              <a:gd name="T11" fmla="*/ 20989 w 20989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89" h="21458" fill="none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</a:path>
              <a:path w="20989" h="21458" stroke="0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4989513" y="6099175"/>
            <a:ext cx="199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SW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rationale for prototype toolchain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 smtClean="0"/>
              <a:t>The connection towards Simulink/Stateflow</a:t>
            </a:r>
          </a:p>
          <a:p>
            <a:pPr eaLnBrk="1" hangingPunct="1"/>
            <a:r>
              <a:rPr lang="en-US" sz="1800" dirty="0" smtClean="0"/>
              <a:t>Simulink/Stateflow is the industry standard</a:t>
            </a:r>
          </a:p>
          <a:p>
            <a:pPr eaLnBrk="1" hangingPunct="1"/>
            <a:r>
              <a:rPr lang="en-US" sz="1800" dirty="0" smtClean="0"/>
              <a:t>SDF and (restricted) Statechart semantics is well-defined and widely used</a:t>
            </a:r>
          </a:p>
          <a:p>
            <a:pPr eaLnBrk="1" hangingPunct="1"/>
            <a:r>
              <a:rPr lang="en-US" sz="1800" dirty="0" smtClean="0"/>
              <a:t>Could be substituted in later stages of the project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/>
              <a:t>The ESMoL language</a:t>
            </a:r>
          </a:p>
          <a:p>
            <a:pPr eaLnBrk="1" hangingPunct="1"/>
            <a:r>
              <a:rPr lang="en-US" sz="1800" dirty="0" smtClean="0"/>
              <a:t>Software components and architectures and deployment had to be captured in models and integrated with the functional models.</a:t>
            </a:r>
          </a:p>
          <a:p>
            <a:pPr eaLnBrk="1" hangingPunct="1"/>
            <a:r>
              <a:rPr lang="en-US" sz="1800" dirty="0" smtClean="0"/>
              <a:t>Not all features of Simulink/Stateflow are supported – only a ‘safe’ subset. </a:t>
            </a:r>
          </a:p>
          <a:p>
            <a:pPr eaLnBrk="1" hangingPunct="1"/>
            <a:r>
              <a:rPr lang="en-US" sz="1800" dirty="0" smtClean="0"/>
              <a:t>Dataflow (Simulink/SDF) model: scheduling based on the time-triggered paradigm (</a:t>
            </a:r>
            <a:r>
              <a:rPr lang="en-US" sz="1800" dirty="0" err="1" smtClean="0"/>
              <a:t>t_k</a:t>
            </a:r>
            <a:r>
              <a:rPr lang="en-US" sz="1800" dirty="0" smtClean="0"/>
              <a:t> is determined by an off-line scheduler)</a:t>
            </a:r>
          </a:p>
          <a:p>
            <a:pPr lvl="1" eaLnBrk="1" hangingPunct="1"/>
            <a:r>
              <a:rPr lang="en-US" sz="1600" dirty="0" smtClean="0"/>
              <a:t>receive(</a:t>
            </a:r>
            <a:r>
              <a:rPr lang="en-US" sz="1600" dirty="0" err="1" smtClean="0"/>
              <a:t>t_k</a:t>
            </a:r>
            <a:r>
              <a:rPr lang="en-US" sz="1600" dirty="0" smtClean="0"/>
              <a:t>)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execute()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/>
              <a:t>send(t_k+1)</a:t>
            </a:r>
          </a:p>
          <a:p>
            <a:pPr eaLnBrk="1" hangingPunct="1"/>
            <a:r>
              <a:rPr lang="en-US" sz="1800" dirty="0" smtClean="0"/>
              <a:t>Extensible towards other models of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ounded Rectangle 13"/>
          <p:cNvSpPr>
            <a:spLocks noChangeArrowheads="1"/>
          </p:cNvSpPr>
          <p:nvPr/>
        </p:nvSpPr>
        <p:spPr bwMode="auto">
          <a:xfrm>
            <a:off x="152400" y="1524000"/>
            <a:ext cx="8534400" cy="518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Modeling Language</a:t>
            </a:r>
          </a:p>
        </p:txBody>
      </p:sp>
      <p:pic>
        <p:nvPicPr>
          <p:cNvPr id="9220" name="Picture 11" descr="ecsl_d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" y="2819400"/>
            <a:ext cx="2895600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 descr="ecsl_s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800600"/>
            <a:ext cx="3276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" descr="ecsl_comp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9400" y="1676400"/>
            <a:ext cx="24907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4" descr="ecsl_topo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114800" y="4114800"/>
            <a:ext cx="23622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5" descr="ecsl_map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791200" y="2514600"/>
            <a:ext cx="28336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3352800"/>
            <a:ext cx="21414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Dataflow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5181600"/>
            <a:ext cx="21414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Stateflow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2286000"/>
            <a:ext cx="2819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Components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6200" y="4953000"/>
            <a:ext cx="2819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Platform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3124200"/>
            <a:ext cx="2819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rationale for prototype toolchain (2)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Code generation</a:t>
            </a:r>
          </a:p>
          <a:p>
            <a:pPr eaLnBrk="1" hangingPunct="1"/>
            <a:r>
              <a:rPr lang="en-US" sz="1800" smtClean="0"/>
              <a:t>Dataflow/SDF code generation: </a:t>
            </a:r>
          </a:p>
          <a:p>
            <a:pPr lvl="1" eaLnBrk="1" hangingPunct="1"/>
            <a:r>
              <a:rPr lang="en-US" sz="1600" smtClean="0"/>
              <a:t>Explicit type inference (if Simulink model is not fully typed)</a:t>
            </a:r>
          </a:p>
          <a:p>
            <a:pPr lvl="1" eaLnBrk="1" hangingPunct="1"/>
            <a:r>
              <a:rPr lang="en-US" sz="1600" smtClean="0"/>
              <a:t>Graph transformation into an intermediate code format (C-like, Abstract Syntax Graph)</a:t>
            </a:r>
          </a:p>
          <a:p>
            <a:pPr lvl="1" eaLnBrk="1" hangingPunct="1"/>
            <a:r>
              <a:rPr lang="en-US" sz="1600" smtClean="0"/>
              <a:t>Printing C code (or Java, or …)?</a:t>
            </a:r>
          </a:p>
          <a:p>
            <a:pPr eaLnBrk="1" hangingPunct="1"/>
            <a:r>
              <a:rPr lang="en-US" sz="1800" smtClean="0"/>
              <a:t>Stateflow code generation:</a:t>
            </a:r>
          </a:p>
          <a:p>
            <a:pPr lvl="1" eaLnBrk="1" hangingPunct="1"/>
            <a:r>
              <a:rPr lang="en-US" sz="1600" smtClean="0"/>
              <a:t>Follows Stateflow semantics (state transitions)</a:t>
            </a:r>
          </a:p>
          <a:p>
            <a:pPr lvl="1" eaLnBrk="1" hangingPunct="1"/>
            <a:r>
              <a:rPr lang="en-US" sz="1600" smtClean="0"/>
              <a:t>Graph transformation into an intermediate code format (C-like, Abstract Syntax Graph)</a:t>
            </a:r>
          </a:p>
          <a:p>
            <a:pPr lvl="1" eaLnBrk="1" hangingPunct="1"/>
            <a:r>
              <a:rPr lang="en-US" sz="1600" smtClean="0"/>
              <a:t>Printing C code (or Java, or …)?</a:t>
            </a:r>
          </a:p>
          <a:p>
            <a:pPr eaLnBrk="1" hangingPunct="1"/>
            <a:r>
              <a:rPr lang="en-US" sz="1800" smtClean="0"/>
              <a:t>Both code generators are extensible/backend can be replaced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generation</a:t>
            </a:r>
            <a:br>
              <a:rPr lang="en-US" smtClean="0"/>
            </a:br>
            <a:r>
              <a:rPr lang="en-US" sz="2800" smtClean="0"/>
              <a:t>Dataflow(Simulink) and Statechart(Stateflow)</a:t>
            </a:r>
            <a:endParaRPr lang="en-US" smtClean="0"/>
          </a:p>
        </p:txBody>
      </p:sp>
      <p:pic>
        <p:nvPicPr>
          <p:cNvPr id="11267" name="Picture 89" descr="untitled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10000" y="2133600"/>
            <a:ext cx="1828800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3" descr="SP32-20070904-08443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" y="1851025"/>
            <a:ext cx="30448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459944"/>
            <a:ext cx="21414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ESMoL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069544"/>
            <a:ext cx="335280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Graph</a:t>
            </a:r>
          </a:p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Transformation</a:t>
            </a:r>
          </a:p>
        </p:txBody>
      </p:sp>
      <p:sp>
        <p:nvSpPr>
          <p:cNvPr id="11271" name="Right Arrow 6"/>
          <p:cNvSpPr>
            <a:spLocks noChangeArrowheads="1"/>
          </p:cNvSpPr>
          <p:nvPr/>
        </p:nvSpPr>
        <p:spPr bwMode="auto">
          <a:xfrm>
            <a:off x="3352800" y="2667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152400" y="4808538"/>
            <a:ext cx="4267200" cy="830262"/>
          </a:xfrm>
          <a:prstGeom prst="wedgeRectCallout">
            <a:avLst>
              <a:gd name="adj1" fmla="val 43521"/>
              <a:gd name="adj2" fmla="val -116940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The code generator is formally specified as a programmed graph transformation system. This allows reasoning about the correctness of the transformation itself. </a:t>
            </a:r>
          </a:p>
        </p:txBody>
      </p:sp>
      <p:pic>
        <p:nvPicPr>
          <p:cNvPr id="11273" name="Picture 8" descr="sfc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19800" y="1676400"/>
            <a:ext cx="25908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791200" y="2057400"/>
            <a:ext cx="33528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SFC Metamodel</a:t>
            </a:r>
          </a:p>
        </p:txBody>
      </p:sp>
      <p:sp>
        <p:nvSpPr>
          <p:cNvPr id="11275" name="Right Arrow 10"/>
          <p:cNvSpPr>
            <a:spLocks noChangeArrowheads="1"/>
          </p:cNvSpPr>
          <p:nvPr/>
        </p:nvSpPr>
        <p:spPr bwMode="auto">
          <a:xfrm>
            <a:off x="6096000" y="41148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Vertical Scroll 11"/>
          <p:cNvSpPr>
            <a:spLocks noChangeArrowheads="1"/>
          </p:cNvSpPr>
          <p:nvPr/>
        </p:nvSpPr>
        <p:spPr bwMode="auto">
          <a:xfrm>
            <a:off x="6553200" y="3505200"/>
            <a:ext cx="2438400" cy="16764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rgbClr val="C00000"/>
              </a:solidFill>
            </a:endParaRPr>
          </a:p>
          <a:p>
            <a:pPr algn="ctr"/>
            <a:r>
              <a:rPr lang="en-US">
                <a:solidFill>
                  <a:srgbClr val="C00000"/>
                </a:solidFill>
              </a:rPr>
              <a:t>Abstract Syntax Graph 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of executable code</a:t>
            </a:r>
          </a:p>
        </p:txBody>
      </p:sp>
      <p:cxnSp>
        <p:nvCxnSpPr>
          <p:cNvPr id="11277" name="Straight Arrow Connector 13"/>
          <p:cNvCxnSpPr>
            <a:cxnSpLocks noChangeShapeType="1"/>
            <a:stCxn id="11276" idx="0"/>
          </p:cNvCxnSpPr>
          <p:nvPr/>
        </p:nvCxnSpPr>
        <p:spPr bwMode="auto">
          <a:xfrm rot="5400000" flipH="1" flipV="1">
            <a:off x="7620001" y="3352800"/>
            <a:ext cx="3048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1278" name="Rounded Rectangle 16"/>
          <p:cNvSpPr>
            <a:spLocks noChangeArrowheads="1"/>
          </p:cNvSpPr>
          <p:nvPr/>
        </p:nvSpPr>
        <p:spPr bwMode="auto">
          <a:xfrm>
            <a:off x="6629400" y="60198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 source code</a:t>
            </a:r>
          </a:p>
        </p:txBody>
      </p:sp>
      <p:sp>
        <p:nvSpPr>
          <p:cNvPr id="11279" name="Down Arrow 17"/>
          <p:cNvSpPr>
            <a:spLocks noChangeArrowheads="1"/>
          </p:cNvSpPr>
          <p:nvPr/>
        </p:nvSpPr>
        <p:spPr bwMode="auto">
          <a:xfrm>
            <a:off x="7467600" y="5257800"/>
            <a:ext cx="4572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5334000"/>
            <a:ext cx="1371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Print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191000" y="5486400"/>
            <a:ext cx="2057400" cy="1200150"/>
          </a:xfrm>
          <a:prstGeom prst="wedgeRectCallout">
            <a:avLst>
              <a:gd name="adj1" fmla="val 83799"/>
              <a:gd name="adj2" fmla="val -106624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The result of the transformation is an abstract syntax graph that allows ‘printing’ the executable code in various languages. 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152400" y="5715000"/>
            <a:ext cx="39624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for verification: 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generation could insert verification conditions (derived from the models )into the generated ASG.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rationale for prototype toolchain (3)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371600" y="1676400"/>
            <a:ext cx="73914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600" b="1" dirty="0" smtClean="0"/>
              <a:t>Scheduler</a:t>
            </a:r>
          </a:p>
          <a:p>
            <a:pPr eaLnBrk="1" hangingPunct="1"/>
            <a:r>
              <a:rPr lang="en-US" sz="1600" dirty="0" smtClean="0"/>
              <a:t>Explicit, design-time generation of cyclic time-triggered schedules for tasks and messages</a:t>
            </a:r>
          </a:p>
          <a:p>
            <a:pPr eaLnBrk="1" hangingPunct="1"/>
            <a:r>
              <a:rPr lang="en-US" sz="1600" dirty="0" smtClean="0"/>
              <a:t>Constraint-based scheduling approach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b="1" dirty="0" smtClean="0"/>
              <a:t>The Platform</a:t>
            </a:r>
          </a:p>
          <a:p>
            <a:pPr eaLnBrk="1" hangingPunct="1"/>
            <a:r>
              <a:rPr lang="en-US" sz="1600" dirty="0" smtClean="0"/>
              <a:t>Robust, timed execution of tasks on a network of processors</a:t>
            </a:r>
          </a:p>
          <a:p>
            <a:pPr eaLnBrk="1" hangingPunct="1"/>
            <a:r>
              <a:rPr lang="en-US" sz="1600" dirty="0" smtClean="0"/>
              <a:t>Time-triggered approach: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- Nodes schedulers are time-synchronized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- Tasks are run cyclically released at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specific points in time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- Messages are transferred 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dirty="0" smtClean="0"/>
              <a:t>	specific points in time</a:t>
            </a:r>
          </a:p>
          <a:p>
            <a:pPr eaLnBrk="1" hangingPunct="1"/>
            <a:r>
              <a:rPr lang="en-US" sz="1600" dirty="0" smtClean="0"/>
              <a:t>Tasks:</a:t>
            </a:r>
          </a:p>
          <a:p>
            <a:pPr lvl="1" eaLnBrk="1" hangingPunct="1"/>
            <a:r>
              <a:rPr lang="en-US" sz="1400" dirty="0" smtClean="0"/>
              <a:t>Receive(</a:t>
            </a:r>
            <a:r>
              <a:rPr lang="en-US" sz="1400" dirty="0" err="1" smtClean="0"/>
              <a:t>t_k</a:t>
            </a:r>
            <a:r>
              <a:rPr lang="en-US" sz="1400" dirty="0" smtClean="0"/>
              <a:t>) </a:t>
            </a:r>
            <a:r>
              <a:rPr lang="en-US" sz="1400" dirty="0" smtClean="0">
                <a:sym typeface="Wingdings" pitchFamily="2" charset="2"/>
              </a:rPr>
              <a:t> execute()  Send (t_k+1)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Task: single rate, multiple components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Components == Simulink subsystems</a:t>
            </a:r>
          </a:p>
          <a:p>
            <a:pPr eaLnBrk="1" hangingPunct="1"/>
            <a:r>
              <a:rPr lang="en-US" sz="1600" dirty="0" smtClean="0">
                <a:sym typeface="Wingdings" pitchFamily="2" charset="2"/>
              </a:rPr>
              <a:t>Messages == input and output dataflows (signals) of subsystems</a:t>
            </a:r>
            <a:r>
              <a:rPr lang="en-US" sz="1600" dirty="0" smtClean="0"/>
              <a:t> 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3429000"/>
            <a:ext cx="28098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</a:p>
        </p:txBody>
      </p:sp>
      <p:pic>
        <p:nvPicPr>
          <p:cNvPr id="13315" name="Picture 3" descr="SP32-20070904-084435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1851025"/>
            <a:ext cx="304482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459944"/>
            <a:ext cx="2141437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ESMoL </a:t>
            </a:r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Model</a:t>
            </a:r>
          </a:p>
        </p:txBody>
      </p:sp>
      <p:pic>
        <p:nvPicPr>
          <p:cNvPr id="13317" name="Picture 4" descr="cstrs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1981200"/>
            <a:ext cx="4494213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8" name="Right Arrow 6"/>
          <p:cNvSpPr>
            <a:spLocks noChangeArrowheads="1"/>
          </p:cNvSpPr>
          <p:nvPr/>
        </p:nvSpPr>
        <p:spPr bwMode="auto">
          <a:xfrm>
            <a:off x="3276600" y="28956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ular Callout 7"/>
          <p:cNvSpPr/>
          <p:nvPr/>
        </p:nvSpPr>
        <p:spPr bwMode="auto">
          <a:xfrm>
            <a:off x="152400" y="4495800"/>
            <a:ext cx="4648200" cy="1200150"/>
          </a:xfrm>
          <a:prstGeom prst="wedgeRectCallout">
            <a:avLst>
              <a:gd name="adj1" fmla="val 52003"/>
              <a:gd name="adj2" fmla="val -93928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The model is translated into a scheduling problem: </a:t>
            </a:r>
          </a:p>
          <a:p>
            <a:pPr>
              <a:defRPr/>
            </a:pPr>
            <a:r>
              <a:rPr lang="en-US" sz="1200" b="1" u="sng" dirty="0">
                <a:solidFill>
                  <a:srgbClr val="002060"/>
                </a:solidFill>
              </a:rPr>
              <a:t>Input</a:t>
            </a:r>
            <a:r>
              <a:rPr lang="en-US" sz="1200" b="1" dirty="0">
                <a:solidFill>
                  <a:srgbClr val="002060"/>
                </a:solidFill>
              </a:rPr>
              <a:t>: set of tasks with desired rates, set of messages with desired source/destination tasks and rates</a:t>
            </a:r>
          </a:p>
          <a:p>
            <a:pPr>
              <a:defRPr/>
            </a:pPr>
            <a:r>
              <a:rPr lang="en-US" sz="1200" b="1" u="sng" dirty="0">
                <a:solidFill>
                  <a:srgbClr val="002060"/>
                </a:solidFill>
              </a:rPr>
              <a:t>Output</a:t>
            </a:r>
            <a:r>
              <a:rPr lang="en-US" sz="1200" b="1" dirty="0">
                <a:solidFill>
                  <a:srgbClr val="002060"/>
                </a:solidFill>
              </a:rPr>
              <a:t>: task release times (in a cyclic schedule)</a:t>
            </a:r>
          </a:p>
          <a:p>
            <a:pPr>
              <a:defRPr/>
            </a:pPr>
            <a:r>
              <a:rPr lang="en-US" sz="1200" b="1" u="sng" dirty="0">
                <a:solidFill>
                  <a:srgbClr val="002060"/>
                </a:solidFill>
              </a:rPr>
              <a:t>Formulation</a:t>
            </a:r>
            <a:r>
              <a:rPr lang="en-US" sz="1200" b="1" dirty="0">
                <a:solidFill>
                  <a:srgbClr val="002060"/>
                </a:solidFill>
              </a:rPr>
              <a:t>: Constraint Satisfaction Problem (equalities and inequalities) over integers .</a:t>
            </a:r>
          </a:p>
        </p:txBody>
      </p:sp>
      <p:sp>
        <p:nvSpPr>
          <p:cNvPr id="13320" name="Rounded Rectangle 8"/>
          <p:cNvSpPr>
            <a:spLocks noChangeArrowheads="1"/>
          </p:cNvSpPr>
          <p:nvPr/>
        </p:nvSpPr>
        <p:spPr bwMode="auto">
          <a:xfrm>
            <a:off x="5257800" y="4191000"/>
            <a:ext cx="2667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Constraint Solver Engine</a:t>
            </a:r>
          </a:p>
          <a:p>
            <a:pPr algn="ctr"/>
            <a:r>
              <a:rPr lang="en-US"/>
              <a:t>(GECode) </a:t>
            </a:r>
          </a:p>
        </p:txBody>
      </p:sp>
      <p:sp>
        <p:nvSpPr>
          <p:cNvPr id="10" name="Vertical Scroll 9"/>
          <p:cNvSpPr/>
          <p:nvPr/>
        </p:nvSpPr>
        <p:spPr bwMode="auto">
          <a:xfrm>
            <a:off x="4953000" y="5410200"/>
            <a:ext cx="1524000" cy="914400"/>
          </a:xfrm>
          <a:prstGeom prst="verticalScroll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</a:t>
            </a:r>
          </a:p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</a:p>
        </p:txBody>
      </p:sp>
      <p:sp>
        <p:nvSpPr>
          <p:cNvPr id="11" name="Vertical Scroll 10"/>
          <p:cNvSpPr/>
          <p:nvPr/>
        </p:nvSpPr>
        <p:spPr bwMode="auto">
          <a:xfrm>
            <a:off x="6781800" y="5410200"/>
            <a:ext cx="1524000" cy="914400"/>
          </a:xfrm>
          <a:prstGeom prst="verticalScroll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</a:t>
            </a:r>
          </a:p>
          <a:p>
            <a:pPr algn="ctr">
              <a:defRPr/>
            </a:pP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</a:p>
        </p:txBody>
      </p:sp>
      <p:sp>
        <p:nvSpPr>
          <p:cNvPr id="13323" name="Down Arrow 11"/>
          <p:cNvSpPr>
            <a:spLocks noChangeArrowheads="1"/>
          </p:cNvSpPr>
          <p:nvPr/>
        </p:nvSpPr>
        <p:spPr bwMode="auto">
          <a:xfrm>
            <a:off x="5562600" y="4800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Down Arrow 12"/>
          <p:cNvSpPr>
            <a:spLocks noChangeArrowheads="1"/>
          </p:cNvSpPr>
          <p:nvPr/>
        </p:nvSpPr>
        <p:spPr bwMode="auto">
          <a:xfrm>
            <a:off x="7239000" y="48006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52400" y="5791200"/>
            <a:ext cx="46482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for certification: 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Off-line scheduling of time-critical tasks and messages ensures  correct temporal behavior.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2819400" cy="2362200"/>
          </a:xfrm>
          <a:prstGeom prst="roundRect">
            <a:avLst/>
          </a:prstGeom>
          <a:solidFill>
            <a:schemeClr val="bg2">
              <a:lumMod val="2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Simulation-based verification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0" y="5029200"/>
            <a:ext cx="4343400" cy="1600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1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Symbolic verification (TBD)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1752600"/>
            <a:ext cx="2514600" cy="1447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Model Editing Environment</a:t>
            </a:r>
          </a:p>
          <a:p>
            <a:pPr algn="ctr">
              <a:defRPr/>
            </a:pPr>
            <a:r>
              <a:rPr lang="en-US" dirty="0" smtClean="0"/>
              <a:t>(ESMoL)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1752600"/>
            <a:ext cx="2514600" cy="1447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Modeling/Simulation Environment</a:t>
            </a:r>
          </a:p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Simulink</a:t>
            </a:r>
            <a:r>
              <a:rPr lang="en-US" dirty="0"/>
              <a:t>/</a:t>
            </a:r>
            <a:r>
              <a:rPr lang="en-US" dirty="0" err="1"/>
              <a:t>Stateflow</a:t>
            </a:r>
            <a:r>
              <a:rPr lang="en-US" dirty="0"/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352800" y="22098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Mdl2Mga</a:t>
            </a:r>
          </a:p>
        </p:txBody>
      </p:sp>
      <p:sp>
        <p:nvSpPr>
          <p:cNvPr id="9" name="Down Arrow 8"/>
          <p:cNvSpPr/>
          <p:nvPr/>
        </p:nvSpPr>
        <p:spPr>
          <a:xfrm>
            <a:off x="4724400" y="3200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715000" y="3200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05600" y="32004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7" name="TextBox 11"/>
          <p:cNvSpPr txBox="1">
            <a:spLocks noChangeArrowheads="1"/>
          </p:cNvSpPr>
          <p:nvPr/>
        </p:nvSpPr>
        <p:spPr bwMode="auto">
          <a:xfrm>
            <a:off x="5334000" y="3352800"/>
            <a:ext cx="1219200" cy="369888"/>
          </a:xfrm>
          <a:prstGeom prst="rect">
            <a:avLst/>
          </a:prstGeom>
          <a:solidFill>
            <a:schemeClr val="bg2">
              <a:alpha val="1686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Stateflow</a:t>
            </a:r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4343400" y="3352800"/>
            <a:ext cx="1219200" cy="369888"/>
          </a:xfrm>
          <a:prstGeom prst="rect">
            <a:avLst/>
          </a:prstGeom>
          <a:solidFill>
            <a:schemeClr val="bg2">
              <a:alpha val="1686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Dataflow</a:t>
            </a:r>
          </a:p>
        </p:txBody>
      </p:sp>
      <p:sp>
        <p:nvSpPr>
          <p:cNvPr id="14349" name="TextBox 13"/>
          <p:cNvSpPr txBox="1">
            <a:spLocks noChangeArrowheads="1"/>
          </p:cNvSpPr>
          <p:nvPr/>
        </p:nvSpPr>
        <p:spPr bwMode="auto">
          <a:xfrm>
            <a:off x="6400800" y="3352800"/>
            <a:ext cx="1219200" cy="369888"/>
          </a:xfrm>
          <a:prstGeom prst="rect">
            <a:avLst/>
          </a:prstGeom>
          <a:solidFill>
            <a:schemeClr val="bg2">
              <a:alpha val="16862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System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62400" y="4191000"/>
            <a:ext cx="13716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Simulink</a:t>
            </a:r>
            <a:r>
              <a:rPr lang="en-US" dirty="0"/>
              <a:t> Code Gen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705600" y="4191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Scheduler Conf Gen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34000" y="4191000"/>
            <a:ext cx="13716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Stateflow Code Gen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4495800" y="487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715000" y="487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086600" y="487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lowchart: Document 20"/>
          <p:cNvSpPr/>
          <p:nvPr/>
        </p:nvSpPr>
        <p:spPr>
          <a:xfrm>
            <a:off x="4114800" y="5486400"/>
            <a:ext cx="1143000" cy="685800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code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5410200" y="5486400"/>
            <a:ext cx="1143000" cy="685800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 code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6781800" y="5486400"/>
            <a:ext cx="1143000" cy="685800"/>
          </a:xfrm>
          <a:prstGeom prst="flowChartDocumen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TT Schedule</a:t>
            </a:r>
          </a:p>
          <a:p>
            <a:pPr algn="ctr">
              <a:defRPr/>
            </a:pPr>
            <a:r>
              <a:rPr lang="en-US" sz="1400" dirty="0"/>
              <a:t>Conf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09600" y="5029200"/>
            <a:ext cx="2362200" cy="1447800"/>
          </a:xfrm>
          <a:prstGeom prst="roundRect">
            <a:avLst>
              <a:gd name="adj" fmla="val 12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  <a:sp3d>
            <a:bevelT h="406400"/>
          </a:sp3d>
        </p:spPr>
        <p:txBody>
          <a:bodyPr/>
          <a:lstStyle/>
          <a:p>
            <a:pPr algn="ctr">
              <a:defRPr/>
            </a:pPr>
            <a:r>
              <a:rPr lang="en-US" dirty="0"/>
              <a:t>Platform</a:t>
            </a:r>
          </a:p>
        </p:txBody>
      </p:sp>
      <p:sp>
        <p:nvSpPr>
          <p:cNvPr id="14360" name="Left Arrow 26"/>
          <p:cNvSpPr>
            <a:spLocks noChangeArrowheads="1"/>
          </p:cNvSpPr>
          <p:nvPr/>
        </p:nvSpPr>
        <p:spPr bwMode="auto">
          <a:xfrm>
            <a:off x="3048000" y="5715000"/>
            <a:ext cx="9144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43000" y="3276600"/>
            <a:ext cx="17526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62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0" y="13716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Platforms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TTTech</a:t>
            </a:r>
          </a:p>
        </p:txBody>
      </p:sp>
      <p:sp>
        <p:nvSpPr>
          <p:cNvPr id="1536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MPC 555 micros</a:t>
            </a:r>
          </a:p>
          <a:p>
            <a:pPr eaLnBrk="1" hangingPunct="1"/>
            <a:r>
              <a:rPr lang="en-US" dirty="0" smtClean="0"/>
              <a:t>TTP/C </a:t>
            </a:r>
            <a:r>
              <a:rPr lang="en-US" dirty="0" err="1" smtClean="0"/>
              <a:t>comm</a:t>
            </a:r>
            <a:endParaRPr lang="en-US" dirty="0" smtClean="0"/>
          </a:p>
          <a:p>
            <a:pPr eaLnBrk="1" hangingPunct="1"/>
            <a:r>
              <a:rPr lang="en-US" dirty="0" err="1" smtClean="0"/>
              <a:t>TTTech</a:t>
            </a:r>
            <a:r>
              <a:rPr lang="en-US" dirty="0" smtClean="0"/>
              <a:t> Software tools</a:t>
            </a:r>
          </a:p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15365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Gumstix</a:t>
            </a:r>
            <a:r>
              <a:rPr lang="en-US" dirty="0" smtClean="0"/>
              <a:t>/</a:t>
            </a:r>
            <a:r>
              <a:rPr lang="en-US" dirty="0" err="1" smtClean="0"/>
              <a:t>Robostix</a:t>
            </a:r>
            <a:endParaRPr lang="en-US" dirty="0" smtClean="0"/>
          </a:p>
        </p:txBody>
      </p:sp>
      <p:sp>
        <p:nvSpPr>
          <p:cNvPr id="15366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Linux + AVR micro </a:t>
            </a:r>
          </a:p>
          <a:p>
            <a:pPr eaLnBrk="1" hangingPunct="1"/>
            <a:r>
              <a:rPr lang="en-US" dirty="0" smtClean="0"/>
              <a:t>TT Virtual Machine on Linux/UDP + FreeRTOS </a:t>
            </a:r>
          </a:p>
          <a:p>
            <a:pPr eaLnBrk="1" hangingPunct="1"/>
            <a:r>
              <a:rPr lang="en-US" dirty="0" smtClean="0"/>
              <a:t>No fault tolerance (yet) 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" y="2362200"/>
            <a:ext cx="30114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6800" y="2362200"/>
            <a:ext cx="2590800" cy="17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TT Virtual Machine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" y="2286000"/>
            <a:ext cx="3370263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35"/>
          <p:cNvSpPr txBox="1">
            <a:spLocks noChangeArrowheads="1"/>
          </p:cNvSpPr>
          <p:nvPr/>
        </p:nvSpPr>
        <p:spPr bwMode="auto">
          <a:xfrm>
            <a:off x="228600" y="1676400"/>
            <a:ext cx="3352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Step 1: </a:t>
            </a:r>
          </a:p>
          <a:p>
            <a:r>
              <a:rPr lang="en-US"/>
              <a:t>DEVS model of the TT scheduler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152400" y="4495800"/>
            <a:ext cx="46482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DEVS: (Discrete-Event Systems) 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Finite-State Machines with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Continuous time model for timed transitions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Communication/triggering via discrete events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model, has C++ simulator implementation</a:t>
            </a:r>
          </a:p>
        </p:txBody>
      </p:sp>
      <p:sp>
        <p:nvSpPr>
          <p:cNvPr id="16390" name="TextBox 37"/>
          <p:cNvSpPr txBox="1">
            <a:spLocks noChangeArrowheads="1"/>
          </p:cNvSpPr>
          <p:nvPr/>
        </p:nvSpPr>
        <p:spPr bwMode="auto">
          <a:xfrm>
            <a:off x="5486400" y="1676400"/>
            <a:ext cx="3352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Step 2: </a:t>
            </a:r>
          </a:p>
          <a:p>
            <a:r>
              <a:rPr lang="en-US"/>
              <a:t>Prototype on POSIX interface</a:t>
            </a:r>
          </a:p>
          <a:p>
            <a:r>
              <a:rPr lang="en-US"/>
              <a:t>- Embedded Linux hosts </a:t>
            </a:r>
          </a:p>
          <a:p>
            <a:r>
              <a:rPr lang="en-US"/>
              <a:t>- Isolated Ethernet network (UDP)</a:t>
            </a:r>
          </a:p>
          <a:p>
            <a:r>
              <a:rPr lang="en-US"/>
              <a:t>- High-precision timers</a:t>
            </a:r>
          </a:p>
        </p:txBody>
      </p:sp>
      <p:sp>
        <p:nvSpPr>
          <p:cNvPr id="16391" name="Rounded Rectangle 38"/>
          <p:cNvSpPr>
            <a:spLocks noChangeArrowheads="1"/>
          </p:cNvSpPr>
          <p:nvPr/>
        </p:nvSpPr>
        <p:spPr bwMode="auto">
          <a:xfrm>
            <a:off x="5410200" y="3200400"/>
            <a:ext cx="2743200" cy="2667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 bwMode="auto">
          <a:xfrm>
            <a:off x="5867400" y="5181600"/>
            <a:ext cx="19050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Kernel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867400" y="4648200"/>
            <a:ext cx="19050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TT </a:t>
            </a:r>
            <a:r>
              <a:rPr lang="en-US" dirty="0" err="1">
                <a:solidFill>
                  <a:srgbClr val="FFFF00"/>
                </a:solidFill>
              </a:rPr>
              <a:t>Comm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867400" y="4114800"/>
            <a:ext cx="1905000" cy="4572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TT </a:t>
            </a:r>
            <a:r>
              <a:rPr lang="en-US" dirty="0" err="1">
                <a:solidFill>
                  <a:srgbClr val="FFFF00"/>
                </a:solidFill>
              </a:rPr>
              <a:t>Sched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395" name="Flowchart: Multidocument 43"/>
          <p:cNvSpPr>
            <a:spLocks noChangeArrowheads="1"/>
          </p:cNvSpPr>
          <p:nvPr/>
        </p:nvSpPr>
        <p:spPr bwMode="auto">
          <a:xfrm>
            <a:off x="6172200" y="3429000"/>
            <a:ext cx="1295400" cy="533400"/>
          </a:xfrm>
          <a:prstGeom prst="flowChartMultidocumen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TT Tasks</a:t>
            </a:r>
          </a:p>
        </p:txBody>
      </p:sp>
      <p:sp>
        <p:nvSpPr>
          <p:cNvPr id="16396" name="Left-Right Arrow 44"/>
          <p:cNvSpPr>
            <a:spLocks noChangeArrowheads="1"/>
          </p:cNvSpPr>
          <p:nvPr/>
        </p:nvSpPr>
        <p:spPr bwMode="auto">
          <a:xfrm>
            <a:off x="5029200" y="5943600"/>
            <a:ext cx="3657600" cy="609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A04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FFC000"/>
                </a:solidFill>
              </a:rPr>
              <a:t>Ethernet (TT, shared bus)</a:t>
            </a:r>
          </a:p>
        </p:txBody>
      </p:sp>
      <p:sp>
        <p:nvSpPr>
          <p:cNvPr id="16397" name="Up-Down Arrow 45"/>
          <p:cNvSpPr>
            <a:spLocks noChangeArrowheads="1"/>
          </p:cNvSpPr>
          <p:nvPr/>
        </p:nvSpPr>
        <p:spPr bwMode="auto">
          <a:xfrm>
            <a:off x="6705600" y="5715000"/>
            <a:ext cx="304800" cy="457200"/>
          </a:xfrm>
          <a:prstGeom prst="upDownArrow">
            <a:avLst>
              <a:gd name="adj1" fmla="val 3125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the toolchain</a:t>
            </a:r>
            <a:endParaRPr lang="en-US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66800" y="2590800"/>
            <a:ext cx="1828800" cy="2057400"/>
            <a:chOff x="1066800" y="1447800"/>
            <a:chExt cx="1828800" cy="2057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0668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 smtClean="0"/>
                <a:t>Plant Models and Requirements</a:t>
              </a:r>
              <a:endParaRPr lang="en-US" b="1" i="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668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t"/>
            <a:lstStyle/>
            <a:p>
              <a:pPr algn="ctr">
                <a:defRPr/>
              </a:pPr>
              <a:r>
                <a:rPr lang="en-US" b="1" i="0" dirty="0" smtClean="0"/>
                <a:t>Function (Controller) Modeling</a:t>
              </a:r>
              <a:endParaRPr lang="en-US" b="1" i="0" dirty="0"/>
            </a:p>
          </p:txBody>
        </p:sp>
      </p:grp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3581400" y="2590800"/>
            <a:ext cx="1828800" cy="2057400"/>
            <a:chOff x="3581400" y="1447800"/>
            <a:chExt cx="1828800" cy="2057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5814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Component</a:t>
              </a:r>
            </a:p>
            <a:p>
              <a:pPr algn="ctr">
                <a:defRPr/>
              </a:pPr>
              <a:r>
                <a:rPr lang="en-US" b="1" i="0" dirty="0"/>
                <a:t>Platforms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Code and </a:t>
              </a:r>
              <a:br>
                <a:rPr lang="en-US" b="1" i="0" dirty="0"/>
              </a:br>
              <a:r>
                <a:rPr lang="en-US" b="1" i="0" dirty="0"/>
                <a:t>SW Component Design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6096000" y="2590800"/>
            <a:ext cx="1828800" cy="2057400"/>
            <a:chOff x="6096000" y="1447800"/>
            <a:chExt cx="1828800" cy="20574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System and</a:t>
              </a:r>
            </a:p>
            <a:p>
              <a:pPr algn="ctr">
                <a:defRPr/>
              </a:pPr>
              <a:r>
                <a:rPr lang="en-US" b="1" i="0" dirty="0"/>
                <a:t>Hardware Platforms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System-Level</a:t>
              </a:r>
            </a:p>
            <a:p>
              <a:pPr algn="ctr">
                <a:defRPr/>
              </a:pPr>
              <a:r>
                <a:rPr lang="en-US" b="1" i="0" dirty="0"/>
                <a:t>Design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5029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The toolchain turns the </a:t>
            </a:r>
            <a:r>
              <a:rPr lang="en-US" dirty="0" smtClean="0"/>
              <a:t>functional controller design </a:t>
            </a:r>
            <a:r>
              <a:rPr lang="en-US" i="0" dirty="0" smtClean="0"/>
              <a:t>into a </a:t>
            </a:r>
            <a:r>
              <a:rPr lang="en-US" dirty="0" smtClean="0"/>
              <a:t>software implementation: </a:t>
            </a:r>
            <a:r>
              <a:rPr lang="en-US" i="0" dirty="0" smtClean="0"/>
              <a:t>a collection of </a:t>
            </a:r>
            <a:r>
              <a:rPr lang="en-US" i="0" u="sng" dirty="0" smtClean="0"/>
              <a:t>integrated components </a:t>
            </a:r>
            <a:r>
              <a:rPr lang="en-US" i="0" dirty="0" smtClean="0"/>
              <a:t>executed by a </a:t>
            </a:r>
            <a:r>
              <a:rPr lang="en-US" i="0" u="sng" dirty="0" smtClean="0"/>
              <a:t>robust component platform </a:t>
            </a:r>
            <a:r>
              <a:rPr lang="en-US" i="0" dirty="0" smtClean="0"/>
              <a:t>that runs on a </a:t>
            </a:r>
            <a:r>
              <a:rPr lang="en-US" i="0" u="sng" dirty="0" smtClean="0"/>
              <a:t>system/hardware platform</a:t>
            </a:r>
            <a:r>
              <a:rPr lang="en-US" i="0" dirty="0" smtClean="0"/>
              <a:t>. </a:t>
            </a:r>
            <a:endParaRPr lang="en-US" i="0" dirty="0"/>
          </a:p>
        </p:txBody>
      </p:sp>
      <p:grpSp>
        <p:nvGrpSpPr>
          <p:cNvPr id="48" name="Group 47"/>
          <p:cNvGrpSpPr/>
          <p:nvPr/>
        </p:nvGrpSpPr>
        <p:grpSpPr>
          <a:xfrm>
            <a:off x="914400" y="2895600"/>
            <a:ext cx="7696200" cy="1447800"/>
            <a:chOff x="914400" y="3810000"/>
            <a:chExt cx="7696200" cy="1447800"/>
          </a:xfrm>
        </p:grpSpPr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1783360" y="3854042"/>
              <a:ext cx="5797548" cy="1370013"/>
              <a:chOff x="781050" y="2125663"/>
              <a:chExt cx="6616700" cy="2520950"/>
            </a:xfrm>
          </p:grpSpPr>
          <p:grpSp>
            <p:nvGrpSpPr>
              <p:cNvPr id="51" name="Group 31"/>
              <p:cNvGrpSpPr>
                <a:grpSpLocks/>
              </p:cNvGrpSpPr>
              <p:nvPr/>
            </p:nvGrpSpPr>
            <p:grpSpPr bwMode="auto">
              <a:xfrm>
                <a:off x="781050" y="3756025"/>
                <a:ext cx="1136650" cy="890588"/>
                <a:chOff x="391" y="1640"/>
                <a:chExt cx="712" cy="566"/>
              </a:xfrm>
            </p:grpSpPr>
            <p:graphicFrame>
              <p:nvGraphicFramePr>
                <p:cNvPr id="76" name="Object 23"/>
                <p:cNvGraphicFramePr>
                  <a:graphicFrameLocks noChangeAspect="1"/>
                </p:cNvGraphicFramePr>
                <p:nvPr/>
              </p:nvGraphicFramePr>
              <p:xfrm>
                <a:off x="391" y="1640"/>
                <a:ext cx="712" cy="566"/>
              </p:xfrm>
              <a:graphic>
                <a:graphicData uri="http://schemas.openxmlformats.org/presentationml/2006/ole">
                  <p:oleObj spid="_x0000_s9223" name="Bitmap Image" r:id="rId3" imgW="11304762" imgH="8992855" progId="PBrush">
                    <p:embed/>
                  </p:oleObj>
                </a:graphicData>
              </a:graphic>
            </p:graphicFrame>
            <p:sp>
              <p:nvSpPr>
                <p:cNvPr id="7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8" y="1798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 dirty="0" smtClean="0"/>
                    <a:t>MDL</a:t>
                  </a:r>
                </a:p>
                <a:p>
                  <a:pPr algn="ctr"/>
                  <a:r>
                    <a:rPr lang="en-US" sz="700" dirty="0" smtClean="0"/>
                    <a:t>Meta-Model</a:t>
                  </a:r>
                  <a:endParaRPr lang="en-US" sz="700" dirty="0"/>
                </a:p>
              </p:txBody>
            </p:sp>
          </p:grpSp>
          <p:grpSp>
            <p:nvGrpSpPr>
              <p:cNvPr id="52" name="Group 34"/>
              <p:cNvGrpSpPr>
                <a:grpSpLocks/>
              </p:cNvGrpSpPr>
              <p:nvPr/>
            </p:nvGrpSpPr>
            <p:grpSpPr bwMode="auto">
              <a:xfrm>
                <a:off x="3530600" y="3932240"/>
                <a:ext cx="898525" cy="638855"/>
                <a:chOff x="2273" y="1680"/>
                <a:chExt cx="563" cy="406"/>
              </a:xfrm>
            </p:grpSpPr>
            <p:graphicFrame>
              <p:nvGraphicFramePr>
                <p:cNvPr id="74" name="Object 24"/>
                <p:cNvGraphicFramePr>
                  <a:graphicFrameLocks noChangeAspect="1"/>
                </p:cNvGraphicFramePr>
                <p:nvPr/>
              </p:nvGraphicFramePr>
              <p:xfrm>
                <a:off x="2273" y="1680"/>
                <a:ext cx="563" cy="341"/>
              </p:xfrm>
              <a:graphic>
                <a:graphicData uri="http://schemas.openxmlformats.org/presentationml/2006/ole">
                  <p:oleObj spid="_x0000_s9224" name="Bitmap Image" r:id="rId4" imgW="8933333" imgH="5409524" progId="PBrush">
                    <p:embed/>
                  </p:oleObj>
                </a:graphicData>
              </a:graphic>
            </p:graphicFrame>
            <p:sp>
              <p:nvSpPr>
                <p:cNvPr id="7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287" y="1726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 dirty="0" smtClean="0"/>
                    <a:t>ESMOL</a:t>
                  </a:r>
                  <a:endParaRPr lang="en-US" sz="700" dirty="0"/>
                </a:p>
                <a:p>
                  <a:pPr algn="ctr"/>
                  <a:r>
                    <a:rPr lang="en-US" sz="700" dirty="0"/>
                    <a:t>Meta-Model</a:t>
                  </a:r>
                </a:p>
              </p:txBody>
            </p:sp>
          </p:grpSp>
          <p:grpSp>
            <p:nvGrpSpPr>
              <p:cNvPr id="53" name="Group 37"/>
              <p:cNvGrpSpPr>
                <a:grpSpLocks/>
              </p:cNvGrpSpPr>
              <p:nvPr/>
            </p:nvGrpSpPr>
            <p:grpSpPr bwMode="auto">
              <a:xfrm>
                <a:off x="6396038" y="2125663"/>
                <a:ext cx="1001712" cy="704615"/>
                <a:chOff x="4311" y="336"/>
                <a:chExt cx="629" cy="447"/>
              </a:xfrm>
            </p:grpSpPr>
            <p:graphicFrame>
              <p:nvGraphicFramePr>
                <p:cNvPr id="72" name="Object 25"/>
                <p:cNvGraphicFramePr>
                  <a:graphicFrameLocks noChangeAspect="1"/>
                </p:cNvGraphicFramePr>
                <p:nvPr/>
              </p:nvGraphicFramePr>
              <p:xfrm>
                <a:off x="4311" y="336"/>
                <a:ext cx="629" cy="426"/>
              </p:xfrm>
              <a:graphic>
                <a:graphicData uri="http://schemas.openxmlformats.org/presentationml/2006/ole">
                  <p:oleObj spid="_x0000_s9225" name="Bitmap Image" r:id="rId5" imgW="9993120" imgH="6771429" progId="PBrush">
                    <p:embed/>
                  </p:oleObj>
                </a:graphicData>
              </a:graphic>
            </p:graphicFrame>
            <p:sp>
              <p:nvSpPr>
                <p:cNvPr id="7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57" y="424"/>
                  <a:ext cx="472" cy="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Analysis</a:t>
                  </a:r>
                  <a:endParaRPr lang="en-US" sz="700" dirty="0"/>
                </a:p>
                <a:p>
                  <a:r>
                    <a:rPr lang="en-US" sz="700" dirty="0"/>
                    <a:t>Meta-Model</a:t>
                  </a:r>
                </a:p>
              </p:txBody>
            </p:sp>
          </p:grpSp>
          <p:grpSp>
            <p:nvGrpSpPr>
              <p:cNvPr id="54" name="Group 40"/>
              <p:cNvGrpSpPr>
                <a:grpSpLocks/>
              </p:cNvGrpSpPr>
              <p:nvPr/>
            </p:nvGrpSpPr>
            <p:grpSpPr bwMode="auto">
              <a:xfrm>
                <a:off x="6319841" y="3908423"/>
                <a:ext cx="751913" cy="666140"/>
                <a:chOff x="4383" y="1584"/>
                <a:chExt cx="471" cy="423"/>
              </a:xfrm>
            </p:grpSpPr>
            <p:pic>
              <p:nvPicPr>
                <p:cNvPr id="70" name="Picture 41"/>
                <p:cNvPicPr>
                  <a:picLocks noChangeAspect="1" noChangeArrowheads="1"/>
                </p:cNvPicPr>
                <p:nvPr/>
              </p:nvPicPr>
              <p:blipFill>
                <a:blip r:embed="rId6" cstate="screen"/>
                <a:srcRect/>
                <a:stretch>
                  <a:fillRect/>
                </a:stretch>
              </p:blipFill>
              <p:spPr bwMode="auto">
                <a:xfrm>
                  <a:off x="4417" y="1584"/>
                  <a:ext cx="431" cy="3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83" y="1647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SFC</a:t>
                  </a:r>
                  <a:r>
                    <a:rPr lang="en-US" sz="700" dirty="0"/>
                    <a:t/>
                  </a:r>
                  <a:br>
                    <a:rPr lang="en-US" sz="700" dirty="0"/>
                  </a:br>
                  <a:r>
                    <a:rPr lang="en-US" sz="700" dirty="0"/>
                    <a:t>Meta-Model</a:t>
                  </a:r>
                </a:p>
              </p:txBody>
            </p:sp>
          </p:grpSp>
          <p:grpSp>
            <p:nvGrpSpPr>
              <p:cNvPr id="55" name="Group 43"/>
              <p:cNvGrpSpPr>
                <a:grpSpLocks/>
              </p:cNvGrpSpPr>
              <p:nvPr/>
            </p:nvGrpSpPr>
            <p:grpSpPr bwMode="auto">
              <a:xfrm>
                <a:off x="2173117" y="3921130"/>
                <a:ext cx="919337" cy="587376"/>
                <a:chOff x="1439" y="1715"/>
                <a:chExt cx="577" cy="373"/>
              </a:xfrm>
            </p:grpSpPr>
            <p:graphicFrame>
              <p:nvGraphicFramePr>
                <p:cNvPr id="68" name="Object 26"/>
                <p:cNvGraphicFramePr>
                  <a:graphicFrameLocks noChangeAspect="1"/>
                </p:cNvGraphicFramePr>
                <p:nvPr/>
              </p:nvGraphicFramePr>
              <p:xfrm>
                <a:off x="1469" y="1715"/>
                <a:ext cx="547" cy="373"/>
              </p:xfrm>
              <a:graphic>
                <a:graphicData uri="http://schemas.openxmlformats.org/presentationml/2006/ole">
                  <p:oleObj spid="_x0000_s9226" name="Bitmap Image" r:id="rId7" imgW="5896798" imgH="4019048" progId="PBrush">
                    <p:embed/>
                  </p:oleObj>
                </a:graphicData>
              </a:graphic>
            </p:graphicFrame>
            <p:sp>
              <p:nvSpPr>
                <p:cNvPr id="6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39" y="1776"/>
                  <a:ext cx="556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 dirty="0" smtClean="0"/>
                    <a:t>MDL-&gt; ESMoL</a:t>
                  </a:r>
                  <a:endParaRPr lang="en-US" sz="700" dirty="0"/>
                </a:p>
              </p:txBody>
            </p:sp>
          </p:grpSp>
          <p:grpSp>
            <p:nvGrpSpPr>
              <p:cNvPr id="56" name="Group 46"/>
              <p:cNvGrpSpPr>
                <a:grpSpLocks/>
              </p:cNvGrpSpPr>
              <p:nvPr/>
            </p:nvGrpSpPr>
            <p:grpSpPr bwMode="auto">
              <a:xfrm>
                <a:off x="5006974" y="3910018"/>
                <a:ext cx="940050" cy="587376"/>
                <a:chOff x="3318" y="1667"/>
                <a:chExt cx="590" cy="373"/>
              </a:xfrm>
            </p:grpSpPr>
            <p:graphicFrame>
              <p:nvGraphicFramePr>
                <p:cNvPr id="66" name="Object 27"/>
                <p:cNvGraphicFramePr>
                  <a:graphicFrameLocks noChangeAspect="1"/>
                </p:cNvGraphicFramePr>
                <p:nvPr/>
              </p:nvGraphicFramePr>
              <p:xfrm>
                <a:off x="3318" y="1667"/>
                <a:ext cx="547" cy="373"/>
              </p:xfrm>
              <a:graphic>
                <a:graphicData uri="http://schemas.openxmlformats.org/presentationml/2006/ole">
                  <p:oleObj spid="_x0000_s9227" name="Bitmap Image" r:id="rId8" imgW="5896798" imgH="4019048" progId="PBrush">
                    <p:embed/>
                  </p:oleObj>
                </a:graphicData>
              </a:graphic>
            </p:graphicFrame>
            <p:sp>
              <p:nvSpPr>
                <p:cNvPr id="6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60" y="1728"/>
                  <a:ext cx="548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ESMoL-&gt; SFC</a:t>
                  </a:r>
                  <a:endParaRPr lang="en-US" sz="700" dirty="0">
                    <a:sym typeface="Wingdings" pitchFamily="2" charset="2"/>
                  </a:endParaRPr>
                </a:p>
              </p:txBody>
            </p:sp>
          </p:grpSp>
          <p:grpSp>
            <p:nvGrpSpPr>
              <p:cNvPr id="57" name="Group 49"/>
              <p:cNvGrpSpPr>
                <a:grpSpLocks/>
              </p:cNvGrpSpPr>
              <p:nvPr/>
            </p:nvGrpSpPr>
            <p:grpSpPr bwMode="auto">
              <a:xfrm>
                <a:off x="4949826" y="2870200"/>
                <a:ext cx="871538" cy="662963"/>
                <a:chOff x="3264" y="432"/>
                <a:chExt cx="547" cy="421"/>
              </a:xfrm>
            </p:grpSpPr>
            <p:graphicFrame>
              <p:nvGraphicFramePr>
                <p:cNvPr id="64" name="Object 28"/>
                <p:cNvGraphicFramePr>
                  <a:graphicFrameLocks noChangeAspect="1"/>
                </p:cNvGraphicFramePr>
                <p:nvPr/>
              </p:nvGraphicFramePr>
              <p:xfrm>
                <a:off x="3264" y="432"/>
                <a:ext cx="547" cy="373"/>
              </p:xfrm>
              <a:graphic>
                <a:graphicData uri="http://schemas.openxmlformats.org/presentationml/2006/ole">
                  <p:oleObj spid="_x0000_s9228" name="Bitmap Image" r:id="rId9" imgW="5896798" imgH="4019048" progId="PBrush">
                    <p:embed/>
                  </p:oleObj>
                </a:graphicData>
              </a:graphic>
            </p:graphicFrame>
            <p:sp>
              <p:nvSpPr>
                <p:cNvPr id="6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306" y="493"/>
                  <a:ext cx="46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 dirty="0" smtClean="0"/>
                    <a:t>ESMoL </a:t>
                  </a:r>
                </a:p>
                <a:p>
                  <a:pPr algn="ctr"/>
                  <a:r>
                    <a:rPr lang="en-US" sz="700" dirty="0" smtClean="0">
                      <a:sym typeface="Wingdings" pitchFamily="2" charset="2"/>
                    </a:rPr>
                    <a:t>-&gt;  Analysis</a:t>
                  </a:r>
                  <a:endParaRPr lang="en-US" sz="700" dirty="0">
                    <a:sym typeface="Wingdings" pitchFamily="2" charset="2"/>
                  </a:endParaRPr>
                </a:p>
              </p:txBody>
            </p:sp>
          </p:grpSp>
          <p:cxnSp>
            <p:nvCxnSpPr>
              <p:cNvPr id="58" name="AutoShape 52"/>
              <p:cNvCxnSpPr>
                <a:cxnSpLocks noChangeShapeType="1"/>
              </p:cNvCxnSpPr>
              <p:nvPr/>
            </p:nvCxnSpPr>
            <p:spPr bwMode="auto">
              <a:xfrm>
                <a:off x="4429125" y="4200525"/>
                <a:ext cx="577850" cy="31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" name="AutoShape 53"/>
              <p:cNvCxnSpPr>
                <a:cxnSpLocks noChangeShapeType="1"/>
                <a:endCxn id="71" idx="1"/>
              </p:cNvCxnSpPr>
              <p:nvPr/>
            </p:nvCxnSpPr>
            <p:spPr bwMode="auto">
              <a:xfrm>
                <a:off x="5878513" y="4203698"/>
                <a:ext cx="441325" cy="87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60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4429125" y="3163888"/>
                <a:ext cx="520700" cy="1036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61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5821363" y="2462213"/>
                <a:ext cx="574675" cy="7016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62" name="Line 56"/>
              <p:cNvSpPr>
                <a:spLocks noChangeShapeType="1"/>
              </p:cNvSpPr>
              <p:nvPr/>
            </p:nvSpPr>
            <p:spPr bwMode="auto">
              <a:xfrm>
                <a:off x="1924050" y="4191000"/>
                <a:ext cx="295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7"/>
              <p:cNvSpPr>
                <a:spLocks noChangeShapeType="1"/>
              </p:cNvSpPr>
              <p:nvPr/>
            </p:nvSpPr>
            <p:spPr bwMode="auto">
              <a:xfrm>
                <a:off x="3086100" y="4191000"/>
                <a:ext cx="438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Rounded Rectangle 49"/>
            <p:cNvSpPr/>
            <p:nvPr/>
          </p:nvSpPr>
          <p:spPr bwMode="auto">
            <a:xfrm>
              <a:off x="914400" y="3810000"/>
              <a:ext cx="7696200" cy="1447800"/>
            </a:xfrm>
            <a:prstGeom prst="roundRect">
              <a:avLst/>
            </a:prstGeom>
            <a:solidFill>
              <a:srgbClr val="00B0F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defRPr/>
              </a:pPr>
              <a:endParaRPr lang="en-US" sz="2000" b="1" i="0" dirty="0"/>
            </a:p>
            <a:p>
              <a:pPr algn="ctr">
                <a:defRPr/>
              </a:pPr>
              <a:r>
                <a:rPr lang="en-US" sz="3200" b="1" i="0" dirty="0"/>
                <a:t>Model-Based Design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 challenges(1)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 smtClean="0"/>
              <a:t>Using the results of the functional controller design stage</a:t>
            </a:r>
          </a:p>
          <a:p>
            <a:pPr marL="914400" lvl="1" indent="-457200"/>
            <a:r>
              <a:rPr lang="en-US" sz="2000" dirty="0" smtClean="0"/>
              <a:t>Import functional design models into the toolchain</a:t>
            </a:r>
          </a:p>
          <a:p>
            <a:pPr marL="457200" indent="-457200"/>
            <a:r>
              <a:rPr lang="en-US" sz="2400" dirty="0" smtClean="0"/>
              <a:t>Building software component/s from the functional models for a component platform on top of a hardware platform</a:t>
            </a:r>
          </a:p>
          <a:p>
            <a:pPr marL="914400" lvl="1" indent="-457200"/>
            <a:r>
              <a:rPr lang="en-US" sz="2000" dirty="0" smtClean="0"/>
              <a:t>Modeling the components that “wrap” the functional models, modeling the component architecture</a:t>
            </a:r>
          </a:p>
          <a:p>
            <a:pPr marL="914400" lvl="1" indent="-457200"/>
            <a:r>
              <a:rPr lang="en-US" sz="2000" dirty="0" smtClean="0"/>
              <a:t>Modeling the hardware platform </a:t>
            </a:r>
          </a:p>
          <a:p>
            <a:pPr marL="914400" lvl="1" indent="-457200"/>
            <a:r>
              <a:rPr lang="en-US" sz="2000" dirty="0" smtClean="0"/>
              <a:t>Mapping the software components onto the hardware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 challenges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200" dirty="0" smtClean="0"/>
              <a:t>Code generation</a:t>
            </a:r>
          </a:p>
          <a:p>
            <a:pPr marL="914400" lvl="1" indent="-457200"/>
            <a:r>
              <a:rPr lang="en-US" sz="2000" dirty="0" smtClean="0"/>
              <a:t>Functional code </a:t>
            </a:r>
          </a:p>
          <a:p>
            <a:pPr marL="914400" lvl="1" indent="-457200"/>
            <a:r>
              <a:rPr lang="en-US" sz="2000" dirty="0" smtClean="0"/>
              <a:t>Integration code (functional code/platform bridge)</a:t>
            </a:r>
          </a:p>
          <a:p>
            <a:pPr marL="457200" indent="-457200"/>
            <a:r>
              <a:rPr lang="en-US" sz="2200" dirty="0" smtClean="0"/>
              <a:t>Scheduling</a:t>
            </a:r>
          </a:p>
          <a:p>
            <a:pPr marL="914400" lvl="1" indent="-457200"/>
            <a:r>
              <a:rPr lang="en-US" sz="2000" dirty="0" smtClean="0"/>
              <a:t>Design-time, static schedule computation</a:t>
            </a:r>
          </a:p>
          <a:p>
            <a:pPr marL="457200" indent="-457200"/>
            <a:r>
              <a:rPr lang="en-US" sz="2200" dirty="0" smtClean="0"/>
              <a:t>Analysis and verification</a:t>
            </a:r>
          </a:p>
          <a:p>
            <a:pPr marL="914400" lvl="1" indent="-457200"/>
            <a:r>
              <a:rPr lang="en-US" sz="2000" dirty="0" smtClean="0"/>
              <a:t>Platform effects: generating simulation models from the functional models and platform models</a:t>
            </a:r>
          </a:p>
          <a:p>
            <a:pPr marL="914400" lvl="1" indent="-457200"/>
            <a:r>
              <a:rPr lang="en-US" sz="2000" i="1" dirty="0" smtClean="0"/>
              <a:t>Functional model verification</a:t>
            </a:r>
          </a:p>
          <a:p>
            <a:pPr marL="914400" lvl="1" indent="-457200"/>
            <a:r>
              <a:rPr lang="en-US" sz="2000" i="1" dirty="0" smtClean="0"/>
              <a:t>Functional code verification </a:t>
            </a:r>
          </a:p>
          <a:p>
            <a:pPr marL="457200" indent="-457200"/>
            <a:r>
              <a:rPr lang="en-US" sz="2200" dirty="0" smtClean="0"/>
              <a:t>Execution</a:t>
            </a:r>
          </a:p>
          <a:p>
            <a:pPr marL="914400" lvl="1" indent="-457200"/>
            <a:r>
              <a:rPr lang="en-US" sz="2000" dirty="0" smtClean="0"/>
              <a:t>Robust execution on a component platform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Toolchain overview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8600" y="1701800"/>
            <a:ext cx="2646868" cy="1777747"/>
            <a:chOff x="228600" y="1828800"/>
            <a:chExt cx="2646868" cy="1777747"/>
          </a:xfrm>
        </p:grpSpPr>
        <p:pic>
          <p:nvPicPr>
            <p:cNvPr id="3" name="Picture 2" descr="P2.tiff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228600" y="1828800"/>
              <a:ext cx="2646868" cy="177774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9034" y="2425286"/>
              <a:ext cx="2286000" cy="584775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Functional Design</a:t>
              </a:r>
            </a:p>
            <a:p>
              <a:pPr algn="ctr"/>
              <a:r>
                <a:rPr lang="en-US" b="1" dirty="0" smtClean="0"/>
                <a:t>Simulink/Stateflow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67200" y="1676400"/>
            <a:ext cx="3382963" cy="1930400"/>
            <a:chOff x="4343400" y="1727200"/>
            <a:chExt cx="3382963" cy="1930400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5181600" y="1727200"/>
              <a:ext cx="2286000" cy="1203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" name="Picture 7" descr="clip_image001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4343400" y="2565400"/>
              <a:ext cx="1857375" cy="109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5715000" y="2717800"/>
              <a:ext cx="2011363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953000" y="2209800"/>
              <a:ext cx="2286000" cy="984885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Model-based Design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Componentization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Architecture modeling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Deployment modeling</a:t>
              </a:r>
              <a:endParaRPr lang="en-US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19200" y="3810000"/>
            <a:ext cx="2133600" cy="1700832"/>
            <a:chOff x="1676400" y="4038600"/>
            <a:chExt cx="2133600" cy="1700832"/>
          </a:xfrm>
        </p:grpSpPr>
        <p:pic>
          <p:nvPicPr>
            <p:cNvPr id="4" name="Picture 17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1676400" y="4038600"/>
              <a:ext cx="2133600" cy="1700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828800" y="4419600"/>
              <a:ext cx="1828800" cy="769441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Analysis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Platform effects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b="1" dirty="0" smtClean="0"/>
                <a:t>Verification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67200" y="3810000"/>
            <a:ext cx="2155371" cy="838200"/>
            <a:chOff x="4952999" y="3886200"/>
            <a:chExt cx="2155371" cy="838200"/>
          </a:xfrm>
        </p:grpSpPr>
        <p:pic>
          <p:nvPicPr>
            <p:cNvPr id="14" name="Picture 16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4952999" y="3886200"/>
              <a:ext cx="2155371" cy="838200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5154384" y="4089857"/>
              <a:ext cx="1752600" cy="430887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Model-based Code Generation</a:t>
              </a: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781800" y="5839001"/>
            <a:ext cx="1774297" cy="94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store_roboBT_pack.jpg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267200" y="5640252"/>
            <a:ext cx="1676400" cy="114154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727596" y="3926840"/>
            <a:ext cx="2111604" cy="568960"/>
            <a:chOff x="6705600" y="4114800"/>
            <a:chExt cx="2111604" cy="568960"/>
          </a:xfrm>
        </p:grpSpPr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705600" y="4114800"/>
              <a:ext cx="2111604" cy="5689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885102" y="4183837"/>
              <a:ext cx="1752600" cy="430887"/>
            </a:xfrm>
            <a:prstGeom prst="rect">
              <a:avLst/>
            </a:prstGeom>
            <a:solidFill>
              <a:srgbClr val="F8F8F8">
                <a:alpha val="79000"/>
              </a:srgbClr>
            </a:solidFill>
            <a:ln>
              <a:solidFill>
                <a:schemeClr val="accent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 smtClean="0"/>
                <a:t>Schedule Generation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43600" y="4800600"/>
            <a:ext cx="1219200" cy="990600"/>
            <a:chOff x="5943600" y="4800600"/>
            <a:chExt cx="1219200" cy="990600"/>
          </a:xfrm>
        </p:grpSpPr>
        <p:sp>
          <p:nvSpPr>
            <p:cNvPr id="31" name="Rounded Rectangle 30"/>
            <p:cNvSpPr/>
            <p:nvPr/>
          </p:nvSpPr>
          <p:spPr bwMode="auto">
            <a:xfrm>
              <a:off x="5943600" y="4800600"/>
              <a:ext cx="1219200" cy="990600"/>
            </a:xfrm>
            <a:prstGeom prst="roundRect">
              <a:avLst/>
            </a:prstGeom>
            <a:noFill/>
            <a:ln w="444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057900" y="4935558"/>
              <a:ext cx="990600" cy="720685"/>
              <a:chOff x="6096000" y="4918115"/>
              <a:chExt cx="990600" cy="720685"/>
            </a:xfrm>
          </p:grpSpPr>
          <p:pic>
            <p:nvPicPr>
              <p:cNvPr id="10" name="Picture 27"/>
              <p:cNvPicPr>
                <a:picLocks noChangeAspect="1" noChangeArrowheads="1"/>
              </p:cNvPicPr>
              <p:nvPr/>
            </p:nvPicPr>
            <p:blipFill>
              <a:blip r:embed="rId12" cstate="screen"/>
              <a:srcRect/>
              <a:stretch>
                <a:fillRect/>
              </a:stretch>
            </p:blipFill>
            <p:spPr bwMode="auto">
              <a:xfrm>
                <a:off x="6096000" y="4918115"/>
                <a:ext cx="660037" cy="5095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8" name="Rounded Rectangle 27"/>
              <p:cNvSpPr/>
              <p:nvPr/>
            </p:nvSpPr>
            <p:spPr bwMode="auto">
              <a:xfrm>
                <a:off x="6400800" y="5105400"/>
                <a:ext cx="685800" cy="18728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/>
                  <a:t>Schedule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6096000" y="5451515"/>
                <a:ext cx="914400" cy="18728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/>
                  <a:t>SW Platform</a:t>
                </a:r>
              </a:p>
            </p:txBody>
          </p:sp>
        </p:grpSp>
      </p:grpSp>
      <p:sp>
        <p:nvSpPr>
          <p:cNvPr id="33" name="Right Arrow 32"/>
          <p:cNvSpPr/>
          <p:nvPr/>
        </p:nvSpPr>
        <p:spPr bwMode="auto">
          <a:xfrm>
            <a:off x="3276600" y="2514600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5105400" y="35052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7162800" y="3581400"/>
            <a:ext cx="3048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0" name="Shape 39"/>
          <p:cNvCxnSpPr>
            <a:stCxn id="14" idx="2"/>
            <a:endCxn id="10" idx="1"/>
          </p:cNvCxnSpPr>
          <p:nvPr/>
        </p:nvCxnSpPr>
        <p:spPr bwMode="auto">
          <a:xfrm rot="16200000" flipH="1">
            <a:off x="5430317" y="4562769"/>
            <a:ext cx="542152" cy="7130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hape 41"/>
          <p:cNvCxnSpPr>
            <a:stCxn id="24" idx="2"/>
            <a:endCxn id="28" idx="3"/>
          </p:cNvCxnSpPr>
          <p:nvPr/>
        </p:nvCxnSpPr>
        <p:spPr bwMode="auto">
          <a:xfrm rot="5400000">
            <a:off x="7055606" y="4488694"/>
            <a:ext cx="720686" cy="7348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Bent-Up Arrow 42"/>
          <p:cNvSpPr/>
          <p:nvPr/>
        </p:nvSpPr>
        <p:spPr bwMode="auto">
          <a:xfrm flipV="1">
            <a:off x="7239000" y="5486400"/>
            <a:ext cx="4572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Bent-Up Arrow 43"/>
          <p:cNvSpPr/>
          <p:nvPr/>
        </p:nvSpPr>
        <p:spPr bwMode="auto">
          <a:xfrm flipH="1" flipV="1">
            <a:off x="5257800" y="5410200"/>
            <a:ext cx="6096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9079198">
            <a:off x="3475618" y="3482645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8279198">
            <a:off x="3153782" y="3222955"/>
            <a:ext cx="7620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Foundation: Semantics for ESMoL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b="1" dirty="0" smtClean="0"/>
              <a:t>ESMoL</a:t>
            </a:r>
            <a:r>
              <a:rPr lang="en-US" sz="1400" dirty="0" smtClean="0"/>
              <a:t>: Embedded System Modeling Language</a:t>
            </a:r>
          </a:p>
          <a:p>
            <a:r>
              <a:rPr lang="en-US" sz="1400" dirty="0" smtClean="0"/>
              <a:t>Components:</a:t>
            </a:r>
          </a:p>
          <a:p>
            <a:pPr lvl="1"/>
            <a:r>
              <a:rPr lang="en-US" sz="1200" dirty="0" smtClean="0"/>
              <a:t>Synchronous dataflow network + </a:t>
            </a:r>
            <a:r>
              <a:rPr lang="en-US" sz="1200" dirty="0" err="1" smtClean="0"/>
              <a:t>Statecharts</a:t>
            </a:r>
            <a:endParaRPr lang="en-US" sz="1200" dirty="0" smtClean="0"/>
          </a:p>
          <a:p>
            <a:pPr lvl="1"/>
            <a:r>
              <a:rPr lang="en-US" sz="1200" dirty="0" smtClean="0"/>
              <a:t>Run at a fixed rate - periodic execution:</a:t>
            </a:r>
          </a:p>
          <a:p>
            <a:pPr lvl="1">
              <a:buNone/>
            </a:pPr>
            <a:r>
              <a:rPr lang="en-US" sz="1200" dirty="0" smtClean="0"/>
              <a:t>	x(k+1) = f(x(k),u(k)) – State update</a:t>
            </a:r>
          </a:p>
          <a:p>
            <a:pPr lvl="1">
              <a:buNone/>
            </a:pPr>
            <a:r>
              <a:rPr lang="en-US" sz="1200" dirty="0" smtClean="0"/>
              <a:t>	y(k+1) = g(x(k),u(k)) – Output Update </a:t>
            </a:r>
          </a:p>
          <a:p>
            <a:pPr lvl="1"/>
            <a:r>
              <a:rPr lang="en-US" sz="1200" dirty="0" smtClean="0"/>
              <a:t>Responsible for (periodic) I/O interactions</a:t>
            </a:r>
          </a:p>
          <a:p>
            <a:r>
              <a:rPr lang="en-US" sz="1400" dirty="0" smtClean="0"/>
              <a:t>Component architecture:</a:t>
            </a:r>
          </a:p>
          <a:p>
            <a:pPr lvl="1"/>
            <a:r>
              <a:rPr lang="en-US" sz="1200" dirty="0" smtClean="0"/>
              <a:t>Components are scheduled according to their rates</a:t>
            </a:r>
          </a:p>
          <a:p>
            <a:pPr lvl="1"/>
            <a:r>
              <a:rPr lang="en-US" sz="1200" dirty="0" smtClean="0"/>
              <a:t>Communication is facilitated by time-triggered messages</a:t>
            </a:r>
          </a:p>
          <a:p>
            <a:r>
              <a:rPr lang="en-US" sz="1400" dirty="0" smtClean="0"/>
              <a:t>Hardware platform:</a:t>
            </a:r>
          </a:p>
          <a:p>
            <a:pPr lvl="1"/>
            <a:r>
              <a:rPr lang="en-US" sz="1200" dirty="0" smtClean="0"/>
              <a:t>Each node runs a cyclic, static, timed-triggered schedule</a:t>
            </a:r>
          </a:p>
          <a:p>
            <a:pPr lvl="1"/>
            <a:r>
              <a:rPr lang="en-US" sz="1200" dirty="0" smtClean="0"/>
              <a:t>Nodes communicate via time-triggered messages </a:t>
            </a:r>
            <a:endParaRPr lang="en-US" sz="1200" dirty="0"/>
          </a:p>
        </p:txBody>
      </p:sp>
      <p:pic>
        <p:nvPicPr>
          <p:cNvPr id="5" name="Content Placeholder 4" descr="esmol_design.png"/>
          <p:cNvPicPr>
            <a:picLocks noGrp="1" noChangeAspect="1"/>
          </p:cNvPicPr>
          <p:nvPr>
            <p:ph sz="half" idx="2"/>
          </p:nvPr>
        </p:nvPicPr>
        <p:blipFill>
          <a:blip r:embed="rId2" cstate="screen"/>
          <a:stretch>
            <a:fillRect/>
          </a:stretch>
        </p:blipFill>
        <p:spPr>
          <a:xfrm>
            <a:off x="5610564" y="2057400"/>
            <a:ext cx="3000036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mr_deploy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537601" y="3505200"/>
            <a:ext cx="2072999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715000" y="5334000"/>
            <a:ext cx="2895600" cy="115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design models into implementation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Simulink models translated into ESMoL functional models</a:t>
            </a:r>
          </a:p>
          <a:p>
            <a:r>
              <a:rPr lang="en-US" sz="2000" i="1" dirty="0" smtClean="0"/>
              <a:t>Syntactical</a:t>
            </a:r>
            <a:r>
              <a:rPr lang="en-US" sz="2000" dirty="0" smtClean="0"/>
              <a:t> translation</a:t>
            </a:r>
          </a:p>
          <a:p>
            <a:r>
              <a:rPr lang="en-US" sz="2000" dirty="0" smtClean="0"/>
              <a:t>Only discrete-time, fixed, single-rate subsystems and Stateflow blocks</a:t>
            </a:r>
          </a:p>
          <a:p>
            <a:r>
              <a:rPr lang="en-US" sz="2000" dirty="0" smtClean="0"/>
              <a:t>Produces an XML representation of the Simulink/Stateflow  model (suitable for other, XML-based tools)</a:t>
            </a:r>
          </a:p>
          <a:p>
            <a:endParaRPr lang="en-US" sz="2000" dirty="0" smtClean="0"/>
          </a:p>
        </p:txBody>
      </p:sp>
      <p:pic>
        <p:nvPicPr>
          <p:cNvPr id="8" name="Picture 2" descr="C:\src\svn\HCDDES\trunk\doc\papers\RTAS08\MDL2MG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81600" y="2439099"/>
            <a:ext cx="3619500" cy="2590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models in ESMoL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 smtClean="0"/>
              <a:t>Component models: imported Simulink subsystems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Software architecture models: dataflow diagram depicting signal flows and components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Hardware architecture models: processor nodes, communication buses, sensors and actuators</a:t>
            </a:r>
            <a:endParaRPr lang="en-US" sz="1600" i="1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Deployment models: (TT) tasks hosting components, interfacing via messages, mapped to processor nodes</a:t>
            </a:r>
          </a:p>
        </p:txBody>
      </p:sp>
      <p:pic>
        <p:nvPicPr>
          <p:cNvPr id="5" name="Content Placeholder 4" descr="esmol_design.png"/>
          <p:cNvPicPr>
            <a:picLocks noGrp="1" noChangeAspect="1"/>
          </p:cNvPicPr>
          <p:nvPr>
            <p:ph sz="half" idx="2"/>
          </p:nvPr>
        </p:nvPicPr>
        <p:blipFill>
          <a:blip r:embed="rId2" cstate="screen"/>
          <a:stretch>
            <a:fillRect/>
          </a:stretch>
        </p:blipFill>
        <p:spPr>
          <a:xfrm>
            <a:off x="5637297" y="1981200"/>
            <a:ext cx="2439903" cy="931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tmr_arch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172200" y="2760162"/>
            <a:ext cx="2062760" cy="1049838"/>
          </a:xfrm>
          <a:prstGeom prst="rect">
            <a:avLst/>
          </a:prstGeom>
        </p:spPr>
      </p:pic>
      <p:pic>
        <p:nvPicPr>
          <p:cNvPr id="7" name="Picture 6" descr="tmr_hardware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647945" y="3886200"/>
            <a:ext cx="1247787" cy="897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platformex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257545" y="4267200"/>
            <a:ext cx="2048255" cy="685800"/>
          </a:xfrm>
          <a:prstGeom prst="rect">
            <a:avLst/>
          </a:prstGeom>
        </p:spPr>
      </p:pic>
      <p:pic>
        <p:nvPicPr>
          <p:cNvPr id="9" name="Picture 8" descr="tmr_deploy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638800" y="5105400"/>
            <a:ext cx="2590800" cy="150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Presentation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Presentation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1505</TotalTime>
  <Words>1663</Words>
  <Application>Microsoft Office PowerPoint</Application>
  <PresentationFormat>On-screen Show (4:3)</PresentationFormat>
  <Paragraphs>433</Paragraphs>
  <Slides>28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Presentation Template</vt:lpstr>
      <vt:lpstr>Bitmap Image</vt:lpstr>
      <vt:lpstr>Equation</vt:lpstr>
      <vt:lpstr>Model-Integrated Toolchain for High Confidence Design</vt:lpstr>
      <vt:lpstr>Overall Design Flow</vt:lpstr>
      <vt:lpstr>Focus of the toolchain</vt:lpstr>
      <vt:lpstr>Toolchain challenges(1)</vt:lpstr>
      <vt:lpstr>Toolchain challenges (2)</vt:lpstr>
      <vt:lpstr>Toolchain overview</vt:lpstr>
      <vt:lpstr>Foundation: Semantics for ESMoL</vt:lpstr>
      <vt:lpstr>Functional design models into implementation models</vt:lpstr>
      <vt:lpstr>Design models in ESMoL</vt:lpstr>
      <vt:lpstr>Code Generation</vt:lpstr>
      <vt:lpstr>Schedule Generation</vt:lpstr>
      <vt:lpstr>Analysis and verification</vt:lpstr>
      <vt:lpstr>Execution: Time-triggered Platform</vt:lpstr>
      <vt:lpstr>Execution: Time-triggered Platform</vt:lpstr>
      <vt:lpstr>A Platform for Experimentation</vt:lpstr>
      <vt:lpstr>Towards A Development Paradigm</vt:lpstr>
      <vt:lpstr>Status and next steps</vt:lpstr>
      <vt:lpstr>BACKUP SLIDES</vt:lpstr>
      <vt:lpstr>Prototype toolchain elements</vt:lpstr>
      <vt:lpstr>Design rationale for prototype toolchain (1)</vt:lpstr>
      <vt:lpstr>Embedded System Modeling Language</vt:lpstr>
      <vt:lpstr>Design rationale for prototype toolchain (2)</vt:lpstr>
      <vt:lpstr>Code generation Dataflow(Simulink) and Statechart(Stateflow)</vt:lpstr>
      <vt:lpstr>Design rationale for prototype toolchain (3)</vt:lpstr>
      <vt:lpstr>Scheduling</vt:lpstr>
      <vt:lpstr>Realization</vt:lpstr>
      <vt:lpstr>Platforms</vt:lpstr>
      <vt:lpstr>TT Virtual Machine</vt:lpstr>
    </vt:vector>
  </TitlesOfParts>
  <Company>ISIS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Design and Verification of Embedded Software</dc:title>
  <dc:creator>Gabor Karsai</dc:creator>
  <cp:lastModifiedBy>Gabor Karsai</cp:lastModifiedBy>
  <cp:revision>220</cp:revision>
  <cp:lastPrinted>1601-01-01T00:00:00Z</cp:lastPrinted>
  <dcterms:created xsi:type="dcterms:W3CDTF">2006-08-03T17:30:31Z</dcterms:created>
  <dcterms:modified xsi:type="dcterms:W3CDTF">2009-06-01T17:39:20Z</dcterms:modified>
</cp:coreProperties>
</file>