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1" r:id="rId3"/>
    <p:sldId id="302" r:id="rId4"/>
    <p:sldId id="294" r:id="rId5"/>
    <p:sldId id="297" r:id="rId6"/>
    <p:sldId id="295" r:id="rId7"/>
    <p:sldId id="296" r:id="rId8"/>
    <p:sldId id="286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8" r:id="rId19"/>
    <p:sldId id="299" r:id="rId20"/>
    <p:sldId id="300" r:id="rId21"/>
    <p:sldId id="31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B2"/>
    <a:srgbClr val="C4D7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4718" autoAdjust="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image" Target="../media/image50.wmf"/><Relationship Id="rId1" Type="http://schemas.openxmlformats.org/officeDocument/2006/relationships/image" Target="../media/image56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8.wmf"/><Relationship Id="rId1" Type="http://schemas.openxmlformats.org/officeDocument/2006/relationships/image" Target="../media/image56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AEEA6-315A-46EC-B887-8B095C80F029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47D1A-68CE-45D0-ABF2-3F107CAB7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295400" y="3810000"/>
            <a:ext cx="6477000" cy="1905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609600" y="1981200"/>
            <a:ext cx="7848600" cy="1676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DFE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9248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ISRCS 2009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 Passivity-Based Framework for Resilient Cyber Physical Systems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kottens@isis.vanderbil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is.vanderbilt.edu/node/4079" TargetMode="External"/><Relationship Id="rId2" Type="http://schemas.openxmlformats.org/officeDocument/2006/relationships/hyperlink" Target="http://www.isis.vanderbilt.edu/node/41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is.vanderbilt.edu/node/405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 Passivity-Based Framework for Resilient Cyber Physical Systems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ISRCS 2009</a:t>
            </a: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sz="2800" b="1" dirty="0" smtClean="0"/>
              <a:t>Idaho Falls, Idaho</a:t>
            </a:r>
            <a:endParaRPr lang="en-US" sz="2800" b="1" dirty="0" smtClean="0"/>
          </a:p>
          <a:p>
            <a:pPr>
              <a:spcBef>
                <a:spcPts val="0"/>
              </a:spcBef>
            </a:pPr>
            <a:r>
              <a:rPr lang="en-US" sz="2800" b="1" dirty="0" smtClean="0"/>
              <a:t>Tuesday, </a:t>
            </a:r>
            <a:r>
              <a:rPr lang="en-US" sz="2800" b="1" dirty="0" smtClean="0"/>
              <a:t>August 11, </a:t>
            </a:r>
            <a:r>
              <a:rPr lang="en-US" sz="2800" b="1" dirty="0" smtClean="0"/>
              <a:t>2009 </a:t>
            </a:r>
            <a:r>
              <a:rPr lang="en-US" sz="2800" b="1" dirty="0" smtClean="0"/>
              <a:t>8:15 </a:t>
            </a:r>
            <a:r>
              <a:rPr lang="en-US" sz="2800" b="1" dirty="0" smtClean="0"/>
              <a:t>AM</a:t>
            </a:r>
          </a:p>
          <a:p>
            <a:pPr>
              <a:spcBef>
                <a:spcPts val="0"/>
              </a:spcBef>
            </a:pPr>
            <a:endParaRPr lang="en-US" sz="2800" b="1" dirty="0" smtClean="0"/>
          </a:p>
          <a:p>
            <a:pPr>
              <a:spcBef>
                <a:spcPts val="0"/>
              </a:spcBef>
            </a:pPr>
            <a:r>
              <a:rPr lang="en-US" sz="2600" b="1" dirty="0" smtClean="0"/>
              <a:t>Nicholas </a:t>
            </a:r>
            <a:r>
              <a:rPr lang="en-US" sz="2600" b="1" dirty="0" err="1" smtClean="0"/>
              <a:t>Kottenstette</a:t>
            </a:r>
            <a:r>
              <a:rPr lang="en-US" sz="2600" b="1" dirty="0" smtClean="0"/>
              <a:t> ( </a:t>
            </a:r>
            <a:r>
              <a:rPr lang="en-US" sz="2600" b="1" dirty="0" smtClean="0">
                <a:hlinkClick r:id="rId2"/>
              </a:rPr>
              <a:t>nkottens@isis.vanderbilt.edu</a:t>
            </a:r>
            <a:r>
              <a:rPr lang="en-US" sz="2600" b="1" dirty="0" smtClean="0"/>
              <a:t> ), </a:t>
            </a:r>
            <a:r>
              <a:rPr lang="en-US" sz="2600" b="1" dirty="0" smtClean="0"/>
              <a:t>Gabor </a:t>
            </a:r>
            <a:r>
              <a:rPr lang="en-US" sz="2600" b="1" dirty="0" err="1" smtClean="0"/>
              <a:t>Karsai</a:t>
            </a:r>
            <a:r>
              <a:rPr lang="en-US" sz="2600" b="1" dirty="0" smtClean="0"/>
              <a:t>, </a:t>
            </a:r>
            <a:endParaRPr lang="en-US" sz="2600" b="1" dirty="0" smtClean="0"/>
          </a:p>
          <a:p>
            <a:pPr>
              <a:spcBef>
                <a:spcPts val="0"/>
              </a:spcBef>
            </a:pPr>
            <a:r>
              <a:rPr lang="en-US" sz="2600" b="1" dirty="0" smtClean="0"/>
              <a:t>and Janos Sztipanovits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ISIS, Vanderbilt </a:t>
            </a:r>
            <a:r>
              <a:rPr lang="en-US" sz="2600" b="1" dirty="0" smtClean="0"/>
              <a:t>University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Thanks: Air Force (FA9550-06-1-0312), NSF (NSF-CCF-0820088)</a:t>
            </a: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Resilient-power-junction-network</a:t>
            </a:r>
            <a:endParaRPr lang="en-US" sz="3600" dirty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457200" y="1905000"/>
          <a:ext cx="8380413" cy="3384550"/>
        </p:xfrm>
        <a:graphic>
          <a:graphicData uri="http://schemas.openxmlformats.org/presentationml/2006/ole">
            <p:oleObj spid="_x0000_s76803" name="Equation" r:id="rId3" imgW="309852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52400" y="1524000"/>
          <a:ext cx="8763000" cy="4757455"/>
        </p:xfrm>
        <a:graphic>
          <a:graphicData uri="http://schemas.openxmlformats.org/presentationml/2006/ole">
            <p:oleObj spid="_x0000_s77826" name="Equation" r:id="rId3" imgW="3860640" imgH="2565360" progId="Equation.DSMT4">
              <p:embed/>
            </p:oleObj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5356225" y="5867400"/>
          <a:ext cx="3787775" cy="779463"/>
        </p:xfrm>
        <a:graphic>
          <a:graphicData uri="http://schemas.openxmlformats.org/presentationml/2006/ole">
            <p:oleObj spid="_x0000_s77827" name="Equation" r:id="rId4" imgW="20952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Response</a:t>
            </a:r>
            <a:endParaRPr lang="en-US" dirty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088" y="1143000"/>
            <a:ext cx="827791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236538" y="1570038"/>
          <a:ext cx="1400175" cy="1604962"/>
        </p:xfrm>
        <a:graphic>
          <a:graphicData uri="http://schemas.openxmlformats.org/presentationml/2006/ole">
            <p:oleObj spid="_x0000_s78853" name="Equation" r:id="rId4" imgW="77436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Single Controller Integrator Failure</a:t>
            </a:r>
            <a:endParaRPr lang="en-US" sz="36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76354"/>
            <a:ext cx="8229600" cy="568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84138" y="1600200"/>
          <a:ext cx="1400175" cy="1995488"/>
        </p:xfrm>
        <a:graphic>
          <a:graphicData uri="http://schemas.openxmlformats.org/presentationml/2006/ole">
            <p:oleObj spid="_x0000_s79875" name="Equation" r:id="rId4" imgW="774360" imgH="1104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DOS Attack on Single Controller</a:t>
            </a:r>
            <a:endParaRPr lang="en-US" sz="3600" dirty="0"/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84138" y="1600200"/>
          <a:ext cx="1400175" cy="1995488"/>
        </p:xfrm>
        <a:graphic>
          <a:graphicData uri="http://schemas.openxmlformats.org/presentationml/2006/ole">
            <p:oleObj spid="_x0000_s80898" name="Equation" r:id="rId3" imgW="774360" imgH="1104840" progId="Equation.DSMT4">
              <p:embed/>
            </p:oleObj>
          </a:graphicData>
        </a:graphic>
      </p:graphicFrame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19" y="1143000"/>
            <a:ext cx="858778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(undetected) </a:t>
            </a:r>
            <a:r>
              <a:rPr lang="en-US" sz="3600" dirty="0" smtClean="0"/>
              <a:t>Destabilizing controller introduced</a:t>
            </a:r>
            <a:endParaRPr lang="en-US" sz="36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2999"/>
            <a:ext cx="8305800" cy="57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4138" y="1600200"/>
          <a:ext cx="1400175" cy="1995488"/>
        </p:xfrm>
        <a:graphic>
          <a:graphicData uri="http://schemas.openxmlformats.org/presentationml/2006/ole">
            <p:oleObj spid="_x0000_s81923" name="Equation" r:id="rId4" imgW="774360" imgH="1104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Destabilizing controller detected and isolated</a:t>
            </a:r>
            <a:endParaRPr lang="en-US" sz="3600" dirty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4138" y="1600200"/>
          <a:ext cx="1400175" cy="1995488"/>
        </p:xfrm>
        <a:graphic>
          <a:graphicData uri="http://schemas.openxmlformats.org/presentationml/2006/ole">
            <p:oleObj spid="_x0000_s82946" name="Equation" r:id="rId3" imgW="774360" imgH="1104840" progId="Equation.DSMT4">
              <p:embed/>
            </p:oleObj>
          </a:graphicData>
        </a:graphic>
      </p:graphicFrame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4425" y="1314450"/>
            <a:ext cx="8029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how to interconnect redundant controllers in a resilient manner</a:t>
            </a:r>
          </a:p>
          <a:p>
            <a:r>
              <a:rPr lang="en-US" dirty="0" smtClean="0"/>
              <a:t>Tolerates both passive-faults and denial-of-service attacks w/o needing detection</a:t>
            </a:r>
          </a:p>
          <a:p>
            <a:r>
              <a:rPr lang="en-US" dirty="0" smtClean="0"/>
              <a:t>Highly unstable controllers will destabilize network w/o detection</a:t>
            </a:r>
          </a:p>
          <a:p>
            <a:r>
              <a:rPr lang="en-US" dirty="0" smtClean="0"/>
              <a:t>However, if detection occurs, isolation can be implemented in a transparent manner</a:t>
            </a:r>
          </a:p>
          <a:p>
            <a:r>
              <a:rPr lang="en-US" dirty="0" smtClean="0"/>
              <a:t>Detecting de-stabilizing controllers in the presence of different networking delays among controllers if fundamental research question.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a Conic Sys. Passive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76600"/>
            <a:ext cx="533400" cy="5334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93419" y="2538413"/>
          <a:ext cx="233363" cy="257175"/>
        </p:xfrm>
        <a:graphic>
          <a:graphicData uri="http://schemas.openxmlformats.org/presentationml/2006/ole">
            <p:oleObj spid="_x0000_s66562" name="Equation" r:id="rId3" imgW="126720" imgH="13968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906837" y="4021137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2400" y="4114800"/>
          <a:ext cx="1190625" cy="374650"/>
        </p:xfrm>
        <a:graphic>
          <a:graphicData uri="http://schemas.openxmlformats.org/presentationml/2006/ole">
            <p:oleObj spid="_x0000_s66563" name="Equation" r:id="rId4" imgW="647640" imgH="203040" progId="Equation.DSMT4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60960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9" idx="3"/>
            <a:endCxn id="8" idx="0"/>
          </p:cNvCxnSpPr>
          <p:nvPr/>
        </p:nvCxnSpPr>
        <p:spPr>
          <a:xfrm>
            <a:off x="4876800" y="2667000"/>
            <a:ext cx="1485900" cy="6096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"/>
          <p:cNvCxnSpPr>
            <a:stCxn id="6" idx="3"/>
            <a:endCxn id="8" idx="4"/>
          </p:cNvCxnSpPr>
          <p:nvPr/>
        </p:nvCxnSpPr>
        <p:spPr>
          <a:xfrm flipV="1">
            <a:off x="5202237" y="3733800"/>
            <a:ext cx="1160463" cy="55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352800" y="4572000"/>
          <a:ext cx="2708275" cy="374650"/>
        </p:xfrm>
        <a:graphic>
          <a:graphicData uri="http://schemas.openxmlformats.org/presentationml/2006/ole">
            <p:oleObj spid="_x0000_s66564" name="Equation" r:id="rId5" imgW="1473120" imgH="203040" progId="Equation.DSMT4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943600" y="2895600"/>
          <a:ext cx="396003" cy="398462"/>
        </p:xfrm>
        <a:graphic>
          <a:graphicData uri="http://schemas.openxmlformats.org/presentationml/2006/ole">
            <p:oleObj spid="_x0000_s66565" name="Equation" r:id="rId6" imgW="139680" imgH="139680" progId="Equation.DSMT4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943600" y="3733800"/>
          <a:ext cx="395288" cy="398463"/>
        </p:xfrm>
        <a:graphic>
          <a:graphicData uri="http://schemas.openxmlformats.org/presentationml/2006/ole">
            <p:oleObj spid="_x0000_s66566" name="Equation" r:id="rId7" imgW="139680" imgH="139680" progId="Equation.DSMT4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4343400" y="24003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9"/>
          <p:cNvCxnSpPr>
            <a:stCxn id="4" idx="3"/>
            <a:endCxn id="19" idx="1"/>
          </p:cNvCxnSpPr>
          <p:nvPr/>
        </p:nvCxnSpPr>
        <p:spPr>
          <a:xfrm flipV="1">
            <a:off x="1447800" y="2667000"/>
            <a:ext cx="2895600" cy="876300"/>
          </a:xfrm>
          <a:prstGeom prst="bentConnector3">
            <a:avLst>
              <a:gd name="adj1" fmla="val 4267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9"/>
          <p:cNvCxnSpPr>
            <a:stCxn id="4" idx="3"/>
            <a:endCxn id="6" idx="1"/>
          </p:cNvCxnSpPr>
          <p:nvPr/>
        </p:nvCxnSpPr>
        <p:spPr>
          <a:xfrm>
            <a:off x="1447800" y="3543300"/>
            <a:ext cx="2459037" cy="7445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>
            <a:off x="6629400" y="350520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8400" y="2209800"/>
            <a:ext cx="4267200" cy="2819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953000" y="5029200"/>
          <a:ext cx="1774825" cy="374650"/>
        </p:xfrm>
        <a:graphic>
          <a:graphicData uri="http://schemas.openxmlformats.org/presentationml/2006/ole">
            <p:oleObj spid="_x0000_s66567" name="Equation" r:id="rId8" imgW="965160" imgH="203040" progId="Equation.DSMT4">
              <p:embed/>
            </p:oleObj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3352800" y="2971800"/>
          <a:ext cx="2311400" cy="374650"/>
        </p:xfrm>
        <a:graphic>
          <a:graphicData uri="http://schemas.openxmlformats.org/presentationml/2006/ole">
            <p:oleObj spid="_x0000_s66568" name="Equation" r:id="rId9" imgW="12571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to Make a Conic Sys. Passive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76600"/>
            <a:ext cx="533400" cy="5334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0038" y="2306638"/>
          <a:ext cx="1003300" cy="723900"/>
        </p:xfrm>
        <a:graphic>
          <a:graphicData uri="http://schemas.openxmlformats.org/presentationml/2006/ole">
            <p:oleObj spid="_x0000_s67586" name="Equation" r:id="rId3" imgW="545760" imgH="39348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906837" y="4021137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2400" y="4114800"/>
          <a:ext cx="1190625" cy="374650"/>
        </p:xfrm>
        <a:graphic>
          <a:graphicData uri="http://schemas.openxmlformats.org/presentationml/2006/ole">
            <p:oleObj spid="_x0000_s67587" name="Equation" r:id="rId4" imgW="647640" imgH="203040" progId="Equation.DSMT4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60960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9" idx="3"/>
            <a:endCxn id="8" idx="0"/>
          </p:cNvCxnSpPr>
          <p:nvPr/>
        </p:nvCxnSpPr>
        <p:spPr>
          <a:xfrm>
            <a:off x="5181600" y="2705100"/>
            <a:ext cx="1181100" cy="5715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"/>
          <p:cNvCxnSpPr>
            <a:stCxn id="6" idx="3"/>
            <a:endCxn id="8" idx="4"/>
          </p:cNvCxnSpPr>
          <p:nvPr/>
        </p:nvCxnSpPr>
        <p:spPr>
          <a:xfrm flipV="1">
            <a:off x="5202237" y="3733800"/>
            <a:ext cx="1160463" cy="55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352800" y="4572000"/>
          <a:ext cx="2708275" cy="374650"/>
        </p:xfrm>
        <a:graphic>
          <a:graphicData uri="http://schemas.openxmlformats.org/presentationml/2006/ole">
            <p:oleObj spid="_x0000_s67588" name="Equation" r:id="rId5" imgW="1473120" imgH="203040" progId="Equation.DSMT4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943600" y="2895600"/>
          <a:ext cx="396003" cy="398462"/>
        </p:xfrm>
        <a:graphic>
          <a:graphicData uri="http://schemas.openxmlformats.org/presentationml/2006/ole">
            <p:oleObj spid="_x0000_s67589" name="Equation" r:id="rId6" imgW="139680" imgH="139680" progId="Equation.DSMT4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943600" y="3733800"/>
          <a:ext cx="395288" cy="398463"/>
        </p:xfrm>
        <a:graphic>
          <a:graphicData uri="http://schemas.openxmlformats.org/presentationml/2006/ole">
            <p:oleObj spid="_x0000_s67590" name="Equation" r:id="rId7" imgW="139680" imgH="139680" progId="Equation.DSMT4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4038600" y="2362200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9"/>
          <p:cNvCxnSpPr>
            <a:stCxn id="4" idx="3"/>
            <a:endCxn id="19" idx="1"/>
          </p:cNvCxnSpPr>
          <p:nvPr/>
        </p:nvCxnSpPr>
        <p:spPr>
          <a:xfrm flipV="1">
            <a:off x="1447800" y="2705100"/>
            <a:ext cx="2590800" cy="838200"/>
          </a:xfrm>
          <a:prstGeom prst="bentConnector3">
            <a:avLst>
              <a:gd name="adj1" fmla="val 479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9"/>
          <p:cNvCxnSpPr>
            <a:stCxn id="4" idx="3"/>
            <a:endCxn id="6" idx="1"/>
          </p:cNvCxnSpPr>
          <p:nvPr/>
        </p:nvCxnSpPr>
        <p:spPr>
          <a:xfrm>
            <a:off x="1447800" y="3543300"/>
            <a:ext cx="2459037" cy="7445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>
            <a:off x="6629400" y="350520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8400" y="2209800"/>
            <a:ext cx="4267200" cy="2819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953000" y="5029200"/>
          <a:ext cx="1774825" cy="374650"/>
        </p:xfrm>
        <a:graphic>
          <a:graphicData uri="http://schemas.openxmlformats.org/presentationml/2006/ole">
            <p:oleObj spid="_x0000_s67591" name="Equation" r:id="rId8" imgW="965160" imgH="203040" progId="Equation.DSMT4">
              <p:embed/>
            </p:oleObj>
          </a:graphicData>
        </a:graphic>
      </p:graphicFrame>
      <p:graphicFrame>
        <p:nvGraphicFramePr>
          <p:cNvPr id="67592" name="Object 2"/>
          <p:cNvGraphicFramePr>
            <a:graphicFrameLocks noChangeAspect="1"/>
          </p:cNvGraphicFramePr>
          <p:nvPr/>
        </p:nvGraphicFramePr>
        <p:xfrm>
          <a:off x="2819400" y="3124200"/>
          <a:ext cx="3221037" cy="374650"/>
        </p:xfrm>
        <a:graphic>
          <a:graphicData uri="http://schemas.openxmlformats.org/presentationml/2006/ole">
            <p:oleObj spid="_x0000_s67592" name="Equation" r:id="rId9" imgW="1752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 Systems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145381" y="3505200"/>
          <a:ext cx="6929438" cy="871538"/>
        </p:xfrm>
        <a:graphic>
          <a:graphicData uri="http://schemas.openxmlformats.org/presentationml/2006/ole">
            <p:oleObj spid="_x0000_s73731" name="Equation" r:id="rId3" imgW="3835080" imgH="48240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27188" y="4495800"/>
          <a:ext cx="5965825" cy="595312"/>
        </p:xfrm>
        <a:graphic>
          <a:graphicData uri="http://schemas.openxmlformats.org/presentationml/2006/ole">
            <p:oleObj spid="_x0000_s73733" name="Equation" r:id="rId4" imgW="3301920" imgH="330120" progId="Equation.DSMT4">
              <p:embed/>
            </p:oleObj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7348" y="1676400"/>
            <a:ext cx="3925504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981200" y="5257800"/>
          <a:ext cx="5853112" cy="1190625"/>
        </p:xfrm>
        <a:graphic>
          <a:graphicData uri="http://schemas.openxmlformats.org/presentationml/2006/ole">
            <p:oleObj spid="_x0000_s73735" name="Equation" r:id="rId6" imgW="3238200" imgH="660240" progId="Equation.DSMT4">
              <p:embed/>
            </p:oleObj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85800" y="2819400"/>
          <a:ext cx="7848600" cy="779463"/>
        </p:xfrm>
        <a:graphic>
          <a:graphicData uri="http://schemas.openxmlformats.org/presentationml/2006/ole">
            <p:oleObj spid="_x0000_s73736" name="Equation" r:id="rId7" imgW="35938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a Conic Sys. Passive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76600"/>
            <a:ext cx="533400" cy="5334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0038" y="2306638"/>
          <a:ext cx="1003300" cy="723900"/>
        </p:xfrm>
        <a:graphic>
          <a:graphicData uri="http://schemas.openxmlformats.org/presentationml/2006/ole">
            <p:oleObj spid="_x0000_s68610" name="Equation" r:id="rId3" imgW="545760" imgH="39348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429000" y="3657600"/>
            <a:ext cx="2514600" cy="89693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9" idx="3"/>
            <a:endCxn id="8" idx="0"/>
          </p:cNvCxnSpPr>
          <p:nvPr/>
        </p:nvCxnSpPr>
        <p:spPr>
          <a:xfrm>
            <a:off x="5181600" y="2705100"/>
            <a:ext cx="1181100" cy="5715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"/>
          <p:cNvCxnSpPr>
            <a:stCxn id="6" idx="3"/>
            <a:endCxn id="8" idx="4"/>
          </p:cNvCxnSpPr>
          <p:nvPr/>
        </p:nvCxnSpPr>
        <p:spPr>
          <a:xfrm flipV="1">
            <a:off x="5943600" y="3733800"/>
            <a:ext cx="419100" cy="37226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943600" y="2895600"/>
          <a:ext cx="396003" cy="398462"/>
        </p:xfrm>
        <a:graphic>
          <a:graphicData uri="http://schemas.openxmlformats.org/presentationml/2006/ole">
            <p:oleObj spid="_x0000_s68613" name="Equation" r:id="rId4" imgW="139680" imgH="139680" progId="Equation.DSMT4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943600" y="3733800"/>
          <a:ext cx="395288" cy="398463"/>
        </p:xfrm>
        <a:graphic>
          <a:graphicData uri="http://schemas.openxmlformats.org/presentationml/2006/ole">
            <p:oleObj spid="_x0000_s68614" name="Equation" r:id="rId5" imgW="139680" imgH="139680" progId="Equation.DSMT4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4038600" y="2362200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9"/>
          <p:cNvCxnSpPr>
            <a:stCxn id="4" idx="3"/>
            <a:endCxn id="19" idx="1"/>
          </p:cNvCxnSpPr>
          <p:nvPr/>
        </p:nvCxnSpPr>
        <p:spPr>
          <a:xfrm flipV="1">
            <a:off x="1447800" y="2705100"/>
            <a:ext cx="2590800" cy="838200"/>
          </a:xfrm>
          <a:prstGeom prst="bentConnector3">
            <a:avLst>
              <a:gd name="adj1" fmla="val 3823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9"/>
          <p:cNvCxnSpPr>
            <a:stCxn id="4" idx="3"/>
            <a:endCxn id="6" idx="1"/>
          </p:cNvCxnSpPr>
          <p:nvPr/>
        </p:nvCxnSpPr>
        <p:spPr>
          <a:xfrm>
            <a:off x="1447800" y="3543300"/>
            <a:ext cx="1981200" cy="5627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>
            <a:off x="6629400" y="350520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62200" y="2286000"/>
            <a:ext cx="4267200" cy="2438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592" name="Object 2"/>
          <p:cNvGraphicFramePr>
            <a:graphicFrameLocks noChangeAspect="1"/>
          </p:cNvGraphicFramePr>
          <p:nvPr/>
        </p:nvGraphicFramePr>
        <p:xfrm>
          <a:off x="3694113" y="3124200"/>
          <a:ext cx="1725612" cy="374650"/>
        </p:xfrm>
        <a:graphic>
          <a:graphicData uri="http://schemas.openxmlformats.org/presentationml/2006/ole">
            <p:oleObj spid="_x0000_s68616" name="Equation" r:id="rId6" imgW="939600" imgH="203040" progId="Equation.DSMT4">
              <p:embed/>
            </p:oleObj>
          </a:graphicData>
        </a:graphic>
      </p:graphicFrame>
      <p:graphicFrame>
        <p:nvGraphicFramePr>
          <p:cNvPr id="68617" name="Object 2"/>
          <p:cNvGraphicFramePr>
            <a:graphicFrameLocks noChangeAspect="1"/>
          </p:cNvGraphicFramePr>
          <p:nvPr/>
        </p:nvGraphicFramePr>
        <p:xfrm>
          <a:off x="3429000" y="3657600"/>
          <a:ext cx="2543175" cy="839788"/>
        </p:xfrm>
        <a:graphic>
          <a:graphicData uri="http://schemas.openxmlformats.org/presentationml/2006/ole">
            <p:oleObj spid="_x0000_s68617" name="Equation" r:id="rId7" imgW="13842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Kottenstette</a:t>
            </a:r>
            <a:r>
              <a:rPr lang="en-US" sz="1600" dirty="0" smtClean="0"/>
              <a:t>, N., and N. Chopra, "Lm2-stable digital-control networks for multiple continuous passive plants", 1st IFAC Workshop on Estimation and Control of Networked Systems (NecSys'09), Venice, Italy, International Federation of Automatic Control, 09/2009. </a:t>
            </a:r>
            <a:r>
              <a:rPr lang="en-US" sz="1600" dirty="0" smtClean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www.isis.vanderbilt.edu/node/4101</a:t>
            </a:r>
            <a:endParaRPr lang="en-US" sz="1600" dirty="0" smtClean="0"/>
          </a:p>
          <a:p>
            <a:r>
              <a:rPr lang="en-US" sz="1600" dirty="0" err="1" smtClean="0"/>
              <a:t>Kottenstette</a:t>
            </a:r>
            <a:r>
              <a:rPr lang="en-US" sz="1600" dirty="0" smtClean="0"/>
              <a:t>, N., and N. Chopra,  "Lm2-stable digital-control networks for multiple continuous passive plants",  Technical Report, Nashville, TN, Institute for Software Integrated Systems, Vanderbilt University, pp. 1-14, 04/2009. </a:t>
            </a:r>
            <a:r>
              <a:rPr lang="en-US" sz="1600" dirty="0" smtClean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www.isis.vanderbilt.edu/node/4079</a:t>
            </a:r>
            <a:endParaRPr lang="en-US" sz="1600" dirty="0" smtClean="0"/>
          </a:p>
          <a:p>
            <a:r>
              <a:rPr lang="en-US" sz="1600" dirty="0" err="1" smtClean="0"/>
              <a:t>Kottenstette</a:t>
            </a:r>
            <a:r>
              <a:rPr lang="en-US" sz="1600" dirty="0" smtClean="0"/>
              <a:t>, N., J. Hall, X. </a:t>
            </a:r>
            <a:r>
              <a:rPr lang="en-US" sz="1600" dirty="0" err="1" smtClean="0"/>
              <a:t>Koutsoukos</a:t>
            </a:r>
            <a:r>
              <a:rPr lang="en-US" sz="1600" dirty="0" smtClean="0"/>
              <a:t>, P. J. </a:t>
            </a:r>
            <a:r>
              <a:rPr lang="en-US" sz="1600" dirty="0" err="1" smtClean="0"/>
              <a:t>Antsaklis</a:t>
            </a:r>
            <a:r>
              <a:rPr lang="en-US" sz="1600" dirty="0" smtClean="0"/>
              <a:t>, and J. </a:t>
            </a:r>
            <a:r>
              <a:rPr lang="en-US" sz="1600" dirty="0" err="1" smtClean="0"/>
              <a:t>Sztipanovits</a:t>
            </a:r>
            <a:r>
              <a:rPr lang="en-US" sz="1600" dirty="0" smtClean="0"/>
              <a:t>,  "Digital Control of Multiple Discrete Passive Plants Over Networks",  Technical Report, Nashville, TN, Institute for Software Integrated Systems, Vanderbilt University, pp. 1-14, 03/2009. </a:t>
            </a:r>
            <a:r>
              <a:rPr lang="en-US" sz="1600" dirty="0" smtClean="0"/>
              <a:t>(accepted with revisions IJSCC)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 smtClean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www.isis.vanderbilt.edu/node/4050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 Systems Properties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1" y="1570288"/>
            <a:ext cx="4572000" cy="185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4345783" y="2133600"/>
          <a:ext cx="757237" cy="412750"/>
        </p:xfrm>
        <a:graphic>
          <a:graphicData uri="http://schemas.openxmlformats.org/presentationml/2006/ole">
            <p:oleObj spid="_x0000_s74758" name="Equation" r:id="rId4" imgW="419040" imgH="228600" progId="Equation.DSMT4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414839" y="3048000"/>
          <a:ext cx="619125" cy="366713"/>
        </p:xfrm>
        <a:graphic>
          <a:graphicData uri="http://schemas.openxmlformats.org/presentationml/2006/ole">
            <p:oleObj spid="_x0000_s74759" name="Equation" r:id="rId5" imgW="342720" imgH="203040" progId="Equation.DSMT4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3967164" y="3429000"/>
          <a:ext cx="1514475" cy="412750"/>
        </p:xfrm>
        <a:graphic>
          <a:graphicData uri="http://schemas.openxmlformats.org/presentationml/2006/ole">
            <p:oleObj spid="_x0000_s74760" name="Equation" r:id="rId6" imgW="838080" imgH="228600" progId="Equation.DSMT4">
              <p:embed/>
            </p:oleObj>
          </a:graphicData>
        </a:graphic>
      </p:graphicFrame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810000"/>
            <a:ext cx="4530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2994061" y="4495800"/>
          <a:ext cx="619125" cy="366713"/>
        </p:xfrm>
        <a:graphic>
          <a:graphicData uri="http://schemas.openxmlformats.org/presentationml/2006/ole">
            <p:oleObj spid="_x0000_s74761" name="Equation" r:id="rId8" imgW="342720" imgH="203040" progId="Equation.DSMT4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447800" y="4953000"/>
          <a:ext cx="1606550" cy="366713"/>
        </p:xfrm>
        <a:graphic>
          <a:graphicData uri="http://schemas.openxmlformats.org/presentationml/2006/ole">
            <p:oleObj spid="_x0000_s74762" name="Equation" r:id="rId9" imgW="888840" imgH="203040" progId="Equation.DSMT4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555661" y="3810000"/>
          <a:ext cx="296862" cy="412750"/>
        </p:xfrm>
        <a:graphic>
          <a:graphicData uri="http://schemas.openxmlformats.org/presentationml/2006/ole">
            <p:oleObj spid="_x0000_s74763" name="Equation" r:id="rId10" imgW="164880" imgH="228600" progId="Equation.DSMT4">
              <p:embed/>
            </p:oleObj>
          </a:graphicData>
        </a:graphic>
      </p:graphicFrame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9600" y="5486400"/>
            <a:ext cx="239357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3276600" y="5562600"/>
          <a:ext cx="5530850" cy="366713"/>
        </p:xfrm>
        <a:graphic>
          <a:graphicData uri="http://schemas.openxmlformats.org/presentationml/2006/ole">
            <p:oleObj spid="_x0000_s74764" name="Equation" r:id="rId12" imgW="3060360" imgH="203040" progId="Equation.DSMT4">
              <p:embed/>
            </p:oleObj>
          </a:graphicData>
        </a:graphic>
      </p:graphicFrame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419600" y="38862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5607050" y="4625975"/>
          <a:ext cx="2154238" cy="412750"/>
        </p:xfrm>
        <a:graphic>
          <a:graphicData uri="http://schemas.openxmlformats.org/presentationml/2006/ole">
            <p:oleObj spid="_x0000_s74765" name="Equation" r:id="rId14" imgW="1193760" imgH="228600" progId="Equation.DSMT4">
              <p:embed/>
            </p:oleObj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3886200" y="5943600"/>
            <a:ext cx="525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Digital Passive Attitude and Altitude Control Schemes for </a:t>
            </a:r>
            <a:r>
              <a:rPr lang="en-US" sz="1400" b="1" dirty="0" err="1" smtClean="0"/>
              <a:t>Quadrotor</a:t>
            </a:r>
            <a:r>
              <a:rPr lang="en-US" sz="1400" b="1" dirty="0" smtClean="0"/>
              <a:t> Aircraft 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Porter: to appear ICCA’09)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</a:t>
            </a:r>
            <a:r>
              <a:rPr lang="en-US" baseline="30000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-Stable Digital Control Network</a:t>
            </a:r>
            <a:endParaRPr lang="en-US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654050" y="1600200"/>
          <a:ext cx="7729538" cy="1601788"/>
        </p:xfrm>
        <a:graphic>
          <a:graphicData uri="http://schemas.openxmlformats.org/presentationml/2006/ole">
            <p:oleObj spid="_x0000_s62468" name="Equation" r:id="rId3" imgW="3733560" imgH="774360" progId="Equation.DSMT4">
              <p:embed/>
            </p:oleObj>
          </a:graphicData>
        </a:graphic>
      </p:graphicFrame>
      <p:pic>
        <p:nvPicPr>
          <p:cNvPr id="62476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13" y="3352800"/>
            <a:ext cx="8969387" cy="1752600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2514600" y="5105400"/>
            <a:ext cx="662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 of Networked Control Systems Using Passivity</a:t>
            </a:r>
          </a:p>
          <a:p>
            <a:pPr algn="ctr"/>
            <a:r>
              <a:rPr lang="en-US" b="1" dirty="0" smtClean="0"/>
              <a:t>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Hall, </a:t>
            </a:r>
            <a:r>
              <a:rPr lang="en-US" sz="1400" b="1" dirty="0" err="1" smtClean="0"/>
              <a:t>Koutsoukos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Sztipanovits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Antsaklis</a:t>
            </a:r>
            <a:r>
              <a:rPr lang="en-US" sz="1400" b="1" dirty="0" smtClean="0"/>
              <a:t>, under review TPDS)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648200"/>
            <a:ext cx="67437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IPESH-Transform</a:t>
            </a:r>
            <a:endParaRPr lang="en-US" dirty="0"/>
          </a:p>
        </p:txBody>
      </p:sp>
      <p:pic>
        <p:nvPicPr>
          <p:cNvPr id="62476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13" y="3048000"/>
            <a:ext cx="8969387" cy="1752600"/>
          </a:xfrm>
          <a:prstGeom prst="rect">
            <a:avLst/>
          </a:prstGeom>
          <a:noFill/>
        </p:spPr>
      </p:pic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228600" y="1524000"/>
          <a:ext cx="8728075" cy="893763"/>
        </p:xfrm>
        <a:graphic>
          <a:graphicData uri="http://schemas.openxmlformats.org/presentationml/2006/ole">
            <p:oleObj spid="_x0000_s65539" name="Equation" r:id="rId5" imgW="4216320" imgH="43164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429000"/>
            <a:ext cx="609600" cy="9144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3276600"/>
            <a:ext cx="914400" cy="1295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541" name="Object 3"/>
          <p:cNvGraphicFramePr>
            <a:graphicFrameLocks noChangeAspect="1"/>
          </p:cNvGraphicFramePr>
          <p:nvPr/>
        </p:nvGraphicFramePr>
        <p:xfrm>
          <a:off x="465137" y="2209800"/>
          <a:ext cx="8255000" cy="893763"/>
        </p:xfrm>
        <a:graphic>
          <a:graphicData uri="http://schemas.openxmlformats.org/presentationml/2006/ole">
            <p:oleObj spid="_x0000_s65541" name="Equation" r:id="rId6" imgW="39877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Bilinear Transform w/ Wave Variables</a:t>
            </a:r>
            <a:endParaRPr lang="en-US" sz="3600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28600" y="1752600"/>
          <a:ext cx="4183644" cy="990600"/>
        </p:xfrm>
        <a:graphic>
          <a:graphicData uri="http://schemas.openxmlformats.org/presentationml/2006/ole">
            <p:oleObj spid="_x0000_s63490" name="Equation" r:id="rId3" imgW="2247840" imgH="533160" progId="Equation.DSMT4">
              <p:embed/>
            </p:oleObj>
          </a:graphicData>
        </a:graphic>
      </p:graphicFrame>
      <p:pic>
        <p:nvPicPr>
          <p:cNvPr id="62476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13" y="3200400"/>
            <a:ext cx="8969387" cy="1752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715000" y="3276600"/>
            <a:ext cx="6858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352800"/>
            <a:ext cx="685800" cy="1371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752600"/>
            <a:ext cx="4191000" cy="990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57625" y="5715000"/>
            <a:ext cx="51054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04800" y="4953000"/>
          <a:ext cx="5181600" cy="723113"/>
        </p:xfrm>
        <a:graphic>
          <a:graphicData uri="http://schemas.openxmlformats.org/presentationml/2006/ole">
            <p:oleObj spid="_x0000_s63492" name="Equation" r:id="rId5" imgW="2819160" imgH="393480" progId="Equation.DSMT4">
              <p:embed/>
            </p:oleObj>
          </a:graphicData>
        </a:graphic>
      </p:graphicFrame>
      <p:graphicFrame>
        <p:nvGraphicFramePr>
          <p:cNvPr id="63494" name="Object 4"/>
          <p:cNvGraphicFramePr>
            <a:graphicFrameLocks noChangeAspect="1"/>
          </p:cNvGraphicFramePr>
          <p:nvPr/>
        </p:nvGraphicFramePr>
        <p:xfrm>
          <a:off x="3962400" y="5715000"/>
          <a:ext cx="4972050" cy="723900"/>
        </p:xfrm>
        <a:graphic>
          <a:graphicData uri="http://schemas.openxmlformats.org/presentationml/2006/ole">
            <p:oleObj spid="_x0000_s63494" name="Equation" r:id="rId6" imgW="2705040" imgH="393480" progId="Equation.DSMT4">
              <p:embed/>
            </p:oleObj>
          </a:graphicData>
        </a:graphic>
      </p:graphicFrame>
      <p:graphicFrame>
        <p:nvGraphicFramePr>
          <p:cNvPr id="63495" name="Object 4"/>
          <p:cNvGraphicFramePr>
            <a:graphicFrameLocks noChangeAspect="1"/>
          </p:cNvGraphicFramePr>
          <p:nvPr/>
        </p:nvGraphicFramePr>
        <p:xfrm>
          <a:off x="4800600" y="1600200"/>
          <a:ext cx="3454400" cy="1486810"/>
        </p:xfrm>
        <a:graphic>
          <a:graphicData uri="http://schemas.openxmlformats.org/presentationml/2006/ole">
            <p:oleObj spid="_x0000_s63495" name="Equation" r:id="rId7" imgW="2120760" imgH="914400" progId="Equation.DSMT4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4800600" y="1600200"/>
            <a:ext cx="35052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4953000"/>
            <a:ext cx="5334000" cy="6858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PS-PH </a:t>
            </a:r>
            <a:r>
              <a:rPr lang="en-US" dirty="0" smtClean="0"/>
              <a:t>“</a:t>
            </a:r>
            <a:r>
              <a:rPr lang="en-US" dirty="0" smtClean="0"/>
              <a:t>inside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[-1,1] </a:t>
            </a:r>
            <a:endParaRPr lang="en-US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52400" y="4953000"/>
          <a:ext cx="8859837" cy="1443038"/>
        </p:xfrm>
        <a:graphic>
          <a:graphicData uri="http://schemas.openxmlformats.org/presentationml/2006/ole">
            <p:oleObj spid="_x0000_s64514" name="Equation" r:id="rId3" imgW="4279680" imgH="698400" progId="Equation.DSMT4">
              <p:embed/>
            </p:oleObj>
          </a:graphicData>
        </a:graphic>
      </p:graphicFrame>
      <p:pic>
        <p:nvPicPr>
          <p:cNvPr id="62476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13" y="3124200"/>
            <a:ext cx="8969387" cy="1752600"/>
          </a:xfrm>
          <a:prstGeom prst="rect">
            <a:avLst/>
          </a:prstGeom>
          <a:noFill/>
        </p:spPr>
      </p:pic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152400" y="1600200"/>
          <a:ext cx="8832850" cy="1470025"/>
        </p:xfrm>
        <a:graphic>
          <a:graphicData uri="http://schemas.openxmlformats.org/presentationml/2006/ole">
            <p:oleObj spid="_x0000_s64515" name="Equation" r:id="rId5" imgW="4267080" imgH="7110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505200"/>
            <a:ext cx="609600" cy="9144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276600"/>
            <a:ext cx="15240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4953000"/>
            <a:ext cx="8839200" cy="1447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1600200"/>
            <a:ext cx="8874125" cy="1423987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Stable </a:t>
            </a:r>
            <a:r>
              <a:rPr lang="en-US" dirty="0" smtClean="0"/>
              <a:t>Digital</a:t>
            </a:r>
            <a:r>
              <a:rPr lang="en-US" dirty="0" smtClean="0"/>
              <a:t> </a:t>
            </a:r>
            <a:r>
              <a:rPr lang="en-US" dirty="0" smtClean="0"/>
              <a:t>Control Networks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524000" y="457200"/>
          <a:ext cx="609600" cy="773414"/>
        </p:xfrm>
        <a:graphic>
          <a:graphicData uri="http://schemas.openxmlformats.org/presentationml/2006/ole">
            <p:oleObj spid="_x0000_s32770" name="Equation" r:id="rId3" imgW="190440" imgH="241200" progId="Equation.DSMT4">
              <p:embed/>
            </p:oleObj>
          </a:graphicData>
        </a:graphic>
      </p:graphicFrame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0"/>
            <a:ext cx="863414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800600" y="4038600"/>
          <a:ext cx="3489326" cy="366713"/>
        </p:xfrm>
        <a:graphic>
          <a:graphicData uri="http://schemas.openxmlformats.org/presentationml/2006/ole">
            <p:oleObj spid="_x0000_s32774" name="Equation" r:id="rId5" imgW="1930320" imgH="20304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800600" y="4038600"/>
            <a:ext cx="3505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5200" y="4800600"/>
            <a:ext cx="457200" cy="4572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2819400"/>
            <a:ext cx="609600" cy="4572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3962400" y="4343400"/>
            <a:ext cx="1981200" cy="4572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12" idx="2"/>
          </p:cNvCxnSpPr>
          <p:nvPr/>
        </p:nvCxnSpPr>
        <p:spPr bwMode="auto">
          <a:xfrm rot="5400000" flipH="1" flipV="1">
            <a:off x="5981700" y="3390900"/>
            <a:ext cx="685800" cy="4572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304800" y="228600"/>
          <a:ext cx="2686050" cy="366713"/>
        </p:xfrm>
        <a:graphic>
          <a:graphicData uri="http://schemas.openxmlformats.org/presentationml/2006/ole">
            <p:oleObj spid="_x0000_s32775" name="Equation" r:id="rId6" imgW="1485720" imgH="203040" progId="Equation.DSMT4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304800" y="228600"/>
            <a:ext cx="2667000" cy="3048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4" idx="1"/>
          </p:cNvCxnSpPr>
          <p:nvPr/>
        </p:nvCxnSpPr>
        <p:spPr bwMode="auto">
          <a:xfrm>
            <a:off x="2971800" y="381000"/>
            <a:ext cx="91440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886200" y="381000"/>
            <a:ext cx="457200" cy="4572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381000" y="4495800"/>
          <a:ext cx="2593975" cy="733425"/>
        </p:xfrm>
        <a:graphic>
          <a:graphicData uri="http://schemas.openxmlformats.org/presentationml/2006/ole">
            <p:oleObj spid="_x0000_s32776" name="Equation" r:id="rId7" imgW="1434960" imgH="406080" progId="Equation.DSMT4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304800" y="44958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800" y="27432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0"/>
            <a:endCxn id="28" idx="2"/>
          </p:cNvCxnSpPr>
          <p:nvPr/>
        </p:nvCxnSpPr>
        <p:spPr bwMode="auto">
          <a:xfrm rot="16200000" flipV="1">
            <a:off x="685800" y="3543300"/>
            <a:ext cx="1295400" cy="609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28600" y="990600"/>
          <a:ext cx="2755900" cy="779463"/>
        </p:xfrm>
        <a:graphic>
          <a:graphicData uri="http://schemas.openxmlformats.org/presentationml/2006/ole">
            <p:oleObj spid="_x0000_s32777" name="Equation" r:id="rId8" imgW="1523880" imgH="431640" progId="Equation.DSMT4">
              <p:embed/>
            </p:oleObj>
          </a:graphicData>
        </a:graphic>
      </p:graphicFrame>
      <p:cxnSp>
        <p:nvCxnSpPr>
          <p:cNvPr id="37" name="Straight Arrow Connector 36"/>
          <p:cNvCxnSpPr/>
          <p:nvPr/>
        </p:nvCxnSpPr>
        <p:spPr bwMode="auto">
          <a:xfrm>
            <a:off x="1600200" y="1752600"/>
            <a:ext cx="1981200" cy="1066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Resilient-power-junction-network</a:t>
            </a:r>
            <a:endParaRPr lang="en-US" sz="3600" dirty="0"/>
          </a:p>
        </p:txBody>
      </p:sp>
      <p:graphicFrame>
        <p:nvGraphicFramePr>
          <p:cNvPr id="75778" name="Object 4"/>
          <p:cNvGraphicFramePr>
            <a:graphicFrameLocks noChangeAspect="1"/>
          </p:cNvGraphicFramePr>
          <p:nvPr/>
        </p:nvGraphicFramePr>
        <p:xfrm>
          <a:off x="3124200" y="2482850"/>
          <a:ext cx="5835650" cy="2835275"/>
        </p:xfrm>
        <a:graphic>
          <a:graphicData uri="http://schemas.openxmlformats.org/presentationml/2006/ole">
            <p:oleObj spid="_x0000_s75778" name="Equation" r:id="rId3" imgW="2819160" imgH="1371600" progId="Equation.DSMT4">
              <p:embed/>
            </p:oleObj>
          </a:graphicData>
        </a:graphic>
      </p:graphicFrame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33600"/>
            <a:ext cx="30956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11449</TotalTime>
  <Words>385</Words>
  <Application>Microsoft Office PowerPoint</Application>
  <PresentationFormat>On-screen Show (4:3)</PresentationFormat>
  <Paragraphs>40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MathType 6.0 Equation</vt:lpstr>
      <vt:lpstr>A Passivity-Based Framework for Resilient Cyber Physical Systems</vt:lpstr>
      <vt:lpstr>Passive Systems</vt:lpstr>
      <vt:lpstr>Passive Systems Properties</vt:lpstr>
      <vt:lpstr>Lm2-Stable Digital Control Network</vt:lpstr>
      <vt:lpstr>IPESH-Transform</vt:lpstr>
      <vt:lpstr>Bilinear Transform w/ Wave Variables</vt:lpstr>
      <vt:lpstr>PS-PH “inside” [-1,1] </vt:lpstr>
      <vt:lpstr>    Stable Digital Control Networks</vt:lpstr>
      <vt:lpstr>Resilient-power-junction-network</vt:lpstr>
      <vt:lpstr>Resilient-power-junction-network</vt:lpstr>
      <vt:lpstr>Case Study</vt:lpstr>
      <vt:lpstr>Nominal Response</vt:lpstr>
      <vt:lpstr>Single Controller Integrator Failure</vt:lpstr>
      <vt:lpstr>DOS Attack on Single Controller</vt:lpstr>
      <vt:lpstr>(undetected) Destabilizing controller introduced</vt:lpstr>
      <vt:lpstr>Destabilizing controller detected and isolated</vt:lpstr>
      <vt:lpstr>Conclusions</vt:lpstr>
      <vt:lpstr>How to Make a Conic Sys. Passive</vt:lpstr>
      <vt:lpstr>How to Make a Conic Sys. Passive</vt:lpstr>
      <vt:lpstr>How to Make a Conic Sys. Passive</vt:lpstr>
      <vt:lpstr>Additional Reading</vt:lpstr>
    </vt:vector>
  </TitlesOfParts>
  <Company>ISIS, Vanderbilt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Confidence Design for Distributed Embedded Systems AFOSR MURI</dc:title>
  <dc:creator>joe porter</dc:creator>
  <cp:lastModifiedBy>Nicholas Kottenstette</cp:lastModifiedBy>
  <cp:revision>250</cp:revision>
  <dcterms:created xsi:type="dcterms:W3CDTF">2009-06-08T18:49:34Z</dcterms:created>
  <dcterms:modified xsi:type="dcterms:W3CDTF">2009-08-11T13:18:01Z</dcterms:modified>
</cp:coreProperties>
</file>