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17" autoAdjust="0"/>
    <p:restoredTop sz="86386" autoAdjust="0"/>
  </p:normalViewPr>
  <p:slideViewPr>
    <p:cSldViewPr>
      <p:cViewPr varScale="1">
        <p:scale>
          <a:sx n="70" d="100"/>
          <a:sy n="70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7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1CCFA-BE01-43F1-AE72-C8140AD08C61}" type="datetimeFigureOut">
              <a:rPr lang="en-US" smtClean="0"/>
              <a:t>6/9/2011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5BDDA-97A0-4DE2-8E12-666FEFB5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result applies to networked control of non-linear </a:t>
            </a:r>
            <a:r>
              <a:rPr lang="en-US" dirty="0"/>
              <a:t>affine systems, including fixed wing aircraft, </a:t>
            </a:r>
            <a:r>
              <a:rPr lang="en-US" dirty="0" err="1"/>
              <a:t>quadrotor</a:t>
            </a:r>
            <a:r>
              <a:rPr lang="en-US" dirty="0"/>
              <a:t> aircraft, robotic, thermal, semiconductor manufacturing, alternative energy generation, digital signal processing, and suspension systems. </a:t>
            </a:r>
            <a:r>
              <a:rPr lang="en-US" dirty="0" smtClean="0"/>
              <a:t>These nonlinear </a:t>
            </a:r>
            <a:r>
              <a:rPr lang="en-US" dirty="0"/>
              <a:t>affine systems can be expressed through what </a:t>
            </a:r>
            <a:r>
              <a:rPr lang="en-US" dirty="0" smtClean="0"/>
              <a:t>we </a:t>
            </a:r>
            <a:r>
              <a:rPr lang="en-US" dirty="0"/>
              <a:t>term "m-Triangular Systems". The m-Triangular System renders possible a well-posed, distributed, continuous-time, control law which can be applied to nonlinear affine systems. This control law creates a strictly-output passive system which can then be integrated into a </a:t>
            </a:r>
            <a:r>
              <a:rPr lang="en-US" dirty="0" err="1"/>
              <a:t>multirate</a:t>
            </a:r>
            <a:r>
              <a:rPr lang="en-US" dirty="0"/>
              <a:t> discrete time networked control architecture. This robust architecture permits a discrete time strictly passive lag compensator to determine the desired output of the strictly-output passive system. Thus, we can integrate </a:t>
            </a:r>
            <a:r>
              <a:rPr lang="en-US" dirty="0" smtClean="0"/>
              <a:t>unmanned jet fighter aircraft </a:t>
            </a:r>
            <a:r>
              <a:rPr lang="en-US" dirty="0"/>
              <a:t>into the </a:t>
            </a:r>
            <a:r>
              <a:rPr lang="en-US" dirty="0" err="1"/>
              <a:t>NextGen</a:t>
            </a:r>
            <a:r>
              <a:rPr lang="en-US" dirty="0"/>
              <a:t> system in which the lag compensator is located at the ground-control station. We can now safely control the inertial position of these aircraft despite communication time varying delays and data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5BDDA-97A0-4DE2-8E12-666FEFB5C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2CCC-66DC-418B-B757-27A7AF90A080}" type="datetimeFigureOut">
              <a:rPr lang="en-US" smtClean="0"/>
              <a:t>6/9/2011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1FD1-836C-480F-8821-C272CE6E026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linkedin.com/redirect?url=http%3A%2F%2Fwww%2Eisis%2Evanderbilt%2Eedu%2Fsites%2Fdefault%2Ffiles%2Fpassivity_isis_tr_08-904_revised_2_15_11%2Epdf&amp;urlhash=N-MW" TargetMode="External"/><Relationship Id="rId5" Type="http://schemas.openxmlformats.org/officeDocument/2006/relationships/hyperlink" Target="http://www.linkedin.com/redirect?url=http://www.isis.vanderbilt.edu/sites/default/files/sop_bstep_press.pdf&amp;urlhash=Y44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redirect?url=http://www.isis.vanderbilt.edu/sites/default/files/ICINCO_2010_265_CR_press.pdf&amp;urlhash=AryP" TargetMode="External"/><Relationship Id="rId2" Type="http://schemas.openxmlformats.org/officeDocument/2006/relationships/hyperlink" Target="http://www.linkedin.com/redirect?url=http://www.inderscience.com/search/index.php?action=record&amp;rec_id=39868&amp;prevQuery=&amp;ps=10&amp;m=or&amp;urlhash=ba_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8842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rgbClr val="1F497D"/>
                </a:solidFill>
              </a:rPr>
              <a:t>Networked Control of "m-Triangular Systems“ (</a:t>
            </a:r>
            <a:r>
              <a:rPr lang="en-US" sz="2400" dirty="0" err="1" smtClean="0">
                <a:solidFill>
                  <a:srgbClr val="1F497D"/>
                </a:solidFill>
              </a:rPr>
              <a:t>mTS</a:t>
            </a:r>
            <a:r>
              <a:rPr lang="en-US" sz="2400" dirty="0" smtClean="0">
                <a:solidFill>
                  <a:srgbClr val="1F497D"/>
                </a:solidFill>
              </a:rPr>
              <a:t>)</a:t>
            </a:r>
            <a:br>
              <a:rPr lang="en-US" sz="2400" dirty="0" smtClean="0">
                <a:solidFill>
                  <a:srgbClr val="1F497D"/>
                </a:solidFill>
              </a:rPr>
            </a:br>
            <a:r>
              <a:rPr lang="en-US" sz="1800" dirty="0" smtClean="0">
                <a:solidFill>
                  <a:srgbClr val="1F497D"/>
                </a:solidFill>
              </a:rPr>
              <a:t>Nicholas </a:t>
            </a:r>
            <a:r>
              <a:rPr lang="en-US" sz="1800" dirty="0" err="1" smtClean="0">
                <a:solidFill>
                  <a:srgbClr val="1F497D"/>
                </a:solidFill>
              </a:rPr>
              <a:t>Kottenstette</a:t>
            </a:r>
            <a:r>
              <a:rPr lang="en-US" sz="1800" dirty="0" smtClean="0">
                <a:solidFill>
                  <a:srgbClr val="1F497D"/>
                </a:solidFill>
              </a:rPr>
              <a:t>, </a:t>
            </a:r>
            <a:r>
              <a:rPr lang="en-US" sz="1800" dirty="0">
                <a:solidFill>
                  <a:srgbClr val="1F497D"/>
                </a:solidFill>
              </a:rPr>
              <a:t>Heath LeBlanc, </a:t>
            </a:r>
            <a:r>
              <a:rPr lang="en-US" sz="1800" dirty="0" err="1">
                <a:solidFill>
                  <a:srgbClr val="1F497D"/>
                </a:solidFill>
              </a:rPr>
              <a:t>Emeka</a:t>
            </a:r>
            <a:r>
              <a:rPr lang="en-US" sz="1800" dirty="0">
                <a:solidFill>
                  <a:srgbClr val="1F497D"/>
                </a:solidFill>
              </a:rPr>
              <a:t> </a:t>
            </a:r>
            <a:r>
              <a:rPr lang="en-US" sz="1800" dirty="0" err="1">
                <a:solidFill>
                  <a:srgbClr val="1F497D"/>
                </a:solidFill>
              </a:rPr>
              <a:t>Eyisi</a:t>
            </a:r>
            <a:r>
              <a:rPr lang="en-US" sz="1800" dirty="0">
                <a:solidFill>
                  <a:srgbClr val="1F497D"/>
                </a:solidFill>
              </a:rPr>
              <a:t>, Joe </a:t>
            </a:r>
            <a:r>
              <a:rPr lang="en-US" sz="1800" dirty="0" smtClean="0">
                <a:solidFill>
                  <a:srgbClr val="1F497D"/>
                </a:solidFill>
              </a:rPr>
              <a:t>Porter</a:t>
            </a:r>
            <a:br>
              <a:rPr lang="en-US" sz="1800" dirty="0" smtClean="0">
                <a:solidFill>
                  <a:srgbClr val="1F497D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>Vanderbilt </a:t>
            </a:r>
            <a:r>
              <a:rPr lang="en-US" sz="1800" dirty="0">
                <a:solidFill>
                  <a:schemeClr val="tx2"/>
                </a:solidFill>
              </a:rPr>
              <a:t>- ISIS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Objective: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To provide a constructive framework for networked control </a:t>
            </a:r>
            <a:r>
              <a:rPr lang="en-US" i="1" dirty="0" smtClean="0">
                <a:solidFill>
                  <a:schemeClr val="tx2"/>
                </a:solidFill>
              </a:rPr>
              <a:t>complex </a:t>
            </a:r>
            <a:r>
              <a:rPr lang="en-US" i="1" dirty="0">
                <a:solidFill>
                  <a:schemeClr val="tx2"/>
                </a:solidFill>
              </a:rPr>
              <a:t>cyber-physical </a:t>
            </a:r>
            <a:r>
              <a:rPr lang="en-US" i="1" dirty="0" smtClean="0">
                <a:solidFill>
                  <a:schemeClr val="tx2"/>
                </a:solidFill>
              </a:rPr>
              <a:t>systems (CPS) such as (</a:t>
            </a:r>
            <a:r>
              <a:rPr lang="en-US" i="1" dirty="0" err="1" smtClean="0">
                <a:solidFill>
                  <a:schemeClr val="tx2"/>
                </a:solidFill>
              </a:rPr>
              <a:t>quadrotor</a:t>
            </a:r>
            <a:r>
              <a:rPr lang="en-US" i="1" dirty="0" smtClean="0">
                <a:solidFill>
                  <a:schemeClr val="tx2"/>
                </a:solidFill>
              </a:rPr>
              <a:t>) aircraft.</a:t>
            </a:r>
          </a:p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Highlights:</a:t>
            </a:r>
            <a:endParaRPr lang="en-US" i="1" dirty="0">
              <a:solidFill>
                <a:schemeClr val="tx2"/>
              </a:solidFill>
            </a:endParaRPr>
          </a:p>
          <a:p>
            <a:pPr marL="457200" indent="-2222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mTS</a:t>
            </a:r>
            <a:r>
              <a:rPr lang="en-US" dirty="0" smtClean="0">
                <a:solidFill>
                  <a:schemeClr val="tx2"/>
                </a:solidFill>
              </a:rPr>
              <a:t> are nonlinear affine </a:t>
            </a:r>
            <a:r>
              <a:rPr lang="en-US" dirty="0" smtClean="0">
                <a:solidFill>
                  <a:schemeClr val="tx2"/>
                </a:solidFill>
              </a:rPr>
              <a:t>Physical Systems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2222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mTS</a:t>
            </a:r>
            <a:r>
              <a:rPr lang="en-US" dirty="0" smtClean="0">
                <a:solidFill>
                  <a:schemeClr val="tx2"/>
                </a:solidFill>
              </a:rPr>
              <a:t> formulation allows for </a:t>
            </a:r>
            <a:r>
              <a:rPr lang="en-US" dirty="0">
                <a:solidFill>
                  <a:schemeClr val="tx2"/>
                </a:solidFill>
              </a:rPr>
              <a:t>well-posed, distributed,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adaptive) control laws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326725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113"/>
            <a:r>
              <a:rPr lang="en-US" u="sng" dirty="0" smtClean="0">
                <a:solidFill>
                  <a:schemeClr val="tx2"/>
                </a:solidFill>
              </a:rPr>
              <a:t>Approach</a:t>
            </a:r>
            <a:r>
              <a:rPr lang="en-US" dirty="0" smtClean="0">
                <a:solidFill>
                  <a:schemeClr val="tx2"/>
                </a:solidFill>
              </a:rPr>
              <a:t>: 1. </a:t>
            </a:r>
            <a:r>
              <a:rPr lang="en-US" dirty="0" smtClean="0">
                <a:solidFill>
                  <a:schemeClr val="tx2"/>
                </a:solidFill>
              </a:rPr>
              <a:t>Render </a:t>
            </a:r>
            <a:r>
              <a:rPr lang="en-US" dirty="0" err="1" smtClean="0">
                <a:solidFill>
                  <a:schemeClr val="tx2"/>
                </a:solidFill>
              </a:rPr>
              <a:t>mTS</a:t>
            </a:r>
            <a:r>
              <a:rPr lang="en-US" dirty="0" smtClean="0">
                <a:solidFill>
                  <a:schemeClr val="tx2"/>
                </a:solidFill>
              </a:rPr>
              <a:t> system to be strictly-output passive (sop) with novel nonlinear control law; 2. Integrate sop subsystem into digital networked control architecture. </a:t>
            </a:r>
            <a:endParaRPr lang="en-US" dirty="0" smtClean="0">
              <a:solidFill>
                <a:schemeClr val="tx2"/>
              </a:solidFill>
            </a:endParaRPr>
          </a:p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Results</a:t>
            </a:r>
          </a:p>
          <a:p>
            <a:pPr marL="233363" indent="-2222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Can be applied to Hammerstein systems</a:t>
            </a:r>
            <a:endParaRPr lang="en-US" i="1" dirty="0" smtClean="0">
              <a:solidFill>
                <a:schemeClr val="tx2"/>
              </a:solidFill>
            </a:endParaRPr>
          </a:p>
          <a:p>
            <a:pPr marL="233363" indent="-2222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Can tolerate arbitrary networked delay,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data loss, and sampling rates </a:t>
            </a:r>
            <a:endParaRPr lang="en-US" dirty="0" smtClean="0">
              <a:solidFill>
                <a:schemeClr val="tx2"/>
              </a:solidFill>
            </a:endParaRPr>
          </a:p>
          <a:p>
            <a:pPr marL="233363" indent="-2222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Obvious performance trade-off (</a:t>
            </a:r>
            <a:r>
              <a:rPr lang="en-US" i="1" dirty="0" err="1" smtClean="0">
                <a:solidFill>
                  <a:schemeClr val="tx2"/>
                </a:solidFill>
              </a:rPr>
              <a:t>Nyquist</a:t>
            </a:r>
            <a:r>
              <a:rPr lang="en-US" i="1" dirty="0" smtClean="0">
                <a:solidFill>
                  <a:schemeClr val="tx2"/>
                </a:solidFill>
              </a:rPr>
              <a:t>)</a:t>
            </a:r>
          </a:p>
          <a:p>
            <a:pPr marL="233363" indent="-2222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Allows for Discrete-Time PID control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3326725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3" y="1345525"/>
            <a:ext cx="4022734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" y="3496407"/>
            <a:ext cx="4191000" cy="26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304799" y="6126163"/>
            <a:ext cx="8640767" cy="50323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Highlights of Relevant Publications: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>
                <a:hlinkClick r:id="rId5"/>
              </a:rPr>
              <a:t>A </a:t>
            </a:r>
            <a:r>
              <a:rPr lang="en-US" sz="4800" dirty="0" err="1" smtClean="0">
                <a:hlinkClick r:id="rId5"/>
              </a:rPr>
              <a:t>Backstepping</a:t>
            </a:r>
            <a:r>
              <a:rPr lang="en-US" sz="4800" dirty="0" smtClean="0">
                <a:hlinkClick r:id="rId5"/>
              </a:rPr>
              <a:t> Control Framework for Networked Control of m-Triangular Systems</a:t>
            </a:r>
            <a:r>
              <a:rPr lang="en-US" sz="4800" dirty="0" smtClean="0"/>
              <a:t> (TCST – (under review))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>
                <a:hlinkClick r:id="rId6"/>
              </a:rPr>
              <a:t>Passivity-Based Design of Wireless Networked Control Systems Subject to Time-Varying Delays</a:t>
            </a:r>
            <a:r>
              <a:rPr lang="en-US" sz="4800" dirty="0" smtClean="0"/>
              <a:t> (TCST – (provisionally accepted))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8842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>
                <a:solidFill>
                  <a:srgbClr val="1F497D"/>
                </a:solidFill>
              </a:rPr>
              <a:t>A Passivity-Based Approach To </a:t>
            </a:r>
            <a:r>
              <a:rPr lang="en-US" sz="2400" dirty="0" smtClean="0">
                <a:solidFill>
                  <a:srgbClr val="1F497D"/>
                </a:solidFill>
              </a:rPr>
              <a:t>Deployment of </a:t>
            </a:r>
            <a:r>
              <a:rPr lang="en-US" sz="2400" dirty="0" err="1" smtClean="0">
                <a:solidFill>
                  <a:srgbClr val="1F497D"/>
                </a:solidFill>
              </a:rPr>
              <a:t>Quadrotor</a:t>
            </a:r>
            <a:r>
              <a:rPr lang="en-US" sz="2400" dirty="0" smtClean="0">
                <a:solidFill>
                  <a:srgbClr val="1F497D"/>
                </a:solidFill>
              </a:rPr>
              <a:t> Aircraft </a:t>
            </a:r>
            <a:r>
              <a:rPr lang="en-US" sz="2400" dirty="0">
                <a:solidFill>
                  <a:srgbClr val="1F497D"/>
                </a:solidFill>
              </a:rPr>
              <a:t>In Multi-Agent </a:t>
            </a:r>
            <a:r>
              <a:rPr lang="en-US" sz="2400" dirty="0" smtClean="0">
                <a:solidFill>
                  <a:srgbClr val="1F497D"/>
                </a:solidFill>
              </a:rPr>
              <a:t>Networks (MA-Nets)</a:t>
            </a:r>
            <a:br>
              <a:rPr lang="en-US" sz="2400" dirty="0" smtClean="0">
                <a:solidFill>
                  <a:srgbClr val="1F497D"/>
                </a:solidFill>
              </a:rPr>
            </a:br>
            <a:r>
              <a:rPr lang="en-US" sz="2000" dirty="0" smtClean="0">
                <a:solidFill>
                  <a:srgbClr val="1F497D"/>
                </a:solidFill>
              </a:rPr>
              <a:t> </a:t>
            </a:r>
            <a:r>
              <a:rPr lang="en-US" sz="1600" dirty="0" smtClean="0">
                <a:solidFill>
                  <a:srgbClr val="1F497D"/>
                </a:solidFill>
              </a:rPr>
              <a:t>N. </a:t>
            </a:r>
            <a:r>
              <a:rPr lang="en-US" sz="1600" dirty="0" err="1" smtClean="0">
                <a:solidFill>
                  <a:srgbClr val="1F497D"/>
                </a:solidFill>
              </a:rPr>
              <a:t>Kottenstette</a:t>
            </a:r>
            <a:r>
              <a:rPr lang="en-US" sz="1600" dirty="0" smtClean="0">
                <a:solidFill>
                  <a:srgbClr val="1F497D"/>
                </a:solidFill>
              </a:rPr>
              <a:t>, H. </a:t>
            </a:r>
            <a:r>
              <a:rPr lang="en-US" sz="1600" dirty="0">
                <a:solidFill>
                  <a:srgbClr val="1F497D"/>
                </a:solidFill>
              </a:rPr>
              <a:t>LeBlanc, </a:t>
            </a:r>
            <a:r>
              <a:rPr lang="en-US" sz="1600" dirty="0" smtClean="0">
                <a:solidFill>
                  <a:srgbClr val="1F497D"/>
                </a:solidFill>
              </a:rPr>
              <a:t>E. </a:t>
            </a:r>
            <a:r>
              <a:rPr lang="en-US" sz="1600" dirty="0" err="1">
                <a:solidFill>
                  <a:srgbClr val="1F497D"/>
                </a:solidFill>
              </a:rPr>
              <a:t>Eyisi</a:t>
            </a:r>
            <a:r>
              <a:rPr lang="en-US" sz="1600" dirty="0">
                <a:solidFill>
                  <a:srgbClr val="1F497D"/>
                </a:solidFill>
              </a:rPr>
              <a:t>, </a:t>
            </a:r>
            <a:r>
              <a:rPr lang="en-US" sz="1600" dirty="0" smtClean="0">
                <a:solidFill>
                  <a:srgbClr val="1F497D"/>
                </a:solidFill>
              </a:rPr>
              <a:t>G. Hemingway, X. </a:t>
            </a:r>
            <a:r>
              <a:rPr lang="en-US" sz="1600" dirty="0" err="1" smtClean="0">
                <a:solidFill>
                  <a:srgbClr val="1F497D"/>
                </a:solidFill>
              </a:rPr>
              <a:t>Koutsoukos</a:t>
            </a:r>
            <a:r>
              <a:rPr lang="en-US" sz="1600" dirty="0" smtClean="0">
                <a:solidFill>
                  <a:srgbClr val="1F497D"/>
                </a:solidFill>
              </a:rPr>
              <a:t>, J. </a:t>
            </a:r>
            <a:r>
              <a:rPr lang="en-US" sz="1600" dirty="0" err="1" smtClean="0">
                <a:solidFill>
                  <a:srgbClr val="1F497D"/>
                </a:solidFill>
              </a:rPr>
              <a:t>Sztipanovits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3326725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113"/>
            <a:r>
              <a:rPr lang="en-US" u="sng" dirty="0" smtClean="0">
                <a:solidFill>
                  <a:schemeClr val="tx2"/>
                </a:solidFill>
              </a:rPr>
              <a:t>Approach</a:t>
            </a:r>
            <a:r>
              <a:rPr lang="en-US" dirty="0" smtClean="0">
                <a:solidFill>
                  <a:schemeClr val="tx2"/>
                </a:solidFill>
              </a:rPr>
              <a:t>: 1. </a:t>
            </a:r>
            <a:r>
              <a:rPr lang="en-US" dirty="0" smtClean="0">
                <a:solidFill>
                  <a:schemeClr val="tx2"/>
                </a:solidFill>
              </a:rPr>
              <a:t>Render </a:t>
            </a:r>
            <a:r>
              <a:rPr lang="en-US" dirty="0" err="1" smtClean="0">
                <a:solidFill>
                  <a:schemeClr val="tx2"/>
                </a:solidFill>
              </a:rPr>
              <a:t>mTS</a:t>
            </a:r>
            <a:r>
              <a:rPr lang="en-US" dirty="0" smtClean="0">
                <a:solidFill>
                  <a:schemeClr val="tx2"/>
                </a:solidFill>
              </a:rPr>
              <a:t> system to be strictly-output passive (sop) with novel nonlinear control law; 2. Integrate sop subsystem into digital PJ networked control architecture; 3. Apply non-linear filter to classic collision avoidance alg. to achieve formation.  </a:t>
            </a:r>
            <a:endParaRPr lang="en-US" dirty="0" smtClean="0">
              <a:solidFill>
                <a:schemeClr val="tx2"/>
              </a:solidFill>
            </a:endParaRPr>
          </a:p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Results</a:t>
            </a:r>
          </a:p>
          <a:p>
            <a:pPr marL="233363" indent="-2222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Can be applied to Hammerstein systems</a:t>
            </a:r>
            <a:endParaRPr lang="en-US" i="1" dirty="0" smtClean="0">
              <a:solidFill>
                <a:schemeClr val="tx2"/>
              </a:solidFill>
            </a:endParaRPr>
          </a:p>
          <a:p>
            <a:pPr marL="233363" indent="-2222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Ensure stability </a:t>
            </a:r>
            <a:r>
              <a:rPr lang="en-US" i="1" dirty="0">
                <a:solidFill>
                  <a:schemeClr val="tx2"/>
                </a:solidFill>
              </a:rPr>
              <a:t>regardless of overlay network </a:t>
            </a:r>
            <a:r>
              <a:rPr lang="en-US" i="1" dirty="0" smtClean="0">
                <a:solidFill>
                  <a:schemeClr val="tx2"/>
                </a:solidFill>
              </a:rPr>
              <a:t>topologies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3326725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>
            <a:spLocks/>
          </p:cNvSpPr>
          <p:nvPr/>
        </p:nvSpPr>
        <p:spPr>
          <a:xfrm>
            <a:off x="304799" y="6126163"/>
            <a:ext cx="8640767" cy="50323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sz="5600" dirty="0">
                <a:hlinkClick r:id="rId2"/>
              </a:rPr>
              <a:t>Digital Control of Multiple Discrete Passive Plants Over Networks</a:t>
            </a:r>
            <a:r>
              <a:rPr lang="en-US" sz="5600" dirty="0"/>
              <a:t> (IJSCC – 2011)</a:t>
            </a:r>
          </a:p>
          <a:p>
            <a:r>
              <a:rPr lang="en-US" sz="5600" dirty="0">
                <a:hlinkClick r:id="rId3"/>
              </a:rPr>
              <a:t>A Passivity-Based Approach To Deployment In Multi-Agent Networks</a:t>
            </a:r>
            <a:r>
              <a:rPr lang="en-US" sz="5600" dirty="0"/>
              <a:t> (Springer, Berlin</a:t>
            </a:r>
            <a:r>
              <a:rPr lang="en-US" sz="5600" dirty="0" smtClean="0"/>
              <a:t>)</a:t>
            </a:r>
            <a:endParaRPr lang="en-US" sz="5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4681"/>
            <a:ext cx="3015343" cy="290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280365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12192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Objective: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To provide a constructive networked control framework of multiple </a:t>
            </a:r>
            <a:r>
              <a:rPr lang="en-US" i="1" dirty="0" smtClean="0">
                <a:solidFill>
                  <a:schemeClr val="tx2"/>
                </a:solidFill>
              </a:rPr>
              <a:t>complex </a:t>
            </a:r>
            <a:r>
              <a:rPr lang="en-US" i="1" dirty="0">
                <a:solidFill>
                  <a:schemeClr val="tx2"/>
                </a:solidFill>
              </a:rPr>
              <a:t>cyber-physical </a:t>
            </a:r>
            <a:r>
              <a:rPr lang="en-US" i="1" dirty="0" smtClean="0">
                <a:solidFill>
                  <a:schemeClr val="tx2"/>
                </a:solidFill>
              </a:rPr>
              <a:t>systems (CPS) including aircraft.</a:t>
            </a:r>
          </a:p>
          <a:p>
            <a:pPr marL="222250" indent="-222250"/>
            <a:r>
              <a:rPr lang="en-US" u="sng" dirty="0" smtClean="0">
                <a:solidFill>
                  <a:schemeClr val="tx2"/>
                </a:solidFill>
              </a:rPr>
              <a:t>Highlights:</a:t>
            </a:r>
            <a:endParaRPr lang="en-US" i="1" dirty="0">
              <a:solidFill>
                <a:schemeClr val="tx2"/>
              </a:solidFill>
            </a:endParaRPr>
          </a:p>
          <a:p>
            <a:pPr marL="457200" indent="-2222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General abstraction known as power junction (PJ) allows for MA-Nets control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2222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Simulations indicate promising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3" y="1279908"/>
            <a:ext cx="1983234" cy="191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9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438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Networked Control of "m-Triangular Systems“ (mTS) Nicholas Kottenstette, Heath LeBlanc, Emeka Eyisi, Joe Porter Vanderbilt - ISIS </vt:lpstr>
      <vt:lpstr> A Passivity-Based Approach To Deployment of Quadrotor Aircraft In Multi-Agent Networks (MA-Nets)  N. Kottenstette, H. LeBlanc, E. Eyisi, G. Hemingway, X. Koutsoukos, J. Sztipanovits 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Approach to Multi-Modeling and Heterogeneous Verification B. H. Krogh, A. Bhave, A. Rajhans, D. Garlan, A. Platzer, B. Schmerl   Carnegie Mellon University</dc:title>
  <dc:creator>krogh</dc:creator>
  <cp:lastModifiedBy>Nicholas Kottenstette</cp:lastModifiedBy>
  <cp:revision>17</cp:revision>
  <dcterms:created xsi:type="dcterms:W3CDTF">2011-06-03T13:06:31Z</dcterms:created>
  <dcterms:modified xsi:type="dcterms:W3CDTF">2011-06-09T23:00:42Z</dcterms:modified>
</cp:coreProperties>
</file>