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Default Extension="tiff" ContentType="image/tiff"/>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61" r:id="rId3"/>
    <p:sldId id="290" r:id="rId4"/>
    <p:sldId id="262" r:id="rId5"/>
    <p:sldId id="282" r:id="rId6"/>
    <p:sldId id="283" r:id="rId7"/>
    <p:sldId id="284" r:id="rId8"/>
    <p:sldId id="285" r:id="rId9"/>
    <p:sldId id="287" r:id="rId10"/>
    <p:sldId id="288" r:id="rId11"/>
    <p:sldId id="289" r:id="rId12"/>
    <p:sldId id="264" r:id="rId13"/>
    <p:sldId id="265" r:id="rId14"/>
    <p:sldId id="257" r:id="rId15"/>
    <p:sldId id="260" r:id="rId16"/>
    <p:sldId id="270" r:id="rId17"/>
    <p:sldId id="278" r:id="rId18"/>
    <p:sldId id="279" r:id="rId19"/>
    <p:sldId id="266" r:id="rId20"/>
    <p:sldId id="280" r:id="rId21"/>
    <p:sldId id="277" r:id="rId22"/>
    <p:sldId id="268" r:id="rId23"/>
    <p:sldId id="276"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00"/>
    <a:srgbClr val="CC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420" autoAdjust="0"/>
  </p:normalViewPr>
  <p:slideViewPr>
    <p:cSldViewPr>
      <p:cViewPr varScale="1">
        <p:scale>
          <a:sx n="72" d="100"/>
          <a:sy n="72" d="100"/>
        </p:scale>
        <p:origin x="-151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2E4F68-E92D-479A-A67C-53D7F34EB275}" type="datetimeFigureOut">
              <a:rPr lang="en-US" smtClean="0"/>
              <a:pPr/>
              <a:t>6/17/2010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FA2548-9538-4BD4-8F1F-C8BC4576540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High-confidence</a:t>
            </a:r>
            <a:r>
              <a:rPr lang="en-US" baseline="0" dirty="0" smtClean="0"/>
              <a:t> designs have to deal with multiple layers of design concerns.  Rather than an all-in-one tool approach that admits the full expressive power of all design languages involved in the process, we’re trying to restrict the design space for each aspect to use constructive techniques to reduce verification burdens.   Our approach is to build up modeling tools incrementally as we can identify new areas where the correct-by-construction methods can be applied.  </a:t>
            </a:r>
          </a:p>
        </p:txBody>
      </p:sp>
      <p:sp>
        <p:nvSpPr>
          <p:cNvPr id="4" name="Slide Number Placeholder 3"/>
          <p:cNvSpPr>
            <a:spLocks noGrp="1"/>
          </p:cNvSpPr>
          <p:nvPr>
            <p:ph type="sldNum" sz="quarter" idx="10"/>
          </p:nvPr>
        </p:nvSpPr>
        <p:spPr/>
        <p:txBody>
          <a:bodyPr/>
          <a:lstStyle/>
          <a:p>
            <a:fld id="{23FA2548-9538-4BD4-8F1F-C8BC45765404}"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are we talking about when we say</a:t>
            </a:r>
            <a:r>
              <a:rPr lang="en-US" baseline="0" dirty="0" smtClean="0"/>
              <a:t> “Constructive Methods”?  There are lots of variants out there.</a:t>
            </a:r>
            <a:endParaRPr lang="en-US" dirty="0"/>
          </a:p>
        </p:txBody>
      </p:sp>
      <p:sp>
        <p:nvSpPr>
          <p:cNvPr id="4" name="Slide Number Placeholder 3"/>
          <p:cNvSpPr>
            <a:spLocks noGrp="1"/>
          </p:cNvSpPr>
          <p:nvPr>
            <p:ph type="sldNum" sz="quarter" idx="10"/>
          </p:nvPr>
        </p:nvSpPr>
        <p:spPr/>
        <p:txBody>
          <a:bodyPr/>
          <a:lstStyle/>
          <a:p>
            <a:fld id="{B1943300-29B8-4866-90FD-EB2B173E781E}"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3FA2548-9538-4BD4-8F1F-C8BC45765404}" type="slidenum">
              <a:rPr lang="en-US" smtClean="0"/>
              <a:pPr/>
              <a:t>16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1943300-29B8-4866-90FD-EB2B173E781E}"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We’re starting with the big picture. Beyond our goals we also have a bigger project with many contributors.  The AFOSR funded </a:t>
            </a:r>
            <a:r>
              <a:rPr lang="en-US" baseline="0" dirty="0" smtClean="0"/>
              <a:t>two </a:t>
            </a:r>
            <a:r>
              <a:rPr lang="en-US" baseline="0" dirty="0" smtClean="0"/>
              <a:t>MURI projects in this area.  Our collaborators are at UC Berkeley, Carnegie-Mellon University, and Stanford.</a:t>
            </a:r>
          </a:p>
        </p:txBody>
      </p:sp>
      <p:sp>
        <p:nvSpPr>
          <p:cNvPr id="4" name="Slide Number Placeholder 3"/>
          <p:cNvSpPr>
            <a:spLocks noGrp="1"/>
          </p:cNvSpPr>
          <p:nvPr>
            <p:ph type="sldNum" sz="quarter" idx="10"/>
          </p:nvPr>
        </p:nvSpPr>
        <p:spPr/>
        <p:txBody>
          <a:bodyPr/>
          <a:lstStyle/>
          <a:p>
            <a:fld id="{23FA2548-9538-4BD4-8F1F-C8BC45765404}"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Inputs to our tools are Simulink control designs, but we recognize that distributing those functions quickly leads to violation of the semantic execution model in Simulink.  Our goal is to use model integrated computing to pull together all of these aspects of the design in a consistent way, and generate code that maintains the properties of the control design.  As mentioned by earlier speakers, these technologies do not exist in a vacuum. Tools and development processes must work together, recognizing that often simply understanding the design problems is the rate-limiting factor.</a:t>
            </a:r>
            <a:endParaRPr lang="en-US" dirty="0"/>
          </a:p>
        </p:txBody>
      </p:sp>
      <p:sp>
        <p:nvSpPr>
          <p:cNvPr id="4" name="Slide Number Placeholder 3"/>
          <p:cNvSpPr>
            <a:spLocks noGrp="1"/>
          </p:cNvSpPr>
          <p:nvPr>
            <p:ph type="sldNum" sz="quarter" idx="10"/>
          </p:nvPr>
        </p:nvSpPr>
        <p:spPr/>
        <p:txBody>
          <a:bodyPr/>
          <a:lstStyle/>
          <a:p>
            <a:fld id="{B1943300-29B8-4866-90FD-EB2B173E781E}"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1943300-29B8-4866-90FD-EB2B173E781E}"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ISIS our business</a:t>
            </a:r>
            <a:r>
              <a:rPr lang="en-US" baseline="0" dirty="0" smtClean="0"/>
              <a:t> is Domain-Specific Modeling Languages.</a:t>
            </a:r>
            <a:endParaRPr lang="en-US" dirty="0"/>
          </a:p>
        </p:txBody>
      </p:sp>
      <p:sp>
        <p:nvSpPr>
          <p:cNvPr id="4" name="Slide Number Placeholder 3"/>
          <p:cNvSpPr>
            <a:spLocks noGrp="1"/>
          </p:cNvSpPr>
          <p:nvPr>
            <p:ph type="sldNum" sz="quarter" idx="10"/>
          </p:nvPr>
        </p:nvSpPr>
        <p:spPr/>
        <p:txBody>
          <a:bodyPr/>
          <a:lstStyle/>
          <a:p>
            <a:fld id="{B1943300-29B8-4866-90FD-EB2B173E781E}"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that the syntactic</a:t>
            </a:r>
            <a:r>
              <a:rPr lang="en-US" baseline="0" dirty="0" smtClean="0"/>
              <a:t> binding from Simulink components to ESMoL components is very lightweight, so importing a revised design is straightforward and requires only a small amount of model rework.  That is foreshadowing…</a:t>
            </a:r>
            <a:endParaRPr lang="en-US" dirty="0"/>
          </a:p>
        </p:txBody>
      </p:sp>
      <p:sp>
        <p:nvSpPr>
          <p:cNvPr id="4" name="Slide Number Placeholder 3"/>
          <p:cNvSpPr>
            <a:spLocks noGrp="1"/>
          </p:cNvSpPr>
          <p:nvPr>
            <p:ph type="sldNum" sz="quarter" idx="10"/>
          </p:nvPr>
        </p:nvSpPr>
        <p:spPr/>
        <p:txBody>
          <a:bodyPr/>
          <a:lstStyle/>
          <a:p>
            <a:fld id="{B1943300-29B8-4866-90FD-EB2B173E781E}"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BIP analysis is under development to support</a:t>
            </a:r>
            <a:r>
              <a:rPr lang="en-US" baseline="0" dirty="0" smtClean="0"/>
              <a:t> extending our execution semantics to asynchronous communications in a safe and constructive way.</a:t>
            </a:r>
            <a:endParaRPr lang="en-US" dirty="0"/>
          </a:p>
        </p:txBody>
      </p:sp>
      <p:sp>
        <p:nvSpPr>
          <p:cNvPr id="4" name="Slide Number Placeholder 3"/>
          <p:cNvSpPr>
            <a:spLocks noGrp="1"/>
          </p:cNvSpPr>
          <p:nvPr>
            <p:ph type="sldNum" sz="quarter" idx="10"/>
          </p:nvPr>
        </p:nvSpPr>
        <p:spPr/>
        <p:txBody>
          <a:bodyPr/>
          <a:lstStyle/>
          <a:p>
            <a:fld id="{B1943300-29B8-4866-90FD-EB2B173E781E}"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1943300-29B8-4866-90FD-EB2B173E781E}"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we close the loop on the design</a:t>
            </a:r>
            <a:r>
              <a:rPr lang="en-US" baseline="0" dirty="0" smtClean="0"/>
              <a:t> process. Some of us get uncomfortable at the thought of iterating the design, but there are two points we should make here: 1. Often design problems are due to partial understanding, which we don’t discover until later in the integration, verification, and testing phases. Sometimes you have to break the design to address those problems.  2. We want to make the whole process as painless and lightweight as possible, so that we can preserve model artifacts that were not affected by our radical re-design, and quickly rebuild things that </a:t>
            </a:r>
            <a:r>
              <a:rPr lang="en-US" baseline="0" smtClean="0"/>
              <a:t>were broken.  </a:t>
            </a:r>
            <a:r>
              <a:rPr lang="en-US" baseline="0" dirty="0" smtClean="0"/>
              <a:t>For example, what if we realized late in the game that our control architecture was inadequate, and we needed a more sophisticated control framework instead?  We may end up seriously breaking the component structure (including interfaces) to accommodate such a change.</a:t>
            </a:r>
            <a:endParaRPr lang="en-US" dirty="0"/>
          </a:p>
        </p:txBody>
      </p:sp>
      <p:sp>
        <p:nvSpPr>
          <p:cNvPr id="4" name="Slide Number Placeholder 3"/>
          <p:cNvSpPr>
            <a:spLocks noGrp="1"/>
          </p:cNvSpPr>
          <p:nvPr>
            <p:ph type="sldNum" sz="quarter" idx="10"/>
          </p:nvPr>
        </p:nvSpPr>
        <p:spPr/>
        <p:txBody>
          <a:bodyPr/>
          <a:lstStyle/>
          <a:p>
            <a:fld id="{B1943300-29B8-4866-90FD-EB2B173E781E}"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6/17/2010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6/17/2010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6/17/2010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6/17/2010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6/17/2010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6/17/2010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6/17/2010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
        <p:nvSpPr>
          <p:cNvPr id="7" name="Line 9"/>
          <p:cNvSpPr>
            <a:spLocks noChangeShapeType="1"/>
          </p:cNvSpPr>
          <p:nvPr userDrawn="1"/>
        </p:nvSpPr>
        <p:spPr bwMode="auto">
          <a:xfrm>
            <a:off x="0" y="1524000"/>
            <a:ext cx="9144000" cy="0"/>
          </a:xfrm>
          <a:prstGeom prst="line">
            <a:avLst/>
          </a:prstGeom>
          <a:noFill/>
          <a:ln w="57150">
            <a:solidFill>
              <a:srgbClr val="800000"/>
            </a:solidFill>
            <a:round/>
            <a:headEnd/>
            <a:tailEnd/>
          </a:ln>
          <a:effectLst/>
        </p:spPr>
        <p:txBody>
          <a:bodyPr/>
          <a:lstStyle/>
          <a:p>
            <a:pPr>
              <a:defRPr/>
            </a:pPr>
            <a:endParaRPr lang="en-US" b="1">
              <a:solidFill>
                <a:srgbClr val="000000"/>
              </a:solidFill>
              <a:latin typeface="Comic Sans MS" pitchFamily="66" charset="0"/>
              <a:cs typeface="+mn-cs"/>
            </a:endParaRPr>
          </a:p>
        </p:txBody>
      </p:sp>
      <p:pic>
        <p:nvPicPr>
          <p:cNvPr id="8" name="Picture 21" descr="isis"/>
          <p:cNvPicPr>
            <a:picLocks noChangeAspect="1" noChangeArrowheads="1"/>
          </p:cNvPicPr>
          <p:nvPr userDrawn="1"/>
        </p:nvPicPr>
        <p:blipFill>
          <a:blip r:embed="rId13" cstate="print"/>
          <a:srcRect/>
          <a:stretch>
            <a:fillRect/>
          </a:stretch>
        </p:blipFill>
        <p:spPr bwMode="auto">
          <a:xfrm>
            <a:off x="7848601" y="336353"/>
            <a:ext cx="1066800" cy="730447"/>
          </a:xfrm>
          <a:prstGeom prst="rect">
            <a:avLst/>
          </a:prstGeom>
          <a:noFill/>
          <a:ln w="9525">
            <a:noFill/>
            <a:miter lim="800000"/>
            <a:headEnd/>
            <a:tailEnd/>
          </a:ln>
        </p:spPr>
      </p:pic>
      <p:pic>
        <p:nvPicPr>
          <p:cNvPr id="9" name="Picture 2" descr="C:\Documents and Settings\jporter\Desktop\Publications\MURI\ESWeek09\figures\vandy_icon.png"/>
          <p:cNvPicPr>
            <a:picLocks noChangeAspect="1" noChangeArrowheads="1"/>
          </p:cNvPicPr>
          <p:nvPr userDrawn="1"/>
        </p:nvPicPr>
        <p:blipFill>
          <a:blip r:embed="rId14" cstate="print"/>
          <a:srcRect/>
          <a:stretch>
            <a:fillRect/>
          </a:stretch>
        </p:blipFill>
        <p:spPr bwMode="auto">
          <a:xfrm>
            <a:off x="249402" y="337165"/>
            <a:ext cx="893598" cy="729635"/>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tiff"/><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hyperlink" Target="https://wiki.isis.vanderbilt.edu/hcddes/index.php/The_ESMoL_Tool" TargetMode="Externa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https://wiki.isis.vanderbilt.edu/hcdde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New Developments in </a:t>
            </a:r>
            <a:br>
              <a:rPr lang="en-US" dirty="0" smtClean="0"/>
            </a:br>
            <a:r>
              <a:rPr lang="en-US" dirty="0" smtClean="0"/>
              <a:t>Model-Integrated Development of High-Confidence Software</a:t>
            </a:r>
            <a:endParaRPr lang="en-US" dirty="0"/>
          </a:p>
        </p:txBody>
      </p:sp>
      <p:sp>
        <p:nvSpPr>
          <p:cNvPr id="3" name="Subtitle 2"/>
          <p:cNvSpPr>
            <a:spLocks noGrp="1"/>
          </p:cNvSpPr>
          <p:nvPr>
            <p:ph type="subTitle" idx="1"/>
          </p:nvPr>
        </p:nvSpPr>
        <p:spPr>
          <a:xfrm>
            <a:off x="1371600" y="3886200"/>
            <a:ext cx="6400800" cy="2667000"/>
          </a:xfrm>
        </p:spPr>
        <p:txBody>
          <a:bodyPr>
            <a:normAutofit fontScale="62500" lnSpcReduction="20000"/>
          </a:bodyPr>
          <a:lstStyle/>
          <a:p>
            <a:endParaRPr lang="en-US" dirty="0" smtClean="0"/>
          </a:p>
          <a:p>
            <a:r>
              <a:rPr lang="en-US" dirty="0" smtClean="0"/>
              <a:t>Joe Porter, Graham Hemingway, Nicholas Kottenstette,</a:t>
            </a:r>
          </a:p>
          <a:p>
            <a:r>
              <a:rPr lang="en-US" dirty="0" smtClean="0"/>
              <a:t>Harmon Nine, Chris vanBuskirk,</a:t>
            </a:r>
          </a:p>
          <a:p>
            <a:r>
              <a:rPr lang="en-US" dirty="0" smtClean="0"/>
              <a:t>Gabor Karsai, and Janos Sztipanovits </a:t>
            </a:r>
          </a:p>
          <a:p>
            <a:endParaRPr lang="en-US" dirty="0" smtClean="0"/>
          </a:p>
          <a:p>
            <a:r>
              <a:rPr lang="en-US" dirty="0" smtClean="0"/>
              <a:t>Institute for Software Integrated Systems</a:t>
            </a:r>
          </a:p>
          <a:p>
            <a:r>
              <a:rPr lang="en-US" dirty="0" smtClean="0"/>
              <a:t>Vanderbilt  University</a:t>
            </a:r>
          </a:p>
          <a:p>
            <a:r>
              <a:rPr lang="en-US" dirty="0" smtClean="0"/>
              <a:t>Nashville, TN 37205</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Workflow: Assessment </a:t>
            </a:r>
            <a:br>
              <a:rPr lang="en-US" dirty="0" smtClean="0"/>
            </a:br>
            <a:r>
              <a:rPr lang="en-US" dirty="0" smtClean="0"/>
              <a:t>&amp; Refinement (in progress)</a:t>
            </a:r>
            <a:endParaRPr lang="en-US" dirty="0"/>
          </a:p>
        </p:txBody>
      </p:sp>
      <p:sp>
        <p:nvSpPr>
          <p:cNvPr id="22" name="Rounded Rectangle 21"/>
          <p:cNvSpPr/>
          <p:nvPr/>
        </p:nvSpPr>
        <p:spPr>
          <a:xfrm>
            <a:off x="152400" y="2209800"/>
            <a:ext cx="17526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CONTROL </a:t>
            </a:r>
          </a:p>
          <a:p>
            <a:pPr algn="ctr"/>
            <a:r>
              <a:rPr lang="en-US" sz="2000" dirty="0" smtClean="0"/>
              <a:t>DESIGN</a:t>
            </a:r>
            <a:endParaRPr lang="en-US" sz="2000" dirty="0"/>
          </a:p>
        </p:txBody>
      </p:sp>
      <p:sp>
        <p:nvSpPr>
          <p:cNvPr id="25" name="Rounded Rectangle 24"/>
          <p:cNvSpPr/>
          <p:nvPr/>
        </p:nvSpPr>
        <p:spPr>
          <a:xfrm>
            <a:off x="2362200" y="2209800"/>
            <a:ext cx="22098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SOFTWARE</a:t>
            </a:r>
          </a:p>
          <a:p>
            <a:pPr algn="ctr"/>
            <a:r>
              <a:rPr lang="en-US" sz="2000" dirty="0" smtClean="0"/>
              <a:t>IMPLEMENTATION</a:t>
            </a:r>
            <a:endParaRPr lang="en-US" sz="2000" dirty="0"/>
          </a:p>
        </p:txBody>
      </p:sp>
      <p:sp>
        <p:nvSpPr>
          <p:cNvPr id="33" name="Rounded Rectangle 32"/>
          <p:cNvSpPr/>
          <p:nvPr/>
        </p:nvSpPr>
        <p:spPr>
          <a:xfrm>
            <a:off x="5029200" y="2221736"/>
            <a:ext cx="17526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SOFTWARE</a:t>
            </a:r>
          </a:p>
          <a:p>
            <a:pPr algn="ctr"/>
            <a:r>
              <a:rPr lang="en-US" sz="2000" dirty="0" smtClean="0"/>
              <a:t>ANALYSIS</a:t>
            </a:r>
            <a:endParaRPr lang="en-US" sz="2000" dirty="0"/>
          </a:p>
        </p:txBody>
      </p:sp>
      <p:sp>
        <p:nvSpPr>
          <p:cNvPr id="34" name="Rounded Rectangle 33"/>
          <p:cNvSpPr/>
          <p:nvPr/>
        </p:nvSpPr>
        <p:spPr>
          <a:xfrm>
            <a:off x="7239000" y="2209800"/>
            <a:ext cx="16764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GENERATION</a:t>
            </a:r>
          </a:p>
          <a:p>
            <a:pPr algn="ctr"/>
            <a:r>
              <a:rPr lang="en-US" sz="2000" dirty="0" smtClean="0"/>
              <a:t>&amp; EXECUTION</a:t>
            </a:r>
            <a:endParaRPr lang="en-US" sz="2000" dirty="0"/>
          </a:p>
        </p:txBody>
      </p:sp>
      <p:sp>
        <p:nvSpPr>
          <p:cNvPr id="51" name="Rounded Rectangle 50"/>
          <p:cNvSpPr/>
          <p:nvPr/>
        </p:nvSpPr>
        <p:spPr>
          <a:xfrm>
            <a:off x="7162800" y="3429000"/>
            <a:ext cx="16002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Platform/HIL</a:t>
            </a:r>
          </a:p>
          <a:p>
            <a:pPr algn="ctr"/>
            <a:r>
              <a:rPr lang="en-US" sz="2000" dirty="0" smtClean="0"/>
              <a:t>Simulation</a:t>
            </a:r>
            <a:endParaRPr lang="en-US" sz="2000" dirty="0"/>
          </a:p>
        </p:txBody>
      </p:sp>
      <p:sp>
        <p:nvSpPr>
          <p:cNvPr id="52" name="Rounded Rectangle 51"/>
          <p:cNvSpPr/>
          <p:nvPr/>
        </p:nvSpPr>
        <p:spPr>
          <a:xfrm>
            <a:off x="7162800" y="6096000"/>
            <a:ext cx="16002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Testing</a:t>
            </a:r>
            <a:endParaRPr lang="en-US" sz="2000" dirty="0"/>
          </a:p>
        </p:txBody>
      </p:sp>
      <p:cxnSp>
        <p:nvCxnSpPr>
          <p:cNvPr id="53" name="Straight Connector 52"/>
          <p:cNvCxnSpPr/>
          <p:nvPr/>
        </p:nvCxnSpPr>
        <p:spPr>
          <a:xfrm rot="10800000">
            <a:off x="174434" y="3124200"/>
            <a:ext cx="8686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304800" y="3429000"/>
            <a:ext cx="16764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Simulink</a:t>
            </a:r>
          </a:p>
          <a:p>
            <a:pPr algn="ctr"/>
            <a:r>
              <a:rPr lang="en-US" dirty="0" smtClean="0"/>
              <a:t>Simulation</a:t>
            </a:r>
            <a:endParaRPr lang="en-US" dirty="0"/>
          </a:p>
        </p:txBody>
      </p:sp>
      <p:sp>
        <p:nvSpPr>
          <p:cNvPr id="39" name="Rounded Rectangle 38"/>
          <p:cNvSpPr/>
          <p:nvPr/>
        </p:nvSpPr>
        <p:spPr>
          <a:xfrm>
            <a:off x="5029200" y="3440936"/>
            <a:ext cx="16764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Scheduling</a:t>
            </a:r>
            <a:endParaRPr lang="en-US" sz="2000" dirty="0"/>
          </a:p>
        </p:txBody>
      </p:sp>
      <p:sp>
        <p:nvSpPr>
          <p:cNvPr id="40" name="Rounded Rectangle 39"/>
          <p:cNvSpPr/>
          <p:nvPr/>
        </p:nvSpPr>
        <p:spPr>
          <a:xfrm>
            <a:off x="5029200" y="4431536"/>
            <a:ext cx="16764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Deadlock</a:t>
            </a:r>
            <a:endParaRPr lang="en-US" sz="2000" dirty="0"/>
          </a:p>
        </p:txBody>
      </p:sp>
      <p:sp>
        <p:nvSpPr>
          <p:cNvPr id="41" name="Rectangle 40"/>
          <p:cNvSpPr/>
          <p:nvPr/>
        </p:nvSpPr>
        <p:spPr>
          <a:xfrm>
            <a:off x="4800600" y="3276600"/>
            <a:ext cx="2209800" cy="2057400"/>
          </a:xfrm>
          <a:prstGeom prst="rect">
            <a:avLst/>
          </a:prstGeom>
          <a:solidFill>
            <a:schemeClr val="bg2">
              <a:lumMod val="9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7086600" y="4191000"/>
            <a:ext cx="1828800" cy="32683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Control Functions</a:t>
            </a:r>
            <a:endParaRPr lang="en-US" sz="1600" dirty="0">
              <a:solidFill>
                <a:schemeClr val="tx1"/>
              </a:solidFill>
            </a:endParaRPr>
          </a:p>
        </p:txBody>
      </p:sp>
      <p:sp>
        <p:nvSpPr>
          <p:cNvPr id="45" name="Rectangle 44"/>
          <p:cNvSpPr/>
          <p:nvPr/>
        </p:nvSpPr>
        <p:spPr>
          <a:xfrm>
            <a:off x="7086600" y="4572000"/>
            <a:ext cx="1828800" cy="5334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Task/</a:t>
            </a:r>
            <a:r>
              <a:rPr lang="en-US" sz="1600" dirty="0" err="1" smtClean="0">
                <a:solidFill>
                  <a:schemeClr val="tx1"/>
                </a:solidFill>
              </a:rPr>
              <a:t>Msg</a:t>
            </a:r>
            <a:endParaRPr lang="en-US" sz="1600" dirty="0" smtClean="0">
              <a:solidFill>
                <a:schemeClr val="tx1"/>
              </a:solidFill>
            </a:endParaRPr>
          </a:p>
          <a:p>
            <a:pPr algn="ctr"/>
            <a:r>
              <a:rPr lang="en-US" sz="1600" dirty="0" smtClean="0">
                <a:solidFill>
                  <a:schemeClr val="tx1"/>
                </a:solidFill>
              </a:rPr>
              <a:t>Wrappers</a:t>
            </a:r>
            <a:endParaRPr lang="en-US" sz="1600" dirty="0">
              <a:solidFill>
                <a:schemeClr val="tx1"/>
              </a:solidFill>
            </a:endParaRPr>
          </a:p>
        </p:txBody>
      </p:sp>
      <p:sp>
        <p:nvSpPr>
          <p:cNvPr id="46" name="Rectangle 45"/>
          <p:cNvSpPr/>
          <p:nvPr/>
        </p:nvSpPr>
        <p:spPr>
          <a:xfrm>
            <a:off x="7086600" y="5160485"/>
            <a:ext cx="1828800" cy="25063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FRODO VM</a:t>
            </a:r>
            <a:endParaRPr lang="en-US" sz="1600" dirty="0">
              <a:solidFill>
                <a:schemeClr val="tx1"/>
              </a:solidFill>
            </a:endParaRPr>
          </a:p>
        </p:txBody>
      </p:sp>
      <p:sp>
        <p:nvSpPr>
          <p:cNvPr id="29" name="Rectangle 28"/>
          <p:cNvSpPr/>
          <p:nvPr/>
        </p:nvSpPr>
        <p:spPr>
          <a:xfrm>
            <a:off x="7086600" y="5465285"/>
            <a:ext cx="1828800" cy="5334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TrueTime (Simulink)</a:t>
            </a:r>
          </a:p>
          <a:p>
            <a:pPr algn="ctr"/>
            <a:r>
              <a:rPr lang="en-US" sz="1600" dirty="0" smtClean="0">
                <a:solidFill>
                  <a:schemeClr val="tx1"/>
                </a:solidFill>
              </a:rPr>
              <a:t>xPC Target (HIL)</a:t>
            </a:r>
          </a:p>
        </p:txBody>
      </p:sp>
      <p:sp>
        <p:nvSpPr>
          <p:cNvPr id="31" name="Rounded Rectangle 30"/>
          <p:cNvSpPr/>
          <p:nvPr/>
        </p:nvSpPr>
        <p:spPr>
          <a:xfrm>
            <a:off x="2438400" y="3429000"/>
            <a:ext cx="21336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Software Modeling </a:t>
            </a:r>
            <a:endParaRPr lang="en-US" dirty="0"/>
          </a:p>
        </p:txBody>
      </p:sp>
      <p:sp>
        <p:nvSpPr>
          <p:cNvPr id="32" name="Rounded Rectangle 31"/>
          <p:cNvSpPr/>
          <p:nvPr/>
        </p:nvSpPr>
        <p:spPr>
          <a:xfrm>
            <a:off x="2438400" y="4419600"/>
            <a:ext cx="21336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Platform Design</a:t>
            </a:r>
            <a:endParaRPr lang="en-US" dirty="0"/>
          </a:p>
        </p:txBody>
      </p:sp>
      <p:sp>
        <p:nvSpPr>
          <p:cNvPr id="42" name="Rectangle 41"/>
          <p:cNvSpPr/>
          <p:nvPr/>
        </p:nvSpPr>
        <p:spPr>
          <a:xfrm>
            <a:off x="2395251" y="3276600"/>
            <a:ext cx="2209800" cy="2057400"/>
          </a:xfrm>
          <a:prstGeom prst="rect">
            <a:avLst/>
          </a:prstGeom>
          <a:solidFill>
            <a:schemeClr val="bg2">
              <a:lumMod val="9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304800" y="5410200"/>
            <a:ext cx="16764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Requirements Assessment</a:t>
            </a:r>
            <a:endParaRPr lang="en-US" dirty="0"/>
          </a:p>
        </p:txBody>
      </p:sp>
      <p:sp>
        <p:nvSpPr>
          <p:cNvPr id="50" name="Up-Down Arrow 49"/>
          <p:cNvSpPr/>
          <p:nvPr/>
        </p:nvSpPr>
        <p:spPr>
          <a:xfrm rot="5400000">
            <a:off x="4343400" y="3124201"/>
            <a:ext cx="381000" cy="5257799"/>
          </a:xfrm>
          <a:prstGeom prst="up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6400800" y="5410200"/>
            <a:ext cx="304800" cy="304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37" name="Rectangle 36"/>
          <p:cNvSpPr/>
          <p:nvPr/>
        </p:nvSpPr>
        <p:spPr>
          <a:xfrm>
            <a:off x="2438400" y="5410200"/>
            <a:ext cx="2362200" cy="304800"/>
          </a:xfrm>
          <a:prstGeom prst="rect">
            <a:avLst/>
          </a:prstGeom>
          <a:solidFill>
            <a:schemeClr val="bg2">
              <a:lumMod val="90000"/>
            </a:schemeClr>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Matlab analysis scripts</a:t>
            </a:r>
            <a:endParaRPr lang="en-US" dirty="0">
              <a:solidFill>
                <a:schemeClr val="tx1"/>
              </a:solidFill>
            </a:endParaRPr>
          </a:p>
        </p:txBody>
      </p:sp>
      <p:sp>
        <p:nvSpPr>
          <p:cNvPr id="57" name="Rectangle 56"/>
          <p:cNvSpPr/>
          <p:nvPr/>
        </p:nvSpPr>
        <p:spPr>
          <a:xfrm>
            <a:off x="152400" y="3200400"/>
            <a:ext cx="2209800" cy="2057400"/>
          </a:xfrm>
          <a:prstGeom prst="rect">
            <a:avLst/>
          </a:prstGeom>
          <a:solidFill>
            <a:schemeClr val="bg2">
              <a:lumMod val="9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3810000" y="3962400"/>
            <a:ext cx="3048000" cy="1077218"/>
          </a:xfrm>
          <a:prstGeom prst="rect">
            <a:avLst/>
          </a:prstGeom>
          <a:solidFill>
            <a:schemeClr val="bg1"/>
          </a:solidFill>
          <a:ln w="12700">
            <a:solidFill>
              <a:schemeClr val="tx1"/>
            </a:solidFill>
          </a:ln>
        </p:spPr>
        <p:txBody>
          <a:bodyPr wrap="square" rtlCol="0">
            <a:spAutoFit/>
          </a:bodyPr>
          <a:lstStyle/>
          <a:p>
            <a:r>
              <a:rPr lang="en-US" sz="1600" dirty="0" smtClean="0"/>
              <a:t>In the TrueTime and HIL execution environments we can measure the effects of platform uncertainty on controller performance.</a:t>
            </a:r>
            <a:endParaRPr lang="en-US" sz="1600" dirty="0"/>
          </a:p>
        </p:txBody>
      </p:sp>
      <p:sp>
        <p:nvSpPr>
          <p:cNvPr id="49" name="Rectangle 48"/>
          <p:cNvSpPr/>
          <p:nvPr/>
        </p:nvSpPr>
        <p:spPr>
          <a:xfrm>
            <a:off x="5029200" y="5791200"/>
            <a:ext cx="914400" cy="3048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Tuning</a:t>
            </a:r>
            <a:endParaRPr lang="en-US" dirty="0">
              <a:solidFill>
                <a:schemeClr val="tx1"/>
              </a:solidFill>
            </a:endParaRPr>
          </a:p>
        </p:txBody>
      </p:sp>
      <p:sp>
        <p:nvSpPr>
          <p:cNvPr id="28" name="TextBox 27"/>
          <p:cNvSpPr txBox="1"/>
          <p:nvPr/>
        </p:nvSpPr>
        <p:spPr>
          <a:xfrm>
            <a:off x="533400" y="3657600"/>
            <a:ext cx="2667000" cy="1323439"/>
          </a:xfrm>
          <a:prstGeom prst="rect">
            <a:avLst/>
          </a:prstGeom>
          <a:solidFill>
            <a:schemeClr val="bg1"/>
          </a:solidFill>
          <a:ln w="12700">
            <a:solidFill>
              <a:schemeClr val="tx1"/>
            </a:solidFill>
          </a:ln>
        </p:spPr>
        <p:txBody>
          <a:bodyPr wrap="square" rtlCol="0">
            <a:spAutoFit/>
          </a:bodyPr>
          <a:lstStyle/>
          <a:p>
            <a:r>
              <a:rPr lang="en-US" sz="1600" dirty="0" smtClean="0"/>
              <a:t>Control designers can use the same tests to assess controller stability and performance, closing the loop on the design flow.</a:t>
            </a:r>
            <a:endParaRPr lang="en-US" sz="1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Workflow: Constructive</a:t>
            </a:r>
            <a:br>
              <a:rPr lang="en-US" dirty="0" smtClean="0"/>
            </a:br>
            <a:r>
              <a:rPr lang="en-US" dirty="0" smtClean="0"/>
              <a:t>Methods</a:t>
            </a:r>
            <a:endParaRPr lang="en-US" dirty="0"/>
          </a:p>
        </p:txBody>
      </p:sp>
      <p:sp>
        <p:nvSpPr>
          <p:cNvPr id="27" name="Right Arrow 26"/>
          <p:cNvSpPr/>
          <p:nvPr/>
        </p:nvSpPr>
        <p:spPr>
          <a:xfrm rot="5400000">
            <a:off x="6490252" y="4419600"/>
            <a:ext cx="1828800" cy="914400"/>
          </a:xfrm>
          <a:prstGeom prst="right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a:off x="1600200" y="3810000"/>
            <a:ext cx="5791200" cy="914400"/>
          </a:xfrm>
          <a:prstGeom prst="right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p:cNvSpPr/>
          <p:nvPr/>
        </p:nvSpPr>
        <p:spPr>
          <a:xfrm rot="16200000">
            <a:off x="876300" y="4381500"/>
            <a:ext cx="1447800" cy="914400"/>
          </a:xfrm>
          <a:prstGeom prst="right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152400" y="2209800"/>
            <a:ext cx="17526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CONTROL </a:t>
            </a:r>
          </a:p>
          <a:p>
            <a:pPr algn="ctr"/>
            <a:r>
              <a:rPr lang="en-US" sz="2000" dirty="0" smtClean="0"/>
              <a:t>DESIGN</a:t>
            </a:r>
            <a:endParaRPr lang="en-US" sz="2000" dirty="0"/>
          </a:p>
        </p:txBody>
      </p:sp>
      <p:sp>
        <p:nvSpPr>
          <p:cNvPr id="25" name="Rounded Rectangle 24"/>
          <p:cNvSpPr/>
          <p:nvPr/>
        </p:nvSpPr>
        <p:spPr>
          <a:xfrm>
            <a:off x="2362200" y="2209800"/>
            <a:ext cx="22098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SOFTWARE</a:t>
            </a:r>
          </a:p>
          <a:p>
            <a:pPr algn="ctr"/>
            <a:r>
              <a:rPr lang="en-US" sz="2000" dirty="0" smtClean="0"/>
              <a:t>IMPLEMENTATION</a:t>
            </a:r>
            <a:endParaRPr lang="en-US" sz="2000" dirty="0"/>
          </a:p>
        </p:txBody>
      </p:sp>
      <p:sp>
        <p:nvSpPr>
          <p:cNvPr id="33" name="Rounded Rectangle 32"/>
          <p:cNvSpPr/>
          <p:nvPr/>
        </p:nvSpPr>
        <p:spPr>
          <a:xfrm>
            <a:off x="5029200" y="2221736"/>
            <a:ext cx="17526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SOFTWARE</a:t>
            </a:r>
          </a:p>
          <a:p>
            <a:pPr algn="ctr"/>
            <a:r>
              <a:rPr lang="en-US" sz="2000" dirty="0" smtClean="0"/>
              <a:t>ANALYSIS</a:t>
            </a:r>
            <a:endParaRPr lang="en-US" sz="2000" dirty="0"/>
          </a:p>
        </p:txBody>
      </p:sp>
      <p:sp>
        <p:nvSpPr>
          <p:cNvPr id="34" name="Rounded Rectangle 33"/>
          <p:cNvSpPr/>
          <p:nvPr/>
        </p:nvSpPr>
        <p:spPr>
          <a:xfrm>
            <a:off x="7239000" y="2209800"/>
            <a:ext cx="16764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GENERATION</a:t>
            </a:r>
          </a:p>
          <a:p>
            <a:pPr algn="ctr"/>
            <a:r>
              <a:rPr lang="en-US" sz="2000" dirty="0" smtClean="0"/>
              <a:t>&amp; EXECUTION</a:t>
            </a:r>
            <a:endParaRPr lang="en-US" sz="2000" dirty="0"/>
          </a:p>
        </p:txBody>
      </p:sp>
      <p:sp>
        <p:nvSpPr>
          <p:cNvPr id="41" name="Rounded Rectangle 40"/>
          <p:cNvSpPr/>
          <p:nvPr/>
        </p:nvSpPr>
        <p:spPr>
          <a:xfrm>
            <a:off x="304800" y="3429000"/>
            <a:ext cx="16764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Simulink</a:t>
            </a:r>
          </a:p>
          <a:p>
            <a:pPr algn="ctr"/>
            <a:r>
              <a:rPr lang="en-US" dirty="0" smtClean="0"/>
              <a:t>Simulation</a:t>
            </a:r>
            <a:endParaRPr lang="en-US" dirty="0"/>
          </a:p>
        </p:txBody>
      </p:sp>
      <p:sp>
        <p:nvSpPr>
          <p:cNvPr id="42" name="Rounded Rectangle 41"/>
          <p:cNvSpPr/>
          <p:nvPr/>
        </p:nvSpPr>
        <p:spPr>
          <a:xfrm>
            <a:off x="304800" y="4648200"/>
            <a:ext cx="16764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Requirements</a:t>
            </a:r>
            <a:endParaRPr lang="en-US" dirty="0"/>
          </a:p>
        </p:txBody>
      </p:sp>
      <p:sp>
        <p:nvSpPr>
          <p:cNvPr id="43" name="Rounded Rectangle 42"/>
          <p:cNvSpPr/>
          <p:nvPr/>
        </p:nvSpPr>
        <p:spPr>
          <a:xfrm>
            <a:off x="2438400" y="3429000"/>
            <a:ext cx="21336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Software Modeling </a:t>
            </a:r>
            <a:endParaRPr lang="en-US" dirty="0"/>
          </a:p>
        </p:txBody>
      </p:sp>
      <p:sp>
        <p:nvSpPr>
          <p:cNvPr id="48" name="Rounded Rectangle 47"/>
          <p:cNvSpPr/>
          <p:nvPr/>
        </p:nvSpPr>
        <p:spPr>
          <a:xfrm>
            <a:off x="2438400" y="4419600"/>
            <a:ext cx="21336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Platform Design</a:t>
            </a:r>
            <a:endParaRPr lang="en-US" dirty="0"/>
          </a:p>
        </p:txBody>
      </p:sp>
      <p:sp>
        <p:nvSpPr>
          <p:cNvPr id="26" name="Right Arrow 25"/>
          <p:cNvSpPr/>
          <p:nvPr/>
        </p:nvSpPr>
        <p:spPr>
          <a:xfrm rot="10800000">
            <a:off x="1371600" y="5105399"/>
            <a:ext cx="6019801" cy="914400"/>
          </a:xfrm>
          <a:prstGeom prst="right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p:nvSpPr>
        <p:spPr>
          <a:xfrm>
            <a:off x="5029200" y="3440936"/>
            <a:ext cx="16764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Scheduling</a:t>
            </a:r>
            <a:endParaRPr lang="en-US" sz="2000" dirty="0"/>
          </a:p>
        </p:txBody>
      </p:sp>
      <p:sp>
        <p:nvSpPr>
          <p:cNvPr id="50" name="Rounded Rectangle 49"/>
          <p:cNvSpPr/>
          <p:nvPr/>
        </p:nvSpPr>
        <p:spPr>
          <a:xfrm>
            <a:off x="5029200" y="4431536"/>
            <a:ext cx="16764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Deadlock</a:t>
            </a:r>
            <a:endParaRPr lang="en-US" sz="2000" dirty="0"/>
          </a:p>
        </p:txBody>
      </p:sp>
      <p:sp>
        <p:nvSpPr>
          <p:cNvPr id="51" name="Rounded Rectangle 50"/>
          <p:cNvSpPr/>
          <p:nvPr/>
        </p:nvSpPr>
        <p:spPr>
          <a:xfrm>
            <a:off x="7162800" y="3429000"/>
            <a:ext cx="16002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Platform/HIL</a:t>
            </a:r>
          </a:p>
          <a:p>
            <a:pPr algn="ctr"/>
            <a:r>
              <a:rPr lang="en-US" sz="2000" dirty="0" smtClean="0"/>
              <a:t>Simulation</a:t>
            </a:r>
            <a:endParaRPr lang="en-US" sz="2000" dirty="0"/>
          </a:p>
        </p:txBody>
      </p:sp>
      <p:sp>
        <p:nvSpPr>
          <p:cNvPr id="52" name="Rounded Rectangle 51"/>
          <p:cNvSpPr/>
          <p:nvPr/>
        </p:nvSpPr>
        <p:spPr>
          <a:xfrm>
            <a:off x="7162800" y="4419600"/>
            <a:ext cx="16002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Testing</a:t>
            </a:r>
            <a:endParaRPr lang="en-US" sz="2000" dirty="0"/>
          </a:p>
        </p:txBody>
      </p:sp>
      <p:cxnSp>
        <p:nvCxnSpPr>
          <p:cNvPr id="53" name="Straight Connector 52"/>
          <p:cNvCxnSpPr/>
          <p:nvPr/>
        </p:nvCxnSpPr>
        <p:spPr>
          <a:xfrm rot="10800000">
            <a:off x="174434" y="3124200"/>
            <a:ext cx="8686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371600" y="6120825"/>
            <a:ext cx="4724400" cy="584775"/>
          </a:xfrm>
          <a:prstGeom prst="rect">
            <a:avLst/>
          </a:prstGeom>
          <a:solidFill>
            <a:schemeClr val="bg1"/>
          </a:solidFill>
          <a:ln w="12700">
            <a:solidFill>
              <a:schemeClr val="tx1"/>
            </a:solidFill>
          </a:ln>
        </p:spPr>
        <p:txBody>
          <a:bodyPr wrap="square" rtlCol="0">
            <a:spAutoFit/>
          </a:bodyPr>
          <a:lstStyle/>
          <a:p>
            <a:r>
              <a:rPr lang="en-US" sz="1600" dirty="0" smtClean="0"/>
              <a:t>Constructive design assumptions must be maintained throughout the implementation process.</a:t>
            </a:r>
            <a:endParaRPr lang="en-US" sz="1600" dirty="0"/>
          </a:p>
        </p:txBody>
      </p:sp>
      <p:sp>
        <p:nvSpPr>
          <p:cNvPr id="19" name="TextBox 18"/>
          <p:cNvSpPr txBox="1"/>
          <p:nvPr/>
        </p:nvSpPr>
        <p:spPr>
          <a:xfrm>
            <a:off x="228600" y="2895600"/>
            <a:ext cx="1828800" cy="584775"/>
          </a:xfrm>
          <a:prstGeom prst="rect">
            <a:avLst/>
          </a:prstGeom>
          <a:solidFill>
            <a:schemeClr val="bg1"/>
          </a:solidFill>
          <a:ln w="12700">
            <a:solidFill>
              <a:schemeClr val="tx1"/>
            </a:solidFill>
          </a:ln>
        </p:spPr>
        <p:txBody>
          <a:bodyPr wrap="square" rtlCol="0">
            <a:spAutoFit/>
          </a:bodyPr>
          <a:lstStyle/>
          <a:p>
            <a:pPr algn="ctr"/>
            <a:r>
              <a:rPr lang="en-US" sz="1600" b="1" dirty="0" smtClean="0"/>
              <a:t>PASSIVE CONTROL</a:t>
            </a:r>
          </a:p>
          <a:p>
            <a:pPr algn="ctr"/>
            <a:r>
              <a:rPr lang="en-US" sz="1600" b="1" dirty="0" smtClean="0"/>
              <a:t>TECHNIQUES</a:t>
            </a:r>
            <a:endParaRPr lang="en-US" sz="1600" b="1" dirty="0"/>
          </a:p>
        </p:txBody>
      </p:sp>
      <p:sp>
        <p:nvSpPr>
          <p:cNvPr id="20" name="TextBox 19"/>
          <p:cNvSpPr txBox="1"/>
          <p:nvPr/>
        </p:nvSpPr>
        <p:spPr>
          <a:xfrm>
            <a:off x="4953000" y="3962400"/>
            <a:ext cx="1828800" cy="584775"/>
          </a:xfrm>
          <a:prstGeom prst="rect">
            <a:avLst/>
          </a:prstGeom>
          <a:solidFill>
            <a:schemeClr val="bg1"/>
          </a:solidFill>
          <a:ln w="12700">
            <a:solidFill>
              <a:schemeClr val="tx1"/>
            </a:solidFill>
          </a:ln>
        </p:spPr>
        <p:txBody>
          <a:bodyPr wrap="square" rtlCol="0">
            <a:spAutoFit/>
          </a:bodyPr>
          <a:lstStyle/>
          <a:p>
            <a:pPr algn="ctr"/>
            <a:r>
              <a:rPr lang="en-US" sz="1600" b="1" dirty="0" smtClean="0"/>
              <a:t>COMPOSITIONAL</a:t>
            </a:r>
          </a:p>
          <a:p>
            <a:pPr algn="ctr"/>
            <a:r>
              <a:rPr lang="en-US" sz="1600" b="1" dirty="0" smtClean="0"/>
              <a:t>ANALYSIS</a:t>
            </a:r>
            <a:endParaRPr lang="en-US" sz="1600" b="1" dirty="0"/>
          </a:p>
        </p:txBody>
      </p:sp>
      <p:sp>
        <p:nvSpPr>
          <p:cNvPr id="23" name="TextBox 22"/>
          <p:cNvSpPr txBox="1"/>
          <p:nvPr/>
        </p:nvSpPr>
        <p:spPr>
          <a:xfrm>
            <a:off x="914400" y="1625025"/>
            <a:ext cx="7010400" cy="584775"/>
          </a:xfrm>
          <a:prstGeom prst="rect">
            <a:avLst/>
          </a:prstGeom>
          <a:solidFill>
            <a:schemeClr val="bg1"/>
          </a:solidFill>
          <a:ln w="12700">
            <a:solidFill>
              <a:schemeClr val="tx1"/>
            </a:solidFill>
          </a:ln>
        </p:spPr>
        <p:txBody>
          <a:bodyPr wrap="square" rtlCol="0">
            <a:spAutoFit/>
          </a:bodyPr>
          <a:lstStyle/>
          <a:p>
            <a:r>
              <a:rPr lang="en-US" sz="1600" dirty="0" smtClean="0"/>
              <a:t>Constructive methods rely on component behavior conditions and interconnection rules to guarantee correct behavior, reducing verification burdens.</a:t>
            </a:r>
            <a:endParaRPr lang="en-US" sz="1600" dirty="0"/>
          </a:p>
        </p:txBody>
      </p:sp>
      <p:sp>
        <p:nvSpPr>
          <p:cNvPr id="21" name="TextBox 20"/>
          <p:cNvSpPr txBox="1"/>
          <p:nvPr/>
        </p:nvSpPr>
        <p:spPr>
          <a:xfrm>
            <a:off x="7010400" y="5562600"/>
            <a:ext cx="1828800" cy="1077218"/>
          </a:xfrm>
          <a:prstGeom prst="rect">
            <a:avLst/>
          </a:prstGeom>
          <a:solidFill>
            <a:schemeClr val="bg1"/>
          </a:solidFill>
          <a:ln w="12700">
            <a:solidFill>
              <a:schemeClr val="tx1"/>
            </a:solidFill>
          </a:ln>
        </p:spPr>
        <p:txBody>
          <a:bodyPr wrap="square" rtlCol="0">
            <a:spAutoFit/>
          </a:bodyPr>
          <a:lstStyle/>
          <a:p>
            <a:pPr algn="ctr"/>
            <a:r>
              <a:rPr lang="en-US" sz="1600" b="1" dirty="0" smtClean="0"/>
              <a:t>SYNCHRONOUS EXECUTION/</a:t>
            </a:r>
          </a:p>
          <a:p>
            <a:pPr algn="ctr"/>
            <a:r>
              <a:rPr lang="en-US" sz="1600" b="1" dirty="0" smtClean="0"/>
              <a:t>TIME-TRIGGERED</a:t>
            </a:r>
          </a:p>
          <a:p>
            <a:pPr algn="ctr"/>
            <a:r>
              <a:rPr lang="en-US" sz="1600" b="1" dirty="0" smtClean="0"/>
              <a:t>ARCHITECTURE</a:t>
            </a:r>
            <a:endParaRPr lang="en-US" sz="16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Quadrotor Design Example</a:t>
            </a:r>
            <a:endParaRPr lang="en-US" dirty="0"/>
          </a:p>
        </p:txBody>
      </p:sp>
      <p:pic>
        <p:nvPicPr>
          <p:cNvPr id="5" name="Picture 2"/>
          <p:cNvPicPr>
            <a:picLocks noChangeAspect="1" noChangeArrowheads="1"/>
          </p:cNvPicPr>
          <p:nvPr/>
        </p:nvPicPr>
        <p:blipFill>
          <a:blip r:embed="rId2" cstate="print"/>
          <a:srcRect/>
          <a:stretch>
            <a:fillRect/>
          </a:stretch>
        </p:blipFill>
        <p:spPr bwMode="auto">
          <a:xfrm>
            <a:off x="381000" y="2743200"/>
            <a:ext cx="8431213" cy="1655762"/>
          </a:xfrm>
          <a:prstGeom prst="rect">
            <a:avLst/>
          </a:prstGeom>
          <a:noFill/>
          <a:ln w="9525">
            <a:noFill/>
            <a:miter lim="800000"/>
            <a:headEnd/>
            <a:tailEnd/>
          </a:ln>
        </p:spPr>
      </p:pic>
      <p:sp>
        <p:nvSpPr>
          <p:cNvPr id="6" name="Rounded Rectangle 5"/>
          <p:cNvSpPr/>
          <p:nvPr/>
        </p:nvSpPr>
        <p:spPr>
          <a:xfrm>
            <a:off x="7588250" y="4627562"/>
            <a:ext cx="1295400" cy="533400"/>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rgbClr val="FFFFFF"/>
                </a:solidFill>
                <a:latin typeface="Arial" pitchFamily="34" charset="0"/>
                <a:cs typeface="Arial" pitchFamily="34" charset="0"/>
              </a:rPr>
              <a:t>Quadrotor</a:t>
            </a:r>
          </a:p>
        </p:txBody>
      </p:sp>
      <p:sp>
        <p:nvSpPr>
          <p:cNvPr id="7" name="Rounded Rectangle 6"/>
          <p:cNvSpPr/>
          <p:nvPr/>
        </p:nvSpPr>
        <p:spPr>
          <a:xfrm>
            <a:off x="5911850" y="4627562"/>
            <a:ext cx="1524000" cy="630238"/>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rgbClr val="FFFFFF"/>
                </a:solidFill>
                <a:latin typeface="Arial" pitchFamily="34" charset="0"/>
                <a:cs typeface="Arial" pitchFamily="34" charset="0"/>
              </a:rPr>
              <a:t>Motor Compensator</a:t>
            </a:r>
          </a:p>
        </p:txBody>
      </p:sp>
      <p:sp>
        <p:nvSpPr>
          <p:cNvPr id="8" name="Rounded Rectangle 7"/>
          <p:cNvSpPr/>
          <p:nvPr/>
        </p:nvSpPr>
        <p:spPr>
          <a:xfrm>
            <a:off x="4464050" y="4627562"/>
            <a:ext cx="1295400" cy="935038"/>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rgbClr val="FFFFFF"/>
                </a:solidFill>
                <a:latin typeface="Arial" pitchFamily="34" charset="0"/>
                <a:cs typeface="Arial" pitchFamily="34" charset="0"/>
              </a:rPr>
              <a:t>Inner Loop Controller</a:t>
            </a:r>
          </a:p>
          <a:p>
            <a:pPr algn="ctr">
              <a:defRPr/>
            </a:pPr>
            <a:r>
              <a:rPr lang="en-US" sz="1600" dirty="0">
                <a:solidFill>
                  <a:srgbClr val="FFFFFF"/>
                </a:solidFill>
                <a:latin typeface="Arial" pitchFamily="34" charset="0"/>
                <a:cs typeface="Arial" pitchFamily="34" charset="0"/>
              </a:rPr>
              <a:t>(Attitude)</a:t>
            </a:r>
          </a:p>
        </p:txBody>
      </p:sp>
      <p:sp>
        <p:nvSpPr>
          <p:cNvPr id="9" name="Rounded Rectangle 8"/>
          <p:cNvSpPr/>
          <p:nvPr/>
        </p:nvSpPr>
        <p:spPr>
          <a:xfrm>
            <a:off x="2254250" y="4627562"/>
            <a:ext cx="1524000" cy="935038"/>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rgbClr val="FFFFFF"/>
                </a:solidFill>
                <a:latin typeface="Arial" pitchFamily="34" charset="0"/>
                <a:cs typeface="Arial" pitchFamily="34" charset="0"/>
              </a:rPr>
              <a:t>Outer Loop</a:t>
            </a:r>
          </a:p>
          <a:p>
            <a:pPr algn="ctr">
              <a:defRPr/>
            </a:pPr>
            <a:r>
              <a:rPr lang="en-US" sz="1600" dirty="0">
                <a:solidFill>
                  <a:srgbClr val="FFFFFF"/>
                </a:solidFill>
                <a:latin typeface="Arial" pitchFamily="34" charset="0"/>
                <a:cs typeface="Arial" pitchFamily="34" charset="0"/>
              </a:rPr>
              <a:t>Controller</a:t>
            </a:r>
          </a:p>
          <a:p>
            <a:pPr algn="ctr">
              <a:defRPr/>
            </a:pPr>
            <a:r>
              <a:rPr lang="en-US" sz="1600" dirty="0" smtClean="0">
                <a:solidFill>
                  <a:srgbClr val="FFFFFF"/>
                </a:solidFill>
                <a:latin typeface="Arial" pitchFamily="34" charset="0"/>
                <a:cs typeface="Arial" pitchFamily="34" charset="0"/>
              </a:rPr>
              <a:t>(Inertial Position)</a:t>
            </a:r>
            <a:endParaRPr lang="en-US" sz="1600" dirty="0">
              <a:solidFill>
                <a:srgbClr val="FFFFFF"/>
              </a:solidFill>
              <a:latin typeface="Arial" pitchFamily="34" charset="0"/>
              <a:cs typeface="Arial" pitchFamily="34" charset="0"/>
            </a:endParaRPr>
          </a:p>
        </p:txBody>
      </p:sp>
      <p:sp>
        <p:nvSpPr>
          <p:cNvPr id="10" name="Rounded Rectangle 9"/>
          <p:cNvSpPr/>
          <p:nvPr/>
        </p:nvSpPr>
        <p:spPr>
          <a:xfrm>
            <a:off x="577850" y="4724400"/>
            <a:ext cx="1524000" cy="533400"/>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smtClean="0">
                <a:solidFill>
                  <a:srgbClr val="FFFFFF"/>
                </a:solidFill>
                <a:latin typeface="Arial" pitchFamily="34" charset="0"/>
                <a:cs typeface="Arial" pitchFamily="34" charset="0"/>
              </a:rPr>
              <a:t>Trajectory</a:t>
            </a:r>
          </a:p>
          <a:p>
            <a:pPr algn="ctr">
              <a:defRPr/>
            </a:pPr>
            <a:r>
              <a:rPr lang="en-US" sz="1600" dirty="0" smtClean="0">
                <a:solidFill>
                  <a:srgbClr val="FFFFFF"/>
                </a:solidFill>
                <a:latin typeface="Arial" pitchFamily="34" charset="0"/>
                <a:cs typeface="Arial" pitchFamily="34" charset="0"/>
              </a:rPr>
              <a:t>Generator</a:t>
            </a:r>
            <a:endParaRPr lang="en-US" sz="1600" dirty="0">
              <a:solidFill>
                <a:srgbClr val="FFFFFF"/>
              </a:solidFill>
              <a:latin typeface="Arial" pitchFamily="34" charset="0"/>
              <a:cs typeface="Arial" pitchFamily="34" charset="0"/>
            </a:endParaRPr>
          </a:p>
        </p:txBody>
      </p:sp>
      <p:sp>
        <p:nvSpPr>
          <p:cNvPr id="11" name="Rounded Rectangle 10"/>
          <p:cNvSpPr/>
          <p:nvPr/>
        </p:nvSpPr>
        <p:spPr>
          <a:xfrm>
            <a:off x="228600" y="2133600"/>
            <a:ext cx="4375150" cy="533400"/>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rgbClr val="FFFFFF"/>
                </a:solidFill>
                <a:latin typeface="Arial" pitchFamily="34" charset="0"/>
                <a:cs typeface="Arial" pitchFamily="34" charset="0"/>
              </a:rPr>
              <a:t>Quadrotor Control Architecture</a:t>
            </a:r>
          </a:p>
        </p:txBody>
      </p:sp>
      <p:cxnSp>
        <p:nvCxnSpPr>
          <p:cNvPr id="12" name="Straight Arrow Connector 11"/>
          <p:cNvCxnSpPr>
            <a:stCxn id="10" idx="0"/>
          </p:cNvCxnSpPr>
          <p:nvPr/>
        </p:nvCxnSpPr>
        <p:spPr>
          <a:xfrm rot="5400000" flipH="1" flipV="1">
            <a:off x="1121568" y="4429919"/>
            <a:ext cx="512763" cy="76200"/>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flipH="1" flipV="1">
            <a:off x="1149350" y="4076700"/>
            <a:ext cx="1143000" cy="152400"/>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6200000" flipV="1">
            <a:off x="2493169" y="4104481"/>
            <a:ext cx="893762" cy="152400"/>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4741069" y="4294981"/>
            <a:ext cx="665163" cy="3175"/>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flipH="1" flipV="1">
            <a:off x="6112669" y="4066381"/>
            <a:ext cx="1046162" cy="76200"/>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6200000" flipV="1">
            <a:off x="7446169" y="3799681"/>
            <a:ext cx="969962" cy="685800"/>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7239000" y="6019800"/>
            <a:ext cx="17526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CONTROL </a:t>
            </a:r>
          </a:p>
          <a:p>
            <a:pPr algn="ctr"/>
            <a:r>
              <a:rPr lang="en-US" sz="2000" dirty="0" smtClean="0"/>
              <a:t>DESIGN</a:t>
            </a:r>
            <a:endParaRPr lang="en-US"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Quadrotor: Simulink</a:t>
            </a:r>
            <a:endParaRPr lang="en-US" dirty="0"/>
          </a:p>
        </p:txBody>
      </p:sp>
      <p:pic>
        <p:nvPicPr>
          <p:cNvPr id="1026" name="Picture 2"/>
          <p:cNvPicPr>
            <a:picLocks noChangeAspect="1" noChangeArrowheads="1"/>
          </p:cNvPicPr>
          <p:nvPr/>
        </p:nvPicPr>
        <p:blipFill>
          <a:blip r:embed="rId2" cstate="print"/>
          <a:srcRect t="3340" b="24297"/>
          <a:stretch>
            <a:fillRect/>
          </a:stretch>
        </p:blipFill>
        <p:spPr bwMode="auto">
          <a:xfrm>
            <a:off x="381000" y="1676400"/>
            <a:ext cx="8458200" cy="4953000"/>
          </a:xfrm>
          <a:prstGeom prst="rect">
            <a:avLst/>
          </a:prstGeom>
          <a:solidFill>
            <a:schemeClr val="bg1"/>
          </a:solidFill>
          <a:ln w="9525">
            <a:noFill/>
            <a:miter lim="800000"/>
            <a:headEnd/>
            <a:tailEnd/>
          </a:ln>
          <a:effectLst/>
        </p:spPr>
      </p:pic>
      <p:sp>
        <p:nvSpPr>
          <p:cNvPr id="4" name="Rounded Rectangle 3"/>
          <p:cNvSpPr/>
          <p:nvPr/>
        </p:nvSpPr>
        <p:spPr>
          <a:xfrm>
            <a:off x="6858000" y="1905000"/>
            <a:ext cx="1295400" cy="533400"/>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rgbClr val="FFFFFF"/>
                </a:solidFill>
                <a:latin typeface="Arial" pitchFamily="34" charset="0"/>
                <a:cs typeface="Arial" pitchFamily="34" charset="0"/>
              </a:rPr>
              <a:t>Quadrotor</a:t>
            </a:r>
          </a:p>
        </p:txBody>
      </p:sp>
      <p:sp>
        <p:nvSpPr>
          <p:cNvPr id="5" name="Rounded Rectangle 4"/>
          <p:cNvSpPr/>
          <p:nvPr/>
        </p:nvSpPr>
        <p:spPr>
          <a:xfrm>
            <a:off x="152400" y="3048000"/>
            <a:ext cx="1524000" cy="935038"/>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rgbClr val="FFFFFF"/>
                </a:solidFill>
                <a:latin typeface="Arial" pitchFamily="34" charset="0"/>
                <a:cs typeface="Arial" pitchFamily="34" charset="0"/>
              </a:rPr>
              <a:t>Inner Loop Controller</a:t>
            </a:r>
          </a:p>
          <a:p>
            <a:pPr algn="ctr">
              <a:defRPr/>
            </a:pPr>
            <a:r>
              <a:rPr lang="en-US" sz="1600" dirty="0">
                <a:solidFill>
                  <a:srgbClr val="FFFFFF"/>
                </a:solidFill>
                <a:latin typeface="Arial" pitchFamily="34" charset="0"/>
                <a:cs typeface="Arial" pitchFamily="34" charset="0"/>
              </a:rPr>
              <a:t>(</a:t>
            </a:r>
            <a:r>
              <a:rPr lang="en-US" sz="1600" dirty="0" smtClean="0">
                <a:solidFill>
                  <a:srgbClr val="FFFFFF"/>
                </a:solidFill>
                <a:latin typeface="Arial" pitchFamily="34" charset="0"/>
                <a:cs typeface="Arial" pitchFamily="34" charset="0"/>
              </a:rPr>
              <a:t>Attitude)</a:t>
            </a:r>
            <a:endParaRPr lang="en-US" sz="1600" dirty="0">
              <a:solidFill>
                <a:srgbClr val="FFFFFF"/>
              </a:solidFill>
              <a:latin typeface="Arial" pitchFamily="34" charset="0"/>
              <a:cs typeface="Arial" pitchFamily="34" charset="0"/>
            </a:endParaRPr>
          </a:p>
        </p:txBody>
      </p:sp>
      <p:sp>
        <p:nvSpPr>
          <p:cNvPr id="6" name="Rounded Rectangle 5"/>
          <p:cNvSpPr/>
          <p:nvPr/>
        </p:nvSpPr>
        <p:spPr>
          <a:xfrm>
            <a:off x="0" y="4953000"/>
            <a:ext cx="2057400" cy="1524000"/>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rgbClr val="FFFFFF"/>
                </a:solidFill>
                <a:latin typeface="Arial" pitchFamily="34" charset="0"/>
                <a:cs typeface="Arial" pitchFamily="34" charset="0"/>
              </a:rPr>
              <a:t>Outer </a:t>
            </a:r>
            <a:r>
              <a:rPr lang="en-US" sz="1600" dirty="0" smtClean="0">
                <a:solidFill>
                  <a:srgbClr val="FFFFFF"/>
                </a:solidFill>
                <a:latin typeface="Arial" pitchFamily="34" charset="0"/>
                <a:cs typeface="Arial" pitchFamily="34" charset="0"/>
              </a:rPr>
              <a:t>Loop Controller</a:t>
            </a:r>
            <a:r>
              <a:rPr lang="en-US" sz="1600" dirty="0">
                <a:solidFill>
                  <a:srgbClr val="FFFFFF"/>
                </a:solidFill>
                <a:latin typeface="Arial" pitchFamily="34" charset="0"/>
                <a:cs typeface="Arial" pitchFamily="34" charset="0"/>
              </a:rPr>
              <a:t> </a:t>
            </a:r>
            <a:endParaRPr lang="en-US" sz="1600" dirty="0" smtClean="0">
              <a:solidFill>
                <a:srgbClr val="FFFFFF"/>
              </a:solidFill>
              <a:latin typeface="Arial" pitchFamily="34" charset="0"/>
              <a:cs typeface="Arial" pitchFamily="34" charset="0"/>
            </a:endParaRPr>
          </a:p>
          <a:p>
            <a:pPr algn="ctr">
              <a:defRPr/>
            </a:pPr>
            <a:r>
              <a:rPr lang="en-US" sz="1600" dirty="0" smtClean="0">
                <a:solidFill>
                  <a:srgbClr val="FFFFFF"/>
                </a:solidFill>
                <a:latin typeface="Arial" pitchFamily="34" charset="0"/>
                <a:cs typeface="Arial" pitchFamily="34" charset="0"/>
              </a:rPr>
              <a:t>(Inertial Position) and Trajectory Generator</a:t>
            </a:r>
            <a:endParaRPr lang="en-US" sz="1600" dirty="0">
              <a:solidFill>
                <a:srgbClr val="FFFFFF"/>
              </a:solidFill>
              <a:latin typeface="Arial" pitchFamily="34" charset="0"/>
              <a:cs typeface="Arial" pitchFamily="34" charset="0"/>
            </a:endParaRPr>
          </a:p>
        </p:txBody>
      </p:sp>
      <p:cxnSp>
        <p:nvCxnSpPr>
          <p:cNvPr id="7" name="Straight Arrow Connector 6"/>
          <p:cNvCxnSpPr>
            <a:stCxn id="6" idx="3"/>
          </p:cNvCxnSpPr>
          <p:nvPr/>
        </p:nvCxnSpPr>
        <p:spPr>
          <a:xfrm>
            <a:off x="2057400" y="5715000"/>
            <a:ext cx="609600"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5" idx="3"/>
          </p:cNvCxnSpPr>
          <p:nvPr/>
        </p:nvCxnSpPr>
        <p:spPr>
          <a:xfrm>
            <a:off x="1676400" y="3515519"/>
            <a:ext cx="838200" cy="52308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4" idx="1"/>
          </p:cNvCxnSpPr>
          <p:nvPr/>
        </p:nvCxnSpPr>
        <p:spPr>
          <a:xfrm rot="10800000" flipV="1">
            <a:off x="5562600" y="2171700"/>
            <a:ext cx="1295400" cy="38100"/>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7239000" y="6019800"/>
            <a:ext cx="17526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CONTROL </a:t>
            </a:r>
          </a:p>
          <a:p>
            <a:pPr algn="ctr"/>
            <a:r>
              <a:rPr lang="en-US" sz="2000" dirty="0" smtClean="0"/>
              <a:t>DESIGN</a:t>
            </a:r>
            <a:endParaRPr lang="en-US"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Quadrotor Software Design: </a:t>
            </a:r>
            <a:br>
              <a:rPr lang="en-US" dirty="0" smtClean="0"/>
            </a:br>
            <a:r>
              <a:rPr lang="en-US" dirty="0" smtClean="0"/>
              <a:t>GME &amp; ESMoL</a:t>
            </a:r>
            <a:endParaRPr lang="en-US" dirty="0"/>
          </a:p>
        </p:txBody>
      </p:sp>
      <p:pic>
        <p:nvPicPr>
          <p:cNvPr id="1026" name="Picture 2"/>
          <p:cNvPicPr>
            <a:picLocks noChangeAspect="1" noChangeArrowheads="1"/>
          </p:cNvPicPr>
          <p:nvPr/>
        </p:nvPicPr>
        <p:blipFill>
          <a:blip r:embed="rId2" cstate="print"/>
          <a:srcRect l="6923" t="19388" r="7692" b="21429"/>
          <a:stretch>
            <a:fillRect/>
          </a:stretch>
        </p:blipFill>
        <p:spPr bwMode="auto">
          <a:xfrm>
            <a:off x="381000" y="1752600"/>
            <a:ext cx="4800600" cy="2508422"/>
          </a:xfrm>
          <a:prstGeom prst="rect">
            <a:avLst/>
          </a:prstGeom>
          <a:noFill/>
          <a:ln w="9525">
            <a:solidFill>
              <a:schemeClr val="tx1"/>
            </a:solidFill>
            <a:miter lim="800000"/>
            <a:headEnd/>
            <a:tailEnd/>
          </a:ln>
        </p:spPr>
      </p:pic>
      <p:cxnSp>
        <p:nvCxnSpPr>
          <p:cNvPr id="8" name="Straight Arrow Connector 7"/>
          <p:cNvCxnSpPr>
            <a:stCxn id="6" idx="0"/>
          </p:cNvCxnSpPr>
          <p:nvPr/>
        </p:nvCxnSpPr>
        <p:spPr>
          <a:xfrm rot="5400000" flipH="1" flipV="1">
            <a:off x="990600" y="3276600"/>
            <a:ext cx="457200" cy="457200"/>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457200" y="1447800"/>
            <a:ext cx="10668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Processor</a:t>
            </a:r>
            <a:endParaRPr lang="en-US" sz="1600" dirty="0"/>
          </a:p>
        </p:txBody>
      </p:sp>
      <p:cxnSp>
        <p:nvCxnSpPr>
          <p:cNvPr id="10" name="Straight Arrow Connector 9"/>
          <p:cNvCxnSpPr/>
          <p:nvPr/>
        </p:nvCxnSpPr>
        <p:spPr>
          <a:xfrm rot="16200000" flipV="1">
            <a:off x="685800" y="3581400"/>
            <a:ext cx="533400" cy="76200"/>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9" idx="2"/>
          </p:cNvCxnSpPr>
          <p:nvPr/>
        </p:nvCxnSpPr>
        <p:spPr>
          <a:xfrm rot="16200000" flipH="1">
            <a:off x="876300" y="1866900"/>
            <a:ext cx="381000" cy="152400"/>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5" idx="2"/>
          </p:cNvCxnSpPr>
          <p:nvPr/>
        </p:nvCxnSpPr>
        <p:spPr>
          <a:xfrm rot="5400000">
            <a:off x="2533650" y="2266950"/>
            <a:ext cx="609600" cy="342900"/>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6781800" y="6019800"/>
            <a:ext cx="22098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SOFTWARE</a:t>
            </a:r>
          </a:p>
          <a:p>
            <a:pPr algn="ctr"/>
            <a:r>
              <a:rPr lang="en-US" sz="2000" dirty="0" smtClean="0"/>
              <a:t>IMPLEMENTATION</a:t>
            </a:r>
            <a:endParaRPr lang="en-US" sz="2000" dirty="0"/>
          </a:p>
        </p:txBody>
      </p:sp>
      <p:pic>
        <p:nvPicPr>
          <p:cNvPr id="19" name="Picture 2"/>
          <p:cNvPicPr>
            <a:picLocks noChangeAspect="1" noChangeArrowheads="1"/>
          </p:cNvPicPr>
          <p:nvPr/>
        </p:nvPicPr>
        <p:blipFill>
          <a:blip r:embed="rId3" cstate="print"/>
          <a:srcRect l="10000" t="19388" r="22838" b="29592"/>
          <a:stretch>
            <a:fillRect/>
          </a:stretch>
        </p:blipFill>
        <p:spPr bwMode="auto">
          <a:xfrm>
            <a:off x="5285232" y="3200400"/>
            <a:ext cx="3858768" cy="2209800"/>
          </a:xfrm>
          <a:prstGeom prst="rect">
            <a:avLst/>
          </a:prstGeom>
          <a:noFill/>
          <a:ln w="9525">
            <a:solidFill>
              <a:schemeClr val="tx1"/>
            </a:solidFill>
            <a:miter lim="800000"/>
            <a:headEnd/>
            <a:tailEnd/>
          </a:ln>
        </p:spPr>
      </p:pic>
      <p:sp>
        <p:nvSpPr>
          <p:cNvPr id="20" name="Rounded Rectangle 19"/>
          <p:cNvSpPr/>
          <p:nvPr/>
        </p:nvSpPr>
        <p:spPr>
          <a:xfrm>
            <a:off x="6781800" y="3581400"/>
            <a:ext cx="23622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Port == Message Instance</a:t>
            </a:r>
            <a:endParaRPr lang="en-US" sz="1600" dirty="0"/>
          </a:p>
        </p:txBody>
      </p:sp>
      <p:cxnSp>
        <p:nvCxnSpPr>
          <p:cNvPr id="21" name="Straight Arrow Connector 20"/>
          <p:cNvCxnSpPr>
            <a:stCxn id="20" idx="1"/>
          </p:cNvCxnSpPr>
          <p:nvPr/>
        </p:nvCxnSpPr>
        <p:spPr>
          <a:xfrm rot="10800000">
            <a:off x="6324600" y="3581400"/>
            <a:ext cx="457200" cy="152400"/>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5410200" y="2743200"/>
            <a:ext cx="32004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Block == Component Instance</a:t>
            </a:r>
            <a:endParaRPr lang="en-US" sz="1600" dirty="0"/>
          </a:p>
        </p:txBody>
      </p:sp>
      <p:cxnSp>
        <p:nvCxnSpPr>
          <p:cNvPr id="23" name="Straight Arrow Connector 22"/>
          <p:cNvCxnSpPr>
            <a:stCxn id="22" idx="2"/>
          </p:cNvCxnSpPr>
          <p:nvPr/>
        </p:nvCxnSpPr>
        <p:spPr>
          <a:xfrm rot="5400000">
            <a:off x="6591300" y="2933700"/>
            <a:ext cx="304800" cy="533400"/>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2667000" y="1828800"/>
            <a:ext cx="6858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Bus</a:t>
            </a:r>
            <a:endParaRPr lang="en-US" sz="1600" dirty="0"/>
          </a:p>
        </p:txBody>
      </p:sp>
      <p:pic>
        <p:nvPicPr>
          <p:cNvPr id="33" name="Picture 2"/>
          <p:cNvPicPr>
            <a:picLocks noChangeAspect="1" noChangeArrowheads="1"/>
          </p:cNvPicPr>
          <p:nvPr/>
        </p:nvPicPr>
        <p:blipFill>
          <a:blip r:embed="rId4" cstate="print"/>
          <a:srcRect l="5385" t="21428" r="7692" b="10204"/>
          <a:stretch>
            <a:fillRect/>
          </a:stretch>
        </p:blipFill>
        <p:spPr bwMode="auto">
          <a:xfrm>
            <a:off x="228600" y="3810000"/>
            <a:ext cx="5181600" cy="3072276"/>
          </a:xfrm>
          <a:prstGeom prst="rect">
            <a:avLst/>
          </a:prstGeom>
          <a:noFill/>
          <a:ln w="9525">
            <a:solidFill>
              <a:schemeClr val="tx1"/>
            </a:solidFill>
            <a:miter lim="800000"/>
            <a:headEnd/>
            <a:tailEnd/>
          </a:ln>
        </p:spPr>
      </p:pic>
      <p:sp>
        <p:nvSpPr>
          <p:cNvPr id="34" name="Rounded Rectangle 33"/>
          <p:cNvSpPr/>
          <p:nvPr/>
        </p:nvSpPr>
        <p:spPr>
          <a:xfrm>
            <a:off x="0" y="4191000"/>
            <a:ext cx="28194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Node Ports == </a:t>
            </a:r>
            <a:r>
              <a:rPr lang="en-US" sz="1600" dirty="0" err="1" smtClean="0"/>
              <a:t>Comm</a:t>
            </a:r>
            <a:r>
              <a:rPr lang="en-US" sz="1600" dirty="0" smtClean="0"/>
              <a:t> Channels</a:t>
            </a:r>
            <a:endParaRPr lang="en-US" sz="1600" dirty="0"/>
          </a:p>
        </p:txBody>
      </p:sp>
      <p:cxnSp>
        <p:nvCxnSpPr>
          <p:cNvPr id="35" name="Straight Arrow Connector 34"/>
          <p:cNvCxnSpPr>
            <a:stCxn id="34" idx="2"/>
          </p:cNvCxnSpPr>
          <p:nvPr/>
        </p:nvCxnSpPr>
        <p:spPr>
          <a:xfrm rot="16200000" flipH="1">
            <a:off x="1238250" y="4667250"/>
            <a:ext cx="533400" cy="190500"/>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2667000" y="5385924"/>
            <a:ext cx="1295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Component Assignment</a:t>
            </a:r>
            <a:endParaRPr lang="en-US" sz="1600" dirty="0"/>
          </a:p>
        </p:txBody>
      </p:sp>
      <p:cxnSp>
        <p:nvCxnSpPr>
          <p:cNvPr id="37" name="Straight Arrow Connector 36"/>
          <p:cNvCxnSpPr>
            <a:stCxn id="36" idx="1"/>
          </p:cNvCxnSpPr>
          <p:nvPr/>
        </p:nvCxnSpPr>
        <p:spPr>
          <a:xfrm rot="10800000">
            <a:off x="2286000" y="5690724"/>
            <a:ext cx="381000" cy="1588"/>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2438400" y="4572000"/>
            <a:ext cx="1371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Message</a:t>
            </a:r>
          </a:p>
          <a:p>
            <a:pPr algn="ctr"/>
            <a:r>
              <a:rPr lang="en-US" sz="1600" dirty="0" smtClean="0"/>
              <a:t>Assignment</a:t>
            </a:r>
            <a:endParaRPr lang="en-US" sz="1600" dirty="0"/>
          </a:p>
        </p:txBody>
      </p:sp>
      <p:cxnSp>
        <p:nvCxnSpPr>
          <p:cNvPr id="39" name="Straight Arrow Connector 38"/>
          <p:cNvCxnSpPr>
            <a:stCxn id="38" idx="3"/>
          </p:cNvCxnSpPr>
          <p:nvPr/>
        </p:nvCxnSpPr>
        <p:spPr>
          <a:xfrm>
            <a:off x="3810000" y="4800600"/>
            <a:ext cx="228600" cy="1588"/>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304800" y="3733800"/>
            <a:ext cx="13716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Peripherals</a:t>
            </a:r>
            <a:endParaRPr lang="en-US" sz="1600" dirty="0"/>
          </a:p>
        </p:txBody>
      </p:sp>
      <p:sp>
        <p:nvSpPr>
          <p:cNvPr id="49" name="TextBox 48"/>
          <p:cNvSpPr txBox="1"/>
          <p:nvPr/>
        </p:nvSpPr>
        <p:spPr>
          <a:xfrm>
            <a:off x="4724400" y="1676400"/>
            <a:ext cx="1828800" cy="584775"/>
          </a:xfrm>
          <a:prstGeom prst="rect">
            <a:avLst/>
          </a:prstGeom>
          <a:solidFill>
            <a:schemeClr val="bg1"/>
          </a:solidFill>
          <a:ln w="12700">
            <a:solidFill>
              <a:schemeClr val="tx1"/>
            </a:solidFill>
          </a:ln>
        </p:spPr>
        <p:txBody>
          <a:bodyPr wrap="square" rtlCol="0">
            <a:spAutoFit/>
          </a:bodyPr>
          <a:lstStyle/>
          <a:p>
            <a:pPr algn="ctr"/>
            <a:r>
              <a:rPr lang="en-US" sz="1600" b="1" dirty="0" smtClean="0"/>
              <a:t>Platform Design</a:t>
            </a:r>
          </a:p>
          <a:p>
            <a:pPr algn="ctr"/>
            <a:r>
              <a:rPr lang="en-US" sz="1600" b="1" dirty="0" smtClean="0"/>
              <a:t>Model</a:t>
            </a:r>
            <a:endParaRPr lang="en-US" sz="1600" b="1" dirty="0"/>
          </a:p>
        </p:txBody>
      </p:sp>
      <p:sp>
        <p:nvSpPr>
          <p:cNvPr id="50" name="TextBox 49"/>
          <p:cNvSpPr txBox="1"/>
          <p:nvPr/>
        </p:nvSpPr>
        <p:spPr>
          <a:xfrm>
            <a:off x="6477000" y="5282625"/>
            <a:ext cx="1981200" cy="584775"/>
          </a:xfrm>
          <a:prstGeom prst="rect">
            <a:avLst/>
          </a:prstGeom>
          <a:solidFill>
            <a:schemeClr val="bg1"/>
          </a:solidFill>
          <a:ln w="12700">
            <a:solidFill>
              <a:schemeClr val="tx1"/>
            </a:solidFill>
          </a:ln>
        </p:spPr>
        <p:txBody>
          <a:bodyPr wrap="square" rtlCol="0">
            <a:spAutoFit/>
          </a:bodyPr>
          <a:lstStyle/>
          <a:p>
            <a:pPr algn="ctr"/>
            <a:r>
              <a:rPr lang="en-US" sz="1600" b="1" dirty="0" smtClean="0"/>
              <a:t>Logical Architecture</a:t>
            </a:r>
          </a:p>
          <a:p>
            <a:pPr algn="ctr"/>
            <a:r>
              <a:rPr lang="en-US" sz="1600" b="1" dirty="0" smtClean="0"/>
              <a:t>(Dataflow)</a:t>
            </a:r>
            <a:endParaRPr lang="en-US" sz="1600" b="1" dirty="0"/>
          </a:p>
        </p:txBody>
      </p:sp>
      <p:sp>
        <p:nvSpPr>
          <p:cNvPr id="51" name="TextBox 50"/>
          <p:cNvSpPr txBox="1"/>
          <p:nvPr/>
        </p:nvSpPr>
        <p:spPr>
          <a:xfrm>
            <a:off x="0" y="5029200"/>
            <a:ext cx="1447800" cy="584775"/>
          </a:xfrm>
          <a:prstGeom prst="rect">
            <a:avLst/>
          </a:prstGeom>
          <a:solidFill>
            <a:schemeClr val="bg1"/>
          </a:solidFill>
          <a:ln w="12700">
            <a:solidFill>
              <a:schemeClr val="tx1"/>
            </a:solidFill>
          </a:ln>
        </p:spPr>
        <p:txBody>
          <a:bodyPr wrap="square" rtlCol="0">
            <a:spAutoFit/>
          </a:bodyPr>
          <a:lstStyle/>
          <a:p>
            <a:pPr algn="ctr"/>
            <a:r>
              <a:rPr lang="en-US" sz="1600" b="1" dirty="0" smtClean="0"/>
              <a:t>Software</a:t>
            </a:r>
          </a:p>
          <a:p>
            <a:pPr algn="ctr"/>
            <a:r>
              <a:rPr lang="en-US" sz="1600" b="1" dirty="0" smtClean="0"/>
              <a:t>Deployment</a:t>
            </a:r>
            <a:endParaRPr lang="en-US" sz="16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p:cNvSpPr/>
          <p:nvPr/>
        </p:nvSpPr>
        <p:spPr>
          <a:xfrm>
            <a:off x="5943600" y="6096000"/>
            <a:ext cx="3200400" cy="5334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TrueTime Simulink Model (mdl)</a:t>
            </a:r>
          </a:p>
          <a:p>
            <a:pPr algn="ctr"/>
            <a:r>
              <a:rPr lang="en-US" dirty="0" smtClean="0">
                <a:solidFill>
                  <a:schemeClr val="tx1"/>
                </a:solidFill>
              </a:rPr>
              <a:t>Task Execution Code (C)</a:t>
            </a:r>
            <a:endParaRPr lang="en-US" dirty="0">
              <a:solidFill>
                <a:schemeClr val="tx1"/>
              </a:solidFill>
            </a:endParaRPr>
          </a:p>
        </p:txBody>
      </p:sp>
      <p:pic>
        <p:nvPicPr>
          <p:cNvPr id="46" name="Picture 3" descr="C:\HCDDES\trunk\doc\papers\RSP10\figures\scheduler.tiff"/>
          <p:cNvPicPr>
            <a:picLocks noChangeAspect="1" noChangeArrowheads="1"/>
          </p:cNvPicPr>
          <p:nvPr/>
        </p:nvPicPr>
        <p:blipFill>
          <a:blip r:embed="rId2" cstate="print"/>
          <a:srcRect/>
          <a:stretch>
            <a:fillRect/>
          </a:stretch>
        </p:blipFill>
        <p:spPr bwMode="auto">
          <a:xfrm>
            <a:off x="6962402" y="4038600"/>
            <a:ext cx="2181598" cy="1981200"/>
          </a:xfrm>
          <a:prstGeom prst="rect">
            <a:avLst/>
          </a:prstGeom>
          <a:noFill/>
        </p:spPr>
      </p:pic>
      <p:sp>
        <p:nvSpPr>
          <p:cNvPr id="2" name="Title 1"/>
          <p:cNvSpPr>
            <a:spLocks noGrp="1"/>
          </p:cNvSpPr>
          <p:nvPr>
            <p:ph type="title"/>
          </p:nvPr>
        </p:nvSpPr>
        <p:spPr/>
        <p:txBody>
          <a:bodyPr>
            <a:normAutofit fontScale="90000"/>
          </a:bodyPr>
          <a:lstStyle/>
          <a:p>
            <a:r>
              <a:rPr lang="en-US" dirty="0" smtClean="0"/>
              <a:t>Quadrotor Platform </a:t>
            </a:r>
            <a:br>
              <a:rPr lang="en-US" dirty="0" smtClean="0"/>
            </a:br>
            <a:r>
              <a:rPr lang="en-US" dirty="0" smtClean="0"/>
              <a:t>Simulation with TrueTime</a:t>
            </a:r>
            <a:endParaRPr lang="en-US" dirty="0"/>
          </a:p>
        </p:txBody>
      </p:sp>
      <p:pic>
        <p:nvPicPr>
          <p:cNvPr id="4098" name="Picture 2"/>
          <p:cNvPicPr>
            <a:picLocks noChangeAspect="1" noChangeArrowheads="1"/>
          </p:cNvPicPr>
          <p:nvPr/>
        </p:nvPicPr>
        <p:blipFill>
          <a:blip r:embed="rId3" cstate="print"/>
          <a:srcRect l="3846" t="18367" r="34615" b="10204"/>
          <a:stretch>
            <a:fillRect/>
          </a:stretch>
        </p:blipFill>
        <p:spPr bwMode="auto">
          <a:xfrm>
            <a:off x="304800" y="2209801"/>
            <a:ext cx="2699657" cy="2362200"/>
          </a:xfrm>
          <a:prstGeom prst="rect">
            <a:avLst/>
          </a:prstGeom>
          <a:noFill/>
          <a:ln w="9525">
            <a:solidFill>
              <a:schemeClr val="tx1"/>
            </a:solidFill>
            <a:miter lim="800000"/>
            <a:headEnd/>
            <a:tailEnd/>
          </a:ln>
        </p:spPr>
      </p:pic>
      <p:sp>
        <p:nvSpPr>
          <p:cNvPr id="14" name="Rounded Rectangle 13"/>
          <p:cNvSpPr/>
          <p:nvPr/>
        </p:nvSpPr>
        <p:spPr>
          <a:xfrm>
            <a:off x="76200" y="3581400"/>
            <a:ext cx="29718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Component Timing Parameters:</a:t>
            </a:r>
          </a:p>
          <a:p>
            <a:pPr>
              <a:buFont typeface="Arial" pitchFamily="34" charset="0"/>
              <a:buChar char="•"/>
            </a:pPr>
            <a:r>
              <a:rPr lang="en-US" sz="1600" dirty="0" smtClean="0"/>
              <a:t> TTSchedule – start times</a:t>
            </a:r>
          </a:p>
          <a:p>
            <a:pPr>
              <a:buFont typeface="Arial" pitchFamily="34" charset="0"/>
              <a:buChar char="•"/>
            </a:pPr>
            <a:r>
              <a:rPr lang="en-US" sz="1600" dirty="0" smtClean="0"/>
              <a:t> ExecPeriod</a:t>
            </a:r>
          </a:p>
          <a:p>
            <a:pPr>
              <a:buFont typeface="Arial" pitchFamily="34" charset="0"/>
              <a:buChar char="•"/>
            </a:pPr>
            <a:r>
              <a:rPr lang="en-US" sz="1600" dirty="0" smtClean="0"/>
              <a:t> WC Duration </a:t>
            </a:r>
            <a:endParaRPr lang="en-US" sz="1600" dirty="0"/>
          </a:p>
        </p:txBody>
      </p:sp>
      <p:sp>
        <p:nvSpPr>
          <p:cNvPr id="11" name="Rounded Rectangle 10"/>
          <p:cNvSpPr/>
          <p:nvPr/>
        </p:nvSpPr>
        <p:spPr>
          <a:xfrm>
            <a:off x="76200" y="1600200"/>
            <a:ext cx="22098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SOFTWARE</a:t>
            </a:r>
          </a:p>
          <a:p>
            <a:pPr algn="ctr"/>
            <a:r>
              <a:rPr lang="en-US" sz="2000" dirty="0" smtClean="0"/>
              <a:t>IMPLEMENTATION</a:t>
            </a:r>
            <a:endParaRPr lang="en-US" sz="2000" dirty="0"/>
          </a:p>
        </p:txBody>
      </p:sp>
      <p:sp>
        <p:nvSpPr>
          <p:cNvPr id="13" name="Rounded Rectangle 12"/>
          <p:cNvSpPr/>
          <p:nvPr/>
        </p:nvSpPr>
        <p:spPr>
          <a:xfrm>
            <a:off x="7315200" y="1600200"/>
            <a:ext cx="16764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GENERATION</a:t>
            </a:r>
          </a:p>
          <a:p>
            <a:pPr algn="ctr"/>
            <a:r>
              <a:rPr lang="en-US" sz="2000" dirty="0" smtClean="0"/>
              <a:t>&amp; EXECUTION</a:t>
            </a:r>
            <a:endParaRPr lang="en-US" sz="2000" dirty="0"/>
          </a:p>
        </p:txBody>
      </p:sp>
      <p:pic>
        <p:nvPicPr>
          <p:cNvPr id="15" name="Picture 4" descr="C:\HCDDES\trunk\doc\papers\RSP10\figures\truetime.jpg"/>
          <p:cNvPicPr>
            <a:picLocks noChangeAspect="1" noChangeArrowheads="1"/>
          </p:cNvPicPr>
          <p:nvPr/>
        </p:nvPicPr>
        <p:blipFill>
          <a:blip r:embed="rId4" cstate="print"/>
          <a:srcRect/>
          <a:stretch>
            <a:fillRect/>
          </a:stretch>
        </p:blipFill>
        <p:spPr bwMode="auto">
          <a:xfrm>
            <a:off x="6286502" y="2743200"/>
            <a:ext cx="2857498" cy="1524000"/>
          </a:xfrm>
          <a:prstGeom prst="rect">
            <a:avLst/>
          </a:prstGeom>
          <a:noFill/>
          <a:ln>
            <a:solidFill>
              <a:schemeClr val="tx1"/>
            </a:solidFill>
          </a:ln>
        </p:spPr>
      </p:pic>
      <p:cxnSp>
        <p:nvCxnSpPr>
          <p:cNvPr id="16" name="Straight Arrow Connector 15"/>
          <p:cNvCxnSpPr>
            <a:stCxn id="19" idx="3"/>
          </p:cNvCxnSpPr>
          <p:nvPr/>
        </p:nvCxnSpPr>
        <p:spPr>
          <a:xfrm>
            <a:off x="7848600" y="2819400"/>
            <a:ext cx="457200" cy="76200"/>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7543800" y="3505200"/>
            <a:ext cx="685800" cy="533400"/>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6096000" y="3810000"/>
            <a:ext cx="1524000" cy="53340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Time-Triggered</a:t>
            </a:r>
          </a:p>
          <a:p>
            <a:pPr algn="ctr"/>
            <a:r>
              <a:rPr lang="en-US" sz="1600" b="1" dirty="0" smtClean="0"/>
              <a:t>Nodes</a:t>
            </a:r>
            <a:endParaRPr lang="en-US" sz="1600" b="1" dirty="0"/>
          </a:p>
        </p:txBody>
      </p:sp>
      <p:sp>
        <p:nvSpPr>
          <p:cNvPr id="19" name="Rounded Rectangle 18"/>
          <p:cNvSpPr/>
          <p:nvPr/>
        </p:nvSpPr>
        <p:spPr>
          <a:xfrm>
            <a:off x="6172200" y="2590800"/>
            <a:ext cx="1676400" cy="45720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Time-Triggered Network</a:t>
            </a:r>
            <a:endParaRPr lang="en-US" sz="1600" b="1" dirty="0"/>
          </a:p>
        </p:txBody>
      </p:sp>
      <p:cxnSp>
        <p:nvCxnSpPr>
          <p:cNvPr id="20" name="Straight Arrow Connector 19"/>
          <p:cNvCxnSpPr>
            <a:stCxn id="18" idx="3"/>
          </p:cNvCxnSpPr>
          <p:nvPr/>
        </p:nvCxnSpPr>
        <p:spPr>
          <a:xfrm flipV="1">
            <a:off x="7620000" y="3962400"/>
            <a:ext cx="685800" cy="114300"/>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sp>
        <p:nvSpPr>
          <p:cNvPr id="42" name="Content Placeholder 2"/>
          <p:cNvSpPr>
            <a:spLocks noGrp="1"/>
          </p:cNvSpPr>
          <p:nvPr>
            <p:ph sz="half" idx="1"/>
          </p:nvPr>
        </p:nvSpPr>
        <p:spPr>
          <a:xfrm>
            <a:off x="3124200" y="2057400"/>
            <a:ext cx="2362200" cy="2286001"/>
          </a:xfrm>
          <a:ln>
            <a:solidFill>
              <a:schemeClr val="tx1"/>
            </a:solidFill>
          </a:ln>
        </p:spPr>
        <p:txBody>
          <a:bodyPr>
            <a:noAutofit/>
          </a:bodyPr>
          <a:lstStyle/>
          <a:p>
            <a:pPr>
              <a:buNone/>
            </a:pPr>
            <a:r>
              <a:rPr lang="en-US" sz="600" b="1" dirty="0" smtClean="0"/>
              <a:t>Resolution 5us</a:t>
            </a:r>
          </a:p>
          <a:p>
            <a:pPr>
              <a:buNone/>
            </a:pPr>
            <a:endParaRPr lang="en-US" sz="600" b="1" dirty="0" smtClean="0"/>
          </a:p>
          <a:p>
            <a:pPr>
              <a:buNone/>
            </a:pPr>
            <a:r>
              <a:rPr lang="en-US" sz="600" b="1" dirty="0" smtClean="0"/>
              <a:t>Proc RS 4MHz 0s </a:t>
            </a:r>
            <a:r>
              <a:rPr lang="en-US" sz="600" b="1" dirty="0" err="1" smtClean="0"/>
              <a:t>0s</a:t>
            </a:r>
            <a:endParaRPr lang="en-US" sz="600" b="1" dirty="0" smtClean="0"/>
          </a:p>
          <a:p>
            <a:pPr>
              <a:buNone/>
            </a:pPr>
            <a:r>
              <a:rPr lang="en-US" sz="600" b="1" dirty="0" smtClean="0"/>
              <a:t>Comp </a:t>
            </a:r>
            <a:r>
              <a:rPr lang="en-US" sz="600" b="1" dirty="0" err="1" smtClean="0"/>
              <a:t>InnerLoop</a:t>
            </a:r>
            <a:r>
              <a:rPr lang="en-US" sz="600" b="1" dirty="0" smtClean="0"/>
              <a:t> =50Hz 1ms</a:t>
            </a:r>
          </a:p>
          <a:p>
            <a:pPr>
              <a:buNone/>
            </a:pPr>
            <a:r>
              <a:rPr lang="en-US" sz="600" b="1" dirty="0" smtClean="0"/>
              <a:t>Comp </a:t>
            </a:r>
            <a:r>
              <a:rPr lang="en-US" sz="600" b="1" dirty="0" err="1" smtClean="0"/>
              <a:t>DataHandling</a:t>
            </a:r>
            <a:r>
              <a:rPr lang="en-US" sz="600" b="1" dirty="0" smtClean="0"/>
              <a:t> =50Hz 1ms</a:t>
            </a:r>
          </a:p>
          <a:p>
            <a:pPr>
              <a:buNone/>
            </a:pPr>
            <a:r>
              <a:rPr lang="en-US" sz="600" b="1" dirty="0" smtClean="0"/>
              <a:t>Comp ADC =50Hz 1us</a:t>
            </a:r>
          </a:p>
          <a:p>
            <a:pPr>
              <a:buNone/>
            </a:pPr>
            <a:r>
              <a:rPr lang="en-US" sz="600" b="1" dirty="0" smtClean="0"/>
              <a:t>Comp </a:t>
            </a:r>
            <a:r>
              <a:rPr lang="en-US" sz="600" b="1" dirty="0" err="1" smtClean="0"/>
              <a:t>SerialIn</a:t>
            </a:r>
            <a:r>
              <a:rPr lang="en-US" sz="600" b="1" dirty="0" smtClean="0"/>
              <a:t> =50Hz 1ms</a:t>
            </a:r>
          </a:p>
          <a:p>
            <a:pPr>
              <a:buNone/>
            </a:pPr>
            <a:r>
              <a:rPr lang="en-US" sz="600" b="1" dirty="0" smtClean="0"/>
              <a:t>Comp </a:t>
            </a:r>
            <a:r>
              <a:rPr lang="en-US" sz="600" b="1" dirty="0" err="1" smtClean="0"/>
              <a:t>SerialOut</a:t>
            </a:r>
            <a:r>
              <a:rPr lang="en-US" sz="600" b="1" dirty="0" smtClean="0"/>
              <a:t> =50Hz 1ms</a:t>
            </a:r>
          </a:p>
          <a:p>
            <a:pPr>
              <a:buNone/>
            </a:pPr>
            <a:r>
              <a:rPr lang="en-US" sz="600" b="1" dirty="0" err="1" smtClean="0"/>
              <a:t>Msg</a:t>
            </a:r>
            <a:r>
              <a:rPr lang="en-US" sz="600" b="1" dirty="0" smtClean="0"/>
              <a:t> </a:t>
            </a:r>
            <a:r>
              <a:rPr lang="en-US" sz="600" b="1" dirty="0" err="1" smtClean="0"/>
              <a:t>DataHandling.sensor_data</a:t>
            </a:r>
            <a:r>
              <a:rPr lang="en-US" sz="600" b="1" dirty="0" smtClean="0"/>
              <a:t> 8B RS/ADC RS/</a:t>
            </a:r>
            <a:r>
              <a:rPr lang="en-US" sz="600" b="1" dirty="0" err="1" smtClean="0"/>
              <a:t>DataHandling</a:t>
            </a:r>
            <a:r>
              <a:rPr lang="en-US" sz="600" b="1" dirty="0" smtClean="0"/>
              <a:t> </a:t>
            </a:r>
          </a:p>
          <a:p>
            <a:pPr>
              <a:buNone/>
            </a:pPr>
            <a:r>
              <a:rPr lang="en-US" sz="600" b="1" dirty="0" err="1" smtClean="0"/>
              <a:t>Msg</a:t>
            </a:r>
            <a:r>
              <a:rPr lang="en-US" sz="600" b="1" dirty="0" smtClean="0"/>
              <a:t> </a:t>
            </a:r>
            <a:r>
              <a:rPr lang="en-US" sz="600" b="1" dirty="0" err="1" smtClean="0"/>
              <a:t>DataHandling.pos_ref</a:t>
            </a:r>
            <a:r>
              <a:rPr lang="en-US" sz="600" b="1" dirty="0" smtClean="0"/>
              <a:t> 8B RS/</a:t>
            </a:r>
            <a:r>
              <a:rPr lang="en-US" sz="600" b="1" dirty="0" err="1" smtClean="0"/>
              <a:t>SerialIn</a:t>
            </a:r>
            <a:r>
              <a:rPr lang="en-US" sz="600" b="1" dirty="0" smtClean="0"/>
              <a:t> RS/</a:t>
            </a:r>
            <a:r>
              <a:rPr lang="en-US" sz="600" b="1" dirty="0" err="1" smtClean="0"/>
              <a:t>DataHandling</a:t>
            </a:r>
            <a:r>
              <a:rPr lang="en-US" sz="600" b="1" dirty="0" smtClean="0"/>
              <a:t> </a:t>
            </a:r>
          </a:p>
          <a:p>
            <a:pPr>
              <a:buNone/>
            </a:pPr>
            <a:r>
              <a:rPr lang="en-US" sz="600" b="1" dirty="0" err="1" smtClean="0"/>
              <a:t>Msg</a:t>
            </a:r>
            <a:r>
              <a:rPr lang="en-US" sz="600" b="1" dirty="0" smtClean="0"/>
              <a:t> </a:t>
            </a:r>
            <a:r>
              <a:rPr lang="en-US" sz="600" b="1" dirty="0" err="1" smtClean="0"/>
              <a:t>InnerLoop.thrust_commands</a:t>
            </a:r>
            <a:r>
              <a:rPr lang="en-US" sz="600" b="1" dirty="0" smtClean="0"/>
              <a:t> 8B RS/</a:t>
            </a:r>
            <a:r>
              <a:rPr lang="en-US" sz="600" b="1" dirty="0" err="1" smtClean="0"/>
              <a:t>InnerLoop</a:t>
            </a:r>
            <a:r>
              <a:rPr lang="en-US" sz="600" b="1" dirty="0" smtClean="0"/>
              <a:t> RS/</a:t>
            </a:r>
            <a:r>
              <a:rPr lang="en-US" sz="600" b="1" dirty="0" err="1" smtClean="0"/>
              <a:t>SerialOut</a:t>
            </a:r>
            <a:endParaRPr lang="en-US" sz="600" b="1" dirty="0" smtClean="0"/>
          </a:p>
          <a:p>
            <a:pPr>
              <a:buNone/>
            </a:pPr>
            <a:r>
              <a:rPr lang="en-US" sz="600" b="1" dirty="0" err="1" smtClean="0"/>
              <a:t>Msg</a:t>
            </a:r>
            <a:r>
              <a:rPr lang="en-US" sz="600" b="1" dirty="0" smtClean="0"/>
              <a:t> </a:t>
            </a:r>
            <a:r>
              <a:rPr lang="en-US" sz="600" b="1" dirty="0" err="1" smtClean="0"/>
              <a:t>LocalOrder</a:t>
            </a:r>
            <a:r>
              <a:rPr lang="en-US" sz="600" b="1" dirty="0" smtClean="0"/>
              <a:t> 1B RS/</a:t>
            </a:r>
            <a:r>
              <a:rPr lang="en-US" sz="600" b="1" dirty="0" err="1" smtClean="0"/>
              <a:t>DataHandling</a:t>
            </a:r>
            <a:r>
              <a:rPr lang="en-US" sz="600" b="1" dirty="0" smtClean="0"/>
              <a:t> RS/</a:t>
            </a:r>
            <a:r>
              <a:rPr lang="en-US" sz="600" b="1" dirty="0" err="1" smtClean="0"/>
              <a:t>InnerLoop</a:t>
            </a:r>
            <a:endParaRPr lang="en-US" sz="600" b="1" dirty="0" smtClean="0"/>
          </a:p>
          <a:p>
            <a:pPr>
              <a:buNone/>
            </a:pPr>
            <a:endParaRPr lang="en-US" sz="600" b="1" dirty="0" smtClean="0"/>
          </a:p>
          <a:p>
            <a:pPr>
              <a:buNone/>
            </a:pPr>
            <a:endParaRPr lang="en-US" sz="600" b="1" dirty="0" smtClean="0"/>
          </a:p>
          <a:p>
            <a:pPr>
              <a:buNone/>
            </a:pPr>
            <a:r>
              <a:rPr lang="en-US" sz="600" b="1" dirty="0" smtClean="0"/>
              <a:t>Proc GS 100MHz 0s </a:t>
            </a:r>
            <a:r>
              <a:rPr lang="en-US" sz="600" b="1" dirty="0" err="1" smtClean="0"/>
              <a:t>0s</a:t>
            </a:r>
            <a:endParaRPr lang="en-US" sz="600" b="1" dirty="0" smtClean="0"/>
          </a:p>
          <a:p>
            <a:pPr>
              <a:buNone/>
            </a:pPr>
            <a:r>
              <a:rPr lang="en-US" sz="600" b="1" dirty="0" smtClean="0"/>
              <a:t>Comp </a:t>
            </a:r>
            <a:r>
              <a:rPr lang="en-US" sz="600" b="1" dirty="0" err="1" smtClean="0"/>
              <a:t>OuterLoop</a:t>
            </a:r>
            <a:r>
              <a:rPr lang="en-US" sz="600" b="1" dirty="0" smtClean="0"/>
              <a:t> =50Hz 1ms</a:t>
            </a:r>
          </a:p>
          <a:p>
            <a:pPr>
              <a:buNone/>
            </a:pPr>
            <a:endParaRPr lang="en-US" sz="600" b="1" dirty="0" smtClean="0"/>
          </a:p>
          <a:p>
            <a:pPr>
              <a:buNone/>
            </a:pPr>
            <a:r>
              <a:rPr lang="en-US" sz="600" b="1" dirty="0" smtClean="0"/>
              <a:t>Bus TT_I2C 100kb 1ms</a:t>
            </a:r>
          </a:p>
          <a:p>
            <a:pPr>
              <a:buNone/>
            </a:pPr>
            <a:r>
              <a:rPr lang="en-US" sz="600" b="1" dirty="0" err="1" smtClean="0"/>
              <a:t>Msg</a:t>
            </a:r>
            <a:r>
              <a:rPr lang="en-US" sz="600" b="1" dirty="0" smtClean="0"/>
              <a:t> </a:t>
            </a:r>
            <a:r>
              <a:rPr lang="en-US" sz="600" b="1" dirty="0" err="1" smtClean="0"/>
              <a:t>OuterLoop.ang_ref</a:t>
            </a:r>
            <a:r>
              <a:rPr lang="en-US" sz="600" b="1" dirty="0" smtClean="0"/>
              <a:t> 8B GS/</a:t>
            </a:r>
            <a:r>
              <a:rPr lang="en-US" sz="600" b="1" dirty="0" err="1" smtClean="0"/>
              <a:t>OuterLoop</a:t>
            </a:r>
            <a:r>
              <a:rPr lang="en-US" sz="600" b="1" dirty="0" smtClean="0"/>
              <a:t> RS/</a:t>
            </a:r>
            <a:r>
              <a:rPr lang="en-US" sz="600" b="1" dirty="0" err="1" smtClean="0"/>
              <a:t>InnerLoop</a:t>
            </a:r>
            <a:r>
              <a:rPr lang="en-US" sz="600" b="1" dirty="0" smtClean="0"/>
              <a:t> </a:t>
            </a:r>
          </a:p>
          <a:p>
            <a:pPr>
              <a:buNone/>
            </a:pPr>
            <a:r>
              <a:rPr lang="en-US" sz="600" b="1" dirty="0" err="1" smtClean="0"/>
              <a:t>Msg</a:t>
            </a:r>
            <a:r>
              <a:rPr lang="en-US" sz="600" b="1" dirty="0" smtClean="0"/>
              <a:t> </a:t>
            </a:r>
            <a:r>
              <a:rPr lang="en-US" sz="600" b="1" dirty="0" err="1" smtClean="0"/>
              <a:t>DataHandling.pos_msg</a:t>
            </a:r>
            <a:r>
              <a:rPr lang="en-US" sz="600" b="1" dirty="0" smtClean="0"/>
              <a:t> 8B RS/</a:t>
            </a:r>
            <a:r>
              <a:rPr lang="en-US" sz="600" b="1" dirty="0" err="1" smtClean="0"/>
              <a:t>DataHandling</a:t>
            </a:r>
            <a:r>
              <a:rPr lang="en-US" sz="600" b="1" dirty="0" smtClean="0"/>
              <a:t> GS/</a:t>
            </a:r>
            <a:r>
              <a:rPr lang="en-US" sz="600" b="1" dirty="0" err="1" smtClean="0"/>
              <a:t>OuterLoop</a:t>
            </a:r>
            <a:endParaRPr lang="en-US" sz="600" b="1" dirty="0"/>
          </a:p>
        </p:txBody>
      </p:sp>
      <p:sp>
        <p:nvSpPr>
          <p:cNvPr id="43" name="Rounded Rectangle 42"/>
          <p:cNvSpPr/>
          <p:nvPr/>
        </p:nvSpPr>
        <p:spPr>
          <a:xfrm>
            <a:off x="4374848" y="2396358"/>
            <a:ext cx="1721152" cy="346842"/>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smtClean="0">
                <a:solidFill>
                  <a:srgbClr val="FFFFFF"/>
                </a:solidFill>
                <a:latin typeface="Arial" pitchFamily="34" charset="0"/>
                <a:cs typeface="Arial" pitchFamily="34" charset="0"/>
              </a:rPr>
              <a:t>Schedule Spec</a:t>
            </a:r>
            <a:endParaRPr lang="en-US" sz="1600" b="1" dirty="0">
              <a:solidFill>
                <a:srgbClr val="FFFFFF"/>
              </a:solidFill>
              <a:latin typeface="Arial" pitchFamily="34" charset="0"/>
              <a:cs typeface="Arial" pitchFamily="34" charset="0"/>
            </a:endParaRPr>
          </a:p>
        </p:txBody>
      </p:sp>
      <p:sp>
        <p:nvSpPr>
          <p:cNvPr id="12" name="Rounded Rectangle 11"/>
          <p:cNvSpPr/>
          <p:nvPr/>
        </p:nvSpPr>
        <p:spPr>
          <a:xfrm>
            <a:off x="3886200" y="1600200"/>
            <a:ext cx="17526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SOFTWARE</a:t>
            </a:r>
          </a:p>
          <a:p>
            <a:pPr algn="ctr"/>
            <a:r>
              <a:rPr lang="en-US" sz="2000" dirty="0" smtClean="0"/>
              <a:t>ANALYSIS</a:t>
            </a:r>
            <a:endParaRPr lang="en-US" sz="2000" dirty="0"/>
          </a:p>
        </p:txBody>
      </p:sp>
      <p:sp>
        <p:nvSpPr>
          <p:cNvPr id="47" name="Rounded Rectangle 46"/>
          <p:cNvSpPr/>
          <p:nvPr/>
        </p:nvSpPr>
        <p:spPr>
          <a:xfrm>
            <a:off x="6248400" y="4800600"/>
            <a:ext cx="1600200" cy="60960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Generated Task Execution Code</a:t>
            </a:r>
            <a:endParaRPr lang="en-US" sz="1600" b="1" dirty="0"/>
          </a:p>
        </p:txBody>
      </p:sp>
      <p:sp>
        <p:nvSpPr>
          <p:cNvPr id="48" name="Rectangle 47"/>
          <p:cNvSpPr/>
          <p:nvPr/>
        </p:nvSpPr>
        <p:spPr>
          <a:xfrm>
            <a:off x="152400" y="5715000"/>
            <a:ext cx="1143000" cy="11430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ESMoL Model</a:t>
            </a:r>
          </a:p>
          <a:p>
            <a:pPr algn="ctr"/>
            <a:r>
              <a:rPr lang="en-US" dirty="0" smtClean="0">
                <a:solidFill>
                  <a:schemeClr val="tx1"/>
                </a:solidFill>
              </a:rPr>
              <a:t>File (</a:t>
            </a:r>
            <a:r>
              <a:rPr lang="en-US" dirty="0" err="1" smtClean="0">
                <a:solidFill>
                  <a:schemeClr val="tx1"/>
                </a:solidFill>
              </a:rPr>
              <a:t>mga</a:t>
            </a:r>
            <a:r>
              <a:rPr lang="en-US" dirty="0" smtClean="0">
                <a:solidFill>
                  <a:schemeClr val="tx1"/>
                </a:solidFill>
              </a:rPr>
              <a:t>)</a:t>
            </a:r>
            <a:endParaRPr lang="en-US" dirty="0">
              <a:solidFill>
                <a:schemeClr val="tx1"/>
              </a:solidFill>
            </a:endParaRPr>
          </a:p>
        </p:txBody>
      </p:sp>
      <p:pic>
        <p:nvPicPr>
          <p:cNvPr id="4099" name="Picture 3"/>
          <p:cNvPicPr>
            <a:picLocks noChangeAspect="1" noChangeArrowheads="1"/>
          </p:cNvPicPr>
          <p:nvPr/>
        </p:nvPicPr>
        <p:blipFill>
          <a:blip r:embed="rId5" cstate="print"/>
          <a:srcRect l="72308" t="71429" r="7692" b="13265"/>
          <a:stretch>
            <a:fillRect/>
          </a:stretch>
        </p:blipFill>
        <p:spPr bwMode="auto">
          <a:xfrm>
            <a:off x="1447800" y="4267200"/>
            <a:ext cx="1752600" cy="1011115"/>
          </a:xfrm>
          <a:prstGeom prst="rect">
            <a:avLst/>
          </a:prstGeom>
          <a:noFill/>
          <a:ln w="9525">
            <a:solidFill>
              <a:schemeClr val="tx1"/>
            </a:solidFill>
            <a:miter lim="800000"/>
            <a:headEnd/>
            <a:tailEnd/>
          </a:ln>
        </p:spPr>
      </p:pic>
      <p:sp>
        <p:nvSpPr>
          <p:cNvPr id="50" name="Rectangle 49"/>
          <p:cNvSpPr/>
          <p:nvPr/>
        </p:nvSpPr>
        <p:spPr>
          <a:xfrm>
            <a:off x="3429000" y="5715000"/>
            <a:ext cx="2286000" cy="3048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Scheduler Spec (.</a:t>
            </a:r>
            <a:r>
              <a:rPr lang="en-US" dirty="0" err="1" smtClean="0">
                <a:solidFill>
                  <a:schemeClr val="tx1"/>
                </a:solidFill>
              </a:rPr>
              <a:t>scs</a:t>
            </a:r>
            <a:r>
              <a:rPr lang="en-US" dirty="0" smtClean="0">
                <a:solidFill>
                  <a:schemeClr val="tx1"/>
                </a:solidFill>
              </a:rPr>
              <a:t>)</a:t>
            </a:r>
            <a:endParaRPr lang="en-US" dirty="0">
              <a:solidFill>
                <a:schemeClr val="tx1"/>
              </a:solidFill>
            </a:endParaRPr>
          </a:p>
        </p:txBody>
      </p:sp>
      <p:sp>
        <p:nvSpPr>
          <p:cNvPr id="49" name="Down Arrow 48"/>
          <p:cNvSpPr/>
          <p:nvPr/>
        </p:nvSpPr>
        <p:spPr>
          <a:xfrm rot="16200000">
            <a:off x="2209802" y="4724401"/>
            <a:ext cx="304800" cy="2285998"/>
          </a:xfrm>
          <a:prstGeom prst="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ontent Placeholder 3"/>
          <p:cNvSpPr txBox="1">
            <a:spLocks/>
          </p:cNvSpPr>
          <p:nvPr/>
        </p:nvSpPr>
        <p:spPr>
          <a:xfrm>
            <a:off x="3352800" y="4267200"/>
            <a:ext cx="1676400" cy="1371600"/>
          </a:xfrm>
          <a:prstGeom prst="rect">
            <a:avLst/>
          </a:prstGeom>
          <a:ln>
            <a:solidFill>
              <a:schemeClr val="tx1"/>
            </a:solidFill>
          </a:ln>
        </p:spPr>
        <p:txBody>
          <a:bodyPr>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600" b="1" i="0" u="none" strike="noStrike" kern="1200" cap="none" spc="0" normalizeH="0" baseline="0" noProof="0" dirty="0" err="1" smtClean="0">
                <a:ln>
                  <a:noFill/>
                </a:ln>
                <a:solidFill>
                  <a:schemeClr val="tx1"/>
                </a:solidFill>
                <a:effectLst/>
                <a:uLnTx/>
                <a:uFillTx/>
                <a:latin typeface="+mn-lt"/>
                <a:ea typeface="+mn-ea"/>
                <a:cs typeface="+mn-cs"/>
              </a:rPr>
              <a:t>Hyperperiod</a:t>
            </a:r>
            <a:r>
              <a:rPr kumimoji="0" lang="en-US" sz="600" b="1" i="0" u="none" strike="noStrike" kern="1200" cap="none" spc="0" normalizeH="0" baseline="0" noProof="0" dirty="0" smtClean="0">
                <a:ln>
                  <a:noFill/>
                </a:ln>
                <a:solidFill>
                  <a:schemeClr val="tx1"/>
                </a:solidFill>
                <a:effectLst/>
                <a:uLnTx/>
                <a:uFillTx/>
                <a:latin typeface="+mn-lt"/>
                <a:ea typeface="+mn-ea"/>
                <a:cs typeface="+mn-cs"/>
              </a:rPr>
              <a:t> 20 ms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6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600" b="1" i="0" u="none" strike="noStrike" kern="1200" cap="none" spc="0" normalizeH="0" baseline="0" noProof="0" dirty="0" smtClean="0">
                <a:ln>
                  <a:noFill/>
                </a:ln>
                <a:solidFill>
                  <a:schemeClr val="tx1"/>
                </a:solidFill>
                <a:effectLst/>
                <a:uLnTx/>
                <a:uFillTx/>
                <a:latin typeface="+mn-lt"/>
                <a:ea typeface="+mn-ea"/>
                <a:cs typeface="+mn-cs"/>
              </a:rPr>
              <a:t>GS/OuterLoop_0 9.495</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6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600" b="1" i="0" u="none" strike="noStrike" kern="1200" cap="none" spc="0" normalizeH="0" baseline="0" noProof="0" dirty="0" smtClean="0">
                <a:ln>
                  <a:noFill/>
                </a:ln>
                <a:solidFill>
                  <a:schemeClr val="tx1"/>
                </a:solidFill>
                <a:effectLst/>
                <a:uLnTx/>
                <a:uFillTx/>
                <a:latin typeface="+mn-lt"/>
                <a:ea typeface="+mn-ea"/>
                <a:cs typeface="+mn-cs"/>
              </a:rPr>
              <a:t>RS/SerialIn_0 7.75</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600" b="1" i="0" u="none" strike="noStrike" kern="1200" cap="none" spc="0" normalizeH="0" baseline="0" noProof="0" dirty="0" smtClean="0">
                <a:ln>
                  <a:noFill/>
                </a:ln>
                <a:solidFill>
                  <a:schemeClr val="tx1"/>
                </a:solidFill>
                <a:effectLst/>
                <a:uLnTx/>
                <a:uFillTx/>
                <a:latin typeface="+mn-lt"/>
                <a:ea typeface="+mn-ea"/>
                <a:cs typeface="+mn-cs"/>
              </a:rPr>
              <a:t>RS/ADC_0 8.995</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600" b="1" i="0" u="none" strike="noStrike" kern="1200" cap="none" spc="0" normalizeH="0" baseline="0" noProof="0" dirty="0" smtClean="0">
                <a:ln>
                  <a:noFill/>
                </a:ln>
                <a:solidFill>
                  <a:schemeClr val="tx1"/>
                </a:solidFill>
                <a:effectLst/>
                <a:uLnTx/>
                <a:uFillTx/>
                <a:latin typeface="+mn-lt"/>
                <a:ea typeface="+mn-ea"/>
                <a:cs typeface="+mn-cs"/>
              </a:rPr>
              <a:t>RS/InnerLoop_0 9.495</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600" b="1" i="0" u="none" strike="noStrike" kern="1200" cap="none" spc="0" normalizeH="0" baseline="0" noProof="0" dirty="0" smtClean="0">
                <a:ln>
                  <a:noFill/>
                </a:ln>
                <a:solidFill>
                  <a:schemeClr val="tx1"/>
                </a:solidFill>
                <a:effectLst/>
                <a:uLnTx/>
                <a:uFillTx/>
                <a:latin typeface="+mn-lt"/>
                <a:ea typeface="+mn-ea"/>
                <a:cs typeface="+mn-cs"/>
              </a:rPr>
              <a:t>RS/DataHandling_0 10.495</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600" b="1" i="0" u="none" strike="noStrike" kern="1200" cap="none" spc="0" normalizeH="0" baseline="0" noProof="0" dirty="0" smtClean="0">
                <a:ln>
                  <a:noFill/>
                </a:ln>
                <a:solidFill>
                  <a:schemeClr val="tx1"/>
                </a:solidFill>
                <a:effectLst/>
                <a:uLnTx/>
                <a:uFillTx/>
                <a:latin typeface="+mn-lt"/>
                <a:ea typeface="+mn-ea"/>
                <a:cs typeface="+mn-cs"/>
              </a:rPr>
              <a:t>RS/SerialOut_0 11.865</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6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600" b="1" i="0" u="none" strike="noStrike" kern="1200" cap="none" spc="0" normalizeH="0" baseline="0" noProof="0" dirty="0" smtClean="0">
                <a:ln>
                  <a:noFill/>
                </a:ln>
                <a:solidFill>
                  <a:schemeClr val="tx1"/>
                </a:solidFill>
                <a:effectLst/>
                <a:uLnTx/>
                <a:uFillTx/>
                <a:latin typeface="+mn-lt"/>
                <a:ea typeface="+mn-ea"/>
                <a:cs typeface="+mn-cs"/>
              </a:rPr>
              <a:t>TT_I2C/OuterLoop.ang_ref_0 9.175</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600" b="1" i="0" u="none" strike="noStrike" kern="1200" cap="none" spc="0" normalizeH="0" baseline="0" noProof="0" dirty="0" smtClean="0">
                <a:ln>
                  <a:noFill/>
                </a:ln>
                <a:solidFill>
                  <a:schemeClr val="tx1"/>
                </a:solidFill>
                <a:effectLst/>
                <a:uLnTx/>
                <a:uFillTx/>
                <a:latin typeface="+mn-lt"/>
                <a:ea typeface="+mn-ea"/>
                <a:cs typeface="+mn-cs"/>
              </a:rPr>
              <a:t>TT_I2C/DataHandling.pos_msg_0 10.815</a:t>
            </a:r>
            <a:endParaRPr kumimoji="0" lang="en-US" sz="600" b="1" i="0" u="none" strike="noStrike" kern="1200" cap="none" spc="0" normalizeH="0" baseline="0" noProof="0" dirty="0">
              <a:ln>
                <a:noFill/>
              </a:ln>
              <a:solidFill>
                <a:schemeClr val="tx1"/>
              </a:solidFill>
              <a:effectLst/>
              <a:uLnTx/>
              <a:uFillTx/>
              <a:latin typeface="+mn-lt"/>
              <a:ea typeface="+mn-ea"/>
              <a:cs typeface="+mn-cs"/>
            </a:endParaRPr>
          </a:p>
        </p:txBody>
      </p:sp>
      <p:sp>
        <p:nvSpPr>
          <p:cNvPr id="55" name="Rectangle 54"/>
          <p:cNvSpPr/>
          <p:nvPr/>
        </p:nvSpPr>
        <p:spPr>
          <a:xfrm>
            <a:off x="3429000" y="6553200"/>
            <a:ext cx="2286000" cy="3048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Scheduler Result (.</a:t>
            </a:r>
            <a:r>
              <a:rPr lang="en-US" dirty="0" err="1" smtClean="0">
                <a:solidFill>
                  <a:schemeClr val="tx1"/>
                </a:solidFill>
              </a:rPr>
              <a:t>rslt</a:t>
            </a:r>
            <a:r>
              <a:rPr lang="en-US" dirty="0" smtClean="0">
                <a:solidFill>
                  <a:schemeClr val="tx1"/>
                </a:solidFill>
              </a:rPr>
              <a:t>)</a:t>
            </a:r>
            <a:endParaRPr lang="en-US" dirty="0">
              <a:solidFill>
                <a:schemeClr val="tx1"/>
              </a:solidFill>
            </a:endParaRPr>
          </a:p>
        </p:txBody>
      </p:sp>
      <p:sp>
        <p:nvSpPr>
          <p:cNvPr id="54" name="Down Arrow 53"/>
          <p:cNvSpPr/>
          <p:nvPr/>
        </p:nvSpPr>
        <p:spPr>
          <a:xfrm>
            <a:off x="4191000" y="5943601"/>
            <a:ext cx="304800" cy="685799"/>
          </a:xfrm>
          <a:prstGeom prst="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Down Arrow 55"/>
          <p:cNvSpPr/>
          <p:nvPr/>
        </p:nvSpPr>
        <p:spPr>
          <a:xfrm rot="5400000">
            <a:off x="2209800" y="5562601"/>
            <a:ext cx="304800" cy="2285998"/>
          </a:xfrm>
          <a:prstGeom prst="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1752600" y="6553200"/>
            <a:ext cx="1143000" cy="304800"/>
          </a:xfrm>
          <a:prstGeom prst="rect">
            <a:avLst/>
          </a:prstGeom>
          <a:solidFill>
            <a:schemeClr val="bg2">
              <a:lumMod val="90000"/>
            </a:schemeClr>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Importer</a:t>
            </a:r>
            <a:endParaRPr lang="en-US" dirty="0">
              <a:solidFill>
                <a:schemeClr val="tx1"/>
              </a:solidFill>
            </a:endParaRPr>
          </a:p>
        </p:txBody>
      </p:sp>
      <p:sp>
        <p:nvSpPr>
          <p:cNvPr id="57" name="Down Arrow 56"/>
          <p:cNvSpPr/>
          <p:nvPr/>
        </p:nvSpPr>
        <p:spPr>
          <a:xfrm rot="16200000">
            <a:off x="3467103" y="3848100"/>
            <a:ext cx="304800" cy="4800600"/>
          </a:xfrm>
          <a:prstGeom prst="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1752600" y="5715000"/>
            <a:ext cx="1143000" cy="685800"/>
          </a:xfrm>
          <a:prstGeom prst="rect">
            <a:avLst/>
          </a:prstGeom>
          <a:solidFill>
            <a:schemeClr val="bg2">
              <a:lumMod val="90000"/>
            </a:schemeClr>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Generator</a:t>
            </a:r>
            <a:endParaRPr lang="en-US" dirty="0">
              <a:solidFill>
                <a:schemeClr val="tx1"/>
              </a:solidFill>
            </a:endParaRPr>
          </a:p>
        </p:txBody>
      </p:sp>
      <p:sp>
        <p:nvSpPr>
          <p:cNvPr id="52" name="Rectangle 51"/>
          <p:cNvSpPr/>
          <p:nvPr/>
        </p:nvSpPr>
        <p:spPr>
          <a:xfrm>
            <a:off x="3733800" y="6096000"/>
            <a:ext cx="1143000" cy="304800"/>
          </a:xfrm>
          <a:prstGeom prst="rect">
            <a:avLst/>
          </a:prstGeom>
          <a:solidFill>
            <a:schemeClr val="bg2">
              <a:lumMod val="90000"/>
            </a:schemeClr>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Scheduler</a:t>
            </a:r>
            <a:endParaRPr lang="en-US" dirty="0">
              <a:solidFill>
                <a:schemeClr val="tx1"/>
              </a:solidFill>
            </a:endParaRPr>
          </a:p>
        </p:txBody>
      </p:sp>
      <p:sp>
        <p:nvSpPr>
          <p:cNvPr id="45" name="Rounded Rectangle 44"/>
          <p:cNvSpPr/>
          <p:nvPr/>
        </p:nvSpPr>
        <p:spPr>
          <a:xfrm>
            <a:off x="4495800" y="4495800"/>
            <a:ext cx="1371600" cy="45720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smtClean="0">
                <a:solidFill>
                  <a:srgbClr val="FFFFFF"/>
                </a:solidFill>
                <a:latin typeface="Arial" pitchFamily="34" charset="0"/>
                <a:cs typeface="Arial" pitchFamily="34" charset="0"/>
              </a:rPr>
              <a:t>Calculated Schedule</a:t>
            </a:r>
            <a:endParaRPr lang="en-US" sz="1600" b="1" dirty="0">
              <a:solidFill>
                <a:srgbClr val="FFFFFF"/>
              </a:solidFill>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Quadrotor: TrueTime </a:t>
            </a:r>
            <a:br>
              <a:rPr lang="en-US" dirty="0" smtClean="0"/>
            </a:br>
            <a:r>
              <a:rPr lang="en-US" dirty="0" smtClean="0"/>
              <a:t>Execution and Schedule</a:t>
            </a:r>
            <a:endParaRPr lang="en-US" dirty="0"/>
          </a:p>
        </p:txBody>
      </p:sp>
      <p:pic>
        <p:nvPicPr>
          <p:cNvPr id="5" name="Picture 2" descr="C:\HCDDES\trunk\doc\papers\RSP10\figures\rs_schedule.jpg"/>
          <p:cNvPicPr>
            <a:picLocks noChangeAspect="1" noChangeArrowheads="1"/>
          </p:cNvPicPr>
          <p:nvPr/>
        </p:nvPicPr>
        <p:blipFill>
          <a:blip r:embed="rId3" cstate="print"/>
          <a:srcRect/>
          <a:stretch>
            <a:fillRect/>
          </a:stretch>
        </p:blipFill>
        <p:spPr bwMode="auto">
          <a:xfrm>
            <a:off x="304800" y="2133600"/>
            <a:ext cx="3810000" cy="3616192"/>
          </a:xfrm>
          <a:prstGeom prst="rect">
            <a:avLst/>
          </a:prstGeom>
          <a:noFill/>
        </p:spPr>
      </p:pic>
      <p:sp>
        <p:nvSpPr>
          <p:cNvPr id="16" name="Rounded Rectangle 15"/>
          <p:cNvSpPr/>
          <p:nvPr/>
        </p:nvSpPr>
        <p:spPr>
          <a:xfrm>
            <a:off x="228600" y="5562600"/>
            <a:ext cx="2743200" cy="106680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Primary execution loop is an embedded </a:t>
            </a:r>
          </a:p>
          <a:p>
            <a:pPr algn="ctr"/>
            <a:r>
              <a:rPr lang="en-US" dirty="0" smtClean="0"/>
              <a:t>Time-Triggered scheduler</a:t>
            </a:r>
            <a:endParaRPr lang="en-US" dirty="0"/>
          </a:p>
        </p:txBody>
      </p:sp>
      <p:sp>
        <p:nvSpPr>
          <p:cNvPr id="6" name="Rounded Rectangle 5"/>
          <p:cNvSpPr/>
          <p:nvPr/>
        </p:nvSpPr>
        <p:spPr>
          <a:xfrm>
            <a:off x="0" y="1600200"/>
            <a:ext cx="2514600" cy="83820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Time-triggered execution schedule for one Node</a:t>
            </a:r>
            <a:endParaRPr lang="en-US" dirty="0"/>
          </a:p>
        </p:txBody>
      </p:sp>
      <p:pic>
        <p:nvPicPr>
          <p:cNvPr id="7" name="Picture 2" descr="C:\HCDDES\trunk\doc\papers\RSP10\figures\results.jpg"/>
          <p:cNvPicPr>
            <a:picLocks noChangeAspect="1" noChangeArrowheads="1"/>
          </p:cNvPicPr>
          <p:nvPr/>
        </p:nvPicPr>
        <p:blipFill>
          <a:blip r:embed="rId4" cstate="print"/>
          <a:srcRect/>
          <a:stretch>
            <a:fillRect/>
          </a:stretch>
        </p:blipFill>
        <p:spPr bwMode="auto">
          <a:xfrm>
            <a:off x="5411842" y="1981200"/>
            <a:ext cx="3274958" cy="1711239"/>
          </a:xfrm>
          <a:prstGeom prst="rect">
            <a:avLst/>
          </a:prstGeom>
          <a:noFill/>
        </p:spPr>
      </p:pic>
      <p:pic>
        <p:nvPicPr>
          <p:cNvPr id="8" name="Picture 3" descr="C:\HCDDES\trunk\doc\papers\RSP10\figures\results2.jpg"/>
          <p:cNvPicPr>
            <a:picLocks noChangeAspect="1" noChangeArrowheads="1"/>
          </p:cNvPicPr>
          <p:nvPr/>
        </p:nvPicPr>
        <p:blipFill>
          <a:blip r:embed="rId5" cstate="print"/>
          <a:srcRect/>
          <a:stretch>
            <a:fillRect/>
          </a:stretch>
        </p:blipFill>
        <p:spPr bwMode="auto">
          <a:xfrm>
            <a:off x="4309462" y="4026482"/>
            <a:ext cx="3539138" cy="2679118"/>
          </a:xfrm>
          <a:prstGeom prst="rect">
            <a:avLst/>
          </a:prstGeom>
          <a:noFill/>
        </p:spPr>
      </p:pic>
      <p:sp>
        <p:nvSpPr>
          <p:cNvPr id="10" name="Rounded Rectangle 9"/>
          <p:cNvSpPr/>
          <p:nvPr/>
        </p:nvSpPr>
        <p:spPr>
          <a:xfrm>
            <a:off x="4800600" y="1600200"/>
            <a:ext cx="3962400" cy="38100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Tracking performance is close to ideal…</a:t>
            </a:r>
            <a:endParaRPr lang="en-US" dirty="0"/>
          </a:p>
        </p:txBody>
      </p:sp>
      <p:sp>
        <p:nvSpPr>
          <p:cNvPr id="12" name="Rounded Rectangle 11"/>
          <p:cNvSpPr/>
          <p:nvPr/>
        </p:nvSpPr>
        <p:spPr>
          <a:xfrm>
            <a:off x="4114800" y="3581400"/>
            <a:ext cx="4876800" cy="45720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…but platform effects are successfully simulated</a:t>
            </a:r>
            <a:endParaRPr lang="en-US" dirty="0"/>
          </a:p>
        </p:txBody>
      </p:sp>
      <p:sp>
        <p:nvSpPr>
          <p:cNvPr id="18" name="Rounded Rectangle 17"/>
          <p:cNvSpPr/>
          <p:nvPr/>
        </p:nvSpPr>
        <p:spPr>
          <a:xfrm>
            <a:off x="7315200" y="6019800"/>
            <a:ext cx="16764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GENERATION</a:t>
            </a:r>
          </a:p>
          <a:p>
            <a:pPr algn="ctr"/>
            <a:r>
              <a:rPr lang="en-US" sz="2000" dirty="0" smtClean="0"/>
              <a:t>&amp; EXECUTION</a:t>
            </a:r>
            <a:endParaRPr lang="en-US"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 in Progress:</a:t>
            </a:r>
            <a:br>
              <a:rPr lang="en-US" dirty="0" smtClean="0"/>
            </a:br>
            <a:r>
              <a:rPr lang="en-US" dirty="0" smtClean="0"/>
              <a:t>Online Sector Search</a:t>
            </a: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228600" y="1752600"/>
            <a:ext cx="4191000" cy="2504166"/>
          </a:xfrm>
          <a:prstGeom prst="rect">
            <a:avLst/>
          </a:prstGeom>
          <a:noFill/>
          <a:ln w="9525">
            <a:solidFill>
              <a:schemeClr val="tx1"/>
            </a:solidFill>
            <a:miter lim="800000"/>
            <a:headEnd/>
            <a:tailEnd/>
          </a:ln>
        </p:spPr>
      </p:pic>
      <p:cxnSp>
        <p:nvCxnSpPr>
          <p:cNvPr id="12" name="Straight Connector 11"/>
          <p:cNvCxnSpPr/>
          <p:nvPr/>
        </p:nvCxnSpPr>
        <p:spPr>
          <a:xfrm rot="10800000">
            <a:off x="2667006" y="3720740"/>
            <a:ext cx="3047995" cy="16546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3" cstate="print"/>
          <a:srcRect/>
          <a:stretch>
            <a:fillRect/>
          </a:stretch>
        </p:blipFill>
        <p:spPr bwMode="auto">
          <a:xfrm>
            <a:off x="2895600" y="3962400"/>
            <a:ext cx="5924550" cy="2305050"/>
          </a:xfrm>
          <a:prstGeom prst="rect">
            <a:avLst/>
          </a:prstGeom>
          <a:noFill/>
          <a:ln w="9525">
            <a:solidFill>
              <a:schemeClr val="tx1"/>
            </a:solidFill>
            <a:miter lim="800000"/>
            <a:headEnd/>
            <a:tailEnd/>
          </a:ln>
        </p:spPr>
      </p:pic>
      <p:cxnSp>
        <p:nvCxnSpPr>
          <p:cNvPr id="10" name="Straight Connector 9"/>
          <p:cNvCxnSpPr/>
          <p:nvPr/>
        </p:nvCxnSpPr>
        <p:spPr>
          <a:xfrm rot="16200000" flipV="1">
            <a:off x="1219201" y="4648201"/>
            <a:ext cx="2286000" cy="1066799"/>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4800" y="6135469"/>
            <a:ext cx="7010400" cy="646331"/>
          </a:xfrm>
          <a:prstGeom prst="rect">
            <a:avLst/>
          </a:prstGeom>
          <a:solidFill>
            <a:schemeClr val="bg1"/>
          </a:solidFill>
          <a:ln w="12700">
            <a:solidFill>
              <a:schemeClr val="tx1"/>
            </a:solidFill>
          </a:ln>
        </p:spPr>
        <p:txBody>
          <a:bodyPr wrap="square" rtlCol="0">
            <a:spAutoFit/>
          </a:bodyPr>
          <a:lstStyle/>
          <a:p>
            <a:r>
              <a:rPr lang="en-US" dirty="0" smtClean="0"/>
              <a:t>Sector search works in simulation as well as in software, so we can adjust gains for platform effects and iterate the design evaluation process.</a:t>
            </a:r>
            <a:endParaRPr lang="en-US" dirty="0"/>
          </a:p>
        </p:txBody>
      </p:sp>
      <p:sp>
        <p:nvSpPr>
          <p:cNvPr id="11" name="TextBox 10"/>
          <p:cNvSpPr txBox="1"/>
          <p:nvPr/>
        </p:nvSpPr>
        <p:spPr>
          <a:xfrm>
            <a:off x="1219200" y="1563469"/>
            <a:ext cx="7239000" cy="646331"/>
          </a:xfrm>
          <a:prstGeom prst="rect">
            <a:avLst/>
          </a:prstGeom>
          <a:solidFill>
            <a:schemeClr val="bg1"/>
          </a:solidFill>
          <a:ln w="12700">
            <a:solidFill>
              <a:schemeClr val="tx1"/>
            </a:solidFill>
          </a:ln>
        </p:spPr>
        <p:txBody>
          <a:bodyPr wrap="square" rtlCol="0">
            <a:spAutoFit/>
          </a:bodyPr>
          <a:lstStyle/>
          <a:p>
            <a:r>
              <a:rPr lang="en-US" dirty="0" smtClean="0"/>
              <a:t>Fast quadrotor dynamics introduce a small amount of active behavior.  Sector search relates control gain to an interval behavior bound abstraction.</a:t>
            </a:r>
            <a:endParaRPr lang="en-US" dirty="0"/>
          </a:p>
        </p:txBody>
      </p:sp>
      <p:sp>
        <p:nvSpPr>
          <p:cNvPr id="13" name="Rounded Rectangle 12"/>
          <p:cNvSpPr/>
          <p:nvPr/>
        </p:nvSpPr>
        <p:spPr>
          <a:xfrm>
            <a:off x="304800" y="4419600"/>
            <a:ext cx="1371600" cy="4572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CONTROL </a:t>
            </a:r>
          </a:p>
          <a:p>
            <a:pPr algn="ctr"/>
            <a:r>
              <a:rPr lang="en-US" sz="1600" dirty="0" smtClean="0"/>
              <a:t>DESIGN</a:t>
            </a:r>
            <a:endParaRPr lang="en-US" sz="1600" dirty="0"/>
          </a:p>
        </p:txBody>
      </p:sp>
      <p:sp>
        <p:nvSpPr>
          <p:cNvPr id="14" name="Rounded Rectangle 13"/>
          <p:cNvSpPr/>
          <p:nvPr/>
        </p:nvSpPr>
        <p:spPr>
          <a:xfrm>
            <a:off x="304800" y="4953000"/>
            <a:ext cx="1371600" cy="4452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SOFTWARE</a:t>
            </a:r>
          </a:p>
          <a:p>
            <a:pPr algn="ctr"/>
            <a:r>
              <a:rPr lang="en-US" sz="1600" dirty="0" smtClean="0"/>
              <a:t>ANALYSIS</a:t>
            </a:r>
            <a:endParaRPr lang="en-US" sz="1600" dirty="0"/>
          </a:p>
        </p:txBody>
      </p:sp>
      <p:sp>
        <p:nvSpPr>
          <p:cNvPr id="17" name="Rounded Rectangle 16"/>
          <p:cNvSpPr/>
          <p:nvPr/>
        </p:nvSpPr>
        <p:spPr>
          <a:xfrm>
            <a:off x="304800" y="5486400"/>
            <a:ext cx="1371600" cy="4572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GENERATION</a:t>
            </a:r>
          </a:p>
          <a:p>
            <a:pPr algn="ctr"/>
            <a:r>
              <a:rPr lang="en-US" sz="1600" dirty="0" smtClean="0"/>
              <a:t>&amp; EXECUTION</a:t>
            </a:r>
            <a:endParaRPr lang="en-US" sz="1600" dirty="0"/>
          </a:p>
        </p:txBody>
      </p:sp>
      <p:sp>
        <p:nvSpPr>
          <p:cNvPr id="18" name="Up-Down Arrow 17"/>
          <p:cNvSpPr/>
          <p:nvPr/>
        </p:nvSpPr>
        <p:spPr>
          <a:xfrm rot="10800000">
            <a:off x="0" y="4343400"/>
            <a:ext cx="381000" cy="1676400"/>
          </a:xfrm>
          <a:prstGeom prst="up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648200" y="2152471"/>
            <a:ext cx="4191000" cy="1200329"/>
          </a:xfrm>
          <a:prstGeom prst="rect">
            <a:avLst/>
          </a:prstGeom>
          <a:solidFill>
            <a:schemeClr val="bg1"/>
          </a:solidFill>
          <a:ln w="12700">
            <a:solidFill>
              <a:schemeClr val="tx1"/>
            </a:solidFill>
          </a:ln>
        </p:spPr>
        <p:txBody>
          <a:bodyPr wrap="square" rtlCol="0">
            <a:spAutoFit/>
          </a:bodyPr>
          <a:lstStyle/>
          <a:p>
            <a:r>
              <a:rPr lang="en-US" dirty="0" smtClean="0"/>
              <a:t>Example:  Quadrotor position tracking uses a passive PD controller, and we validate the position gain using sector search around the gain loop ( </a:t>
            </a:r>
            <a:r>
              <a:rPr lang="en-US" dirty="0" err="1" smtClean="0"/>
              <a:t>Kx</a:t>
            </a:r>
            <a:r>
              <a:rPr lang="en-US" dirty="0" smtClean="0"/>
              <a:t> &lt; -1/a ). </a:t>
            </a:r>
          </a:p>
        </p:txBody>
      </p:sp>
      <p:pic>
        <p:nvPicPr>
          <p:cNvPr id="1028" name="Picture 4"/>
          <p:cNvPicPr>
            <a:picLocks noChangeAspect="1" noChangeArrowheads="1"/>
          </p:cNvPicPr>
          <p:nvPr/>
        </p:nvPicPr>
        <p:blipFill>
          <a:blip r:embed="rId4" cstate="print"/>
          <a:srcRect/>
          <a:stretch>
            <a:fillRect/>
          </a:stretch>
        </p:blipFill>
        <p:spPr bwMode="auto">
          <a:xfrm>
            <a:off x="5638800" y="3581400"/>
            <a:ext cx="3224463" cy="457200"/>
          </a:xfrm>
          <a:prstGeom prst="rect">
            <a:avLst/>
          </a:prstGeom>
          <a:noFill/>
          <a:ln w="9525">
            <a:solidFill>
              <a:schemeClr val="tx1"/>
            </a:solidFill>
            <a:miter lim="800000"/>
            <a:headEnd/>
            <a:tailEnd/>
          </a:ln>
        </p:spPr>
      </p:pic>
      <p:sp>
        <p:nvSpPr>
          <p:cNvPr id="19" name="TextBox 18"/>
          <p:cNvSpPr txBox="1"/>
          <p:nvPr/>
        </p:nvSpPr>
        <p:spPr>
          <a:xfrm>
            <a:off x="7391400" y="5867400"/>
            <a:ext cx="1676400" cy="923330"/>
          </a:xfrm>
          <a:prstGeom prst="rect">
            <a:avLst/>
          </a:prstGeom>
          <a:solidFill>
            <a:schemeClr val="bg1"/>
          </a:solidFill>
          <a:ln w="28575">
            <a:solidFill>
              <a:schemeClr val="tx1"/>
            </a:solidFill>
          </a:ln>
        </p:spPr>
        <p:txBody>
          <a:bodyPr wrap="square" rtlCol="0">
            <a:spAutoFit/>
          </a:bodyPr>
          <a:lstStyle/>
          <a:p>
            <a:r>
              <a:rPr lang="en-US" i="1" dirty="0" smtClean="0"/>
              <a:t>See Kottenstette [1] </a:t>
            </a:r>
          </a:p>
          <a:p>
            <a:r>
              <a:rPr lang="en-US" i="1" dirty="0" smtClean="0"/>
              <a:t>for details.</a:t>
            </a:r>
            <a:endParaRPr lang="en-US" i="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 in Progress:</a:t>
            </a:r>
            <a:br>
              <a:rPr lang="en-US" dirty="0" smtClean="0"/>
            </a:br>
            <a:r>
              <a:rPr lang="en-US" dirty="0" smtClean="0"/>
              <a:t>Statistical Model Checking</a:t>
            </a:r>
            <a:endParaRPr lang="en-US" dirty="0"/>
          </a:p>
        </p:txBody>
      </p:sp>
      <p:pic>
        <p:nvPicPr>
          <p:cNvPr id="5" name="Picture 2"/>
          <p:cNvPicPr>
            <a:picLocks noChangeAspect="1" noChangeArrowheads="1"/>
          </p:cNvPicPr>
          <p:nvPr/>
        </p:nvPicPr>
        <p:blipFill>
          <a:blip r:embed="rId2" cstate="print"/>
          <a:srcRect t="3340" b="24297"/>
          <a:stretch>
            <a:fillRect/>
          </a:stretch>
        </p:blipFill>
        <p:spPr bwMode="auto">
          <a:xfrm>
            <a:off x="2667000" y="1828800"/>
            <a:ext cx="5855677" cy="3429000"/>
          </a:xfrm>
          <a:prstGeom prst="rect">
            <a:avLst/>
          </a:prstGeom>
          <a:solidFill>
            <a:schemeClr val="bg1"/>
          </a:solidFill>
          <a:ln w="9525">
            <a:solidFill>
              <a:schemeClr val="tx1"/>
            </a:solidFill>
            <a:miter lim="800000"/>
            <a:headEnd/>
            <a:tailEnd/>
          </a:ln>
          <a:effectLst/>
        </p:spPr>
      </p:pic>
      <p:sp>
        <p:nvSpPr>
          <p:cNvPr id="6" name="Donut 5"/>
          <p:cNvSpPr/>
          <p:nvPr/>
        </p:nvSpPr>
        <p:spPr>
          <a:xfrm>
            <a:off x="5486400" y="2895600"/>
            <a:ext cx="1371600" cy="1600200"/>
          </a:xfrm>
          <a:prstGeom prst="donut">
            <a:avLst>
              <a:gd name="adj" fmla="val 292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685800" y="1646872"/>
            <a:ext cx="3810000" cy="1477328"/>
          </a:xfrm>
          <a:prstGeom prst="rect">
            <a:avLst/>
          </a:prstGeom>
          <a:solidFill>
            <a:schemeClr val="bg1"/>
          </a:solidFill>
          <a:ln w="28575">
            <a:solidFill>
              <a:schemeClr val="tx1"/>
            </a:solidFill>
          </a:ln>
        </p:spPr>
        <p:txBody>
          <a:bodyPr wrap="square" rtlCol="0">
            <a:spAutoFit/>
          </a:bodyPr>
          <a:lstStyle/>
          <a:p>
            <a:r>
              <a:rPr lang="en-US" dirty="0" smtClean="0"/>
              <a:t>We extended the Simulink Quadrotor model with a random (Poisson-distributed in time and duration ) sensor fault.  When the fault occurs, all of the sensor outputs return zero.</a:t>
            </a:r>
            <a:endParaRPr lang="en-US" dirty="0"/>
          </a:p>
        </p:txBody>
      </p:sp>
      <p:sp>
        <p:nvSpPr>
          <p:cNvPr id="9" name="TextBox 8"/>
          <p:cNvSpPr txBox="1"/>
          <p:nvPr/>
        </p:nvSpPr>
        <p:spPr>
          <a:xfrm>
            <a:off x="152400" y="4495800"/>
            <a:ext cx="4114800" cy="2031325"/>
          </a:xfrm>
          <a:prstGeom prst="rect">
            <a:avLst/>
          </a:prstGeom>
          <a:solidFill>
            <a:schemeClr val="bg1"/>
          </a:solidFill>
          <a:ln w="28575">
            <a:solidFill>
              <a:schemeClr val="tx1"/>
            </a:solidFill>
          </a:ln>
        </p:spPr>
        <p:txBody>
          <a:bodyPr wrap="square" rtlCol="0">
            <a:spAutoFit/>
          </a:bodyPr>
          <a:lstStyle/>
          <a:p>
            <a:r>
              <a:rPr lang="en-US" dirty="0" smtClean="0"/>
              <a:t>Statistical model checking sees the system as a black box, so we used an LTL error condition on the measured trajectory.   “For 500 seconds of the trace, it will never be true that the error of either x, y, or z will exceed the specified bound for more than 50 seconds.”</a:t>
            </a:r>
            <a:endParaRPr lang="en-US" dirty="0"/>
          </a:p>
        </p:txBody>
      </p:sp>
      <p:sp>
        <p:nvSpPr>
          <p:cNvPr id="10" name="TextBox 9"/>
          <p:cNvSpPr txBox="1"/>
          <p:nvPr/>
        </p:nvSpPr>
        <p:spPr>
          <a:xfrm>
            <a:off x="2057400" y="6324600"/>
            <a:ext cx="4800600" cy="369332"/>
          </a:xfrm>
          <a:prstGeom prst="rect">
            <a:avLst/>
          </a:prstGeom>
          <a:solidFill>
            <a:schemeClr val="bg1"/>
          </a:solidFill>
          <a:ln w="28575">
            <a:solidFill>
              <a:schemeClr val="tx1"/>
            </a:solidFill>
          </a:ln>
        </p:spPr>
        <p:txBody>
          <a:bodyPr wrap="square" rtlCol="0">
            <a:spAutoFit/>
          </a:bodyPr>
          <a:lstStyle/>
          <a:p>
            <a:r>
              <a:rPr lang="en-US" dirty="0" smtClean="0"/>
              <a:t>¬ F[500] G[50] ( ex &gt; 400 | </a:t>
            </a:r>
            <a:r>
              <a:rPr lang="en-US" dirty="0" err="1" smtClean="0"/>
              <a:t>ey</a:t>
            </a:r>
            <a:r>
              <a:rPr lang="en-US" dirty="0" smtClean="0"/>
              <a:t> &gt; 400 | </a:t>
            </a:r>
            <a:r>
              <a:rPr lang="en-US" dirty="0" err="1" smtClean="0"/>
              <a:t>ez</a:t>
            </a:r>
            <a:r>
              <a:rPr lang="en-US" dirty="0" smtClean="0"/>
              <a:t> &gt; 100 )</a:t>
            </a:r>
            <a:endParaRPr lang="en-US" dirty="0"/>
          </a:p>
        </p:txBody>
      </p:sp>
      <p:sp>
        <p:nvSpPr>
          <p:cNvPr id="11" name="TextBox 10"/>
          <p:cNvSpPr txBox="1"/>
          <p:nvPr/>
        </p:nvSpPr>
        <p:spPr>
          <a:xfrm>
            <a:off x="5029200" y="4953000"/>
            <a:ext cx="4114800" cy="923330"/>
          </a:xfrm>
          <a:prstGeom prst="rect">
            <a:avLst/>
          </a:prstGeom>
          <a:solidFill>
            <a:schemeClr val="bg1"/>
          </a:solidFill>
          <a:ln w="28575">
            <a:solidFill>
              <a:schemeClr val="tx1"/>
            </a:solidFill>
          </a:ln>
        </p:spPr>
        <p:txBody>
          <a:bodyPr wrap="square" rtlCol="0">
            <a:spAutoFit/>
          </a:bodyPr>
          <a:lstStyle/>
          <a:p>
            <a:r>
              <a:rPr lang="en-US" dirty="0" smtClean="0"/>
              <a:t>How did we do?  Well, it shouldn’t crash more than 10% of the time under these fault conditions…</a:t>
            </a:r>
            <a:endParaRPr lang="en-US" dirty="0"/>
          </a:p>
        </p:txBody>
      </p:sp>
      <p:sp>
        <p:nvSpPr>
          <p:cNvPr id="12" name="Rounded Rectangle 11"/>
          <p:cNvSpPr/>
          <p:nvPr/>
        </p:nvSpPr>
        <p:spPr>
          <a:xfrm>
            <a:off x="457200" y="3352800"/>
            <a:ext cx="1447800" cy="4572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CONTROL </a:t>
            </a:r>
          </a:p>
          <a:p>
            <a:pPr algn="ctr"/>
            <a:r>
              <a:rPr lang="en-US" sz="1600" dirty="0" smtClean="0"/>
              <a:t>DESIGN</a:t>
            </a:r>
            <a:endParaRPr lang="en-US" sz="1600" dirty="0"/>
          </a:p>
        </p:txBody>
      </p:sp>
      <p:sp>
        <p:nvSpPr>
          <p:cNvPr id="14" name="Up-Down Arrow 13"/>
          <p:cNvSpPr/>
          <p:nvPr/>
        </p:nvSpPr>
        <p:spPr>
          <a:xfrm rot="10800000">
            <a:off x="76199" y="3429000"/>
            <a:ext cx="381000" cy="914400"/>
          </a:xfrm>
          <a:prstGeom prst="up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57200" y="3886200"/>
            <a:ext cx="1447800" cy="5334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Requirements</a:t>
            </a:r>
          </a:p>
          <a:p>
            <a:pPr algn="ctr"/>
            <a:r>
              <a:rPr lang="en-US" sz="1600" dirty="0" smtClean="0"/>
              <a:t>Assessment</a:t>
            </a:r>
            <a:endParaRPr lang="en-US" sz="1600" dirty="0"/>
          </a:p>
        </p:txBody>
      </p:sp>
      <p:sp>
        <p:nvSpPr>
          <p:cNvPr id="13" name="TextBox 12"/>
          <p:cNvSpPr txBox="1"/>
          <p:nvPr/>
        </p:nvSpPr>
        <p:spPr>
          <a:xfrm>
            <a:off x="7543800" y="6135469"/>
            <a:ext cx="1524000" cy="646331"/>
          </a:xfrm>
          <a:prstGeom prst="rect">
            <a:avLst/>
          </a:prstGeom>
          <a:solidFill>
            <a:schemeClr val="bg1"/>
          </a:solidFill>
          <a:ln w="28575">
            <a:solidFill>
              <a:schemeClr val="tx1"/>
            </a:solidFill>
          </a:ln>
        </p:spPr>
        <p:txBody>
          <a:bodyPr wrap="square" rtlCol="0">
            <a:spAutoFit/>
          </a:bodyPr>
          <a:lstStyle/>
          <a:p>
            <a:r>
              <a:rPr lang="en-US" i="1" dirty="0" smtClean="0"/>
              <a:t>See Zuliani [5] </a:t>
            </a:r>
          </a:p>
          <a:p>
            <a:r>
              <a:rPr lang="en-US" i="1" dirty="0" smtClean="0"/>
              <a:t>for details.</a:t>
            </a:r>
            <a:endParaRPr lang="en-US" i="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 In Progress:  </a:t>
            </a:r>
            <a:br>
              <a:rPr lang="en-US" dirty="0" smtClean="0"/>
            </a:br>
            <a:r>
              <a:rPr lang="en-US" dirty="0" smtClean="0"/>
              <a:t>Fixed Wing Aircraft Example</a:t>
            </a:r>
            <a:endParaRPr lang="en-US" dirty="0"/>
          </a:p>
        </p:txBody>
      </p:sp>
      <p:pic>
        <p:nvPicPr>
          <p:cNvPr id="2050" name="Picture 2"/>
          <p:cNvPicPr>
            <a:picLocks noChangeAspect="1" noChangeArrowheads="1"/>
          </p:cNvPicPr>
          <p:nvPr/>
        </p:nvPicPr>
        <p:blipFill>
          <a:blip r:embed="rId2" cstate="print"/>
          <a:srcRect l="9451" t="14060" r="9536" b="5800"/>
          <a:stretch>
            <a:fillRect/>
          </a:stretch>
        </p:blipFill>
        <p:spPr bwMode="auto">
          <a:xfrm>
            <a:off x="0" y="1676400"/>
            <a:ext cx="9144000" cy="4343400"/>
          </a:xfrm>
          <a:prstGeom prst="rect">
            <a:avLst/>
          </a:prstGeom>
          <a:noFill/>
          <a:ln w="9525">
            <a:noFill/>
            <a:miter lim="800000"/>
            <a:headEnd/>
            <a:tailEnd/>
          </a:ln>
        </p:spPr>
      </p:pic>
      <p:sp>
        <p:nvSpPr>
          <p:cNvPr id="5" name="Rounded Rectangle 4"/>
          <p:cNvSpPr/>
          <p:nvPr/>
        </p:nvSpPr>
        <p:spPr>
          <a:xfrm>
            <a:off x="152400" y="5791200"/>
            <a:ext cx="5486400" cy="6858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Multicore</a:t>
            </a:r>
            <a:r>
              <a:rPr lang="en-US" b="1" dirty="0" smtClean="0">
                <a:solidFill>
                  <a:schemeClr val="tx1"/>
                </a:solidFill>
              </a:rPr>
              <a:t> Experiment: Deploying multiple control loops to the Cell processor.</a:t>
            </a:r>
            <a:endParaRPr lang="en-US" b="1" dirty="0">
              <a:solidFill>
                <a:schemeClr val="tx1"/>
              </a:solidFill>
            </a:endParaRPr>
          </a:p>
        </p:txBody>
      </p:sp>
      <p:sp>
        <p:nvSpPr>
          <p:cNvPr id="6" name="Rounded Rectangle 5"/>
          <p:cNvSpPr/>
          <p:nvPr/>
        </p:nvSpPr>
        <p:spPr>
          <a:xfrm>
            <a:off x="6781800" y="4572000"/>
            <a:ext cx="2286000" cy="2209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smtClean="0"/>
              <a:t>Questions to be answered:</a:t>
            </a:r>
          </a:p>
          <a:p>
            <a:pPr algn="ctr"/>
            <a:endParaRPr lang="en-US" sz="1600" dirty="0" smtClean="0"/>
          </a:p>
          <a:p>
            <a:pPr algn="ctr"/>
            <a:r>
              <a:rPr lang="en-US" sz="1600" dirty="0" smtClean="0"/>
              <a:t>Design coverage</a:t>
            </a:r>
          </a:p>
          <a:p>
            <a:pPr algn="ctr"/>
            <a:endParaRPr lang="en-US" sz="1600" dirty="0" smtClean="0"/>
          </a:p>
          <a:p>
            <a:pPr algn="ctr"/>
            <a:r>
              <a:rPr lang="en-US" sz="1600" dirty="0" smtClean="0"/>
              <a:t>Online stability assessment for </a:t>
            </a:r>
            <a:r>
              <a:rPr lang="en-US" sz="1600" dirty="0" err="1" smtClean="0"/>
              <a:t>backstepping</a:t>
            </a:r>
            <a:r>
              <a:rPr lang="en-US" sz="1600" dirty="0" smtClean="0"/>
              <a:t> designs</a:t>
            </a:r>
          </a:p>
        </p:txBody>
      </p:sp>
      <p:sp>
        <p:nvSpPr>
          <p:cNvPr id="7" name="TextBox 6"/>
          <p:cNvSpPr txBox="1"/>
          <p:nvPr/>
        </p:nvSpPr>
        <p:spPr>
          <a:xfrm>
            <a:off x="4572000" y="1600200"/>
            <a:ext cx="4114800" cy="646331"/>
          </a:xfrm>
          <a:prstGeom prst="rect">
            <a:avLst/>
          </a:prstGeom>
          <a:solidFill>
            <a:schemeClr val="bg1"/>
          </a:solidFill>
          <a:ln w="28575">
            <a:solidFill>
              <a:schemeClr val="tx1"/>
            </a:solidFill>
          </a:ln>
        </p:spPr>
        <p:txBody>
          <a:bodyPr wrap="square" rtlCol="0">
            <a:spAutoFit/>
          </a:bodyPr>
          <a:lstStyle/>
          <a:p>
            <a:r>
              <a:rPr lang="en-US" dirty="0" smtClean="0"/>
              <a:t>We wanted to try our hand at a more complex control design…</a:t>
            </a:r>
            <a:endParaRPr lang="en-US" dirty="0"/>
          </a:p>
        </p:txBody>
      </p:sp>
      <p:sp>
        <p:nvSpPr>
          <p:cNvPr id="8" name="Rounded Rectangle 7"/>
          <p:cNvSpPr/>
          <p:nvPr/>
        </p:nvSpPr>
        <p:spPr>
          <a:xfrm>
            <a:off x="4495800" y="5029200"/>
            <a:ext cx="1295400" cy="685800"/>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smtClean="0">
                <a:solidFill>
                  <a:srgbClr val="FFFFFF"/>
                </a:solidFill>
                <a:latin typeface="Arial" pitchFamily="34" charset="0"/>
                <a:cs typeface="Arial" pitchFamily="34" charset="0"/>
              </a:rPr>
              <a:t>Sensor</a:t>
            </a:r>
            <a:endParaRPr lang="en-US" sz="1600" dirty="0">
              <a:solidFill>
                <a:srgbClr val="FFFFFF"/>
              </a:solidFill>
              <a:latin typeface="Arial" pitchFamily="34" charset="0"/>
              <a:cs typeface="Arial" pitchFamily="34" charset="0"/>
            </a:endParaRPr>
          </a:p>
          <a:p>
            <a:pPr algn="ctr">
              <a:defRPr/>
            </a:pPr>
            <a:r>
              <a:rPr lang="en-US" sz="1600" dirty="0" smtClean="0">
                <a:solidFill>
                  <a:srgbClr val="FFFFFF"/>
                </a:solidFill>
                <a:latin typeface="Arial" pitchFamily="34" charset="0"/>
                <a:cs typeface="Arial" pitchFamily="34" charset="0"/>
              </a:rPr>
              <a:t> Data Handler</a:t>
            </a:r>
          </a:p>
        </p:txBody>
      </p:sp>
      <p:sp>
        <p:nvSpPr>
          <p:cNvPr id="9" name="Rounded Rectangle 8"/>
          <p:cNvSpPr/>
          <p:nvPr/>
        </p:nvSpPr>
        <p:spPr>
          <a:xfrm>
            <a:off x="2133600" y="3581400"/>
            <a:ext cx="1295400" cy="935038"/>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smtClean="0">
                <a:solidFill>
                  <a:srgbClr val="FFFFFF"/>
                </a:solidFill>
                <a:latin typeface="Arial" pitchFamily="34" charset="0"/>
                <a:cs typeface="Arial" pitchFamily="34" charset="0"/>
              </a:rPr>
              <a:t>Gamma Chi Controller</a:t>
            </a:r>
            <a:endParaRPr lang="en-US" sz="1600" dirty="0">
              <a:solidFill>
                <a:srgbClr val="FFFFFF"/>
              </a:solidFill>
              <a:latin typeface="Arial" pitchFamily="34" charset="0"/>
              <a:cs typeface="Arial" pitchFamily="34" charset="0"/>
            </a:endParaRPr>
          </a:p>
        </p:txBody>
      </p:sp>
      <p:sp>
        <p:nvSpPr>
          <p:cNvPr id="10" name="Rounded Rectangle 9"/>
          <p:cNvSpPr/>
          <p:nvPr/>
        </p:nvSpPr>
        <p:spPr>
          <a:xfrm>
            <a:off x="838200" y="3962400"/>
            <a:ext cx="1143000" cy="685800"/>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smtClean="0">
                <a:solidFill>
                  <a:srgbClr val="FFFFFF"/>
                </a:solidFill>
                <a:latin typeface="Arial" pitchFamily="34" charset="0"/>
                <a:cs typeface="Arial" pitchFamily="34" charset="0"/>
              </a:rPr>
              <a:t>Velocity</a:t>
            </a:r>
          </a:p>
          <a:p>
            <a:pPr algn="ctr">
              <a:defRPr/>
            </a:pPr>
            <a:r>
              <a:rPr lang="en-US" sz="1600" dirty="0" smtClean="0">
                <a:solidFill>
                  <a:srgbClr val="FFFFFF"/>
                </a:solidFill>
                <a:latin typeface="Arial" pitchFamily="34" charset="0"/>
                <a:cs typeface="Arial" pitchFamily="34" charset="0"/>
              </a:rPr>
              <a:t>Controller</a:t>
            </a:r>
            <a:endParaRPr lang="en-US" sz="1600" dirty="0">
              <a:solidFill>
                <a:srgbClr val="FFFFFF"/>
              </a:solidFill>
              <a:latin typeface="Arial" pitchFamily="34" charset="0"/>
              <a:cs typeface="Arial" pitchFamily="34" charset="0"/>
            </a:endParaRPr>
          </a:p>
        </p:txBody>
      </p:sp>
      <p:sp>
        <p:nvSpPr>
          <p:cNvPr id="11" name="Rounded Rectangle 10"/>
          <p:cNvSpPr/>
          <p:nvPr/>
        </p:nvSpPr>
        <p:spPr>
          <a:xfrm>
            <a:off x="5029200" y="3962400"/>
            <a:ext cx="1524000" cy="533400"/>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smtClean="0">
                <a:solidFill>
                  <a:srgbClr val="FFFFFF"/>
                </a:solidFill>
                <a:latin typeface="Arial" pitchFamily="34" charset="0"/>
                <a:cs typeface="Arial" pitchFamily="34" charset="0"/>
              </a:rPr>
              <a:t>Omega</a:t>
            </a:r>
          </a:p>
          <a:p>
            <a:pPr algn="ctr">
              <a:defRPr/>
            </a:pPr>
            <a:r>
              <a:rPr lang="en-US" sz="1600" dirty="0" smtClean="0">
                <a:solidFill>
                  <a:srgbClr val="FFFFFF"/>
                </a:solidFill>
                <a:latin typeface="Arial" pitchFamily="34" charset="0"/>
                <a:cs typeface="Arial" pitchFamily="34" charset="0"/>
              </a:rPr>
              <a:t>Controller</a:t>
            </a:r>
            <a:endParaRPr lang="en-US" sz="1600" dirty="0">
              <a:solidFill>
                <a:srgbClr val="FFFFFF"/>
              </a:solidFill>
              <a:latin typeface="Arial" pitchFamily="34" charset="0"/>
              <a:cs typeface="Arial" pitchFamily="34" charset="0"/>
            </a:endParaRPr>
          </a:p>
        </p:txBody>
      </p:sp>
      <p:sp>
        <p:nvSpPr>
          <p:cNvPr id="12" name="Rounded Rectangle 11"/>
          <p:cNvSpPr/>
          <p:nvPr/>
        </p:nvSpPr>
        <p:spPr>
          <a:xfrm>
            <a:off x="3657600" y="3865562"/>
            <a:ext cx="1295400" cy="935038"/>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smtClean="0">
                <a:solidFill>
                  <a:srgbClr val="FFFFFF"/>
                </a:solidFill>
                <a:latin typeface="Arial" pitchFamily="34" charset="0"/>
                <a:cs typeface="Arial" pitchFamily="34" charset="0"/>
              </a:rPr>
              <a:t>Alpha Beta Mu Controller</a:t>
            </a:r>
            <a:endParaRPr lang="en-US" sz="1600" dirty="0">
              <a:solidFill>
                <a:srgbClr val="FFFFFF"/>
              </a:solidFill>
              <a:latin typeface="Arial" pitchFamily="34" charset="0"/>
              <a:cs typeface="Arial" pitchFamily="34" charset="0"/>
            </a:endParaRPr>
          </a:p>
        </p:txBody>
      </p:sp>
      <p:sp>
        <p:nvSpPr>
          <p:cNvPr id="13" name="Rounded Rectangle 12"/>
          <p:cNvSpPr/>
          <p:nvPr/>
        </p:nvSpPr>
        <p:spPr>
          <a:xfrm>
            <a:off x="7086600" y="2514600"/>
            <a:ext cx="1524000" cy="533400"/>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smtClean="0">
                <a:solidFill>
                  <a:srgbClr val="FFFFFF"/>
                </a:solidFill>
                <a:latin typeface="Arial" pitchFamily="34" charset="0"/>
                <a:cs typeface="Arial" pitchFamily="34" charset="0"/>
              </a:rPr>
              <a:t>Cessna</a:t>
            </a:r>
          </a:p>
          <a:p>
            <a:pPr algn="ctr">
              <a:defRPr/>
            </a:pPr>
            <a:r>
              <a:rPr lang="en-US" sz="1600" dirty="0" smtClean="0">
                <a:solidFill>
                  <a:srgbClr val="FFFFFF"/>
                </a:solidFill>
                <a:latin typeface="Arial" pitchFamily="34" charset="0"/>
                <a:cs typeface="Arial" pitchFamily="34" charset="0"/>
              </a:rPr>
              <a:t>Plant</a:t>
            </a:r>
            <a:endParaRPr lang="en-US" sz="1600" dirty="0">
              <a:solidFill>
                <a:srgbClr val="FFFFFF"/>
              </a:solidFill>
              <a:latin typeface="Arial" pitchFamily="34" charset="0"/>
              <a:cs typeface="Arial" pitchFamily="34" charset="0"/>
            </a:endParaRPr>
          </a:p>
        </p:txBody>
      </p:sp>
      <p:cxnSp>
        <p:nvCxnSpPr>
          <p:cNvPr id="14" name="Straight Arrow Connector 13"/>
          <p:cNvCxnSpPr/>
          <p:nvPr/>
        </p:nvCxnSpPr>
        <p:spPr>
          <a:xfrm rot="5400000" flipH="1" flipV="1">
            <a:off x="1143001" y="3733799"/>
            <a:ext cx="457200" cy="2"/>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flipH="1" flipV="1">
            <a:off x="2438399" y="3352799"/>
            <a:ext cx="457200" cy="2"/>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flipH="1" flipV="1">
            <a:off x="4114799" y="3657599"/>
            <a:ext cx="457200" cy="2"/>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flipH="1" flipV="1">
            <a:off x="5410199" y="3733799"/>
            <a:ext cx="457200" cy="2"/>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3"/>
          </p:cNvCxnSpPr>
          <p:nvPr/>
        </p:nvCxnSpPr>
        <p:spPr>
          <a:xfrm flipV="1">
            <a:off x="5791200" y="5029200"/>
            <a:ext cx="457200" cy="342900"/>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Big Picture: High-Confidence</a:t>
            </a:r>
            <a:br>
              <a:rPr lang="en-US" dirty="0" smtClean="0"/>
            </a:br>
            <a:r>
              <a:rPr lang="en-US" dirty="0" smtClean="0"/>
              <a:t>Embedded Software Design</a:t>
            </a:r>
            <a:endParaRPr lang="en-US" dirty="0"/>
          </a:p>
        </p:txBody>
      </p:sp>
      <p:grpSp>
        <p:nvGrpSpPr>
          <p:cNvPr id="50" name="Group 49"/>
          <p:cNvGrpSpPr/>
          <p:nvPr/>
        </p:nvGrpSpPr>
        <p:grpSpPr>
          <a:xfrm>
            <a:off x="152400" y="2438400"/>
            <a:ext cx="4380478" cy="4164321"/>
            <a:chOff x="288925" y="1611312"/>
            <a:chExt cx="5057775" cy="5151232"/>
          </a:xfrm>
        </p:grpSpPr>
        <p:grpSp>
          <p:nvGrpSpPr>
            <p:cNvPr id="4" name="Group 54"/>
            <p:cNvGrpSpPr>
              <a:grpSpLocks/>
            </p:cNvGrpSpPr>
            <p:nvPr/>
          </p:nvGrpSpPr>
          <p:grpSpPr bwMode="auto">
            <a:xfrm>
              <a:off x="1136650" y="3582986"/>
              <a:ext cx="4210050" cy="1210825"/>
              <a:chOff x="899538" y="3105150"/>
              <a:chExt cx="4210726" cy="1210535"/>
            </a:xfrm>
          </p:grpSpPr>
          <p:sp>
            <p:nvSpPr>
              <p:cNvPr id="13" name="Rectangle 12"/>
              <p:cNvSpPr/>
              <p:nvPr/>
            </p:nvSpPr>
            <p:spPr bwMode="auto">
              <a:xfrm>
                <a:off x="899538" y="3105150"/>
                <a:ext cx="4210726" cy="1152249"/>
              </a:xfrm>
              <a:prstGeom prst="rect">
                <a:avLst/>
              </a:prstGeom>
              <a:solidFill>
                <a:schemeClr val="accent5">
                  <a:lumMod val="40000"/>
                  <a:lumOff val="60000"/>
                </a:schemeClr>
              </a:solidFill>
              <a:ln w="38100" cap="flat" cmpd="sng" algn="ctr">
                <a:solidFill>
                  <a:schemeClr val="tx1"/>
                </a:solidFill>
                <a:prstDash val="solid"/>
                <a:round/>
                <a:headEnd type="none" w="med" len="med"/>
                <a:tailEnd type="none" w="med" len="med"/>
              </a:ln>
              <a:effectLst/>
            </p:spPr>
            <p:txBody>
              <a:bodyPr/>
              <a:lstStyle/>
              <a:p>
                <a:pPr>
                  <a:defRPr/>
                </a:pPr>
                <a:endParaRPr lang="en-US" b="1">
                  <a:solidFill>
                    <a:srgbClr val="000000"/>
                  </a:solidFill>
                  <a:latin typeface="Comic Sans MS" pitchFamily="66" charset="0"/>
                  <a:cs typeface="+mn-cs"/>
                </a:endParaRPr>
              </a:p>
            </p:txBody>
          </p:sp>
          <p:sp>
            <p:nvSpPr>
              <p:cNvPr id="14" name="Rectangle 7"/>
              <p:cNvSpPr>
                <a:spLocks noChangeArrowheads="1"/>
              </p:cNvSpPr>
              <p:nvPr/>
            </p:nvSpPr>
            <p:spPr bwMode="auto">
              <a:xfrm>
                <a:off x="1166238" y="3171825"/>
                <a:ext cx="1695450" cy="828675"/>
              </a:xfrm>
              <a:prstGeom prst="rect">
                <a:avLst/>
              </a:prstGeom>
              <a:solidFill>
                <a:srgbClr val="FFFFFF"/>
              </a:solidFill>
              <a:ln w="9525" algn="ctr">
                <a:solidFill>
                  <a:schemeClr val="tx1"/>
                </a:solidFill>
                <a:round/>
                <a:headEnd/>
                <a:tailEnd/>
              </a:ln>
            </p:spPr>
            <p:txBody>
              <a:bodyPr/>
              <a:lstStyle/>
              <a:p>
                <a:pPr algn="ctr"/>
                <a:r>
                  <a:rPr lang="en-US" sz="1400" b="1" dirty="0">
                    <a:solidFill>
                      <a:srgbClr val="000000"/>
                    </a:solidFill>
                    <a:latin typeface="Arial" charset="0"/>
                  </a:rPr>
                  <a:t>Software</a:t>
                </a:r>
              </a:p>
              <a:p>
                <a:pPr algn="ctr"/>
                <a:r>
                  <a:rPr lang="en-US" sz="1400" b="1" dirty="0">
                    <a:solidFill>
                      <a:srgbClr val="000000"/>
                    </a:solidFill>
                    <a:latin typeface="Arial" charset="0"/>
                  </a:rPr>
                  <a:t>Architecture</a:t>
                </a:r>
              </a:p>
              <a:p>
                <a:pPr algn="ctr"/>
                <a:r>
                  <a:rPr lang="en-US" sz="1400" b="1" dirty="0">
                    <a:solidFill>
                      <a:srgbClr val="000000"/>
                    </a:solidFill>
                    <a:latin typeface="Arial" charset="0"/>
                  </a:rPr>
                  <a:t>Models</a:t>
                </a:r>
              </a:p>
            </p:txBody>
          </p:sp>
          <p:sp>
            <p:nvSpPr>
              <p:cNvPr id="15" name="Rectangle 8"/>
              <p:cNvSpPr>
                <a:spLocks noChangeArrowheads="1"/>
              </p:cNvSpPr>
              <p:nvPr/>
            </p:nvSpPr>
            <p:spPr bwMode="auto">
              <a:xfrm>
                <a:off x="3147438" y="3171825"/>
                <a:ext cx="1695450" cy="828675"/>
              </a:xfrm>
              <a:prstGeom prst="rect">
                <a:avLst/>
              </a:prstGeom>
              <a:solidFill>
                <a:srgbClr val="FFFFFF"/>
              </a:solidFill>
              <a:ln w="9525" algn="ctr">
                <a:solidFill>
                  <a:schemeClr val="tx1"/>
                </a:solidFill>
                <a:round/>
                <a:headEnd/>
                <a:tailEnd/>
              </a:ln>
            </p:spPr>
            <p:txBody>
              <a:bodyPr/>
              <a:lstStyle/>
              <a:p>
                <a:pPr algn="ctr"/>
                <a:r>
                  <a:rPr lang="en-US" sz="1400" b="1" dirty="0">
                    <a:solidFill>
                      <a:srgbClr val="000000"/>
                    </a:solidFill>
                    <a:latin typeface="Arial" charset="0"/>
                  </a:rPr>
                  <a:t>Software Component Code</a:t>
                </a:r>
                <a:endParaRPr lang="en-US" sz="1400" b="1" dirty="0">
                  <a:solidFill>
                    <a:srgbClr val="C00000"/>
                  </a:solidFill>
                  <a:latin typeface="Arial" charset="0"/>
                </a:endParaRPr>
              </a:p>
            </p:txBody>
          </p:sp>
          <p:sp>
            <p:nvSpPr>
              <p:cNvPr id="16" name="Left-Right Arrow 26"/>
              <p:cNvSpPr>
                <a:spLocks noChangeArrowheads="1"/>
              </p:cNvSpPr>
              <p:nvPr/>
            </p:nvSpPr>
            <p:spPr bwMode="auto">
              <a:xfrm>
                <a:off x="2871529" y="3514627"/>
                <a:ext cx="276269" cy="152363"/>
              </a:xfrm>
              <a:prstGeom prst="leftRightArrow">
                <a:avLst>
                  <a:gd name="adj1" fmla="val 50000"/>
                  <a:gd name="adj2" fmla="val 50003"/>
                </a:avLst>
              </a:prstGeom>
              <a:solidFill>
                <a:srgbClr val="D6D6F5"/>
              </a:solidFill>
              <a:ln w="9525" algn="ctr">
                <a:solidFill>
                  <a:schemeClr val="tx1"/>
                </a:solidFill>
                <a:round/>
                <a:headEnd/>
                <a:tailEnd/>
              </a:ln>
            </p:spPr>
            <p:txBody>
              <a:bodyPr/>
              <a:lstStyle/>
              <a:p>
                <a:pPr>
                  <a:defRPr/>
                </a:pPr>
                <a:endParaRPr lang="en-US" b="1">
                  <a:solidFill>
                    <a:srgbClr val="000000"/>
                  </a:solidFill>
                  <a:latin typeface="Comic Sans MS" pitchFamily="66" charset="0"/>
                  <a:cs typeface="+mn-cs"/>
                </a:endParaRPr>
              </a:p>
            </p:txBody>
          </p:sp>
          <p:sp>
            <p:nvSpPr>
              <p:cNvPr id="17" name="TextBox 40"/>
              <p:cNvSpPr txBox="1">
                <a:spLocks noChangeArrowheads="1"/>
              </p:cNvSpPr>
              <p:nvPr/>
            </p:nvSpPr>
            <p:spPr bwMode="auto">
              <a:xfrm>
                <a:off x="3009399" y="3935059"/>
                <a:ext cx="1808945" cy="380626"/>
              </a:xfrm>
              <a:prstGeom prst="rect">
                <a:avLst/>
              </a:prstGeom>
              <a:noFill/>
              <a:ln w="9525">
                <a:noFill/>
                <a:miter lim="800000"/>
                <a:headEnd/>
                <a:tailEnd/>
              </a:ln>
            </p:spPr>
            <p:txBody>
              <a:bodyPr wrap="none">
                <a:spAutoFit/>
              </a:bodyPr>
              <a:lstStyle/>
              <a:p>
                <a:r>
                  <a:rPr lang="en-US" sz="1400" b="1" dirty="0">
                    <a:solidFill>
                      <a:srgbClr val="000000"/>
                    </a:solidFill>
                    <a:latin typeface="Arial" charset="0"/>
                  </a:rPr>
                  <a:t>Software design</a:t>
                </a:r>
              </a:p>
            </p:txBody>
          </p:sp>
        </p:grpSp>
        <p:grpSp>
          <p:nvGrpSpPr>
            <p:cNvPr id="49" name="Group 48"/>
            <p:cNvGrpSpPr/>
            <p:nvPr/>
          </p:nvGrpSpPr>
          <p:grpSpPr>
            <a:xfrm>
              <a:off x="288925" y="1611312"/>
              <a:ext cx="4225925" cy="5151232"/>
              <a:chOff x="288925" y="1611312"/>
              <a:chExt cx="4225925" cy="5151232"/>
            </a:xfrm>
          </p:grpSpPr>
          <p:sp>
            <p:nvSpPr>
              <p:cNvPr id="5" name="Down Arrow 18">
                <a:hlinkClick r:id="" action="ppaction://noaction"/>
              </p:cNvPr>
              <p:cNvSpPr>
                <a:spLocks noChangeArrowheads="1"/>
              </p:cNvSpPr>
              <p:nvPr/>
            </p:nvSpPr>
            <p:spPr bwMode="auto">
              <a:xfrm>
                <a:off x="482600" y="2795587"/>
                <a:ext cx="361950" cy="2754313"/>
              </a:xfrm>
              <a:prstGeom prst="upDownArrow">
                <a:avLst/>
              </a:prstGeom>
              <a:solidFill>
                <a:schemeClr val="accent5">
                  <a:lumMod val="20000"/>
                  <a:lumOff val="80000"/>
                </a:schemeClr>
              </a:solidFill>
              <a:ln w="9525" algn="ctr">
                <a:solidFill>
                  <a:schemeClr val="tx1"/>
                </a:solidFill>
                <a:round/>
                <a:headEnd/>
                <a:tailEnd/>
              </a:ln>
            </p:spPr>
            <p:txBody>
              <a:bodyPr/>
              <a:lstStyle/>
              <a:p>
                <a:pPr>
                  <a:defRPr/>
                </a:pPr>
                <a:endParaRPr lang="en-US" b="1">
                  <a:solidFill>
                    <a:srgbClr val="000000"/>
                  </a:solidFill>
                  <a:latin typeface="Comic Sans MS" pitchFamily="66" charset="0"/>
                  <a:cs typeface="+mn-cs"/>
                </a:endParaRPr>
              </a:p>
            </p:txBody>
          </p:sp>
          <p:grpSp>
            <p:nvGrpSpPr>
              <p:cNvPr id="3" name="Group 45"/>
              <p:cNvGrpSpPr>
                <a:grpSpLocks/>
              </p:cNvGrpSpPr>
              <p:nvPr/>
            </p:nvGrpSpPr>
            <p:grpSpPr bwMode="auto">
              <a:xfrm>
                <a:off x="288925" y="1611312"/>
                <a:ext cx="4210050" cy="1209475"/>
                <a:chOff x="52314" y="1133210"/>
                <a:chExt cx="4210320" cy="1209743"/>
              </a:xfrm>
            </p:grpSpPr>
            <p:sp>
              <p:nvSpPr>
                <p:cNvPr id="7" name="Rectangle 6"/>
                <p:cNvSpPr/>
                <p:nvPr/>
              </p:nvSpPr>
              <p:spPr bwMode="auto">
                <a:xfrm>
                  <a:off x="52314" y="1133210"/>
                  <a:ext cx="4210320" cy="1152780"/>
                </a:xfrm>
                <a:prstGeom prst="rect">
                  <a:avLst/>
                </a:prstGeom>
                <a:solidFill>
                  <a:schemeClr val="accent5">
                    <a:lumMod val="40000"/>
                    <a:lumOff val="60000"/>
                  </a:schemeClr>
                </a:solidFill>
                <a:ln w="38100" cap="flat" cmpd="sng" algn="ctr">
                  <a:solidFill>
                    <a:schemeClr val="tx1"/>
                  </a:solidFill>
                  <a:prstDash val="solid"/>
                  <a:round/>
                  <a:headEnd type="none" w="med" len="med"/>
                  <a:tailEnd type="none" w="med" len="med"/>
                </a:ln>
                <a:effectLst/>
              </p:spPr>
              <p:txBody>
                <a:bodyPr/>
                <a:lstStyle/>
                <a:p>
                  <a:pPr>
                    <a:defRPr/>
                  </a:pPr>
                  <a:endParaRPr lang="en-US" b="1">
                    <a:solidFill>
                      <a:srgbClr val="000000"/>
                    </a:solidFill>
                    <a:latin typeface="Comic Sans MS" pitchFamily="66" charset="0"/>
                    <a:cs typeface="+mn-cs"/>
                  </a:endParaRPr>
                </a:p>
              </p:txBody>
            </p:sp>
            <p:sp>
              <p:nvSpPr>
                <p:cNvPr id="8" name="Rectangle 2"/>
                <p:cNvSpPr>
                  <a:spLocks noChangeArrowheads="1"/>
                </p:cNvSpPr>
                <p:nvPr/>
              </p:nvSpPr>
              <p:spPr bwMode="auto">
                <a:xfrm>
                  <a:off x="319014" y="1200150"/>
                  <a:ext cx="1695450" cy="828675"/>
                </a:xfrm>
                <a:prstGeom prst="rect">
                  <a:avLst/>
                </a:prstGeom>
                <a:solidFill>
                  <a:srgbClr val="FFFFFF"/>
                </a:solidFill>
                <a:ln w="9525" algn="ctr">
                  <a:solidFill>
                    <a:schemeClr val="tx1"/>
                  </a:solidFill>
                  <a:round/>
                  <a:headEnd/>
                  <a:tailEnd/>
                </a:ln>
              </p:spPr>
              <p:txBody>
                <a:bodyPr/>
                <a:lstStyle/>
                <a:p>
                  <a:pPr algn="ctr"/>
                  <a:r>
                    <a:rPr lang="en-US" sz="1400" b="1" dirty="0">
                      <a:solidFill>
                        <a:srgbClr val="000000"/>
                      </a:solidFill>
                      <a:latin typeface="Arial" charset="0"/>
                    </a:rPr>
                    <a:t>Plant Dynamics</a:t>
                  </a:r>
                </a:p>
                <a:p>
                  <a:pPr algn="ctr"/>
                  <a:r>
                    <a:rPr lang="en-US" sz="1400" b="1" dirty="0">
                      <a:solidFill>
                        <a:srgbClr val="000000"/>
                      </a:solidFill>
                      <a:latin typeface="Arial" charset="0"/>
                    </a:rPr>
                    <a:t>Models</a:t>
                  </a:r>
                </a:p>
              </p:txBody>
            </p:sp>
            <p:sp>
              <p:nvSpPr>
                <p:cNvPr id="9" name="Rectangle 4"/>
                <p:cNvSpPr>
                  <a:spLocks noChangeArrowheads="1"/>
                </p:cNvSpPr>
                <p:nvPr/>
              </p:nvSpPr>
              <p:spPr bwMode="auto">
                <a:xfrm>
                  <a:off x="2300214" y="1200150"/>
                  <a:ext cx="1695450" cy="828675"/>
                </a:xfrm>
                <a:prstGeom prst="rect">
                  <a:avLst/>
                </a:prstGeom>
                <a:solidFill>
                  <a:srgbClr val="FFFFFF"/>
                </a:solidFill>
                <a:ln w="9525" algn="ctr">
                  <a:solidFill>
                    <a:schemeClr val="tx1"/>
                  </a:solidFill>
                  <a:round/>
                  <a:headEnd/>
                  <a:tailEnd/>
                </a:ln>
              </p:spPr>
              <p:txBody>
                <a:bodyPr/>
                <a:lstStyle/>
                <a:p>
                  <a:pPr algn="ctr"/>
                  <a:r>
                    <a:rPr lang="en-US" sz="1600" b="1">
                      <a:solidFill>
                        <a:srgbClr val="000000"/>
                      </a:solidFill>
                      <a:latin typeface="Arial" charset="0"/>
                    </a:rPr>
                    <a:t>Controller Models</a:t>
                  </a:r>
                </a:p>
              </p:txBody>
            </p:sp>
            <p:sp>
              <p:nvSpPr>
                <p:cNvPr id="10" name="Left-Right Arrow 25"/>
                <p:cNvSpPr>
                  <a:spLocks noChangeArrowheads="1"/>
                </p:cNvSpPr>
                <p:nvPr/>
              </p:nvSpPr>
              <p:spPr bwMode="auto">
                <a:xfrm>
                  <a:off x="2014590" y="1580984"/>
                  <a:ext cx="276243" cy="152434"/>
                </a:xfrm>
                <a:prstGeom prst="leftRightArrow">
                  <a:avLst>
                    <a:gd name="adj1" fmla="val 50000"/>
                    <a:gd name="adj2" fmla="val 50003"/>
                  </a:avLst>
                </a:prstGeom>
                <a:solidFill>
                  <a:schemeClr val="accent5">
                    <a:lumMod val="20000"/>
                    <a:lumOff val="80000"/>
                  </a:schemeClr>
                </a:solidFill>
                <a:ln w="9525" algn="ctr">
                  <a:solidFill>
                    <a:schemeClr val="tx1"/>
                  </a:solidFill>
                  <a:round/>
                  <a:headEnd/>
                  <a:tailEnd/>
                </a:ln>
              </p:spPr>
              <p:txBody>
                <a:bodyPr/>
                <a:lstStyle/>
                <a:p>
                  <a:pPr>
                    <a:defRPr/>
                  </a:pPr>
                  <a:endParaRPr lang="en-US" b="1">
                    <a:solidFill>
                      <a:srgbClr val="000000"/>
                    </a:solidFill>
                    <a:latin typeface="Comic Sans MS" pitchFamily="66" charset="0"/>
                    <a:cs typeface="+mn-cs"/>
                  </a:endParaRPr>
                </a:p>
              </p:txBody>
            </p:sp>
            <p:sp>
              <p:nvSpPr>
                <p:cNvPr id="11" name="TextBox 41"/>
                <p:cNvSpPr txBox="1">
                  <a:spLocks noChangeArrowheads="1"/>
                </p:cNvSpPr>
                <p:nvPr/>
              </p:nvSpPr>
              <p:spPr bwMode="auto">
                <a:xfrm>
                  <a:off x="2059186" y="1962151"/>
                  <a:ext cx="1923532" cy="380802"/>
                </a:xfrm>
                <a:prstGeom prst="rect">
                  <a:avLst/>
                </a:prstGeom>
                <a:noFill/>
                <a:ln w="9525">
                  <a:noFill/>
                  <a:miter lim="800000"/>
                  <a:headEnd/>
                  <a:tailEnd/>
                </a:ln>
              </p:spPr>
              <p:txBody>
                <a:bodyPr wrap="none">
                  <a:spAutoFit/>
                </a:bodyPr>
                <a:lstStyle/>
                <a:p>
                  <a:r>
                    <a:rPr lang="en-US" sz="1400" b="1" dirty="0">
                      <a:solidFill>
                        <a:srgbClr val="000000"/>
                      </a:solidFill>
                      <a:latin typeface="Arial" charset="0"/>
                    </a:rPr>
                    <a:t>Controller design</a:t>
                  </a:r>
                </a:p>
              </p:txBody>
            </p:sp>
          </p:grpSp>
          <p:grpSp>
            <p:nvGrpSpPr>
              <p:cNvPr id="6" name="Group 55"/>
              <p:cNvGrpSpPr>
                <a:grpSpLocks/>
              </p:cNvGrpSpPr>
              <p:nvPr/>
            </p:nvGrpSpPr>
            <p:grpSpPr bwMode="auto">
              <a:xfrm>
                <a:off x="304800" y="5554664"/>
                <a:ext cx="4210050" cy="1207880"/>
                <a:chOff x="67812" y="5076825"/>
                <a:chExt cx="4209628" cy="1208287"/>
              </a:xfrm>
            </p:grpSpPr>
            <p:sp>
              <p:nvSpPr>
                <p:cNvPr id="19" name="Rectangle 18"/>
                <p:cNvSpPr/>
                <p:nvPr/>
              </p:nvSpPr>
              <p:spPr bwMode="auto">
                <a:xfrm>
                  <a:off x="67812" y="5076825"/>
                  <a:ext cx="4209628" cy="1152914"/>
                </a:xfrm>
                <a:prstGeom prst="rect">
                  <a:avLst/>
                </a:prstGeom>
                <a:solidFill>
                  <a:schemeClr val="accent5">
                    <a:lumMod val="40000"/>
                    <a:lumOff val="60000"/>
                  </a:schemeClr>
                </a:solidFill>
                <a:ln w="38100" cap="flat" cmpd="sng" algn="ctr">
                  <a:solidFill>
                    <a:schemeClr val="tx1"/>
                  </a:solidFill>
                  <a:prstDash val="solid"/>
                  <a:round/>
                  <a:headEnd type="none" w="med" len="med"/>
                  <a:tailEnd type="none" w="med" len="med"/>
                </a:ln>
                <a:effectLst/>
              </p:spPr>
              <p:txBody>
                <a:bodyPr/>
                <a:lstStyle/>
                <a:p>
                  <a:pPr>
                    <a:defRPr/>
                  </a:pPr>
                  <a:endParaRPr lang="en-US" b="1">
                    <a:solidFill>
                      <a:srgbClr val="000000"/>
                    </a:solidFill>
                    <a:latin typeface="Comic Sans MS" pitchFamily="66" charset="0"/>
                    <a:cs typeface="+mn-cs"/>
                  </a:endParaRPr>
                </a:p>
              </p:txBody>
            </p:sp>
            <p:sp>
              <p:nvSpPr>
                <p:cNvPr id="20" name="Rectangle 10"/>
                <p:cNvSpPr>
                  <a:spLocks noChangeArrowheads="1"/>
                </p:cNvSpPr>
                <p:nvPr/>
              </p:nvSpPr>
              <p:spPr bwMode="auto">
                <a:xfrm>
                  <a:off x="319014" y="5143500"/>
                  <a:ext cx="1695450" cy="828675"/>
                </a:xfrm>
                <a:prstGeom prst="rect">
                  <a:avLst/>
                </a:prstGeom>
                <a:solidFill>
                  <a:srgbClr val="FFFFFF"/>
                </a:solidFill>
                <a:ln w="9525" algn="ctr">
                  <a:solidFill>
                    <a:schemeClr val="tx1"/>
                  </a:solidFill>
                  <a:round/>
                  <a:headEnd/>
                  <a:tailEnd/>
                </a:ln>
              </p:spPr>
              <p:txBody>
                <a:bodyPr/>
                <a:lstStyle/>
                <a:p>
                  <a:pPr algn="ctr"/>
                  <a:r>
                    <a:rPr lang="en-US" sz="1400" b="1" dirty="0">
                      <a:solidFill>
                        <a:srgbClr val="000000"/>
                      </a:solidFill>
                      <a:latin typeface="Arial" charset="0"/>
                    </a:rPr>
                    <a:t>System </a:t>
                  </a:r>
                </a:p>
                <a:p>
                  <a:pPr algn="ctr"/>
                  <a:r>
                    <a:rPr lang="en-US" sz="1400" b="1" dirty="0">
                      <a:solidFill>
                        <a:srgbClr val="000000"/>
                      </a:solidFill>
                      <a:latin typeface="Arial" charset="0"/>
                    </a:rPr>
                    <a:t>Architecture Models</a:t>
                  </a:r>
                </a:p>
              </p:txBody>
            </p:sp>
            <p:sp>
              <p:nvSpPr>
                <p:cNvPr id="21" name="Rectangle 11"/>
                <p:cNvSpPr>
                  <a:spLocks noChangeArrowheads="1"/>
                </p:cNvSpPr>
                <p:nvPr/>
              </p:nvSpPr>
              <p:spPr bwMode="auto">
                <a:xfrm>
                  <a:off x="2300214" y="5143500"/>
                  <a:ext cx="1695450" cy="828675"/>
                </a:xfrm>
                <a:prstGeom prst="rect">
                  <a:avLst/>
                </a:prstGeom>
                <a:solidFill>
                  <a:srgbClr val="FFFFFF"/>
                </a:solidFill>
                <a:ln w="9525" algn="ctr">
                  <a:solidFill>
                    <a:schemeClr val="tx1"/>
                  </a:solidFill>
                  <a:round/>
                  <a:headEnd/>
                  <a:tailEnd/>
                </a:ln>
              </p:spPr>
              <p:txBody>
                <a:bodyPr/>
                <a:lstStyle/>
                <a:p>
                  <a:pPr algn="ctr"/>
                  <a:r>
                    <a:rPr lang="en-US" sz="1200" b="1" dirty="0">
                      <a:solidFill>
                        <a:srgbClr val="000000"/>
                      </a:solidFill>
                      <a:latin typeface="Arial" charset="0"/>
                    </a:rPr>
                    <a:t>Resource</a:t>
                  </a:r>
                </a:p>
                <a:p>
                  <a:pPr algn="ctr"/>
                  <a:r>
                    <a:rPr lang="en-US" sz="1200" b="1" dirty="0">
                      <a:solidFill>
                        <a:srgbClr val="000000"/>
                      </a:solidFill>
                      <a:latin typeface="Arial" charset="0"/>
                    </a:rPr>
                    <a:t>Management</a:t>
                  </a:r>
                </a:p>
                <a:p>
                  <a:pPr algn="ctr"/>
                  <a:r>
                    <a:rPr lang="en-US" sz="1200" b="1" dirty="0">
                      <a:solidFill>
                        <a:srgbClr val="000000"/>
                      </a:solidFill>
                      <a:latin typeface="Arial" charset="0"/>
                    </a:rPr>
                    <a:t>Models</a:t>
                  </a:r>
                </a:p>
                <a:p>
                  <a:pPr algn="ctr"/>
                  <a:endParaRPr lang="en-US" sz="1200" b="1" dirty="0">
                    <a:solidFill>
                      <a:srgbClr val="000000"/>
                    </a:solidFill>
                    <a:latin typeface="Arial" charset="0"/>
                  </a:endParaRPr>
                </a:p>
              </p:txBody>
            </p:sp>
            <p:sp>
              <p:nvSpPr>
                <p:cNvPr id="22" name="Left-Right Arrow 27"/>
                <p:cNvSpPr>
                  <a:spLocks noChangeArrowheads="1"/>
                </p:cNvSpPr>
                <p:nvPr/>
              </p:nvSpPr>
              <p:spPr bwMode="auto">
                <a:xfrm>
                  <a:off x="2023416" y="5486538"/>
                  <a:ext cx="276197" cy="152451"/>
                </a:xfrm>
                <a:prstGeom prst="leftRightArrow">
                  <a:avLst>
                    <a:gd name="adj1" fmla="val 50000"/>
                    <a:gd name="adj2" fmla="val 50003"/>
                  </a:avLst>
                </a:prstGeom>
                <a:solidFill>
                  <a:srgbClr val="D6D6F5"/>
                </a:solidFill>
                <a:ln w="9525" algn="ctr">
                  <a:solidFill>
                    <a:schemeClr val="tx1"/>
                  </a:solidFill>
                  <a:round/>
                  <a:headEnd/>
                  <a:tailEnd/>
                </a:ln>
              </p:spPr>
              <p:txBody>
                <a:bodyPr/>
                <a:lstStyle/>
                <a:p>
                  <a:pPr>
                    <a:defRPr/>
                  </a:pPr>
                  <a:endParaRPr lang="en-US" b="1">
                    <a:solidFill>
                      <a:srgbClr val="000000"/>
                    </a:solidFill>
                    <a:latin typeface="Comic Sans MS" pitchFamily="66" charset="0"/>
                    <a:cs typeface="+mn-cs"/>
                  </a:endParaRPr>
                </a:p>
              </p:txBody>
            </p:sp>
            <p:sp>
              <p:nvSpPr>
                <p:cNvPr id="23" name="TextBox 42"/>
                <p:cNvSpPr txBox="1">
                  <a:spLocks noChangeArrowheads="1"/>
                </p:cNvSpPr>
                <p:nvPr/>
              </p:nvSpPr>
              <p:spPr bwMode="auto">
                <a:xfrm>
                  <a:off x="1200408" y="5904266"/>
                  <a:ext cx="2593158" cy="380846"/>
                </a:xfrm>
                <a:prstGeom prst="rect">
                  <a:avLst/>
                </a:prstGeom>
                <a:noFill/>
                <a:ln w="9525">
                  <a:noFill/>
                  <a:miter lim="800000"/>
                  <a:headEnd/>
                  <a:tailEnd/>
                </a:ln>
              </p:spPr>
              <p:txBody>
                <a:bodyPr wrap="none">
                  <a:spAutoFit/>
                </a:bodyPr>
                <a:lstStyle/>
                <a:p>
                  <a:r>
                    <a:rPr lang="en-US" sz="1400" b="1" dirty="0">
                      <a:solidFill>
                        <a:srgbClr val="000000"/>
                      </a:solidFill>
                      <a:latin typeface="Arial" charset="0"/>
                    </a:rPr>
                    <a:t>System Platform Design</a:t>
                  </a:r>
                </a:p>
              </p:txBody>
            </p:sp>
          </p:grpSp>
          <p:grpSp>
            <p:nvGrpSpPr>
              <p:cNvPr id="12" name="Group 59"/>
              <p:cNvGrpSpPr>
                <a:grpSpLocks/>
              </p:cNvGrpSpPr>
              <p:nvPr/>
            </p:nvGrpSpPr>
            <p:grpSpPr bwMode="auto">
              <a:xfrm>
                <a:off x="2455863" y="2782887"/>
                <a:ext cx="704850" cy="771525"/>
                <a:chOff x="2219324" y="2305050"/>
                <a:chExt cx="704851" cy="771525"/>
              </a:xfrm>
            </p:grpSpPr>
            <p:grpSp>
              <p:nvGrpSpPr>
                <p:cNvPr id="18" name="Group 35"/>
                <p:cNvGrpSpPr/>
                <p:nvPr/>
              </p:nvGrpSpPr>
              <p:grpSpPr>
                <a:xfrm>
                  <a:off x="2219325" y="2536879"/>
                  <a:ext cx="704850" cy="180973"/>
                  <a:chOff x="5534025" y="4305300"/>
                  <a:chExt cx="990600" cy="209550"/>
                </a:xfrm>
                <a:solidFill>
                  <a:srgbClr val="FFFFFF"/>
                </a:solidFill>
              </p:grpSpPr>
              <p:sp>
                <p:nvSpPr>
                  <p:cNvPr id="31" name="Arc 30"/>
                  <p:cNvSpPr/>
                  <p:nvPr/>
                </p:nvSpPr>
                <p:spPr bwMode="auto">
                  <a:xfrm>
                    <a:off x="5534025" y="4305300"/>
                    <a:ext cx="971550" cy="209550"/>
                  </a:xfrm>
                  <a:prstGeom prst="arc">
                    <a:avLst/>
                  </a:prstGeom>
                  <a:grpFill/>
                  <a:ln w="9525" cap="flat" cmpd="sng" algn="ctr">
                    <a:solidFill>
                      <a:schemeClr val="tx1"/>
                    </a:solidFill>
                    <a:prstDash val="solid"/>
                    <a:round/>
                    <a:headEnd type="none" w="med" len="med"/>
                    <a:tailEnd type="none" w="med" len="med"/>
                  </a:ln>
                  <a:effectLst/>
                </p:spPr>
                <p:txBody>
                  <a:bodyPr/>
                  <a:lstStyle/>
                  <a:p>
                    <a:pPr>
                      <a:defRPr/>
                    </a:pPr>
                    <a:endParaRPr lang="en-US" b="1">
                      <a:solidFill>
                        <a:srgbClr val="000000"/>
                      </a:solidFill>
                      <a:latin typeface="Comic Sans MS" pitchFamily="66" charset="0"/>
                      <a:cs typeface="+mn-cs"/>
                    </a:endParaRPr>
                  </a:p>
                </p:txBody>
              </p:sp>
              <p:sp>
                <p:nvSpPr>
                  <p:cNvPr id="32" name="Arc 31"/>
                  <p:cNvSpPr/>
                  <p:nvPr/>
                </p:nvSpPr>
                <p:spPr bwMode="auto">
                  <a:xfrm flipH="1">
                    <a:off x="5553075" y="4305300"/>
                    <a:ext cx="971550" cy="209550"/>
                  </a:xfrm>
                  <a:prstGeom prst="arc">
                    <a:avLst/>
                  </a:prstGeom>
                  <a:grpFill/>
                  <a:ln w="9525" cap="flat" cmpd="sng" algn="ctr">
                    <a:solidFill>
                      <a:schemeClr val="tx1"/>
                    </a:solidFill>
                    <a:prstDash val="solid"/>
                    <a:round/>
                    <a:headEnd type="none" w="med" len="med"/>
                    <a:tailEnd type="none" w="med" len="med"/>
                  </a:ln>
                  <a:effectLst/>
                </p:spPr>
                <p:txBody>
                  <a:bodyPr/>
                  <a:lstStyle/>
                  <a:p>
                    <a:pPr>
                      <a:defRPr/>
                    </a:pPr>
                    <a:endParaRPr lang="en-US" b="1">
                      <a:solidFill>
                        <a:srgbClr val="000000"/>
                      </a:solidFill>
                      <a:latin typeface="Comic Sans MS" pitchFamily="66" charset="0"/>
                      <a:cs typeface="+mn-cs"/>
                    </a:endParaRPr>
                  </a:p>
                </p:txBody>
              </p:sp>
            </p:grpSp>
            <p:grpSp>
              <p:nvGrpSpPr>
                <p:cNvPr id="24" name="Group 57"/>
                <p:cNvGrpSpPr>
                  <a:grpSpLocks/>
                </p:cNvGrpSpPr>
                <p:nvPr/>
              </p:nvGrpSpPr>
              <p:grpSpPr bwMode="auto">
                <a:xfrm>
                  <a:off x="2219324" y="2305050"/>
                  <a:ext cx="704850" cy="771525"/>
                  <a:chOff x="2219324" y="2305050"/>
                  <a:chExt cx="704850" cy="771525"/>
                </a:xfrm>
              </p:grpSpPr>
              <p:sp>
                <p:nvSpPr>
                  <p:cNvPr id="27" name="Down Arrow 18">
                    <a:hlinkClick r:id="" action="ppaction://noaction"/>
                  </p:cNvPr>
                  <p:cNvSpPr>
                    <a:spLocks noChangeArrowheads="1"/>
                  </p:cNvSpPr>
                  <p:nvPr/>
                </p:nvSpPr>
                <p:spPr bwMode="auto">
                  <a:xfrm>
                    <a:off x="2371724" y="2305050"/>
                    <a:ext cx="361951" cy="771525"/>
                  </a:xfrm>
                  <a:prstGeom prst="upDownArrow">
                    <a:avLst/>
                  </a:prstGeom>
                  <a:solidFill>
                    <a:srgbClr val="D3E2F1"/>
                  </a:solidFill>
                  <a:ln w="9525" algn="ctr">
                    <a:solidFill>
                      <a:schemeClr val="tx1"/>
                    </a:solidFill>
                    <a:round/>
                    <a:headEnd/>
                    <a:tailEnd/>
                  </a:ln>
                </p:spPr>
                <p:txBody>
                  <a:bodyPr/>
                  <a:lstStyle/>
                  <a:p>
                    <a:pPr>
                      <a:defRPr/>
                    </a:pPr>
                    <a:endParaRPr lang="en-US" b="1">
                      <a:solidFill>
                        <a:srgbClr val="000000"/>
                      </a:solidFill>
                      <a:latin typeface="Comic Sans MS" pitchFamily="66" charset="0"/>
                      <a:cs typeface="+mn-cs"/>
                    </a:endParaRPr>
                  </a:p>
                </p:txBody>
              </p:sp>
              <p:grpSp>
                <p:nvGrpSpPr>
                  <p:cNvPr id="25" name="Group 36"/>
                  <p:cNvGrpSpPr/>
                  <p:nvPr/>
                </p:nvGrpSpPr>
                <p:grpSpPr bwMode="auto">
                  <a:xfrm flipV="1">
                    <a:off x="2219324" y="2536878"/>
                    <a:ext cx="704850" cy="180975"/>
                    <a:chOff x="5534025" y="4305300"/>
                    <a:chExt cx="990600" cy="209550"/>
                  </a:xfrm>
                  <a:solidFill>
                    <a:srgbClr val="FFFFFF"/>
                  </a:solidFill>
                </p:grpSpPr>
                <p:sp>
                  <p:nvSpPr>
                    <p:cNvPr id="29" name="Arc 28"/>
                    <p:cNvSpPr/>
                    <p:nvPr/>
                  </p:nvSpPr>
                  <p:spPr bwMode="auto">
                    <a:xfrm>
                      <a:off x="5534025" y="4305300"/>
                      <a:ext cx="971550" cy="209550"/>
                    </a:xfrm>
                    <a:prstGeom prst="arc">
                      <a:avLst/>
                    </a:prstGeom>
                    <a:grpFill/>
                    <a:ln w="9525" cap="flat" cmpd="sng" algn="ctr">
                      <a:solidFill>
                        <a:schemeClr val="tx1"/>
                      </a:solidFill>
                      <a:prstDash val="solid"/>
                      <a:round/>
                      <a:headEnd type="none" w="med" len="med"/>
                      <a:tailEnd type="none" w="med" len="med"/>
                    </a:ln>
                    <a:effectLst/>
                  </p:spPr>
                  <p:txBody>
                    <a:bodyPr/>
                    <a:lstStyle/>
                    <a:p>
                      <a:pPr>
                        <a:defRPr/>
                      </a:pPr>
                      <a:endParaRPr lang="en-US" b="1">
                        <a:solidFill>
                          <a:srgbClr val="000000"/>
                        </a:solidFill>
                        <a:latin typeface="Comic Sans MS" pitchFamily="66" charset="0"/>
                        <a:cs typeface="+mn-cs"/>
                      </a:endParaRPr>
                    </a:p>
                  </p:txBody>
                </p:sp>
                <p:sp>
                  <p:nvSpPr>
                    <p:cNvPr id="30" name="Arc 29"/>
                    <p:cNvSpPr/>
                    <p:nvPr/>
                  </p:nvSpPr>
                  <p:spPr bwMode="auto">
                    <a:xfrm flipH="1">
                      <a:off x="5553075" y="4305300"/>
                      <a:ext cx="971550" cy="209550"/>
                    </a:xfrm>
                    <a:prstGeom prst="arc">
                      <a:avLst/>
                    </a:prstGeom>
                    <a:grpFill/>
                    <a:ln w="9525" cap="flat" cmpd="sng" algn="ctr">
                      <a:solidFill>
                        <a:schemeClr val="tx1"/>
                      </a:solidFill>
                      <a:prstDash val="solid"/>
                      <a:round/>
                      <a:headEnd type="none" w="med" len="med"/>
                      <a:tailEnd type="none" w="med" len="med"/>
                    </a:ln>
                    <a:effectLst/>
                  </p:spPr>
                  <p:txBody>
                    <a:bodyPr/>
                    <a:lstStyle/>
                    <a:p>
                      <a:pPr>
                        <a:defRPr/>
                      </a:pPr>
                      <a:endParaRPr lang="en-US" b="1">
                        <a:solidFill>
                          <a:srgbClr val="000000"/>
                        </a:solidFill>
                        <a:latin typeface="Comic Sans MS" pitchFamily="66" charset="0"/>
                        <a:cs typeface="+mn-cs"/>
                      </a:endParaRPr>
                    </a:p>
                  </p:txBody>
                </p:sp>
              </p:grpSp>
            </p:grpSp>
          </p:grpSp>
          <p:grpSp>
            <p:nvGrpSpPr>
              <p:cNvPr id="26" name="Group 60"/>
              <p:cNvGrpSpPr>
                <a:grpSpLocks/>
              </p:cNvGrpSpPr>
              <p:nvPr/>
            </p:nvGrpSpPr>
            <p:grpSpPr bwMode="auto">
              <a:xfrm>
                <a:off x="2427288" y="4754562"/>
                <a:ext cx="704850" cy="771525"/>
                <a:chOff x="2190750" y="4276725"/>
                <a:chExt cx="704851" cy="771525"/>
              </a:xfrm>
            </p:grpSpPr>
            <p:grpSp>
              <p:nvGrpSpPr>
                <p:cNvPr id="28" name="Group 46"/>
                <p:cNvGrpSpPr/>
                <p:nvPr/>
              </p:nvGrpSpPr>
              <p:grpSpPr>
                <a:xfrm>
                  <a:off x="2190750" y="4537129"/>
                  <a:ext cx="704850" cy="180973"/>
                  <a:chOff x="5534025" y="4305300"/>
                  <a:chExt cx="990600" cy="209550"/>
                </a:xfrm>
                <a:solidFill>
                  <a:srgbClr val="FFFFFF"/>
                </a:solidFill>
              </p:grpSpPr>
              <p:sp>
                <p:nvSpPr>
                  <p:cNvPr id="40" name="Arc 39"/>
                  <p:cNvSpPr/>
                  <p:nvPr/>
                </p:nvSpPr>
                <p:spPr bwMode="auto">
                  <a:xfrm>
                    <a:off x="5534025" y="4305300"/>
                    <a:ext cx="971550" cy="209550"/>
                  </a:xfrm>
                  <a:prstGeom prst="arc">
                    <a:avLst/>
                  </a:prstGeom>
                  <a:grpFill/>
                  <a:ln w="9525" cap="flat" cmpd="sng" algn="ctr">
                    <a:solidFill>
                      <a:schemeClr val="tx1"/>
                    </a:solidFill>
                    <a:prstDash val="solid"/>
                    <a:round/>
                    <a:headEnd type="none" w="med" len="med"/>
                    <a:tailEnd type="none" w="med" len="med"/>
                  </a:ln>
                  <a:effectLst/>
                </p:spPr>
                <p:txBody>
                  <a:bodyPr/>
                  <a:lstStyle/>
                  <a:p>
                    <a:pPr>
                      <a:defRPr/>
                    </a:pPr>
                    <a:endParaRPr lang="en-US" b="1">
                      <a:solidFill>
                        <a:srgbClr val="000000"/>
                      </a:solidFill>
                      <a:latin typeface="Comic Sans MS" pitchFamily="66" charset="0"/>
                      <a:cs typeface="+mn-cs"/>
                    </a:endParaRPr>
                  </a:p>
                </p:txBody>
              </p:sp>
              <p:sp>
                <p:nvSpPr>
                  <p:cNvPr id="41" name="Arc 40"/>
                  <p:cNvSpPr/>
                  <p:nvPr/>
                </p:nvSpPr>
                <p:spPr bwMode="auto">
                  <a:xfrm flipH="1">
                    <a:off x="5553075" y="4305300"/>
                    <a:ext cx="971550" cy="209550"/>
                  </a:xfrm>
                  <a:prstGeom prst="arc">
                    <a:avLst/>
                  </a:prstGeom>
                  <a:grpFill/>
                  <a:ln w="9525" cap="flat" cmpd="sng" algn="ctr">
                    <a:solidFill>
                      <a:schemeClr val="tx1"/>
                    </a:solidFill>
                    <a:prstDash val="solid"/>
                    <a:round/>
                    <a:headEnd type="none" w="med" len="med"/>
                    <a:tailEnd type="none" w="med" len="med"/>
                  </a:ln>
                  <a:effectLst/>
                </p:spPr>
                <p:txBody>
                  <a:bodyPr/>
                  <a:lstStyle/>
                  <a:p>
                    <a:pPr>
                      <a:defRPr/>
                    </a:pPr>
                    <a:endParaRPr lang="en-US" b="1">
                      <a:solidFill>
                        <a:srgbClr val="000000"/>
                      </a:solidFill>
                      <a:latin typeface="Comic Sans MS" pitchFamily="66" charset="0"/>
                      <a:cs typeface="+mn-cs"/>
                    </a:endParaRPr>
                  </a:p>
                </p:txBody>
              </p:sp>
            </p:grpSp>
            <p:grpSp>
              <p:nvGrpSpPr>
                <p:cNvPr id="33" name="Group 58"/>
                <p:cNvGrpSpPr>
                  <a:grpSpLocks/>
                </p:cNvGrpSpPr>
                <p:nvPr/>
              </p:nvGrpSpPr>
              <p:grpSpPr bwMode="auto">
                <a:xfrm>
                  <a:off x="2190751" y="4276725"/>
                  <a:ext cx="704850" cy="771525"/>
                  <a:chOff x="2190751" y="4276725"/>
                  <a:chExt cx="704850" cy="771525"/>
                </a:xfrm>
              </p:grpSpPr>
              <p:sp>
                <p:nvSpPr>
                  <p:cNvPr id="36" name="Up-Down Arrow 35"/>
                  <p:cNvSpPr/>
                  <p:nvPr/>
                </p:nvSpPr>
                <p:spPr bwMode="auto">
                  <a:xfrm>
                    <a:off x="2333625" y="4276725"/>
                    <a:ext cx="361951" cy="771525"/>
                  </a:xfrm>
                  <a:prstGeom prst="upDownArrow">
                    <a:avLst/>
                  </a:prstGeom>
                  <a:solidFill>
                    <a:srgbClr val="D3E2F1"/>
                  </a:solidFill>
                  <a:ln w="9525" cap="flat" cmpd="sng" algn="ctr">
                    <a:solidFill>
                      <a:schemeClr val="tx1"/>
                    </a:solidFill>
                    <a:prstDash val="solid"/>
                    <a:round/>
                    <a:headEnd type="none" w="med" len="med"/>
                    <a:tailEnd type="none" w="med" len="med"/>
                  </a:ln>
                  <a:effectLst/>
                </p:spPr>
                <p:txBody>
                  <a:bodyPr/>
                  <a:lstStyle/>
                  <a:p>
                    <a:pPr>
                      <a:defRPr/>
                    </a:pPr>
                    <a:endParaRPr lang="en-US" b="1">
                      <a:solidFill>
                        <a:srgbClr val="000000"/>
                      </a:solidFill>
                      <a:latin typeface="Comic Sans MS" pitchFamily="66" charset="0"/>
                      <a:cs typeface="+mn-cs"/>
                    </a:endParaRPr>
                  </a:p>
                </p:txBody>
              </p:sp>
              <p:grpSp>
                <p:nvGrpSpPr>
                  <p:cNvPr id="34" name="Group 51"/>
                  <p:cNvGrpSpPr/>
                  <p:nvPr/>
                </p:nvGrpSpPr>
                <p:grpSpPr bwMode="auto">
                  <a:xfrm flipV="1">
                    <a:off x="2190751" y="4537128"/>
                    <a:ext cx="704850" cy="180975"/>
                    <a:chOff x="5534025" y="4305300"/>
                    <a:chExt cx="990600" cy="209550"/>
                  </a:xfrm>
                  <a:solidFill>
                    <a:srgbClr val="FFFFFF"/>
                  </a:solidFill>
                </p:grpSpPr>
                <p:sp>
                  <p:nvSpPr>
                    <p:cNvPr id="38" name="Arc 37"/>
                    <p:cNvSpPr/>
                    <p:nvPr/>
                  </p:nvSpPr>
                  <p:spPr bwMode="auto">
                    <a:xfrm>
                      <a:off x="5534025" y="4305300"/>
                      <a:ext cx="971550" cy="209550"/>
                    </a:xfrm>
                    <a:prstGeom prst="arc">
                      <a:avLst/>
                    </a:prstGeom>
                    <a:grpFill/>
                    <a:ln w="9525" cap="flat" cmpd="sng" algn="ctr">
                      <a:solidFill>
                        <a:schemeClr val="tx1"/>
                      </a:solidFill>
                      <a:prstDash val="solid"/>
                      <a:round/>
                      <a:headEnd type="none" w="med" len="med"/>
                      <a:tailEnd type="none" w="med" len="med"/>
                    </a:ln>
                    <a:effectLst/>
                  </p:spPr>
                  <p:txBody>
                    <a:bodyPr/>
                    <a:lstStyle/>
                    <a:p>
                      <a:pPr>
                        <a:defRPr/>
                      </a:pPr>
                      <a:endParaRPr lang="en-US" b="1">
                        <a:solidFill>
                          <a:srgbClr val="000000"/>
                        </a:solidFill>
                        <a:latin typeface="Comic Sans MS" pitchFamily="66" charset="0"/>
                        <a:cs typeface="+mn-cs"/>
                      </a:endParaRPr>
                    </a:p>
                  </p:txBody>
                </p:sp>
                <p:sp>
                  <p:nvSpPr>
                    <p:cNvPr id="39" name="Arc 38"/>
                    <p:cNvSpPr/>
                    <p:nvPr/>
                  </p:nvSpPr>
                  <p:spPr bwMode="auto">
                    <a:xfrm flipH="1">
                      <a:off x="5553075" y="4305300"/>
                      <a:ext cx="971550" cy="209550"/>
                    </a:xfrm>
                    <a:prstGeom prst="arc">
                      <a:avLst/>
                    </a:prstGeom>
                    <a:grpFill/>
                    <a:ln w="9525" cap="flat" cmpd="sng" algn="ctr">
                      <a:solidFill>
                        <a:schemeClr val="tx1"/>
                      </a:solidFill>
                      <a:prstDash val="solid"/>
                      <a:round/>
                      <a:headEnd type="none" w="med" len="med"/>
                      <a:tailEnd type="none" w="med" len="med"/>
                    </a:ln>
                    <a:effectLst/>
                  </p:spPr>
                  <p:txBody>
                    <a:bodyPr/>
                    <a:lstStyle/>
                    <a:p>
                      <a:pPr>
                        <a:defRPr/>
                      </a:pPr>
                      <a:endParaRPr lang="en-US" b="1">
                        <a:solidFill>
                          <a:srgbClr val="000000"/>
                        </a:solidFill>
                        <a:latin typeface="Comic Sans MS" pitchFamily="66" charset="0"/>
                        <a:cs typeface="+mn-cs"/>
                      </a:endParaRPr>
                    </a:p>
                  </p:txBody>
                </p:sp>
              </p:grpSp>
            </p:grpSp>
          </p:grpSp>
        </p:grpSp>
      </p:grpSp>
      <p:sp>
        <p:nvSpPr>
          <p:cNvPr id="42" name="Text Box 13"/>
          <p:cNvSpPr txBox="1">
            <a:spLocks noChangeArrowheads="1"/>
          </p:cNvSpPr>
          <p:nvPr/>
        </p:nvSpPr>
        <p:spPr bwMode="auto">
          <a:xfrm>
            <a:off x="4819650" y="2286000"/>
            <a:ext cx="4324350" cy="338554"/>
          </a:xfrm>
          <a:prstGeom prst="rect">
            <a:avLst/>
          </a:prstGeom>
          <a:noFill/>
          <a:ln w="9525">
            <a:noFill/>
            <a:miter lim="800000"/>
            <a:headEnd/>
            <a:tailEnd/>
          </a:ln>
        </p:spPr>
        <p:txBody>
          <a:bodyPr>
            <a:spAutoFit/>
          </a:bodyPr>
          <a:lstStyle/>
          <a:p>
            <a:r>
              <a:rPr lang="en-US" sz="1600" b="1" dirty="0">
                <a:solidFill>
                  <a:schemeClr val="tx1"/>
                </a:solidFill>
                <a:latin typeface="Arial" charset="0"/>
              </a:rPr>
              <a:t>Certifiable implementations</a:t>
            </a:r>
          </a:p>
        </p:txBody>
      </p:sp>
      <p:sp>
        <p:nvSpPr>
          <p:cNvPr id="43" name="Text Box 13"/>
          <p:cNvSpPr txBox="1">
            <a:spLocks noChangeArrowheads="1"/>
          </p:cNvSpPr>
          <p:nvPr/>
        </p:nvSpPr>
        <p:spPr bwMode="auto">
          <a:xfrm>
            <a:off x="5703887" y="3581400"/>
            <a:ext cx="2830513" cy="584775"/>
          </a:xfrm>
          <a:prstGeom prst="rect">
            <a:avLst/>
          </a:prstGeom>
          <a:noFill/>
          <a:ln w="9525">
            <a:noFill/>
            <a:miter lim="800000"/>
            <a:headEnd/>
            <a:tailEnd/>
          </a:ln>
        </p:spPr>
        <p:txBody>
          <a:bodyPr>
            <a:spAutoFit/>
          </a:bodyPr>
          <a:lstStyle/>
          <a:p>
            <a:r>
              <a:rPr lang="en-US" sz="1600" b="1" dirty="0">
                <a:solidFill>
                  <a:schemeClr val="tx1"/>
                </a:solidFill>
                <a:latin typeface="Arial" charset="0"/>
              </a:rPr>
              <a:t>Integrating verification and </a:t>
            </a:r>
            <a:r>
              <a:rPr lang="en-US" sz="1600" b="1" dirty="0" smtClean="0">
                <a:solidFill>
                  <a:schemeClr val="tx1"/>
                </a:solidFill>
                <a:latin typeface="Arial" charset="0"/>
              </a:rPr>
              <a:t>validation into tools</a:t>
            </a:r>
            <a:endParaRPr lang="en-US" sz="1600" b="1" dirty="0">
              <a:solidFill>
                <a:schemeClr val="tx1"/>
              </a:solidFill>
              <a:latin typeface="Arial" charset="0"/>
            </a:endParaRPr>
          </a:p>
        </p:txBody>
      </p:sp>
      <p:sp>
        <p:nvSpPr>
          <p:cNvPr id="44" name="Text Box 13"/>
          <p:cNvSpPr txBox="1">
            <a:spLocks noChangeArrowheads="1"/>
          </p:cNvSpPr>
          <p:nvPr/>
        </p:nvSpPr>
        <p:spPr bwMode="auto">
          <a:xfrm>
            <a:off x="4876800" y="5071646"/>
            <a:ext cx="4324350" cy="338554"/>
          </a:xfrm>
          <a:prstGeom prst="rect">
            <a:avLst/>
          </a:prstGeom>
          <a:noFill/>
          <a:ln w="9525">
            <a:noFill/>
            <a:miter lim="800000"/>
            <a:headEnd/>
            <a:tailEnd/>
          </a:ln>
        </p:spPr>
        <p:txBody>
          <a:bodyPr>
            <a:spAutoFit/>
          </a:bodyPr>
          <a:lstStyle/>
          <a:p>
            <a:r>
              <a:rPr lang="en-US" sz="1600" b="1" dirty="0">
                <a:solidFill>
                  <a:schemeClr val="tx1"/>
                </a:solidFill>
                <a:latin typeface="Arial" charset="0"/>
              </a:rPr>
              <a:t>Exploring compositional techniques</a:t>
            </a:r>
          </a:p>
        </p:txBody>
      </p:sp>
      <p:sp>
        <p:nvSpPr>
          <p:cNvPr id="46" name="Text Box 13"/>
          <p:cNvSpPr txBox="1">
            <a:spLocks noChangeArrowheads="1"/>
          </p:cNvSpPr>
          <p:nvPr/>
        </p:nvSpPr>
        <p:spPr bwMode="auto">
          <a:xfrm>
            <a:off x="5181600" y="5410200"/>
            <a:ext cx="3867150" cy="1107996"/>
          </a:xfrm>
          <a:prstGeom prst="rect">
            <a:avLst/>
          </a:prstGeom>
          <a:noFill/>
          <a:ln w="9525">
            <a:noFill/>
            <a:miter lim="800000"/>
            <a:headEnd/>
            <a:tailEnd/>
          </a:ln>
        </p:spPr>
        <p:txBody>
          <a:bodyPr wrap="square">
            <a:spAutoFit/>
          </a:bodyPr>
          <a:lstStyle/>
          <a:p>
            <a:pPr>
              <a:buFont typeface="Arial" charset="0"/>
              <a:buChar char="•"/>
            </a:pPr>
            <a:r>
              <a:rPr lang="en-US" sz="1600" dirty="0" smtClean="0">
                <a:solidFill>
                  <a:schemeClr val="tx1"/>
                </a:solidFill>
                <a:latin typeface="Arial" charset="0"/>
              </a:rPr>
              <a:t> Emphasize correct-by-construction</a:t>
            </a:r>
          </a:p>
          <a:p>
            <a:pPr>
              <a:buFont typeface="Arial" charset="0"/>
              <a:buChar char="•"/>
            </a:pPr>
            <a:r>
              <a:rPr lang="en-US" sz="1600" dirty="0" smtClean="0">
                <a:latin typeface="Arial" charset="0"/>
              </a:rPr>
              <a:t> </a:t>
            </a:r>
            <a:r>
              <a:rPr lang="en-US" sz="1600" dirty="0" smtClean="0">
                <a:solidFill>
                  <a:schemeClr val="tx1"/>
                </a:solidFill>
                <a:latin typeface="Arial" charset="0"/>
              </a:rPr>
              <a:t>Passive control design</a:t>
            </a:r>
          </a:p>
          <a:p>
            <a:pPr>
              <a:buFont typeface="Arial" charset="0"/>
              <a:buChar char="•"/>
            </a:pPr>
            <a:r>
              <a:rPr lang="en-US" sz="1600" dirty="0" smtClean="0">
                <a:solidFill>
                  <a:schemeClr val="tx1"/>
                </a:solidFill>
                <a:latin typeface="Arial" charset="0"/>
              </a:rPr>
              <a:t> Verification</a:t>
            </a:r>
          </a:p>
          <a:p>
            <a:pPr>
              <a:buFont typeface="Arial" charset="0"/>
              <a:buChar char="•"/>
            </a:pPr>
            <a:r>
              <a:rPr lang="en-US" sz="1600" dirty="0" smtClean="0">
                <a:latin typeface="Arial" charset="0"/>
              </a:rPr>
              <a:t> Scheduling</a:t>
            </a:r>
            <a:endParaRPr lang="en-US" sz="1600" dirty="0">
              <a:solidFill>
                <a:schemeClr val="tx1"/>
              </a:solidFill>
              <a:latin typeface="Arial" charset="0"/>
            </a:endParaRPr>
          </a:p>
        </p:txBody>
      </p:sp>
      <p:sp>
        <p:nvSpPr>
          <p:cNvPr id="47" name="Text Box 13"/>
          <p:cNvSpPr txBox="1">
            <a:spLocks noChangeArrowheads="1"/>
          </p:cNvSpPr>
          <p:nvPr/>
        </p:nvSpPr>
        <p:spPr bwMode="auto">
          <a:xfrm>
            <a:off x="5962650" y="4167426"/>
            <a:ext cx="3867150" cy="861774"/>
          </a:xfrm>
          <a:prstGeom prst="rect">
            <a:avLst/>
          </a:prstGeom>
          <a:noFill/>
          <a:ln w="9525">
            <a:noFill/>
            <a:miter lim="800000"/>
            <a:headEnd/>
            <a:tailEnd/>
          </a:ln>
        </p:spPr>
        <p:txBody>
          <a:bodyPr wrap="square">
            <a:spAutoFit/>
          </a:bodyPr>
          <a:lstStyle/>
          <a:p>
            <a:pPr>
              <a:buFont typeface="Arial" charset="0"/>
              <a:buChar char="•"/>
            </a:pPr>
            <a:r>
              <a:rPr lang="en-US" sz="1600" dirty="0" smtClean="0">
                <a:solidFill>
                  <a:schemeClr val="tx1"/>
                </a:solidFill>
                <a:latin typeface="Arial" charset="0"/>
              </a:rPr>
              <a:t> Concurrency/Deadlock</a:t>
            </a:r>
          </a:p>
          <a:p>
            <a:pPr>
              <a:buFont typeface="Arial" charset="0"/>
              <a:buChar char="•"/>
            </a:pPr>
            <a:r>
              <a:rPr lang="en-US" sz="1600" dirty="0" smtClean="0">
                <a:solidFill>
                  <a:schemeClr val="tx1"/>
                </a:solidFill>
                <a:latin typeface="Arial" charset="0"/>
              </a:rPr>
              <a:t> Schedulability</a:t>
            </a:r>
          </a:p>
          <a:p>
            <a:pPr>
              <a:buFont typeface="Arial" charset="0"/>
              <a:buChar char="•"/>
            </a:pPr>
            <a:r>
              <a:rPr lang="en-US" sz="1600" dirty="0" smtClean="0">
                <a:latin typeface="Arial" charset="0"/>
              </a:rPr>
              <a:t> Value domain issues</a:t>
            </a:r>
            <a:endParaRPr lang="en-US" sz="1600" dirty="0">
              <a:solidFill>
                <a:schemeClr val="tx1"/>
              </a:solidFill>
              <a:latin typeface="Arial" charset="0"/>
            </a:endParaRPr>
          </a:p>
        </p:txBody>
      </p:sp>
      <p:sp>
        <p:nvSpPr>
          <p:cNvPr id="48" name="Text Box 13"/>
          <p:cNvSpPr txBox="1">
            <a:spLocks noChangeArrowheads="1"/>
          </p:cNvSpPr>
          <p:nvPr/>
        </p:nvSpPr>
        <p:spPr bwMode="auto">
          <a:xfrm>
            <a:off x="5200650" y="2643426"/>
            <a:ext cx="3867150" cy="861774"/>
          </a:xfrm>
          <a:prstGeom prst="rect">
            <a:avLst/>
          </a:prstGeom>
          <a:noFill/>
          <a:ln w="9525">
            <a:noFill/>
            <a:miter lim="800000"/>
            <a:headEnd/>
            <a:tailEnd/>
          </a:ln>
        </p:spPr>
        <p:txBody>
          <a:bodyPr wrap="square">
            <a:spAutoFit/>
          </a:bodyPr>
          <a:lstStyle/>
          <a:p>
            <a:pPr>
              <a:buFont typeface="Arial" charset="0"/>
              <a:buChar char="•"/>
            </a:pPr>
            <a:r>
              <a:rPr lang="en-US" sz="1600" dirty="0" smtClean="0">
                <a:solidFill>
                  <a:schemeClr val="tx1"/>
                </a:solidFill>
                <a:latin typeface="Arial" charset="0"/>
              </a:rPr>
              <a:t> Model-based Design Flows (GME)</a:t>
            </a:r>
          </a:p>
          <a:p>
            <a:pPr>
              <a:buFont typeface="Arial" charset="0"/>
              <a:buChar char="•"/>
            </a:pPr>
            <a:r>
              <a:rPr lang="en-US" sz="1600" dirty="0" smtClean="0">
                <a:solidFill>
                  <a:schemeClr val="tx1"/>
                </a:solidFill>
                <a:latin typeface="Arial" charset="0"/>
              </a:rPr>
              <a:t> Domain-Specificity (ESMoL)</a:t>
            </a:r>
          </a:p>
          <a:p>
            <a:pPr>
              <a:buFont typeface="Arial" charset="0"/>
              <a:buChar char="•"/>
            </a:pPr>
            <a:r>
              <a:rPr lang="en-US" sz="1600" dirty="0" smtClean="0">
                <a:latin typeface="Arial" charset="0"/>
              </a:rPr>
              <a:t> Support certification processes</a:t>
            </a:r>
            <a:endParaRPr lang="en-US" sz="1600" dirty="0">
              <a:solidFill>
                <a:schemeClr val="tx1"/>
              </a:solidFill>
              <a:latin typeface="Arial" charset="0"/>
            </a:endParaRPr>
          </a:p>
        </p:txBody>
      </p:sp>
      <p:sp>
        <p:nvSpPr>
          <p:cNvPr id="51" name="Text Box 13"/>
          <p:cNvSpPr txBox="1">
            <a:spLocks noChangeArrowheads="1"/>
          </p:cNvSpPr>
          <p:nvPr/>
        </p:nvSpPr>
        <p:spPr bwMode="auto">
          <a:xfrm>
            <a:off x="228600" y="1687513"/>
            <a:ext cx="4324350" cy="369887"/>
          </a:xfrm>
          <a:prstGeom prst="rect">
            <a:avLst/>
          </a:prstGeom>
          <a:noFill/>
          <a:ln w="9525">
            <a:noFill/>
            <a:miter lim="800000"/>
            <a:headEnd/>
            <a:tailEnd/>
          </a:ln>
        </p:spPr>
        <p:txBody>
          <a:bodyPr>
            <a:spAutoFit/>
          </a:bodyPr>
          <a:lstStyle/>
          <a:p>
            <a:r>
              <a:rPr lang="en-US" b="1" u="sng" dirty="0" smtClean="0">
                <a:latin typeface="Arial" charset="0"/>
              </a:rPr>
              <a:t>Layered Design Concerns</a:t>
            </a:r>
            <a:endParaRPr lang="en-US" sz="1800" b="1" u="sng" dirty="0">
              <a:solidFill>
                <a:schemeClr val="tx1"/>
              </a:solidFill>
              <a:latin typeface="Arial" charset="0"/>
            </a:endParaRPr>
          </a:p>
        </p:txBody>
      </p:sp>
      <p:cxnSp>
        <p:nvCxnSpPr>
          <p:cNvPr id="53" name="Straight Connector 52"/>
          <p:cNvCxnSpPr/>
          <p:nvPr/>
        </p:nvCxnSpPr>
        <p:spPr>
          <a:xfrm rot="5400000">
            <a:off x="2101468" y="4191000"/>
            <a:ext cx="5181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Text Box 13"/>
          <p:cNvSpPr txBox="1">
            <a:spLocks noChangeArrowheads="1"/>
          </p:cNvSpPr>
          <p:nvPr/>
        </p:nvSpPr>
        <p:spPr bwMode="auto">
          <a:xfrm>
            <a:off x="4819650" y="1676400"/>
            <a:ext cx="4324350" cy="369887"/>
          </a:xfrm>
          <a:prstGeom prst="rect">
            <a:avLst/>
          </a:prstGeom>
          <a:noFill/>
          <a:ln w="9525">
            <a:noFill/>
            <a:miter lim="800000"/>
            <a:headEnd/>
            <a:tailEnd/>
          </a:ln>
        </p:spPr>
        <p:txBody>
          <a:bodyPr>
            <a:spAutoFit/>
          </a:bodyPr>
          <a:lstStyle/>
          <a:p>
            <a:r>
              <a:rPr lang="en-US" sz="1800" b="1" u="sng" dirty="0" smtClean="0">
                <a:solidFill>
                  <a:schemeClr val="tx1"/>
                </a:solidFill>
                <a:latin typeface="Arial" charset="0"/>
              </a:rPr>
              <a:t>Our Goals</a:t>
            </a:r>
            <a:endParaRPr lang="en-US" sz="1800" b="1" u="sng" dirty="0">
              <a:solidFill>
                <a:schemeClr val="tx1"/>
              </a:solidFill>
              <a:latin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 in Progress:</a:t>
            </a:r>
            <a:br>
              <a:rPr lang="en-US" dirty="0" smtClean="0"/>
            </a:br>
            <a:r>
              <a:rPr lang="en-US" dirty="0" smtClean="0"/>
              <a:t>Test and Tap</a:t>
            </a:r>
            <a:endParaRPr lang="en-US" dirty="0"/>
          </a:p>
        </p:txBody>
      </p:sp>
      <p:pic>
        <p:nvPicPr>
          <p:cNvPr id="2050" name="Picture 2"/>
          <p:cNvPicPr>
            <a:picLocks noChangeAspect="1" noChangeArrowheads="1"/>
          </p:cNvPicPr>
          <p:nvPr/>
        </p:nvPicPr>
        <p:blipFill>
          <a:blip r:embed="rId2" cstate="print"/>
          <a:srcRect l="9451" t="14060" r="9536" b="5800"/>
          <a:stretch>
            <a:fillRect/>
          </a:stretch>
        </p:blipFill>
        <p:spPr bwMode="auto">
          <a:xfrm>
            <a:off x="0" y="1676400"/>
            <a:ext cx="9144000" cy="4343400"/>
          </a:xfrm>
          <a:prstGeom prst="rect">
            <a:avLst/>
          </a:prstGeom>
          <a:noFill/>
          <a:ln w="9525">
            <a:noFill/>
            <a:miter lim="800000"/>
            <a:headEnd/>
            <a:tailEnd/>
          </a:ln>
        </p:spPr>
      </p:pic>
      <p:sp>
        <p:nvSpPr>
          <p:cNvPr id="6" name="Donut 5"/>
          <p:cNvSpPr/>
          <p:nvPr/>
        </p:nvSpPr>
        <p:spPr>
          <a:xfrm>
            <a:off x="3886200" y="2667000"/>
            <a:ext cx="304800" cy="1295400"/>
          </a:xfrm>
          <a:prstGeom prst="donut">
            <a:avLst>
              <a:gd name="adj" fmla="val 292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Donut 6"/>
          <p:cNvSpPr/>
          <p:nvPr/>
        </p:nvSpPr>
        <p:spPr>
          <a:xfrm>
            <a:off x="2057400" y="2362200"/>
            <a:ext cx="304800" cy="1295400"/>
          </a:xfrm>
          <a:prstGeom prst="donut">
            <a:avLst>
              <a:gd name="adj" fmla="val 292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Donut 7"/>
          <p:cNvSpPr/>
          <p:nvPr/>
        </p:nvSpPr>
        <p:spPr>
          <a:xfrm>
            <a:off x="838200" y="2895600"/>
            <a:ext cx="304800" cy="1066800"/>
          </a:xfrm>
          <a:prstGeom prst="donut">
            <a:avLst>
              <a:gd name="adj" fmla="val 292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Donut 8"/>
          <p:cNvSpPr/>
          <p:nvPr/>
        </p:nvSpPr>
        <p:spPr>
          <a:xfrm>
            <a:off x="5715000" y="4343400"/>
            <a:ext cx="228600" cy="1219200"/>
          </a:xfrm>
          <a:prstGeom prst="donut">
            <a:avLst>
              <a:gd name="adj" fmla="val 292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Donut 9"/>
          <p:cNvSpPr/>
          <p:nvPr/>
        </p:nvSpPr>
        <p:spPr>
          <a:xfrm>
            <a:off x="5257800" y="3124200"/>
            <a:ext cx="304800" cy="685800"/>
          </a:xfrm>
          <a:prstGeom prst="donut">
            <a:avLst>
              <a:gd name="adj" fmla="val 292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Donut 11"/>
          <p:cNvSpPr/>
          <p:nvPr/>
        </p:nvSpPr>
        <p:spPr>
          <a:xfrm>
            <a:off x="2895600" y="2514600"/>
            <a:ext cx="228600" cy="990600"/>
          </a:xfrm>
          <a:prstGeom prst="donut">
            <a:avLst>
              <a:gd name="adj" fmla="val 292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Donut 12"/>
          <p:cNvSpPr/>
          <p:nvPr/>
        </p:nvSpPr>
        <p:spPr>
          <a:xfrm>
            <a:off x="1600200" y="2971800"/>
            <a:ext cx="228600" cy="990600"/>
          </a:xfrm>
          <a:prstGeom prst="donut">
            <a:avLst>
              <a:gd name="adj" fmla="val 292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Donut 13"/>
          <p:cNvSpPr/>
          <p:nvPr/>
        </p:nvSpPr>
        <p:spPr>
          <a:xfrm>
            <a:off x="4572000" y="2819400"/>
            <a:ext cx="228600" cy="990600"/>
          </a:xfrm>
          <a:prstGeom prst="donut">
            <a:avLst>
              <a:gd name="adj" fmla="val 292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Donut 15"/>
          <p:cNvSpPr/>
          <p:nvPr/>
        </p:nvSpPr>
        <p:spPr>
          <a:xfrm>
            <a:off x="6400800" y="4343400"/>
            <a:ext cx="228600" cy="1219200"/>
          </a:xfrm>
          <a:prstGeom prst="donut">
            <a:avLst>
              <a:gd name="adj" fmla="val 292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Donut 16"/>
          <p:cNvSpPr/>
          <p:nvPr/>
        </p:nvSpPr>
        <p:spPr>
          <a:xfrm>
            <a:off x="5764306" y="3124200"/>
            <a:ext cx="228600" cy="685800"/>
          </a:xfrm>
          <a:prstGeom prst="donut">
            <a:avLst>
              <a:gd name="adj" fmla="val 292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Right Arrow 17"/>
          <p:cNvSpPr/>
          <p:nvPr/>
        </p:nvSpPr>
        <p:spPr>
          <a:xfrm rot="16200000">
            <a:off x="876300" y="4229100"/>
            <a:ext cx="990600" cy="30480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16200000">
            <a:off x="1943099" y="4000499"/>
            <a:ext cx="1447800" cy="304801"/>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rot="17483647">
            <a:off x="3187265" y="4375788"/>
            <a:ext cx="1447800" cy="304801"/>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8792227">
            <a:off x="3712338" y="4391204"/>
            <a:ext cx="2058651" cy="319004"/>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3733800" y="5105400"/>
            <a:ext cx="2058651" cy="319004"/>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04800" y="4798874"/>
            <a:ext cx="4191000" cy="1754326"/>
          </a:xfrm>
          <a:prstGeom prst="rect">
            <a:avLst/>
          </a:prstGeom>
          <a:solidFill>
            <a:schemeClr val="bg1"/>
          </a:solidFill>
          <a:ln w="28575">
            <a:solidFill>
              <a:schemeClr val="tx1"/>
            </a:solidFill>
          </a:ln>
        </p:spPr>
        <p:txBody>
          <a:bodyPr wrap="square" rtlCol="0">
            <a:spAutoFit/>
          </a:bodyPr>
          <a:lstStyle/>
          <a:p>
            <a:r>
              <a:rPr lang="en-US" dirty="0" smtClean="0"/>
              <a:t>We want to compare simulated data traces to those collected from the platform for various test cases and tap points.   Our prototype test generator automates data generation, execution, data collection, and comparison.  It’s still fairly limited…</a:t>
            </a:r>
            <a:endParaRPr lang="en-US" dirty="0"/>
          </a:p>
        </p:txBody>
      </p:sp>
      <p:sp>
        <p:nvSpPr>
          <p:cNvPr id="23" name="Rounded Rectangle 22"/>
          <p:cNvSpPr/>
          <p:nvPr/>
        </p:nvSpPr>
        <p:spPr>
          <a:xfrm>
            <a:off x="4572000" y="6096000"/>
            <a:ext cx="1371600" cy="4572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CONTROL </a:t>
            </a:r>
          </a:p>
          <a:p>
            <a:pPr algn="ctr"/>
            <a:r>
              <a:rPr lang="en-US" sz="1600" dirty="0" smtClean="0"/>
              <a:t>DESIGN</a:t>
            </a:r>
            <a:endParaRPr lang="en-US" sz="1600" dirty="0"/>
          </a:p>
        </p:txBody>
      </p:sp>
      <p:sp>
        <p:nvSpPr>
          <p:cNvPr id="24" name="Rounded Rectangle 23"/>
          <p:cNvSpPr/>
          <p:nvPr/>
        </p:nvSpPr>
        <p:spPr>
          <a:xfrm>
            <a:off x="6019800" y="6096000"/>
            <a:ext cx="1371600" cy="4452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SOFTWARE</a:t>
            </a:r>
          </a:p>
          <a:p>
            <a:pPr algn="ctr"/>
            <a:r>
              <a:rPr lang="en-US" sz="1600" dirty="0" smtClean="0"/>
              <a:t>ANALYSIS</a:t>
            </a:r>
            <a:endParaRPr lang="en-US" sz="1600" dirty="0"/>
          </a:p>
        </p:txBody>
      </p:sp>
      <p:sp>
        <p:nvSpPr>
          <p:cNvPr id="25" name="Rounded Rectangle 24"/>
          <p:cNvSpPr/>
          <p:nvPr/>
        </p:nvSpPr>
        <p:spPr>
          <a:xfrm>
            <a:off x="7467600" y="6096000"/>
            <a:ext cx="1371600" cy="4572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GENERATION</a:t>
            </a:r>
          </a:p>
          <a:p>
            <a:pPr algn="ctr"/>
            <a:r>
              <a:rPr lang="en-US" sz="1600" dirty="0" smtClean="0"/>
              <a:t>&amp; EXECUTION</a:t>
            </a:r>
            <a:endParaRPr lang="en-US" sz="1600" dirty="0"/>
          </a:p>
        </p:txBody>
      </p:sp>
      <p:sp>
        <p:nvSpPr>
          <p:cNvPr id="26" name="Up-Down Arrow 25"/>
          <p:cNvSpPr/>
          <p:nvPr/>
        </p:nvSpPr>
        <p:spPr>
          <a:xfrm rot="16200000">
            <a:off x="6515100" y="4533900"/>
            <a:ext cx="381000" cy="4267200"/>
          </a:xfrm>
          <a:prstGeom prst="up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5029200" y="1676400"/>
            <a:ext cx="4114800" cy="1200329"/>
          </a:xfrm>
          <a:prstGeom prst="rect">
            <a:avLst/>
          </a:prstGeom>
          <a:solidFill>
            <a:schemeClr val="bg1"/>
          </a:solidFill>
          <a:ln w="28575">
            <a:solidFill>
              <a:schemeClr val="tx1"/>
            </a:solidFill>
          </a:ln>
        </p:spPr>
        <p:txBody>
          <a:bodyPr wrap="square" rtlCol="0">
            <a:spAutoFit/>
          </a:bodyPr>
          <a:lstStyle/>
          <a:p>
            <a:r>
              <a:rPr lang="en-US" dirty="0" smtClean="0"/>
              <a:t>One problem with complex systems is assessing operational data values inside the system (tap the data streams).  This is a job for… grad students!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Where would we like to go?</a:t>
            </a:r>
            <a:endParaRPr lang="en-US" dirty="0"/>
          </a:p>
        </p:txBody>
      </p:sp>
      <p:sp>
        <p:nvSpPr>
          <p:cNvPr id="28" name="Content Placeholder 27"/>
          <p:cNvSpPr>
            <a:spLocks noGrp="1"/>
          </p:cNvSpPr>
          <p:nvPr>
            <p:ph sz="half" idx="1"/>
          </p:nvPr>
        </p:nvSpPr>
        <p:spPr/>
        <p:txBody>
          <a:bodyPr>
            <a:normAutofit lnSpcReduction="10000"/>
          </a:bodyPr>
          <a:lstStyle/>
          <a:p>
            <a:r>
              <a:rPr lang="en-US" dirty="0" smtClean="0"/>
              <a:t>Modeling Concepts</a:t>
            </a:r>
          </a:p>
          <a:p>
            <a:pPr lvl="1"/>
            <a:r>
              <a:rPr lang="en-US" dirty="0" smtClean="0"/>
              <a:t>Requirements modeling and management</a:t>
            </a:r>
          </a:p>
          <a:p>
            <a:r>
              <a:rPr lang="en-US" dirty="0" smtClean="0"/>
              <a:t>Design examples</a:t>
            </a:r>
          </a:p>
          <a:p>
            <a:pPr lvl="1"/>
            <a:r>
              <a:rPr lang="en-US" dirty="0" smtClean="0"/>
              <a:t>Coordinated flight</a:t>
            </a:r>
          </a:p>
          <a:p>
            <a:r>
              <a:rPr lang="en-US" dirty="0" smtClean="0"/>
              <a:t>Synthesis tools</a:t>
            </a:r>
          </a:p>
          <a:p>
            <a:pPr lvl="1"/>
            <a:r>
              <a:rPr lang="en-US" dirty="0" smtClean="0"/>
              <a:t>Automated controller design (IDA-PBC for Port Hamiltonian systems)</a:t>
            </a:r>
          </a:p>
          <a:p>
            <a:pPr lvl="1"/>
            <a:r>
              <a:rPr lang="en-US" dirty="0" smtClean="0"/>
              <a:t>Platform-specific function templates</a:t>
            </a:r>
          </a:p>
          <a:p>
            <a:pPr lvl="1"/>
            <a:endParaRPr lang="en-US" dirty="0" smtClean="0"/>
          </a:p>
        </p:txBody>
      </p:sp>
      <p:sp>
        <p:nvSpPr>
          <p:cNvPr id="29" name="Content Placeholder 28"/>
          <p:cNvSpPr>
            <a:spLocks noGrp="1"/>
          </p:cNvSpPr>
          <p:nvPr>
            <p:ph sz="half" idx="2"/>
          </p:nvPr>
        </p:nvSpPr>
        <p:spPr/>
        <p:txBody>
          <a:bodyPr>
            <a:normAutofit lnSpcReduction="10000"/>
          </a:bodyPr>
          <a:lstStyle/>
          <a:p>
            <a:r>
              <a:rPr lang="en-US" dirty="0" smtClean="0"/>
              <a:t>Modeling Semantics</a:t>
            </a:r>
          </a:p>
          <a:p>
            <a:pPr lvl="1"/>
            <a:r>
              <a:rPr lang="en-US" dirty="0" smtClean="0"/>
              <a:t>Asynchronous execution models</a:t>
            </a:r>
          </a:p>
          <a:p>
            <a:pPr lvl="1"/>
            <a:r>
              <a:rPr lang="en-US" dirty="0" smtClean="0"/>
              <a:t>Characterization of the interactions and conflicts between layered design domains</a:t>
            </a:r>
          </a:p>
          <a:p>
            <a:r>
              <a:rPr lang="en-US" dirty="0" smtClean="0"/>
              <a:t>Analysis</a:t>
            </a:r>
          </a:p>
          <a:p>
            <a:pPr lvl="1"/>
            <a:r>
              <a:rPr lang="en-US" dirty="0" smtClean="0"/>
              <a:t>Reducing response time</a:t>
            </a:r>
          </a:p>
          <a:p>
            <a:pPr lvl="1"/>
            <a:r>
              <a:rPr lang="en-US" dirty="0" smtClean="0"/>
              <a:t>Performance optimization</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200400"/>
            <a:ext cx="8229600" cy="1143000"/>
          </a:xfrm>
        </p:spPr>
        <p:txBody>
          <a:bodyPr>
            <a:normAutofit/>
          </a:bodyPr>
          <a:lstStyle/>
          <a:p>
            <a:r>
              <a:rPr lang="en-US" dirty="0" smtClean="0"/>
              <a:t>Questions?</a:t>
            </a:r>
            <a:endParaRPr lang="en-US" dirty="0"/>
          </a:p>
        </p:txBody>
      </p:sp>
      <p:sp>
        <p:nvSpPr>
          <p:cNvPr id="3" name="Title 3"/>
          <p:cNvSpPr txBox="1">
            <a:spLocks/>
          </p:cNvSpPr>
          <p:nvPr/>
        </p:nvSpPr>
        <p:spPr>
          <a:xfrm>
            <a:off x="685800" y="5943600"/>
            <a:ext cx="8229600" cy="11430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chemeClr val="tx1"/>
                </a:solidFill>
                <a:effectLst/>
                <a:uLnTx/>
                <a:uFillTx/>
                <a:latin typeface="+mj-lt"/>
                <a:ea typeface="+mj-ea"/>
                <a:cs typeface="+mj-cs"/>
              </a:rPr>
              <a:t>Those</a:t>
            </a:r>
            <a:r>
              <a:rPr kumimoji="0" lang="en-US" sz="2000" b="0" i="0" u="none" strike="noStrike" kern="1200" cap="none" spc="0" normalizeH="0" noProof="0" dirty="0" smtClean="0">
                <a:ln>
                  <a:noFill/>
                </a:ln>
                <a:solidFill>
                  <a:schemeClr val="tx1"/>
                </a:solidFill>
                <a:effectLst/>
                <a:uLnTx/>
                <a:uFillTx/>
                <a:latin typeface="+mj-lt"/>
                <a:ea typeface="+mj-ea"/>
                <a:cs typeface="+mj-cs"/>
              </a:rPr>
              <a:t> interested in trying our tools can visit</a:t>
            </a:r>
          </a:p>
          <a:p>
            <a:pPr lvl="0" algn="ctr">
              <a:spcBef>
                <a:spcPct val="0"/>
              </a:spcBef>
            </a:pPr>
            <a:r>
              <a:rPr lang="en-US" sz="2000" dirty="0" smtClean="0">
                <a:latin typeface="+mj-lt"/>
                <a:ea typeface="+mj-ea"/>
                <a:cs typeface="+mj-cs"/>
                <a:hlinkClick r:id="rId2"/>
              </a:rPr>
              <a:t>https://wiki.isis.vanderbilt.edu/hcddes/index.php/The_ESMoL_Tool</a:t>
            </a:r>
            <a:endParaRPr lang="en-US" sz="2000" dirty="0" smtClean="0">
              <a:latin typeface="+mj-lt"/>
              <a:ea typeface="+mj-ea"/>
              <a:cs typeface="+mj-cs"/>
            </a:endParaRPr>
          </a:p>
          <a:p>
            <a:pPr lvl="0" algn="ctr">
              <a:spcBef>
                <a:spcPct val="0"/>
              </a:spcBef>
            </a:pPr>
            <a:endParaRPr kumimoji="0" lang="en-US" sz="2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half" idx="1"/>
          </p:nvPr>
        </p:nvSpPr>
        <p:spPr>
          <a:xfrm>
            <a:off x="457200" y="1600200"/>
            <a:ext cx="8077200" cy="4525963"/>
          </a:xfrm>
        </p:spPr>
        <p:txBody>
          <a:bodyPr>
            <a:noAutofit/>
          </a:bodyPr>
          <a:lstStyle/>
          <a:p>
            <a:pPr>
              <a:buNone/>
            </a:pPr>
            <a:r>
              <a:rPr lang="en-US" sz="1400" dirty="0" smtClean="0"/>
              <a:t>[1] N. Kottenstette, J. Porter. Digital Passive Attitude and Altitude Control Schemes for Quadrotor Aircraft.  IEEE 7th Intl. Conf. on Control and Automation (ICCA 2009).  Christchurch, New Zealand, Dec. 2009.</a:t>
            </a:r>
          </a:p>
          <a:p>
            <a:pPr>
              <a:buNone/>
            </a:pPr>
            <a:r>
              <a:rPr lang="en-US" sz="1400" dirty="0" smtClean="0"/>
              <a:t>[2] Porter, J., P. </a:t>
            </a:r>
            <a:r>
              <a:rPr lang="en-US" sz="1400" dirty="0" err="1" smtClean="0"/>
              <a:t>Volgyesi</a:t>
            </a:r>
            <a:r>
              <a:rPr lang="en-US" sz="1400" dirty="0" smtClean="0"/>
              <a:t>, N. Kottenstette, H. Nine, G. Karsai, and J. Sztipanovits,  "An Experimental Model-Based Rapid Prototyping Environment for High-Confidence Embedded Software",  Rapid System Prototyping (RSP'09), Paris, France,  Jun. 2009.</a:t>
            </a:r>
          </a:p>
          <a:p>
            <a:pPr>
              <a:buNone/>
            </a:pPr>
            <a:r>
              <a:rPr lang="en-US" sz="1400" dirty="0" smtClean="0"/>
              <a:t>[3] J. Porter, G. Hemingway, C. </a:t>
            </a:r>
            <a:r>
              <a:rPr lang="en-US" sz="1400" dirty="0" err="1" smtClean="0"/>
              <a:t>vanBusKirk</a:t>
            </a:r>
            <a:r>
              <a:rPr lang="en-US" sz="1400" dirty="0" smtClean="0"/>
              <a:t>, N. Kottenstette, G. Karsai, J. Sztipanovits.  Online Dynamic Stability Verification Using Sector Search.  ACM Intl. Conf. on Embedded Software (</a:t>
            </a:r>
            <a:r>
              <a:rPr lang="en-US" sz="1400" dirty="0" err="1" smtClean="0"/>
              <a:t>EMSoft</a:t>
            </a:r>
            <a:r>
              <a:rPr lang="en-US" sz="1400" dirty="0" smtClean="0"/>
              <a:t>) Grenoble, Oct. 2010.</a:t>
            </a:r>
          </a:p>
          <a:p>
            <a:pPr>
              <a:buNone/>
            </a:pPr>
            <a:r>
              <a:rPr lang="en-US" sz="1400" dirty="0" smtClean="0"/>
              <a:t>[4] G. Hemingway, J. Porter, N. Kottenstette, H. Nine, C. vanBuskirk, G. Karsai, and J. Sztipanovits. Automated Synthesis of Time-Triggered Architecture-based TrueTime Models for Platform Effects Simulation and Analysis.  Rapid Systems Prototyping (RSP), Jun. 2010.</a:t>
            </a:r>
          </a:p>
          <a:p>
            <a:pPr>
              <a:buNone/>
            </a:pPr>
            <a:r>
              <a:rPr lang="en-US" sz="1400" dirty="0" smtClean="0"/>
              <a:t>[5] P. </a:t>
            </a:r>
            <a:r>
              <a:rPr lang="en-US" sz="1400" dirty="0" err="1" smtClean="0"/>
              <a:t>Zuliani</a:t>
            </a:r>
            <a:r>
              <a:rPr lang="en-US" sz="1400" dirty="0" smtClean="0"/>
              <a:t>, A. </a:t>
            </a:r>
            <a:r>
              <a:rPr lang="en-US" sz="1400" dirty="0" err="1" smtClean="0"/>
              <a:t>Platzer</a:t>
            </a:r>
            <a:r>
              <a:rPr lang="en-US" sz="1400" dirty="0" smtClean="0"/>
              <a:t>, E. M. Clarke. Bayesian Statistical Model Checking with Application to </a:t>
            </a:r>
            <a:r>
              <a:rPr lang="en-US" sz="1400" dirty="0" err="1" smtClean="0"/>
              <a:t>Stateflow</a:t>
            </a:r>
            <a:r>
              <a:rPr lang="en-US" sz="1400" dirty="0" smtClean="0"/>
              <a:t>/Simulink Verification.  HSCC 2010 (Hybrid Systems: Computation and Control), Apr. 12-16, 2010, Stockholm, Sweden.</a:t>
            </a:r>
          </a:p>
          <a:p>
            <a:pPr>
              <a:buNone/>
            </a:pPr>
            <a:r>
              <a:rPr lang="en-US" sz="1400" dirty="0" smtClean="0"/>
              <a:t>[6] LeBlanc, H., E. </a:t>
            </a:r>
            <a:r>
              <a:rPr lang="en-US" sz="1400" dirty="0" err="1" smtClean="0"/>
              <a:t>Eyisi</a:t>
            </a:r>
            <a:r>
              <a:rPr lang="en-US" sz="1400" dirty="0" smtClean="0"/>
              <a:t>, N. Kottenstette, X. </a:t>
            </a:r>
            <a:r>
              <a:rPr lang="en-US" sz="1400" dirty="0" err="1" smtClean="0"/>
              <a:t>Koutsoukos</a:t>
            </a:r>
            <a:r>
              <a:rPr lang="en-US" sz="1400" dirty="0" smtClean="0"/>
              <a:t>, and J. Sztipanovits,  "A Passivity-Based Approach To Deployment In Multi-Agent Networks",  Informatics in Control, Automation and Robotics (ICINCO 2010), </a:t>
            </a:r>
            <a:r>
              <a:rPr lang="en-US" sz="1400" dirty="0" err="1" smtClean="0"/>
              <a:t>Funchal</a:t>
            </a:r>
            <a:r>
              <a:rPr lang="en-US" sz="1400" dirty="0" smtClean="0"/>
              <a:t>, Madeira - Portugal, Jun. 2010.</a:t>
            </a:r>
          </a:p>
          <a:p>
            <a:pPr>
              <a:buNone/>
            </a:pPr>
            <a:r>
              <a:rPr lang="en-US" sz="1400" dirty="0" smtClean="0"/>
              <a:t>[7] R. Thibodeaux.  The Specification and Implementation of a Model of Computation.  M.S. Thesis.  Vanderbilt University, May 2008.</a:t>
            </a:r>
          </a:p>
          <a:p>
            <a:pPr>
              <a:buNone/>
            </a:pPr>
            <a:r>
              <a:rPr lang="en-US" sz="1400" dirty="0" smtClean="0"/>
              <a:t>[8] N. Kottenstette,  "Constructive Non-Linear Control Design With Applications to Quad-Rotor and Fixed-Wing Aircraft",  Tech. Rpt., Inst. for Software Integrated Systems, Vanderbilt Univ., Jan. 2010. Nashville.</a:t>
            </a:r>
          </a:p>
          <a:p>
            <a:pPr>
              <a:buNone/>
            </a:pPr>
            <a:r>
              <a:rPr lang="en-US" sz="1400" dirty="0" smtClean="0"/>
              <a:t>[9] S. Bensalem, M. </a:t>
            </a:r>
            <a:r>
              <a:rPr lang="en-US" sz="1400" dirty="0" err="1" smtClean="0"/>
              <a:t>Bozga</a:t>
            </a:r>
            <a:r>
              <a:rPr lang="en-US" sz="1400" dirty="0" smtClean="0"/>
              <a:t>, T. Nguyen, J. </a:t>
            </a:r>
            <a:r>
              <a:rPr lang="en-US" sz="1400" dirty="0" err="1" smtClean="0"/>
              <a:t>Sifakis</a:t>
            </a:r>
            <a:r>
              <a:rPr lang="en-US" sz="1400" dirty="0" smtClean="0"/>
              <a:t>: D-Finder: A Tool for Compositional Deadlock Detection and Verification. CAV 2009: 614-619</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Big Picture: High-Confidence</a:t>
            </a:r>
            <a:br>
              <a:rPr lang="en-US" dirty="0" smtClean="0"/>
            </a:br>
            <a:r>
              <a:rPr lang="en-US" dirty="0" smtClean="0"/>
              <a:t>Embedded Software Design</a:t>
            </a:r>
            <a:endParaRPr lang="en-US" dirty="0"/>
          </a:p>
        </p:txBody>
      </p:sp>
      <p:grpSp>
        <p:nvGrpSpPr>
          <p:cNvPr id="3" name="Group 49"/>
          <p:cNvGrpSpPr/>
          <p:nvPr/>
        </p:nvGrpSpPr>
        <p:grpSpPr>
          <a:xfrm>
            <a:off x="152400" y="2057400"/>
            <a:ext cx="2819400" cy="2666999"/>
            <a:chOff x="288925" y="1611312"/>
            <a:chExt cx="5057775" cy="5175081"/>
          </a:xfrm>
        </p:grpSpPr>
        <p:grpSp>
          <p:nvGrpSpPr>
            <p:cNvPr id="4" name="Group 54"/>
            <p:cNvGrpSpPr>
              <a:grpSpLocks/>
            </p:cNvGrpSpPr>
            <p:nvPr/>
          </p:nvGrpSpPr>
          <p:grpSpPr bwMode="auto">
            <a:xfrm>
              <a:off x="1136650" y="3582987"/>
              <a:ext cx="4210050" cy="1234674"/>
              <a:chOff x="899538" y="3105150"/>
              <a:chExt cx="4210726" cy="1234378"/>
            </a:xfrm>
          </p:grpSpPr>
          <p:sp>
            <p:nvSpPr>
              <p:cNvPr id="13" name="Rectangle 12"/>
              <p:cNvSpPr/>
              <p:nvPr/>
            </p:nvSpPr>
            <p:spPr bwMode="auto">
              <a:xfrm>
                <a:off x="899538" y="3105150"/>
                <a:ext cx="4210726" cy="1152249"/>
              </a:xfrm>
              <a:prstGeom prst="rect">
                <a:avLst/>
              </a:prstGeom>
              <a:solidFill>
                <a:schemeClr val="accent5">
                  <a:lumMod val="40000"/>
                  <a:lumOff val="60000"/>
                </a:schemeClr>
              </a:solidFill>
              <a:ln w="38100" cap="flat" cmpd="sng" algn="ctr">
                <a:solidFill>
                  <a:schemeClr val="tx1"/>
                </a:solidFill>
                <a:prstDash val="solid"/>
                <a:round/>
                <a:headEnd type="none" w="med" len="med"/>
                <a:tailEnd type="none" w="med" len="med"/>
              </a:ln>
              <a:effectLst/>
            </p:spPr>
            <p:txBody>
              <a:bodyPr/>
              <a:lstStyle/>
              <a:p>
                <a:pPr>
                  <a:defRPr/>
                </a:pPr>
                <a:endParaRPr lang="en-US" sz="1000" b="1">
                  <a:solidFill>
                    <a:srgbClr val="000000"/>
                  </a:solidFill>
                  <a:latin typeface="Comic Sans MS" pitchFamily="66" charset="0"/>
                  <a:cs typeface="+mn-cs"/>
                </a:endParaRPr>
              </a:p>
            </p:txBody>
          </p:sp>
          <p:sp>
            <p:nvSpPr>
              <p:cNvPr id="14" name="Rectangle 7"/>
              <p:cNvSpPr>
                <a:spLocks noChangeArrowheads="1"/>
              </p:cNvSpPr>
              <p:nvPr/>
            </p:nvSpPr>
            <p:spPr bwMode="auto">
              <a:xfrm>
                <a:off x="1166238" y="3171825"/>
                <a:ext cx="1695450" cy="828675"/>
              </a:xfrm>
              <a:prstGeom prst="rect">
                <a:avLst/>
              </a:prstGeom>
              <a:solidFill>
                <a:srgbClr val="FFFFFF"/>
              </a:solidFill>
              <a:ln w="9525" algn="ctr">
                <a:solidFill>
                  <a:schemeClr val="tx1"/>
                </a:solidFill>
                <a:round/>
                <a:headEnd/>
                <a:tailEnd/>
              </a:ln>
            </p:spPr>
            <p:txBody>
              <a:bodyPr/>
              <a:lstStyle/>
              <a:p>
                <a:pPr algn="ctr"/>
                <a:r>
                  <a:rPr lang="en-US" sz="800" b="1" dirty="0">
                    <a:solidFill>
                      <a:srgbClr val="000000"/>
                    </a:solidFill>
                    <a:latin typeface="Arial" charset="0"/>
                  </a:rPr>
                  <a:t>Software</a:t>
                </a:r>
              </a:p>
              <a:p>
                <a:pPr algn="ctr"/>
                <a:r>
                  <a:rPr lang="en-US" sz="800" b="1" dirty="0">
                    <a:solidFill>
                      <a:srgbClr val="000000"/>
                    </a:solidFill>
                    <a:latin typeface="Arial" charset="0"/>
                  </a:rPr>
                  <a:t>Architecture</a:t>
                </a:r>
              </a:p>
              <a:p>
                <a:pPr algn="ctr"/>
                <a:r>
                  <a:rPr lang="en-US" sz="800" b="1" dirty="0">
                    <a:solidFill>
                      <a:srgbClr val="000000"/>
                    </a:solidFill>
                    <a:latin typeface="Arial" charset="0"/>
                  </a:rPr>
                  <a:t>Models</a:t>
                </a:r>
              </a:p>
            </p:txBody>
          </p:sp>
          <p:sp>
            <p:nvSpPr>
              <p:cNvPr id="15" name="Rectangle 8"/>
              <p:cNvSpPr>
                <a:spLocks noChangeArrowheads="1"/>
              </p:cNvSpPr>
              <p:nvPr/>
            </p:nvSpPr>
            <p:spPr bwMode="auto">
              <a:xfrm>
                <a:off x="3147438" y="3171825"/>
                <a:ext cx="1695450" cy="828675"/>
              </a:xfrm>
              <a:prstGeom prst="rect">
                <a:avLst/>
              </a:prstGeom>
              <a:solidFill>
                <a:srgbClr val="FFFFFF"/>
              </a:solidFill>
              <a:ln w="9525" algn="ctr">
                <a:solidFill>
                  <a:schemeClr val="tx1"/>
                </a:solidFill>
                <a:round/>
                <a:headEnd/>
                <a:tailEnd/>
              </a:ln>
            </p:spPr>
            <p:txBody>
              <a:bodyPr/>
              <a:lstStyle/>
              <a:p>
                <a:pPr algn="ctr"/>
                <a:r>
                  <a:rPr lang="en-US" sz="800" b="1" dirty="0">
                    <a:solidFill>
                      <a:srgbClr val="000000"/>
                    </a:solidFill>
                    <a:latin typeface="Arial" charset="0"/>
                  </a:rPr>
                  <a:t>Software Component Code</a:t>
                </a:r>
                <a:endParaRPr lang="en-US" sz="800" b="1" dirty="0">
                  <a:solidFill>
                    <a:srgbClr val="C00000"/>
                  </a:solidFill>
                  <a:latin typeface="Arial" charset="0"/>
                </a:endParaRPr>
              </a:p>
            </p:txBody>
          </p:sp>
          <p:sp>
            <p:nvSpPr>
              <p:cNvPr id="16" name="Left-Right Arrow 26"/>
              <p:cNvSpPr>
                <a:spLocks noChangeArrowheads="1"/>
              </p:cNvSpPr>
              <p:nvPr/>
            </p:nvSpPr>
            <p:spPr bwMode="auto">
              <a:xfrm>
                <a:off x="2871529" y="3514627"/>
                <a:ext cx="276269" cy="152363"/>
              </a:xfrm>
              <a:prstGeom prst="leftRightArrow">
                <a:avLst>
                  <a:gd name="adj1" fmla="val 50000"/>
                  <a:gd name="adj2" fmla="val 50003"/>
                </a:avLst>
              </a:prstGeom>
              <a:solidFill>
                <a:srgbClr val="D6D6F5"/>
              </a:solidFill>
              <a:ln w="9525" algn="ctr">
                <a:solidFill>
                  <a:schemeClr val="tx1"/>
                </a:solidFill>
                <a:round/>
                <a:headEnd/>
                <a:tailEnd/>
              </a:ln>
            </p:spPr>
            <p:txBody>
              <a:bodyPr/>
              <a:lstStyle/>
              <a:p>
                <a:pPr>
                  <a:defRPr/>
                </a:pPr>
                <a:endParaRPr lang="en-US" sz="1000" b="1">
                  <a:solidFill>
                    <a:srgbClr val="000000"/>
                  </a:solidFill>
                  <a:latin typeface="Comic Sans MS" pitchFamily="66" charset="0"/>
                  <a:cs typeface="+mn-cs"/>
                </a:endParaRPr>
              </a:p>
            </p:txBody>
          </p:sp>
          <p:sp>
            <p:nvSpPr>
              <p:cNvPr id="17" name="TextBox 40"/>
              <p:cNvSpPr txBox="1">
                <a:spLocks noChangeArrowheads="1"/>
              </p:cNvSpPr>
              <p:nvPr/>
            </p:nvSpPr>
            <p:spPr bwMode="auto">
              <a:xfrm>
                <a:off x="3009399" y="3935060"/>
                <a:ext cx="1711623" cy="404468"/>
              </a:xfrm>
              <a:prstGeom prst="rect">
                <a:avLst/>
              </a:prstGeom>
              <a:noFill/>
              <a:ln w="9525">
                <a:noFill/>
                <a:miter lim="800000"/>
                <a:headEnd/>
                <a:tailEnd/>
              </a:ln>
            </p:spPr>
            <p:txBody>
              <a:bodyPr wrap="none">
                <a:spAutoFit/>
              </a:bodyPr>
              <a:lstStyle/>
              <a:p>
                <a:r>
                  <a:rPr lang="en-US" sz="800" b="1" dirty="0">
                    <a:solidFill>
                      <a:srgbClr val="000000"/>
                    </a:solidFill>
                    <a:latin typeface="Arial" charset="0"/>
                  </a:rPr>
                  <a:t>Software design</a:t>
                </a:r>
              </a:p>
            </p:txBody>
          </p:sp>
        </p:grpSp>
        <p:grpSp>
          <p:nvGrpSpPr>
            <p:cNvPr id="6" name="Group 48"/>
            <p:cNvGrpSpPr/>
            <p:nvPr/>
          </p:nvGrpSpPr>
          <p:grpSpPr>
            <a:xfrm>
              <a:off x="288925" y="1611312"/>
              <a:ext cx="4225924" cy="5175081"/>
              <a:chOff x="288925" y="1611312"/>
              <a:chExt cx="4225924" cy="5175081"/>
            </a:xfrm>
          </p:grpSpPr>
          <p:sp>
            <p:nvSpPr>
              <p:cNvPr id="5" name="Down Arrow 18">
                <a:hlinkClick r:id="" action="ppaction://noaction"/>
              </p:cNvPr>
              <p:cNvSpPr>
                <a:spLocks noChangeArrowheads="1"/>
              </p:cNvSpPr>
              <p:nvPr/>
            </p:nvSpPr>
            <p:spPr bwMode="auto">
              <a:xfrm>
                <a:off x="482600" y="2795587"/>
                <a:ext cx="361950" cy="2754313"/>
              </a:xfrm>
              <a:prstGeom prst="upDownArrow">
                <a:avLst/>
              </a:prstGeom>
              <a:solidFill>
                <a:schemeClr val="accent5">
                  <a:lumMod val="20000"/>
                  <a:lumOff val="80000"/>
                </a:schemeClr>
              </a:solidFill>
              <a:ln w="9525" algn="ctr">
                <a:solidFill>
                  <a:schemeClr val="tx1"/>
                </a:solidFill>
                <a:round/>
                <a:headEnd/>
                <a:tailEnd/>
              </a:ln>
            </p:spPr>
            <p:txBody>
              <a:bodyPr/>
              <a:lstStyle/>
              <a:p>
                <a:pPr>
                  <a:defRPr/>
                </a:pPr>
                <a:endParaRPr lang="en-US" sz="1000" b="1">
                  <a:solidFill>
                    <a:srgbClr val="000000"/>
                  </a:solidFill>
                  <a:latin typeface="Comic Sans MS" pitchFamily="66" charset="0"/>
                  <a:cs typeface="+mn-cs"/>
                </a:endParaRPr>
              </a:p>
            </p:txBody>
          </p:sp>
          <p:grpSp>
            <p:nvGrpSpPr>
              <p:cNvPr id="12" name="Group 45"/>
              <p:cNvGrpSpPr>
                <a:grpSpLocks/>
              </p:cNvGrpSpPr>
              <p:nvPr/>
            </p:nvGrpSpPr>
            <p:grpSpPr bwMode="auto">
              <a:xfrm>
                <a:off x="288925" y="1611312"/>
                <a:ext cx="4210050" cy="1233321"/>
                <a:chOff x="52314" y="1133210"/>
                <a:chExt cx="4210320" cy="1233596"/>
              </a:xfrm>
            </p:grpSpPr>
            <p:sp>
              <p:nvSpPr>
                <p:cNvPr id="7" name="Rectangle 6"/>
                <p:cNvSpPr/>
                <p:nvPr/>
              </p:nvSpPr>
              <p:spPr bwMode="auto">
                <a:xfrm>
                  <a:off x="52314" y="1133210"/>
                  <a:ext cx="4210320" cy="1152780"/>
                </a:xfrm>
                <a:prstGeom prst="rect">
                  <a:avLst/>
                </a:prstGeom>
                <a:solidFill>
                  <a:schemeClr val="accent5">
                    <a:lumMod val="40000"/>
                    <a:lumOff val="60000"/>
                  </a:schemeClr>
                </a:solidFill>
                <a:ln w="38100" cap="flat" cmpd="sng" algn="ctr">
                  <a:solidFill>
                    <a:schemeClr val="tx1"/>
                  </a:solidFill>
                  <a:prstDash val="solid"/>
                  <a:round/>
                  <a:headEnd type="none" w="med" len="med"/>
                  <a:tailEnd type="none" w="med" len="med"/>
                </a:ln>
                <a:effectLst/>
              </p:spPr>
              <p:txBody>
                <a:bodyPr/>
                <a:lstStyle/>
                <a:p>
                  <a:pPr>
                    <a:defRPr/>
                  </a:pPr>
                  <a:endParaRPr lang="en-US" sz="1000" b="1">
                    <a:solidFill>
                      <a:srgbClr val="000000"/>
                    </a:solidFill>
                    <a:latin typeface="Comic Sans MS" pitchFamily="66" charset="0"/>
                    <a:cs typeface="+mn-cs"/>
                  </a:endParaRPr>
                </a:p>
              </p:txBody>
            </p:sp>
            <p:sp>
              <p:nvSpPr>
                <p:cNvPr id="8" name="Rectangle 2"/>
                <p:cNvSpPr>
                  <a:spLocks noChangeArrowheads="1"/>
                </p:cNvSpPr>
                <p:nvPr/>
              </p:nvSpPr>
              <p:spPr bwMode="auto">
                <a:xfrm>
                  <a:off x="319014" y="1200150"/>
                  <a:ext cx="1695450" cy="828675"/>
                </a:xfrm>
                <a:prstGeom prst="rect">
                  <a:avLst/>
                </a:prstGeom>
                <a:solidFill>
                  <a:srgbClr val="FFFFFF"/>
                </a:solidFill>
                <a:ln w="9525" algn="ctr">
                  <a:solidFill>
                    <a:schemeClr val="tx1"/>
                  </a:solidFill>
                  <a:round/>
                  <a:headEnd/>
                  <a:tailEnd/>
                </a:ln>
              </p:spPr>
              <p:txBody>
                <a:bodyPr/>
                <a:lstStyle/>
                <a:p>
                  <a:pPr algn="ctr"/>
                  <a:r>
                    <a:rPr lang="en-US" sz="800" b="1" dirty="0">
                      <a:solidFill>
                        <a:srgbClr val="000000"/>
                      </a:solidFill>
                      <a:latin typeface="Arial" charset="0"/>
                    </a:rPr>
                    <a:t>Plant Dynamics</a:t>
                  </a:r>
                </a:p>
                <a:p>
                  <a:pPr algn="ctr"/>
                  <a:r>
                    <a:rPr lang="en-US" sz="800" b="1" dirty="0">
                      <a:solidFill>
                        <a:srgbClr val="000000"/>
                      </a:solidFill>
                      <a:latin typeface="Arial" charset="0"/>
                    </a:rPr>
                    <a:t>Models</a:t>
                  </a:r>
                </a:p>
              </p:txBody>
            </p:sp>
            <p:sp>
              <p:nvSpPr>
                <p:cNvPr id="9" name="Rectangle 4"/>
                <p:cNvSpPr>
                  <a:spLocks noChangeArrowheads="1"/>
                </p:cNvSpPr>
                <p:nvPr/>
              </p:nvSpPr>
              <p:spPr bwMode="auto">
                <a:xfrm>
                  <a:off x="2300214" y="1200150"/>
                  <a:ext cx="1695450" cy="828675"/>
                </a:xfrm>
                <a:prstGeom prst="rect">
                  <a:avLst/>
                </a:prstGeom>
                <a:solidFill>
                  <a:srgbClr val="FFFFFF"/>
                </a:solidFill>
                <a:ln w="9525" algn="ctr">
                  <a:solidFill>
                    <a:schemeClr val="tx1"/>
                  </a:solidFill>
                  <a:round/>
                  <a:headEnd/>
                  <a:tailEnd/>
                </a:ln>
              </p:spPr>
              <p:txBody>
                <a:bodyPr/>
                <a:lstStyle/>
                <a:p>
                  <a:pPr algn="ctr"/>
                  <a:r>
                    <a:rPr lang="en-US" sz="900" b="1" dirty="0">
                      <a:solidFill>
                        <a:srgbClr val="000000"/>
                      </a:solidFill>
                      <a:latin typeface="Arial" charset="0"/>
                    </a:rPr>
                    <a:t>Controller Models</a:t>
                  </a:r>
                </a:p>
              </p:txBody>
            </p:sp>
            <p:sp>
              <p:nvSpPr>
                <p:cNvPr id="10" name="Left-Right Arrow 25"/>
                <p:cNvSpPr>
                  <a:spLocks noChangeArrowheads="1"/>
                </p:cNvSpPr>
                <p:nvPr/>
              </p:nvSpPr>
              <p:spPr bwMode="auto">
                <a:xfrm>
                  <a:off x="2014590" y="1580984"/>
                  <a:ext cx="276243" cy="152434"/>
                </a:xfrm>
                <a:prstGeom prst="leftRightArrow">
                  <a:avLst>
                    <a:gd name="adj1" fmla="val 50000"/>
                    <a:gd name="adj2" fmla="val 50003"/>
                  </a:avLst>
                </a:prstGeom>
                <a:solidFill>
                  <a:schemeClr val="accent5">
                    <a:lumMod val="20000"/>
                    <a:lumOff val="80000"/>
                  </a:schemeClr>
                </a:solidFill>
                <a:ln w="9525" algn="ctr">
                  <a:solidFill>
                    <a:schemeClr val="tx1"/>
                  </a:solidFill>
                  <a:round/>
                  <a:headEnd/>
                  <a:tailEnd/>
                </a:ln>
              </p:spPr>
              <p:txBody>
                <a:bodyPr/>
                <a:lstStyle/>
                <a:p>
                  <a:pPr>
                    <a:defRPr/>
                  </a:pPr>
                  <a:endParaRPr lang="en-US" sz="1000" b="1">
                    <a:solidFill>
                      <a:srgbClr val="000000"/>
                    </a:solidFill>
                    <a:latin typeface="Comic Sans MS" pitchFamily="66" charset="0"/>
                    <a:cs typeface="+mn-cs"/>
                  </a:endParaRPr>
                </a:p>
              </p:txBody>
            </p:sp>
            <p:sp>
              <p:nvSpPr>
                <p:cNvPr id="11" name="TextBox 41"/>
                <p:cNvSpPr txBox="1">
                  <a:spLocks noChangeArrowheads="1"/>
                </p:cNvSpPr>
                <p:nvPr/>
              </p:nvSpPr>
              <p:spPr bwMode="auto">
                <a:xfrm>
                  <a:off x="2059186" y="1962151"/>
                  <a:ext cx="1809466" cy="404655"/>
                </a:xfrm>
                <a:prstGeom prst="rect">
                  <a:avLst/>
                </a:prstGeom>
                <a:noFill/>
                <a:ln w="9525">
                  <a:noFill/>
                  <a:miter lim="800000"/>
                  <a:headEnd/>
                  <a:tailEnd/>
                </a:ln>
              </p:spPr>
              <p:txBody>
                <a:bodyPr wrap="none">
                  <a:spAutoFit/>
                </a:bodyPr>
                <a:lstStyle/>
                <a:p>
                  <a:r>
                    <a:rPr lang="en-US" sz="800" b="1" dirty="0">
                      <a:solidFill>
                        <a:srgbClr val="000000"/>
                      </a:solidFill>
                      <a:latin typeface="Arial" charset="0"/>
                    </a:rPr>
                    <a:t>Controller design</a:t>
                  </a:r>
                </a:p>
              </p:txBody>
            </p:sp>
          </p:grpSp>
          <p:grpSp>
            <p:nvGrpSpPr>
              <p:cNvPr id="18" name="Group 55"/>
              <p:cNvGrpSpPr>
                <a:grpSpLocks/>
              </p:cNvGrpSpPr>
              <p:nvPr/>
            </p:nvGrpSpPr>
            <p:grpSpPr bwMode="auto">
              <a:xfrm>
                <a:off x="304800" y="5554669"/>
                <a:ext cx="4210049" cy="1231724"/>
                <a:chOff x="67812" y="5076825"/>
                <a:chExt cx="4209628" cy="1232138"/>
              </a:xfrm>
            </p:grpSpPr>
            <p:sp>
              <p:nvSpPr>
                <p:cNvPr id="19" name="Rectangle 18"/>
                <p:cNvSpPr/>
                <p:nvPr/>
              </p:nvSpPr>
              <p:spPr bwMode="auto">
                <a:xfrm>
                  <a:off x="67812" y="5076825"/>
                  <a:ext cx="4209628" cy="1152914"/>
                </a:xfrm>
                <a:prstGeom prst="rect">
                  <a:avLst/>
                </a:prstGeom>
                <a:solidFill>
                  <a:schemeClr val="accent5">
                    <a:lumMod val="40000"/>
                    <a:lumOff val="60000"/>
                  </a:schemeClr>
                </a:solidFill>
                <a:ln w="38100" cap="flat" cmpd="sng" algn="ctr">
                  <a:solidFill>
                    <a:schemeClr val="tx1"/>
                  </a:solidFill>
                  <a:prstDash val="solid"/>
                  <a:round/>
                  <a:headEnd type="none" w="med" len="med"/>
                  <a:tailEnd type="none" w="med" len="med"/>
                </a:ln>
                <a:effectLst/>
              </p:spPr>
              <p:txBody>
                <a:bodyPr/>
                <a:lstStyle/>
                <a:p>
                  <a:pPr>
                    <a:defRPr/>
                  </a:pPr>
                  <a:endParaRPr lang="en-US" sz="1000" b="1">
                    <a:solidFill>
                      <a:srgbClr val="000000"/>
                    </a:solidFill>
                    <a:latin typeface="Comic Sans MS" pitchFamily="66" charset="0"/>
                    <a:cs typeface="+mn-cs"/>
                  </a:endParaRPr>
                </a:p>
              </p:txBody>
            </p:sp>
            <p:sp>
              <p:nvSpPr>
                <p:cNvPr id="20" name="Rectangle 10"/>
                <p:cNvSpPr>
                  <a:spLocks noChangeArrowheads="1"/>
                </p:cNvSpPr>
                <p:nvPr/>
              </p:nvSpPr>
              <p:spPr bwMode="auto">
                <a:xfrm>
                  <a:off x="319014" y="5143500"/>
                  <a:ext cx="1695450" cy="828675"/>
                </a:xfrm>
                <a:prstGeom prst="rect">
                  <a:avLst/>
                </a:prstGeom>
                <a:solidFill>
                  <a:srgbClr val="FFFFFF"/>
                </a:solidFill>
                <a:ln w="9525" algn="ctr">
                  <a:solidFill>
                    <a:schemeClr val="tx1"/>
                  </a:solidFill>
                  <a:round/>
                  <a:headEnd/>
                  <a:tailEnd/>
                </a:ln>
              </p:spPr>
              <p:txBody>
                <a:bodyPr/>
                <a:lstStyle/>
                <a:p>
                  <a:pPr algn="ctr"/>
                  <a:r>
                    <a:rPr lang="en-US" sz="800" b="1" dirty="0">
                      <a:solidFill>
                        <a:srgbClr val="000000"/>
                      </a:solidFill>
                      <a:latin typeface="Arial" charset="0"/>
                    </a:rPr>
                    <a:t>System </a:t>
                  </a:r>
                </a:p>
                <a:p>
                  <a:pPr algn="ctr"/>
                  <a:r>
                    <a:rPr lang="en-US" sz="800" b="1" dirty="0">
                      <a:solidFill>
                        <a:srgbClr val="000000"/>
                      </a:solidFill>
                      <a:latin typeface="Arial" charset="0"/>
                    </a:rPr>
                    <a:t>Architecture Models</a:t>
                  </a:r>
                </a:p>
              </p:txBody>
            </p:sp>
            <p:sp>
              <p:nvSpPr>
                <p:cNvPr id="21" name="Rectangle 11"/>
                <p:cNvSpPr>
                  <a:spLocks noChangeArrowheads="1"/>
                </p:cNvSpPr>
                <p:nvPr/>
              </p:nvSpPr>
              <p:spPr bwMode="auto">
                <a:xfrm>
                  <a:off x="2300214" y="5143500"/>
                  <a:ext cx="1695450" cy="828675"/>
                </a:xfrm>
                <a:prstGeom prst="rect">
                  <a:avLst/>
                </a:prstGeom>
                <a:solidFill>
                  <a:srgbClr val="FFFFFF"/>
                </a:solidFill>
                <a:ln w="9525" algn="ctr">
                  <a:solidFill>
                    <a:schemeClr val="tx1"/>
                  </a:solidFill>
                  <a:round/>
                  <a:headEnd/>
                  <a:tailEnd/>
                </a:ln>
              </p:spPr>
              <p:txBody>
                <a:bodyPr/>
                <a:lstStyle/>
                <a:p>
                  <a:pPr algn="ctr"/>
                  <a:r>
                    <a:rPr lang="en-US" sz="700" b="1" dirty="0">
                      <a:solidFill>
                        <a:srgbClr val="000000"/>
                      </a:solidFill>
                      <a:latin typeface="Arial" charset="0"/>
                    </a:rPr>
                    <a:t>Resource</a:t>
                  </a:r>
                </a:p>
                <a:p>
                  <a:pPr algn="ctr"/>
                  <a:r>
                    <a:rPr lang="en-US" sz="700" b="1" dirty="0">
                      <a:solidFill>
                        <a:srgbClr val="000000"/>
                      </a:solidFill>
                      <a:latin typeface="Arial" charset="0"/>
                    </a:rPr>
                    <a:t>Management</a:t>
                  </a:r>
                </a:p>
                <a:p>
                  <a:pPr algn="ctr"/>
                  <a:r>
                    <a:rPr lang="en-US" sz="700" b="1" dirty="0">
                      <a:solidFill>
                        <a:srgbClr val="000000"/>
                      </a:solidFill>
                      <a:latin typeface="Arial" charset="0"/>
                    </a:rPr>
                    <a:t>Models</a:t>
                  </a:r>
                </a:p>
                <a:p>
                  <a:pPr algn="ctr"/>
                  <a:endParaRPr lang="en-US" sz="700" b="1" dirty="0">
                    <a:solidFill>
                      <a:srgbClr val="000000"/>
                    </a:solidFill>
                    <a:latin typeface="Arial" charset="0"/>
                  </a:endParaRPr>
                </a:p>
              </p:txBody>
            </p:sp>
            <p:sp>
              <p:nvSpPr>
                <p:cNvPr id="22" name="Left-Right Arrow 27"/>
                <p:cNvSpPr>
                  <a:spLocks noChangeArrowheads="1"/>
                </p:cNvSpPr>
                <p:nvPr/>
              </p:nvSpPr>
              <p:spPr bwMode="auto">
                <a:xfrm>
                  <a:off x="2023416" y="5486538"/>
                  <a:ext cx="276197" cy="152451"/>
                </a:xfrm>
                <a:prstGeom prst="leftRightArrow">
                  <a:avLst>
                    <a:gd name="adj1" fmla="val 50000"/>
                    <a:gd name="adj2" fmla="val 50003"/>
                  </a:avLst>
                </a:prstGeom>
                <a:solidFill>
                  <a:srgbClr val="D6D6F5"/>
                </a:solidFill>
                <a:ln w="9525" algn="ctr">
                  <a:solidFill>
                    <a:schemeClr val="tx1"/>
                  </a:solidFill>
                  <a:round/>
                  <a:headEnd/>
                  <a:tailEnd/>
                </a:ln>
              </p:spPr>
              <p:txBody>
                <a:bodyPr/>
                <a:lstStyle/>
                <a:p>
                  <a:pPr>
                    <a:defRPr/>
                  </a:pPr>
                  <a:endParaRPr lang="en-US" sz="1000" b="1">
                    <a:solidFill>
                      <a:srgbClr val="000000"/>
                    </a:solidFill>
                    <a:latin typeface="Comic Sans MS" pitchFamily="66" charset="0"/>
                    <a:cs typeface="+mn-cs"/>
                  </a:endParaRPr>
                </a:p>
              </p:txBody>
            </p:sp>
            <p:sp>
              <p:nvSpPr>
                <p:cNvPr id="23" name="TextBox 42"/>
                <p:cNvSpPr txBox="1">
                  <a:spLocks noChangeArrowheads="1"/>
                </p:cNvSpPr>
                <p:nvPr/>
              </p:nvSpPr>
              <p:spPr bwMode="auto">
                <a:xfrm>
                  <a:off x="1200408" y="5904262"/>
                  <a:ext cx="2391508" cy="404701"/>
                </a:xfrm>
                <a:prstGeom prst="rect">
                  <a:avLst/>
                </a:prstGeom>
                <a:noFill/>
                <a:ln w="9525">
                  <a:noFill/>
                  <a:miter lim="800000"/>
                  <a:headEnd/>
                  <a:tailEnd/>
                </a:ln>
              </p:spPr>
              <p:txBody>
                <a:bodyPr wrap="none">
                  <a:spAutoFit/>
                </a:bodyPr>
                <a:lstStyle/>
                <a:p>
                  <a:r>
                    <a:rPr lang="en-US" sz="800" b="1" dirty="0">
                      <a:solidFill>
                        <a:srgbClr val="000000"/>
                      </a:solidFill>
                      <a:latin typeface="Arial" charset="0"/>
                    </a:rPr>
                    <a:t>System Platform Design</a:t>
                  </a:r>
                </a:p>
              </p:txBody>
            </p:sp>
          </p:grpSp>
          <p:grpSp>
            <p:nvGrpSpPr>
              <p:cNvPr id="24" name="Group 59"/>
              <p:cNvGrpSpPr>
                <a:grpSpLocks/>
              </p:cNvGrpSpPr>
              <p:nvPr/>
            </p:nvGrpSpPr>
            <p:grpSpPr bwMode="auto">
              <a:xfrm>
                <a:off x="2455863" y="2782887"/>
                <a:ext cx="704850" cy="771525"/>
                <a:chOff x="2219324" y="2305050"/>
                <a:chExt cx="704851" cy="771525"/>
              </a:xfrm>
            </p:grpSpPr>
            <p:grpSp>
              <p:nvGrpSpPr>
                <p:cNvPr id="25" name="Group 35"/>
                <p:cNvGrpSpPr/>
                <p:nvPr/>
              </p:nvGrpSpPr>
              <p:grpSpPr>
                <a:xfrm>
                  <a:off x="2219325" y="2536879"/>
                  <a:ext cx="704850" cy="180973"/>
                  <a:chOff x="5534025" y="4305300"/>
                  <a:chExt cx="990600" cy="209550"/>
                </a:xfrm>
                <a:solidFill>
                  <a:srgbClr val="FFFFFF"/>
                </a:solidFill>
              </p:grpSpPr>
              <p:sp>
                <p:nvSpPr>
                  <p:cNvPr id="31" name="Arc 30"/>
                  <p:cNvSpPr/>
                  <p:nvPr/>
                </p:nvSpPr>
                <p:spPr bwMode="auto">
                  <a:xfrm>
                    <a:off x="5534025" y="4305300"/>
                    <a:ext cx="971550" cy="209550"/>
                  </a:xfrm>
                  <a:prstGeom prst="arc">
                    <a:avLst/>
                  </a:prstGeom>
                  <a:grpFill/>
                  <a:ln w="9525" cap="flat" cmpd="sng" algn="ctr">
                    <a:solidFill>
                      <a:schemeClr val="tx1"/>
                    </a:solidFill>
                    <a:prstDash val="solid"/>
                    <a:round/>
                    <a:headEnd type="none" w="med" len="med"/>
                    <a:tailEnd type="none" w="med" len="med"/>
                  </a:ln>
                  <a:effectLst/>
                </p:spPr>
                <p:txBody>
                  <a:bodyPr/>
                  <a:lstStyle/>
                  <a:p>
                    <a:pPr>
                      <a:defRPr/>
                    </a:pPr>
                    <a:endParaRPr lang="en-US" sz="1000" b="1">
                      <a:solidFill>
                        <a:srgbClr val="000000"/>
                      </a:solidFill>
                      <a:latin typeface="Comic Sans MS" pitchFamily="66" charset="0"/>
                      <a:cs typeface="+mn-cs"/>
                    </a:endParaRPr>
                  </a:p>
                </p:txBody>
              </p:sp>
              <p:sp>
                <p:nvSpPr>
                  <p:cNvPr id="32" name="Arc 31"/>
                  <p:cNvSpPr/>
                  <p:nvPr/>
                </p:nvSpPr>
                <p:spPr bwMode="auto">
                  <a:xfrm flipH="1">
                    <a:off x="5553075" y="4305300"/>
                    <a:ext cx="971550" cy="209550"/>
                  </a:xfrm>
                  <a:prstGeom prst="arc">
                    <a:avLst/>
                  </a:prstGeom>
                  <a:grpFill/>
                  <a:ln w="9525" cap="flat" cmpd="sng" algn="ctr">
                    <a:solidFill>
                      <a:schemeClr val="tx1"/>
                    </a:solidFill>
                    <a:prstDash val="solid"/>
                    <a:round/>
                    <a:headEnd type="none" w="med" len="med"/>
                    <a:tailEnd type="none" w="med" len="med"/>
                  </a:ln>
                  <a:effectLst/>
                </p:spPr>
                <p:txBody>
                  <a:bodyPr/>
                  <a:lstStyle/>
                  <a:p>
                    <a:pPr>
                      <a:defRPr/>
                    </a:pPr>
                    <a:endParaRPr lang="en-US" sz="1000" b="1">
                      <a:solidFill>
                        <a:srgbClr val="000000"/>
                      </a:solidFill>
                      <a:latin typeface="Comic Sans MS" pitchFamily="66" charset="0"/>
                      <a:cs typeface="+mn-cs"/>
                    </a:endParaRPr>
                  </a:p>
                </p:txBody>
              </p:sp>
            </p:grpSp>
            <p:grpSp>
              <p:nvGrpSpPr>
                <p:cNvPr id="26" name="Group 57"/>
                <p:cNvGrpSpPr>
                  <a:grpSpLocks/>
                </p:cNvGrpSpPr>
                <p:nvPr/>
              </p:nvGrpSpPr>
              <p:grpSpPr bwMode="auto">
                <a:xfrm>
                  <a:off x="2219324" y="2305050"/>
                  <a:ext cx="704850" cy="771525"/>
                  <a:chOff x="2219324" y="2305050"/>
                  <a:chExt cx="704850" cy="771525"/>
                </a:xfrm>
              </p:grpSpPr>
              <p:sp>
                <p:nvSpPr>
                  <p:cNvPr id="27" name="Down Arrow 18">
                    <a:hlinkClick r:id="" action="ppaction://noaction"/>
                  </p:cNvPr>
                  <p:cNvSpPr>
                    <a:spLocks noChangeArrowheads="1"/>
                  </p:cNvSpPr>
                  <p:nvPr/>
                </p:nvSpPr>
                <p:spPr bwMode="auto">
                  <a:xfrm>
                    <a:off x="2371724" y="2305050"/>
                    <a:ext cx="361951" cy="771525"/>
                  </a:xfrm>
                  <a:prstGeom prst="upDownArrow">
                    <a:avLst/>
                  </a:prstGeom>
                  <a:solidFill>
                    <a:srgbClr val="D3E2F1"/>
                  </a:solidFill>
                  <a:ln w="9525" algn="ctr">
                    <a:solidFill>
                      <a:schemeClr val="tx1"/>
                    </a:solidFill>
                    <a:round/>
                    <a:headEnd/>
                    <a:tailEnd/>
                  </a:ln>
                </p:spPr>
                <p:txBody>
                  <a:bodyPr/>
                  <a:lstStyle/>
                  <a:p>
                    <a:pPr>
                      <a:defRPr/>
                    </a:pPr>
                    <a:endParaRPr lang="en-US" sz="1000" b="1">
                      <a:solidFill>
                        <a:srgbClr val="000000"/>
                      </a:solidFill>
                      <a:latin typeface="Comic Sans MS" pitchFamily="66" charset="0"/>
                      <a:cs typeface="+mn-cs"/>
                    </a:endParaRPr>
                  </a:p>
                </p:txBody>
              </p:sp>
              <p:grpSp>
                <p:nvGrpSpPr>
                  <p:cNvPr id="28" name="Group 36"/>
                  <p:cNvGrpSpPr/>
                  <p:nvPr/>
                </p:nvGrpSpPr>
                <p:grpSpPr bwMode="auto">
                  <a:xfrm flipV="1">
                    <a:off x="2219324" y="2536878"/>
                    <a:ext cx="704850" cy="180975"/>
                    <a:chOff x="5534025" y="4305300"/>
                    <a:chExt cx="990600" cy="209550"/>
                  </a:xfrm>
                  <a:solidFill>
                    <a:srgbClr val="FFFFFF"/>
                  </a:solidFill>
                </p:grpSpPr>
                <p:sp>
                  <p:nvSpPr>
                    <p:cNvPr id="29" name="Arc 28"/>
                    <p:cNvSpPr/>
                    <p:nvPr/>
                  </p:nvSpPr>
                  <p:spPr bwMode="auto">
                    <a:xfrm>
                      <a:off x="5534025" y="4305300"/>
                      <a:ext cx="971550" cy="209550"/>
                    </a:xfrm>
                    <a:prstGeom prst="arc">
                      <a:avLst/>
                    </a:prstGeom>
                    <a:grpFill/>
                    <a:ln w="9525" cap="flat" cmpd="sng" algn="ctr">
                      <a:solidFill>
                        <a:schemeClr val="tx1"/>
                      </a:solidFill>
                      <a:prstDash val="solid"/>
                      <a:round/>
                      <a:headEnd type="none" w="med" len="med"/>
                      <a:tailEnd type="none" w="med" len="med"/>
                    </a:ln>
                    <a:effectLst/>
                  </p:spPr>
                  <p:txBody>
                    <a:bodyPr/>
                    <a:lstStyle/>
                    <a:p>
                      <a:pPr>
                        <a:defRPr/>
                      </a:pPr>
                      <a:endParaRPr lang="en-US" sz="1000" b="1">
                        <a:solidFill>
                          <a:srgbClr val="000000"/>
                        </a:solidFill>
                        <a:latin typeface="Comic Sans MS" pitchFamily="66" charset="0"/>
                        <a:cs typeface="+mn-cs"/>
                      </a:endParaRPr>
                    </a:p>
                  </p:txBody>
                </p:sp>
                <p:sp>
                  <p:nvSpPr>
                    <p:cNvPr id="30" name="Arc 29"/>
                    <p:cNvSpPr/>
                    <p:nvPr/>
                  </p:nvSpPr>
                  <p:spPr bwMode="auto">
                    <a:xfrm flipH="1">
                      <a:off x="5553075" y="4305300"/>
                      <a:ext cx="971550" cy="209550"/>
                    </a:xfrm>
                    <a:prstGeom prst="arc">
                      <a:avLst/>
                    </a:prstGeom>
                    <a:grpFill/>
                    <a:ln w="9525" cap="flat" cmpd="sng" algn="ctr">
                      <a:solidFill>
                        <a:schemeClr val="tx1"/>
                      </a:solidFill>
                      <a:prstDash val="solid"/>
                      <a:round/>
                      <a:headEnd type="none" w="med" len="med"/>
                      <a:tailEnd type="none" w="med" len="med"/>
                    </a:ln>
                    <a:effectLst/>
                  </p:spPr>
                  <p:txBody>
                    <a:bodyPr/>
                    <a:lstStyle/>
                    <a:p>
                      <a:pPr>
                        <a:defRPr/>
                      </a:pPr>
                      <a:endParaRPr lang="en-US" sz="1000" b="1">
                        <a:solidFill>
                          <a:srgbClr val="000000"/>
                        </a:solidFill>
                        <a:latin typeface="Comic Sans MS" pitchFamily="66" charset="0"/>
                        <a:cs typeface="+mn-cs"/>
                      </a:endParaRPr>
                    </a:p>
                  </p:txBody>
                </p:sp>
              </p:grpSp>
            </p:grpSp>
          </p:grpSp>
          <p:grpSp>
            <p:nvGrpSpPr>
              <p:cNvPr id="33" name="Group 60"/>
              <p:cNvGrpSpPr>
                <a:grpSpLocks/>
              </p:cNvGrpSpPr>
              <p:nvPr/>
            </p:nvGrpSpPr>
            <p:grpSpPr bwMode="auto">
              <a:xfrm>
                <a:off x="2427288" y="4754562"/>
                <a:ext cx="704850" cy="771525"/>
                <a:chOff x="2190750" y="4276725"/>
                <a:chExt cx="704851" cy="771525"/>
              </a:xfrm>
            </p:grpSpPr>
            <p:grpSp>
              <p:nvGrpSpPr>
                <p:cNvPr id="34" name="Group 46"/>
                <p:cNvGrpSpPr/>
                <p:nvPr/>
              </p:nvGrpSpPr>
              <p:grpSpPr>
                <a:xfrm>
                  <a:off x="2190750" y="4537129"/>
                  <a:ext cx="704850" cy="180973"/>
                  <a:chOff x="5534025" y="4305300"/>
                  <a:chExt cx="990600" cy="209550"/>
                </a:xfrm>
                <a:solidFill>
                  <a:srgbClr val="FFFFFF"/>
                </a:solidFill>
              </p:grpSpPr>
              <p:sp>
                <p:nvSpPr>
                  <p:cNvPr id="40" name="Arc 39"/>
                  <p:cNvSpPr/>
                  <p:nvPr/>
                </p:nvSpPr>
                <p:spPr bwMode="auto">
                  <a:xfrm>
                    <a:off x="5534025" y="4305300"/>
                    <a:ext cx="971550" cy="209550"/>
                  </a:xfrm>
                  <a:prstGeom prst="arc">
                    <a:avLst/>
                  </a:prstGeom>
                  <a:grpFill/>
                  <a:ln w="9525" cap="flat" cmpd="sng" algn="ctr">
                    <a:solidFill>
                      <a:schemeClr val="tx1"/>
                    </a:solidFill>
                    <a:prstDash val="solid"/>
                    <a:round/>
                    <a:headEnd type="none" w="med" len="med"/>
                    <a:tailEnd type="none" w="med" len="med"/>
                  </a:ln>
                  <a:effectLst/>
                </p:spPr>
                <p:txBody>
                  <a:bodyPr/>
                  <a:lstStyle/>
                  <a:p>
                    <a:pPr>
                      <a:defRPr/>
                    </a:pPr>
                    <a:endParaRPr lang="en-US" sz="1000" b="1">
                      <a:solidFill>
                        <a:srgbClr val="000000"/>
                      </a:solidFill>
                      <a:latin typeface="Comic Sans MS" pitchFamily="66" charset="0"/>
                      <a:cs typeface="+mn-cs"/>
                    </a:endParaRPr>
                  </a:p>
                </p:txBody>
              </p:sp>
              <p:sp>
                <p:nvSpPr>
                  <p:cNvPr id="41" name="Arc 40"/>
                  <p:cNvSpPr/>
                  <p:nvPr/>
                </p:nvSpPr>
                <p:spPr bwMode="auto">
                  <a:xfrm flipH="1">
                    <a:off x="5553075" y="4305300"/>
                    <a:ext cx="971550" cy="209550"/>
                  </a:xfrm>
                  <a:prstGeom prst="arc">
                    <a:avLst/>
                  </a:prstGeom>
                  <a:grpFill/>
                  <a:ln w="9525" cap="flat" cmpd="sng" algn="ctr">
                    <a:solidFill>
                      <a:schemeClr val="tx1"/>
                    </a:solidFill>
                    <a:prstDash val="solid"/>
                    <a:round/>
                    <a:headEnd type="none" w="med" len="med"/>
                    <a:tailEnd type="none" w="med" len="med"/>
                  </a:ln>
                  <a:effectLst/>
                </p:spPr>
                <p:txBody>
                  <a:bodyPr/>
                  <a:lstStyle/>
                  <a:p>
                    <a:pPr>
                      <a:defRPr/>
                    </a:pPr>
                    <a:endParaRPr lang="en-US" sz="1000" b="1">
                      <a:solidFill>
                        <a:srgbClr val="000000"/>
                      </a:solidFill>
                      <a:latin typeface="Comic Sans MS" pitchFamily="66" charset="0"/>
                      <a:cs typeface="+mn-cs"/>
                    </a:endParaRPr>
                  </a:p>
                </p:txBody>
              </p:sp>
            </p:grpSp>
            <p:grpSp>
              <p:nvGrpSpPr>
                <p:cNvPr id="35" name="Group 58"/>
                <p:cNvGrpSpPr>
                  <a:grpSpLocks/>
                </p:cNvGrpSpPr>
                <p:nvPr/>
              </p:nvGrpSpPr>
              <p:grpSpPr bwMode="auto">
                <a:xfrm>
                  <a:off x="2190751" y="4276725"/>
                  <a:ext cx="704850" cy="771525"/>
                  <a:chOff x="2190751" y="4276725"/>
                  <a:chExt cx="704850" cy="771525"/>
                </a:xfrm>
              </p:grpSpPr>
              <p:sp>
                <p:nvSpPr>
                  <p:cNvPr id="36" name="Up-Down Arrow 35"/>
                  <p:cNvSpPr/>
                  <p:nvPr/>
                </p:nvSpPr>
                <p:spPr bwMode="auto">
                  <a:xfrm>
                    <a:off x="2333625" y="4276725"/>
                    <a:ext cx="361951" cy="771525"/>
                  </a:xfrm>
                  <a:prstGeom prst="upDownArrow">
                    <a:avLst/>
                  </a:prstGeom>
                  <a:solidFill>
                    <a:srgbClr val="D3E2F1"/>
                  </a:solidFill>
                  <a:ln w="9525" cap="flat" cmpd="sng" algn="ctr">
                    <a:solidFill>
                      <a:schemeClr val="tx1"/>
                    </a:solidFill>
                    <a:prstDash val="solid"/>
                    <a:round/>
                    <a:headEnd type="none" w="med" len="med"/>
                    <a:tailEnd type="none" w="med" len="med"/>
                  </a:ln>
                  <a:effectLst/>
                </p:spPr>
                <p:txBody>
                  <a:bodyPr/>
                  <a:lstStyle/>
                  <a:p>
                    <a:pPr>
                      <a:defRPr/>
                    </a:pPr>
                    <a:endParaRPr lang="en-US" sz="1000" b="1">
                      <a:solidFill>
                        <a:srgbClr val="000000"/>
                      </a:solidFill>
                      <a:latin typeface="Comic Sans MS" pitchFamily="66" charset="0"/>
                      <a:cs typeface="+mn-cs"/>
                    </a:endParaRPr>
                  </a:p>
                </p:txBody>
              </p:sp>
              <p:grpSp>
                <p:nvGrpSpPr>
                  <p:cNvPr id="37" name="Group 51"/>
                  <p:cNvGrpSpPr/>
                  <p:nvPr/>
                </p:nvGrpSpPr>
                <p:grpSpPr bwMode="auto">
                  <a:xfrm flipV="1">
                    <a:off x="2190751" y="4537128"/>
                    <a:ext cx="704850" cy="180975"/>
                    <a:chOff x="5534025" y="4305300"/>
                    <a:chExt cx="990600" cy="209550"/>
                  </a:xfrm>
                  <a:solidFill>
                    <a:srgbClr val="FFFFFF"/>
                  </a:solidFill>
                </p:grpSpPr>
                <p:sp>
                  <p:nvSpPr>
                    <p:cNvPr id="38" name="Arc 37"/>
                    <p:cNvSpPr/>
                    <p:nvPr/>
                  </p:nvSpPr>
                  <p:spPr bwMode="auto">
                    <a:xfrm>
                      <a:off x="5534025" y="4305300"/>
                      <a:ext cx="971550" cy="209550"/>
                    </a:xfrm>
                    <a:prstGeom prst="arc">
                      <a:avLst/>
                    </a:prstGeom>
                    <a:grpFill/>
                    <a:ln w="9525" cap="flat" cmpd="sng" algn="ctr">
                      <a:solidFill>
                        <a:schemeClr val="tx1"/>
                      </a:solidFill>
                      <a:prstDash val="solid"/>
                      <a:round/>
                      <a:headEnd type="none" w="med" len="med"/>
                      <a:tailEnd type="none" w="med" len="med"/>
                    </a:ln>
                    <a:effectLst/>
                  </p:spPr>
                  <p:txBody>
                    <a:bodyPr/>
                    <a:lstStyle/>
                    <a:p>
                      <a:pPr>
                        <a:defRPr/>
                      </a:pPr>
                      <a:endParaRPr lang="en-US" sz="1000" b="1">
                        <a:solidFill>
                          <a:srgbClr val="000000"/>
                        </a:solidFill>
                        <a:latin typeface="Comic Sans MS" pitchFamily="66" charset="0"/>
                        <a:cs typeface="+mn-cs"/>
                      </a:endParaRPr>
                    </a:p>
                  </p:txBody>
                </p:sp>
                <p:sp>
                  <p:nvSpPr>
                    <p:cNvPr id="39" name="Arc 38"/>
                    <p:cNvSpPr/>
                    <p:nvPr/>
                  </p:nvSpPr>
                  <p:spPr bwMode="auto">
                    <a:xfrm flipH="1">
                      <a:off x="5553075" y="4305300"/>
                      <a:ext cx="971550" cy="209550"/>
                    </a:xfrm>
                    <a:prstGeom prst="arc">
                      <a:avLst/>
                    </a:prstGeom>
                    <a:grpFill/>
                    <a:ln w="9525" cap="flat" cmpd="sng" algn="ctr">
                      <a:solidFill>
                        <a:schemeClr val="tx1"/>
                      </a:solidFill>
                      <a:prstDash val="solid"/>
                      <a:round/>
                      <a:headEnd type="none" w="med" len="med"/>
                      <a:tailEnd type="none" w="med" len="med"/>
                    </a:ln>
                    <a:effectLst/>
                  </p:spPr>
                  <p:txBody>
                    <a:bodyPr/>
                    <a:lstStyle/>
                    <a:p>
                      <a:pPr>
                        <a:defRPr/>
                      </a:pPr>
                      <a:endParaRPr lang="en-US" sz="1000" b="1">
                        <a:solidFill>
                          <a:srgbClr val="000000"/>
                        </a:solidFill>
                        <a:latin typeface="Comic Sans MS" pitchFamily="66" charset="0"/>
                        <a:cs typeface="+mn-cs"/>
                      </a:endParaRPr>
                    </a:p>
                  </p:txBody>
                </p:sp>
              </p:grpSp>
            </p:grpSp>
          </p:grpSp>
        </p:grpSp>
      </p:grpSp>
      <p:sp>
        <p:nvSpPr>
          <p:cNvPr id="51" name="Text Box 13"/>
          <p:cNvSpPr txBox="1">
            <a:spLocks noChangeArrowheads="1"/>
          </p:cNvSpPr>
          <p:nvPr/>
        </p:nvSpPr>
        <p:spPr bwMode="auto">
          <a:xfrm>
            <a:off x="228600" y="1687513"/>
            <a:ext cx="2590800" cy="307777"/>
          </a:xfrm>
          <a:prstGeom prst="rect">
            <a:avLst/>
          </a:prstGeom>
          <a:noFill/>
          <a:ln w="9525">
            <a:noFill/>
            <a:miter lim="800000"/>
            <a:headEnd/>
            <a:tailEnd/>
          </a:ln>
        </p:spPr>
        <p:txBody>
          <a:bodyPr wrap="square">
            <a:spAutoFit/>
          </a:bodyPr>
          <a:lstStyle/>
          <a:p>
            <a:r>
              <a:rPr lang="en-US" sz="1400" b="1" u="sng" dirty="0" smtClean="0">
                <a:latin typeface="Arial" charset="0"/>
              </a:rPr>
              <a:t>Layered Design Concerns</a:t>
            </a:r>
            <a:endParaRPr lang="en-US" sz="1400" b="1" u="sng" dirty="0">
              <a:solidFill>
                <a:schemeClr val="tx1"/>
              </a:solidFill>
              <a:latin typeface="Arial" charset="0"/>
            </a:endParaRPr>
          </a:p>
        </p:txBody>
      </p:sp>
      <p:pic>
        <p:nvPicPr>
          <p:cNvPr id="1027" name="Picture 3"/>
          <p:cNvPicPr>
            <a:picLocks noChangeAspect="1" noChangeArrowheads="1"/>
          </p:cNvPicPr>
          <p:nvPr/>
        </p:nvPicPr>
        <p:blipFill>
          <a:blip r:embed="rId3" cstate="print"/>
          <a:srcRect b="25325"/>
          <a:stretch>
            <a:fillRect/>
          </a:stretch>
        </p:blipFill>
        <p:spPr bwMode="auto">
          <a:xfrm>
            <a:off x="3505200" y="2209800"/>
            <a:ext cx="5529755" cy="4648200"/>
          </a:xfrm>
          <a:prstGeom prst="rect">
            <a:avLst/>
          </a:prstGeom>
          <a:noFill/>
          <a:ln w="9525">
            <a:noFill/>
            <a:miter lim="800000"/>
            <a:headEnd/>
            <a:tailEnd/>
          </a:ln>
        </p:spPr>
      </p:pic>
      <p:sp>
        <p:nvSpPr>
          <p:cNvPr id="54" name="Text Box 13"/>
          <p:cNvSpPr txBox="1">
            <a:spLocks noChangeArrowheads="1"/>
          </p:cNvSpPr>
          <p:nvPr/>
        </p:nvSpPr>
        <p:spPr bwMode="auto">
          <a:xfrm>
            <a:off x="3352800" y="1676400"/>
            <a:ext cx="2819400" cy="307777"/>
          </a:xfrm>
          <a:prstGeom prst="rect">
            <a:avLst/>
          </a:prstGeom>
          <a:noFill/>
          <a:ln w="9525">
            <a:noFill/>
            <a:miter lim="800000"/>
            <a:headEnd/>
            <a:tailEnd/>
          </a:ln>
        </p:spPr>
        <p:txBody>
          <a:bodyPr wrap="square">
            <a:spAutoFit/>
          </a:bodyPr>
          <a:lstStyle/>
          <a:p>
            <a:r>
              <a:rPr lang="en-US" sz="1400" b="1" u="sng" dirty="0" smtClean="0">
                <a:latin typeface="Arial" charset="0"/>
              </a:rPr>
              <a:t>AFOSR HCDDES MURI Team</a:t>
            </a:r>
            <a:endParaRPr lang="en-US" sz="1400" b="1" u="sng" dirty="0">
              <a:solidFill>
                <a:schemeClr val="tx1"/>
              </a:solidFill>
              <a:latin typeface="Arial" charset="0"/>
            </a:endParaRPr>
          </a:p>
        </p:txBody>
      </p:sp>
      <p:sp>
        <p:nvSpPr>
          <p:cNvPr id="56" name="Text Box 13"/>
          <p:cNvSpPr txBox="1">
            <a:spLocks noChangeArrowheads="1"/>
          </p:cNvSpPr>
          <p:nvPr/>
        </p:nvSpPr>
        <p:spPr bwMode="auto">
          <a:xfrm>
            <a:off x="152400" y="5029200"/>
            <a:ext cx="2971800" cy="1600438"/>
          </a:xfrm>
          <a:prstGeom prst="rect">
            <a:avLst/>
          </a:prstGeom>
          <a:noFill/>
          <a:ln w="9525">
            <a:noFill/>
            <a:miter lim="800000"/>
            <a:headEnd/>
            <a:tailEnd/>
          </a:ln>
        </p:spPr>
        <p:txBody>
          <a:bodyPr wrap="square">
            <a:spAutoFit/>
          </a:bodyPr>
          <a:lstStyle/>
          <a:p>
            <a:r>
              <a:rPr lang="en-US" sz="1400" b="1" dirty="0" smtClean="0">
                <a:latin typeface="Arial" charset="0"/>
                <a:hlinkClick r:id="rId4"/>
              </a:rPr>
              <a:t>https://wiki.isis.vanderbilt.edu/</a:t>
            </a:r>
          </a:p>
          <a:p>
            <a:r>
              <a:rPr lang="en-US" sz="1400" b="1" dirty="0" err="1" smtClean="0">
                <a:latin typeface="Arial" charset="0"/>
                <a:hlinkClick r:id="rId4"/>
              </a:rPr>
              <a:t>hcddes</a:t>
            </a:r>
            <a:endParaRPr lang="en-US" sz="1400" b="1" dirty="0" smtClean="0">
              <a:latin typeface="Arial" charset="0"/>
            </a:endParaRPr>
          </a:p>
          <a:p>
            <a:endParaRPr lang="en-US" sz="1400" b="1" dirty="0" smtClean="0">
              <a:solidFill>
                <a:schemeClr val="tx1"/>
              </a:solidFill>
              <a:latin typeface="Arial" charset="0"/>
            </a:endParaRPr>
          </a:p>
          <a:p>
            <a:r>
              <a:rPr lang="en-US" sz="1400" b="1" dirty="0" smtClean="0">
                <a:latin typeface="Arial" charset="0"/>
              </a:rPr>
              <a:t>Sponsored by the AFOSR MURI</a:t>
            </a:r>
          </a:p>
          <a:p>
            <a:r>
              <a:rPr lang="en-US" sz="1400" dirty="0" smtClean="0"/>
              <a:t>FA9550-06-0312</a:t>
            </a:r>
          </a:p>
          <a:p>
            <a:r>
              <a:rPr lang="en-US" sz="1400" b="1" dirty="0" smtClean="0">
                <a:latin typeface="Arial" charset="0"/>
              </a:rPr>
              <a:t>a</a:t>
            </a:r>
            <a:r>
              <a:rPr lang="en-US" sz="1400" b="1" dirty="0" smtClean="0">
                <a:solidFill>
                  <a:schemeClr val="tx1"/>
                </a:solidFill>
                <a:latin typeface="Arial" charset="0"/>
              </a:rPr>
              <a:t>nd by NSF CPS contract</a:t>
            </a:r>
          </a:p>
          <a:p>
            <a:r>
              <a:rPr lang="en-US" sz="1400" dirty="0" smtClean="0"/>
              <a:t>NSF-CCF-0820088</a:t>
            </a:r>
            <a:endParaRPr lang="en-US" sz="1400" b="1" dirty="0" smtClean="0">
              <a:solidFill>
                <a:schemeClr val="tx1"/>
              </a:solidFill>
              <a:latin typeface="Arial"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Development Workflows for</a:t>
            </a:r>
            <a:br>
              <a:rPr lang="en-US" dirty="0" smtClean="0"/>
            </a:br>
            <a:r>
              <a:rPr lang="en-US" dirty="0" smtClean="0"/>
              <a:t>Modeling Tools</a:t>
            </a:r>
            <a:endParaRPr lang="en-US" dirty="0"/>
          </a:p>
        </p:txBody>
      </p:sp>
      <p:sp>
        <p:nvSpPr>
          <p:cNvPr id="22" name="Rounded Rectangle 21"/>
          <p:cNvSpPr/>
          <p:nvPr/>
        </p:nvSpPr>
        <p:spPr>
          <a:xfrm>
            <a:off x="152400" y="2209800"/>
            <a:ext cx="17526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CONTROL </a:t>
            </a:r>
          </a:p>
          <a:p>
            <a:pPr algn="ctr"/>
            <a:r>
              <a:rPr lang="en-US" sz="2000" dirty="0" smtClean="0"/>
              <a:t>DESIGN</a:t>
            </a:r>
            <a:endParaRPr lang="en-US" sz="2000" dirty="0"/>
          </a:p>
        </p:txBody>
      </p:sp>
      <p:sp>
        <p:nvSpPr>
          <p:cNvPr id="25" name="Rounded Rectangle 24"/>
          <p:cNvSpPr/>
          <p:nvPr/>
        </p:nvSpPr>
        <p:spPr>
          <a:xfrm>
            <a:off x="2362200" y="2209800"/>
            <a:ext cx="22098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SOFTWARE</a:t>
            </a:r>
          </a:p>
          <a:p>
            <a:pPr algn="ctr"/>
            <a:r>
              <a:rPr lang="en-US" sz="2000" dirty="0" smtClean="0"/>
              <a:t>IMPLEMENTATION</a:t>
            </a:r>
            <a:endParaRPr lang="en-US" sz="2000" dirty="0"/>
          </a:p>
        </p:txBody>
      </p:sp>
      <p:sp>
        <p:nvSpPr>
          <p:cNvPr id="33" name="Rounded Rectangle 32"/>
          <p:cNvSpPr/>
          <p:nvPr/>
        </p:nvSpPr>
        <p:spPr>
          <a:xfrm>
            <a:off x="5029200" y="2221736"/>
            <a:ext cx="17526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SOFTWARE</a:t>
            </a:r>
          </a:p>
          <a:p>
            <a:pPr algn="ctr"/>
            <a:r>
              <a:rPr lang="en-US" sz="2000" dirty="0" smtClean="0"/>
              <a:t>ANALYSIS</a:t>
            </a:r>
            <a:endParaRPr lang="en-US" sz="2000" dirty="0"/>
          </a:p>
        </p:txBody>
      </p:sp>
      <p:sp>
        <p:nvSpPr>
          <p:cNvPr id="34" name="Rounded Rectangle 33"/>
          <p:cNvSpPr/>
          <p:nvPr/>
        </p:nvSpPr>
        <p:spPr>
          <a:xfrm>
            <a:off x="7239000" y="2209800"/>
            <a:ext cx="16764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GENERATION</a:t>
            </a:r>
          </a:p>
          <a:p>
            <a:pPr algn="ctr"/>
            <a:r>
              <a:rPr lang="en-US" sz="2000" dirty="0" smtClean="0"/>
              <a:t>&amp; EXECUTION</a:t>
            </a:r>
            <a:endParaRPr lang="en-US" sz="2000" dirty="0"/>
          </a:p>
        </p:txBody>
      </p:sp>
      <p:sp>
        <p:nvSpPr>
          <p:cNvPr id="41" name="Rounded Rectangle 40"/>
          <p:cNvSpPr/>
          <p:nvPr/>
        </p:nvSpPr>
        <p:spPr>
          <a:xfrm>
            <a:off x="304800" y="3429000"/>
            <a:ext cx="16764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Simulink</a:t>
            </a:r>
          </a:p>
          <a:p>
            <a:pPr algn="ctr"/>
            <a:r>
              <a:rPr lang="en-US" dirty="0" smtClean="0"/>
              <a:t>Simulation</a:t>
            </a:r>
            <a:endParaRPr lang="en-US" dirty="0"/>
          </a:p>
        </p:txBody>
      </p:sp>
      <p:sp>
        <p:nvSpPr>
          <p:cNvPr id="42" name="Rounded Rectangle 41"/>
          <p:cNvSpPr/>
          <p:nvPr/>
        </p:nvSpPr>
        <p:spPr>
          <a:xfrm>
            <a:off x="304800" y="4419600"/>
            <a:ext cx="16764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Requirements</a:t>
            </a:r>
            <a:endParaRPr lang="en-US" dirty="0"/>
          </a:p>
        </p:txBody>
      </p:sp>
      <p:sp>
        <p:nvSpPr>
          <p:cNvPr id="43" name="Rounded Rectangle 42"/>
          <p:cNvSpPr/>
          <p:nvPr/>
        </p:nvSpPr>
        <p:spPr>
          <a:xfrm>
            <a:off x="2438400" y="3429000"/>
            <a:ext cx="21336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Software Modeling </a:t>
            </a:r>
            <a:endParaRPr lang="en-US" dirty="0"/>
          </a:p>
        </p:txBody>
      </p:sp>
      <p:sp>
        <p:nvSpPr>
          <p:cNvPr id="48" name="Rounded Rectangle 47"/>
          <p:cNvSpPr/>
          <p:nvPr/>
        </p:nvSpPr>
        <p:spPr>
          <a:xfrm>
            <a:off x="2438400" y="4419600"/>
            <a:ext cx="21336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Platform Design</a:t>
            </a:r>
            <a:endParaRPr lang="en-US" dirty="0"/>
          </a:p>
        </p:txBody>
      </p:sp>
      <p:sp>
        <p:nvSpPr>
          <p:cNvPr id="49" name="Rounded Rectangle 48"/>
          <p:cNvSpPr/>
          <p:nvPr/>
        </p:nvSpPr>
        <p:spPr>
          <a:xfrm>
            <a:off x="5029200" y="3440936"/>
            <a:ext cx="16764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Scheduling</a:t>
            </a:r>
            <a:endParaRPr lang="en-US" sz="2000" dirty="0"/>
          </a:p>
        </p:txBody>
      </p:sp>
      <p:sp>
        <p:nvSpPr>
          <p:cNvPr id="50" name="Rounded Rectangle 49"/>
          <p:cNvSpPr/>
          <p:nvPr/>
        </p:nvSpPr>
        <p:spPr>
          <a:xfrm>
            <a:off x="5029200" y="4431536"/>
            <a:ext cx="16764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Deadlock</a:t>
            </a:r>
            <a:endParaRPr lang="en-US" sz="2000" dirty="0"/>
          </a:p>
        </p:txBody>
      </p:sp>
      <p:sp>
        <p:nvSpPr>
          <p:cNvPr id="51" name="Rounded Rectangle 50"/>
          <p:cNvSpPr/>
          <p:nvPr/>
        </p:nvSpPr>
        <p:spPr>
          <a:xfrm>
            <a:off x="7162800" y="3429000"/>
            <a:ext cx="16002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Platform/HIL</a:t>
            </a:r>
          </a:p>
          <a:p>
            <a:pPr algn="ctr"/>
            <a:r>
              <a:rPr lang="en-US" sz="2000" dirty="0" smtClean="0"/>
              <a:t>Simulation</a:t>
            </a:r>
            <a:endParaRPr lang="en-US" sz="2000" dirty="0"/>
          </a:p>
        </p:txBody>
      </p:sp>
      <p:sp>
        <p:nvSpPr>
          <p:cNvPr id="52" name="Rounded Rectangle 51"/>
          <p:cNvSpPr/>
          <p:nvPr/>
        </p:nvSpPr>
        <p:spPr>
          <a:xfrm>
            <a:off x="7162800" y="4419600"/>
            <a:ext cx="16002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Testing</a:t>
            </a:r>
            <a:endParaRPr lang="en-US" sz="2000" dirty="0"/>
          </a:p>
        </p:txBody>
      </p:sp>
      <p:cxnSp>
        <p:nvCxnSpPr>
          <p:cNvPr id="53" name="Straight Connector 52"/>
          <p:cNvCxnSpPr/>
          <p:nvPr/>
        </p:nvCxnSpPr>
        <p:spPr>
          <a:xfrm rot="10800000">
            <a:off x="174434" y="3124200"/>
            <a:ext cx="8686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590800" y="5663625"/>
            <a:ext cx="4038600" cy="584775"/>
          </a:xfrm>
          <a:prstGeom prst="rect">
            <a:avLst/>
          </a:prstGeom>
          <a:solidFill>
            <a:schemeClr val="bg1"/>
          </a:solidFill>
          <a:ln w="12700">
            <a:solidFill>
              <a:schemeClr val="tx1"/>
            </a:solidFill>
          </a:ln>
        </p:spPr>
        <p:txBody>
          <a:bodyPr wrap="square" rtlCol="0">
            <a:spAutoFit/>
          </a:bodyPr>
          <a:lstStyle/>
          <a:p>
            <a:r>
              <a:rPr lang="en-US" sz="1600" dirty="0" smtClean="0"/>
              <a:t>High-confidence development involves many activities in different domains of expertise.</a:t>
            </a:r>
            <a:endParaRPr lang="en-US" sz="1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Workflow: Control Design</a:t>
            </a:r>
            <a:endParaRPr lang="en-US" dirty="0"/>
          </a:p>
        </p:txBody>
      </p:sp>
      <p:sp>
        <p:nvSpPr>
          <p:cNvPr id="22" name="Rounded Rectangle 21"/>
          <p:cNvSpPr/>
          <p:nvPr/>
        </p:nvSpPr>
        <p:spPr>
          <a:xfrm>
            <a:off x="152400" y="2209800"/>
            <a:ext cx="17526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CONTROL </a:t>
            </a:r>
          </a:p>
          <a:p>
            <a:pPr algn="ctr"/>
            <a:r>
              <a:rPr lang="en-US" sz="2000" dirty="0" smtClean="0"/>
              <a:t>DESIGN</a:t>
            </a:r>
            <a:endParaRPr lang="en-US" sz="2000" dirty="0"/>
          </a:p>
        </p:txBody>
      </p:sp>
      <p:sp>
        <p:nvSpPr>
          <p:cNvPr id="25" name="Rounded Rectangle 24"/>
          <p:cNvSpPr/>
          <p:nvPr/>
        </p:nvSpPr>
        <p:spPr>
          <a:xfrm>
            <a:off x="2362200" y="2209800"/>
            <a:ext cx="22098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SOFTWARE</a:t>
            </a:r>
          </a:p>
          <a:p>
            <a:pPr algn="ctr"/>
            <a:r>
              <a:rPr lang="en-US" sz="2000" dirty="0" smtClean="0"/>
              <a:t>IMPLEMENTATION</a:t>
            </a:r>
            <a:endParaRPr lang="en-US" sz="2000" dirty="0"/>
          </a:p>
        </p:txBody>
      </p:sp>
      <p:sp>
        <p:nvSpPr>
          <p:cNvPr id="33" name="Rounded Rectangle 32"/>
          <p:cNvSpPr/>
          <p:nvPr/>
        </p:nvSpPr>
        <p:spPr>
          <a:xfrm>
            <a:off x="5029200" y="2221736"/>
            <a:ext cx="17526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SOFTWARE</a:t>
            </a:r>
          </a:p>
          <a:p>
            <a:pPr algn="ctr"/>
            <a:r>
              <a:rPr lang="en-US" sz="2000" dirty="0" smtClean="0"/>
              <a:t>ANALYSIS</a:t>
            </a:r>
            <a:endParaRPr lang="en-US" sz="2000" dirty="0"/>
          </a:p>
        </p:txBody>
      </p:sp>
      <p:sp>
        <p:nvSpPr>
          <p:cNvPr id="34" name="Rounded Rectangle 33"/>
          <p:cNvSpPr/>
          <p:nvPr/>
        </p:nvSpPr>
        <p:spPr>
          <a:xfrm>
            <a:off x="7239000" y="2209800"/>
            <a:ext cx="16764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GENERATION</a:t>
            </a:r>
          </a:p>
          <a:p>
            <a:pPr algn="ctr"/>
            <a:r>
              <a:rPr lang="en-US" sz="2000" dirty="0" smtClean="0"/>
              <a:t>&amp; EXECUTION</a:t>
            </a:r>
            <a:endParaRPr lang="en-US" sz="2000" dirty="0"/>
          </a:p>
        </p:txBody>
      </p:sp>
      <p:sp>
        <p:nvSpPr>
          <p:cNvPr id="41" name="Rounded Rectangle 40"/>
          <p:cNvSpPr/>
          <p:nvPr/>
        </p:nvSpPr>
        <p:spPr>
          <a:xfrm>
            <a:off x="304800" y="3733800"/>
            <a:ext cx="16764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Simulink</a:t>
            </a:r>
          </a:p>
          <a:p>
            <a:pPr algn="ctr"/>
            <a:r>
              <a:rPr lang="en-US" dirty="0" smtClean="0"/>
              <a:t>Simulation</a:t>
            </a:r>
            <a:endParaRPr lang="en-US" dirty="0"/>
          </a:p>
        </p:txBody>
      </p:sp>
      <p:sp>
        <p:nvSpPr>
          <p:cNvPr id="42" name="Rounded Rectangle 41"/>
          <p:cNvSpPr/>
          <p:nvPr/>
        </p:nvSpPr>
        <p:spPr>
          <a:xfrm>
            <a:off x="304800" y="6019800"/>
            <a:ext cx="16764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RequirementsAssessment</a:t>
            </a:r>
            <a:endParaRPr lang="en-US" dirty="0"/>
          </a:p>
        </p:txBody>
      </p:sp>
      <p:sp>
        <p:nvSpPr>
          <p:cNvPr id="49" name="Rounded Rectangle 48"/>
          <p:cNvSpPr/>
          <p:nvPr/>
        </p:nvSpPr>
        <p:spPr>
          <a:xfrm>
            <a:off x="5029200" y="3440936"/>
            <a:ext cx="16764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Scheduling</a:t>
            </a:r>
            <a:endParaRPr lang="en-US" sz="2000" dirty="0"/>
          </a:p>
        </p:txBody>
      </p:sp>
      <p:sp>
        <p:nvSpPr>
          <p:cNvPr id="50" name="Rounded Rectangle 49"/>
          <p:cNvSpPr/>
          <p:nvPr/>
        </p:nvSpPr>
        <p:spPr>
          <a:xfrm>
            <a:off x="5029200" y="4431536"/>
            <a:ext cx="16764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Deadlock</a:t>
            </a:r>
            <a:endParaRPr lang="en-US" sz="2000" dirty="0"/>
          </a:p>
        </p:txBody>
      </p:sp>
      <p:sp>
        <p:nvSpPr>
          <p:cNvPr id="51" name="Rounded Rectangle 50"/>
          <p:cNvSpPr/>
          <p:nvPr/>
        </p:nvSpPr>
        <p:spPr>
          <a:xfrm>
            <a:off x="7162800" y="3429000"/>
            <a:ext cx="16002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Platform/HIL</a:t>
            </a:r>
          </a:p>
          <a:p>
            <a:pPr algn="ctr"/>
            <a:r>
              <a:rPr lang="en-US" sz="2000" dirty="0" smtClean="0"/>
              <a:t>Simulation</a:t>
            </a:r>
            <a:endParaRPr lang="en-US" sz="2000" dirty="0"/>
          </a:p>
        </p:txBody>
      </p:sp>
      <p:sp>
        <p:nvSpPr>
          <p:cNvPr id="52" name="Rounded Rectangle 51"/>
          <p:cNvSpPr/>
          <p:nvPr/>
        </p:nvSpPr>
        <p:spPr>
          <a:xfrm>
            <a:off x="7162800" y="4419600"/>
            <a:ext cx="16002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Testing</a:t>
            </a:r>
            <a:endParaRPr lang="en-US" sz="2000" dirty="0"/>
          </a:p>
        </p:txBody>
      </p:sp>
      <p:cxnSp>
        <p:nvCxnSpPr>
          <p:cNvPr id="53" name="Straight Connector 52"/>
          <p:cNvCxnSpPr/>
          <p:nvPr/>
        </p:nvCxnSpPr>
        <p:spPr>
          <a:xfrm rot="10800000">
            <a:off x="174434" y="3124200"/>
            <a:ext cx="8686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Down Arrow 16"/>
          <p:cNvSpPr/>
          <p:nvPr/>
        </p:nvSpPr>
        <p:spPr>
          <a:xfrm>
            <a:off x="533400" y="4343400"/>
            <a:ext cx="304800" cy="1752600"/>
          </a:xfrm>
          <a:prstGeom prst="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28600" y="4572000"/>
            <a:ext cx="914400" cy="838200"/>
          </a:xfrm>
          <a:prstGeom prst="rect">
            <a:avLst/>
          </a:prstGeom>
          <a:solidFill>
            <a:schemeClr val="bg2">
              <a:lumMod val="90000"/>
            </a:schemeClr>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Matlab</a:t>
            </a:r>
          </a:p>
          <a:p>
            <a:pPr algn="ctr"/>
            <a:r>
              <a:rPr lang="en-US" dirty="0" smtClean="0">
                <a:solidFill>
                  <a:schemeClr val="tx1"/>
                </a:solidFill>
              </a:rPr>
              <a:t>analysis scripts</a:t>
            </a:r>
            <a:endParaRPr lang="en-US" dirty="0">
              <a:solidFill>
                <a:schemeClr val="tx1"/>
              </a:solidFill>
            </a:endParaRPr>
          </a:p>
        </p:txBody>
      </p:sp>
      <p:sp>
        <p:nvSpPr>
          <p:cNvPr id="18" name="Down Arrow 17"/>
          <p:cNvSpPr/>
          <p:nvPr/>
        </p:nvSpPr>
        <p:spPr>
          <a:xfrm rot="10800000">
            <a:off x="1447800" y="4343400"/>
            <a:ext cx="304800" cy="1752600"/>
          </a:xfrm>
          <a:prstGeom prst="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143000" y="5562600"/>
            <a:ext cx="914400" cy="3048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Tuning</a:t>
            </a:r>
            <a:endParaRPr lang="en-US" dirty="0">
              <a:solidFill>
                <a:schemeClr val="tx1"/>
              </a:solidFill>
            </a:endParaRPr>
          </a:p>
        </p:txBody>
      </p:sp>
      <p:sp>
        <p:nvSpPr>
          <p:cNvPr id="24" name="Rounded Rectangle 23"/>
          <p:cNvSpPr/>
          <p:nvPr/>
        </p:nvSpPr>
        <p:spPr>
          <a:xfrm>
            <a:off x="2438400" y="3429000"/>
            <a:ext cx="21336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Software Modeling </a:t>
            </a:r>
            <a:endParaRPr lang="en-US" dirty="0"/>
          </a:p>
        </p:txBody>
      </p:sp>
      <p:sp>
        <p:nvSpPr>
          <p:cNvPr id="26" name="Rounded Rectangle 25"/>
          <p:cNvSpPr/>
          <p:nvPr/>
        </p:nvSpPr>
        <p:spPr>
          <a:xfrm>
            <a:off x="2438400" y="4419600"/>
            <a:ext cx="21336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Platform Design</a:t>
            </a:r>
            <a:endParaRPr lang="en-US" dirty="0"/>
          </a:p>
        </p:txBody>
      </p:sp>
      <p:sp>
        <p:nvSpPr>
          <p:cNvPr id="27" name="Oval 26"/>
          <p:cNvSpPr/>
          <p:nvPr/>
        </p:nvSpPr>
        <p:spPr>
          <a:xfrm>
            <a:off x="152400" y="3505200"/>
            <a:ext cx="304800" cy="304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8" name="TextBox 27"/>
          <p:cNvSpPr txBox="1"/>
          <p:nvPr/>
        </p:nvSpPr>
        <p:spPr>
          <a:xfrm>
            <a:off x="2438400" y="5486400"/>
            <a:ext cx="6477000" cy="1077218"/>
          </a:xfrm>
          <a:prstGeom prst="rect">
            <a:avLst/>
          </a:prstGeom>
          <a:solidFill>
            <a:schemeClr val="bg1"/>
          </a:solidFill>
          <a:ln w="12700">
            <a:solidFill>
              <a:schemeClr val="tx1"/>
            </a:solidFill>
          </a:ln>
        </p:spPr>
        <p:txBody>
          <a:bodyPr wrap="square" rtlCol="0">
            <a:spAutoFit/>
          </a:bodyPr>
          <a:lstStyle/>
          <a:p>
            <a:r>
              <a:rPr lang="en-US" sz="1600" dirty="0" smtClean="0"/>
              <a:t>Control designers create Simulink and Stateflow models to capture and simulate the physical behavior as well as the engineering design.  Design verification takes the form of scripts to assess controller performance (e.g. stability, settling time, overshoot) and adjust controller gains.</a:t>
            </a:r>
            <a:endParaRPr lang="en-US" sz="1600" dirty="0"/>
          </a:p>
        </p:txBody>
      </p:sp>
      <p:sp>
        <p:nvSpPr>
          <p:cNvPr id="23" name="Rectangle 22"/>
          <p:cNvSpPr/>
          <p:nvPr/>
        </p:nvSpPr>
        <p:spPr>
          <a:xfrm>
            <a:off x="2362200" y="3276600"/>
            <a:ext cx="6553200" cy="2057400"/>
          </a:xfrm>
          <a:prstGeom prst="rect">
            <a:avLst/>
          </a:prstGeom>
          <a:solidFill>
            <a:schemeClr val="bg2">
              <a:lumMod val="9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Workflow: Import </a:t>
            </a:r>
            <a:br>
              <a:rPr lang="en-US" dirty="0" smtClean="0"/>
            </a:br>
            <a:r>
              <a:rPr lang="en-US" dirty="0" smtClean="0"/>
              <a:t>Control Design </a:t>
            </a:r>
            <a:r>
              <a:rPr lang="en-US" dirty="0" smtClean="0"/>
              <a:t>to </a:t>
            </a:r>
            <a:r>
              <a:rPr lang="en-US" dirty="0" err="1" smtClean="0"/>
              <a:t>ESMoL</a:t>
            </a:r>
            <a:endParaRPr lang="en-US" dirty="0"/>
          </a:p>
        </p:txBody>
      </p:sp>
      <p:sp>
        <p:nvSpPr>
          <p:cNvPr id="22" name="Rounded Rectangle 21"/>
          <p:cNvSpPr/>
          <p:nvPr/>
        </p:nvSpPr>
        <p:spPr>
          <a:xfrm>
            <a:off x="152400" y="2209800"/>
            <a:ext cx="17526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CONTROL </a:t>
            </a:r>
          </a:p>
          <a:p>
            <a:pPr algn="ctr"/>
            <a:r>
              <a:rPr lang="en-US" sz="2000" dirty="0" smtClean="0"/>
              <a:t>DESIGN</a:t>
            </a:r>
            <a:endParaRPr lang="en-US" sz="2000" dirty="0"/>
          </a:p>
        </p:txBody>
      </p:sp>
      <p:sp>
        <p:nvSpPr>
          <p:cNvPr id="25" name="Rounded Rectangle 24"/>
          <p:cNvSpPr/>
          <p:nvPr/>
        </p:nvSpPr>
        <p:spPr>
          <a:xfrm>
            <a:off x="2362200" y="2209800"/>
            <a:ext cx="22098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SOFTWARE</a:t>
            </a:r>
          </a:p>
          <a:p>
            <a:pPr algn="ctr"/>
            <a:r>
              <a:rPr lang="en-US" sz="2000" dirty="0" smtClean="0"/>
              <a:t>IMPLEMENTATION</a:t>
            </a:r>
            <a:endParaRPr lang="en-US" sz="2000" dirty="0"/>
          </a:p>
        </p:txBody>
      </p:sp>
      <p:sp>
        <p:nvSpPr>
          <p:cNvPr id="33" name="Rounded Rectangle 32"/>
          <p:cNvSpPr/>
          <p:nvPr/>
        </p:nvSpPr>
        <p:spPr>
          <a:xfrm>
            <a:off x="5029200" y="2221736"/>
            <a:ext cx="17526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SOFTWARE</a:t>
            </a:r>
          </a:p>
          <a:p>
            <a:pPr algn="ctr"/>
            <a:r>
              <a:rPr lang="en-US" sz="2000" dirty="0" smtClean="0"/>
              <a:t>ANALYSIS</a:t>
            </a:r>
            <a:endParaRPr lang="en-US" sz="2000" dirty="0"/>
          </a:p>
        </p:txBody>
      </p:sp>
      <p:sp>
        <p:nvSpPr>
          <p:cNvPr id="34" name="Rounded Rectangle 33"/>
          <p:cNvSpPr/>
          <p:nvPr/>
        </p:nvSpPr>
        <p:spPr>
          <a:xfrm>
            <a:off x="7239000" y="2209800"/>
            <a:ext cx="16764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GENERATION</a:t>
            </a:r>
          </a:p>
          <a:p>
            <a:pPr algn="ctr"/>
            <a:r>
              <a:rPr lang="en-US" sz="2000" dirty="0" smtClean="0"/>
              <a:t>&amp; EXECUTION</a:t>
            </a:r>
            <a:endParaRPr lang="en-US" sz="2000" dirty="0"/>
          </a:p>
        </p:txBody>
      </p:sp>
      <p:sp>
        <p:nvSpPr>
          <p:cNvPr id="43" name="Rounded Rectangle 42"/>
          <p:cNvSpPr/>
          <p:nvPr/>
        </p:nvSpPr>
        <p:spPr>
          <a:xfrm>
            <a:off x="2438400" y="3276600"/>
            <a:ext cx="21336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Software Modeling </a:t>
            </a:r>
          </a:p>
          <a:p>
            <a:pPr algn="ctr"/>
            <a:r>
              <a:rPr lang="en-US" dirty="0" smtClean="0"/>
              <a:t>(Arch/Deployment)</a:t>
            </a:r>
            <a:endParaRPr lang="en-US" dirty="0"/>
          </a:p>
        </p:txBody>
      </p:sp>
      <p:sp>
        <p:nvSpPr>
          <p:cNvPr id="48" name="Rounded Rectangle 47"/>
          <p:cNvSpPr/>
          <p:nvPr/>
        </p:nvSpPr>
        <p:spPr>
          <a:xfrm>
            <a:off x="2438400" y="6019800"/>
            <a:ext cx="21336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Platform Design</a:t>
            </a:r>
            <a:endParaRPr lang="en-US" dirty="0"/>
          </a:p>
        </p:txBody>
      </p:sp>
      <p:sp>
        <p:nvSpPr>
          <p:cNvPr id="49" name="Rounded Rectangle 48"/>
          <p:cNvSpPr/>
          <p:nvPr/>
        </p:nvSpPr>
        <p:spPr>
          <a:xfrm>
            <a:off x="5029200" y="3440936"/>
            <a:ext cx="16764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Scheduling</a:t>
            </a:r>
            <a:endParaRPr lang="en-US" sz="2000" dirty="0"/>
          </a:p>
        </p:txBody>
      </p:sp>
      <p:sp>
        <p:nvSpPr>
          <p:cNvPr id="50" name="Rounded Rectangle 49"/>
          <p:cNvSpPr/>
          <p:nvPr/>
        </p:nvSpPr>
        <p:spPr>
          <a:xfrm>
            <a:off x="5029200" y="4431536"/>
            <a:ext cx="16764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Deadlock</a:t>
            </a:r>
            <a:endParaRPr lang="en-US" sz="2000" dirty="0"/>
          </a:p>
        </p:txBody>
      </p:sp>
      <p:sp>
        <p:nvSpPr>
          <p:cNvPr id="51" name="Rounded Rectangle 50"/>
          <p:cNvSpPr/>
          <p:nvPr/>
        </p:nvSpPr>
        <p:spPr>
          <a:xfrm>
            <a:off x="7162800" y="3429000"/>
            <a:ext cx="16002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Platform/HIL</a:t>
            </a:r>
          </a:p>
          <a:p>
            <a:pPr algn="ctr"/>
            <a:r>
              <a:rPr lang="en-US" sz="2000" dirty="0" smtClean="0"/>
              <a:t>Simulation</a:t>
            </a:r>
            <a:endParaRPr lang="en-US" sz="2000" dirty="0"/>
          </a:p>
        </p:txBody>
      </p:sp>
      <p:sp>
        <p:nvSpPr>
          <p:cNvPr id="52" name="Rounded Rectangle 51"/>
          <p:cNvSpPr/>
          <p:nvPr/>
        </p:nvSpPr>
        <p:spPr>
          <a:xfrm>
            <a:off x="7162800" y="4419600"/>
            <a:ext cx="16002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Testing</a:t>
            </a:r>
            <a:endParaRPr lang="en-US" sz="2000" dirty="0"/>
          </a:p>
        </p:txBody>
      </p:sp>
      <p:cxnSp>
        <p:nvCxnSpPr>
          <p:cNvPr id="53" name="Straight Connector 52"/>
          <p:cNvCxnSpPr/>
          <p:nvPr/>
        </p:nvCxnSpPr>
        <p:spPr>
          <a:xfrm rot="10800000">
            <a:off x="174434" y="3124200"/>
            <a:ext cx="8686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917634" y="4604132"/>
            <a:ext cx="1143000" cy="838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ESMoL Modeling Language</a:t>
            </a:r>
            <a:endParaRPr lang="en-US" dirty="0">
              <a:solidFill>
                <a:schemeClr val="tx1"/>
              </a:solidFill>
            </a:endParaRPr>
          </a:p>
        </p:txBody>
      </p:sp>
      <p:sp>
        <p:nvSpPr>
          <p:cNvPr id="24" name="Rounded Rectangle 23"/>
          <p:cNvSpPr/>
          <p:nvPr/>
        </p:nvSpPr>
        <p:spPr>
          <a:xfrm>
            <a:off x="304800" y="4495800"/>
            <a:ext cx="1371600" cy="9144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Simulink</a:t>
            </a:r>
          </a:p>
          <a:p>
            <a:pPr algn="ctr"/>
            <a:r>
              <a:rPr lang="en-US" dirty="0" smtClean="0"/>
              <a:t>Model Files (.mdl)</a:t>
            </a:r>
            <a:endParaRPr lang="en-US" dirty="0"/>
          </a:p>
        </p:txBody>
      </p:sp>
      <p:sp>
        <p:nvSpPr>
          <p:cNvPr id="26" name="Rounded Rectangle 25"/>
          <p:cNvSpPr/>
          <p:nvPr/>
        </p:nvSpPr>
        <p:spPr>
          <a:xfrm>
            <a:off x="304800" y="5715000"/>
            <a:ext cx="16764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Requirements</a:t>
            </a:r>
            <a:endParaRPr lang="en-US" dirty="0"/>
          </a:p>
        </p:txBody>
      </p:sp>
      <p:sp>
        <p:nvSpPr>
          <p:cNvPr id="27" name="Down Arrow 26"/>
          <p:cNvSpPr/>
          <p:nvPr/>
        </p:nvSpPr>
        <p:spPr>
          <a:xfrm rot="16200000">
            <a:off x="2133600" y="4343400"/>
            <a:ext cx="304800" cy="1371600"/>
          </a:xfrm>
          <a:prstGeom prst="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rot="5400000">
            <a:off x="1638300" y="4838700"/>
            <a:ext cx="1143000" cy="304800"/>
          </a:xfrm>
          <a:prstGeom prst="rect">
            <a:avLst/>
          </a:prstGeom>
          <a:solidFill>
            <a:schemeClr val="bg2">
              <a:lumMod val="90000"/>
            </a:schemeClr>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Importer</a:t>
            </a:r>
            <a:endParaRPr lang="en-US" dirty="0">
              <a:solidFill>
                <a:schemeClr val="tx1"/>
              </a:solidFill>
            </a:endParaRPr>
          </a:p>
        </p:txBody>
      </p:sp>
      <p:sp>
        <p:nvSpPr>
          <p:cNvPr id="29" name="Oval 28"/>
          <p:cNvSpPr/>
          <p:nvPr/>
        </p:nvSpPr>
        <p:spPr>
          <a:xfrm>
            <a:off x="1828800" y="4191000"/>
            <a:ext cx="304800" cy="304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0" name="TextBox 29"/>
          <p:cNvSpPr txBox="1"/>
          <p:nvPr/>
        </p:nvSpPr>
        <p:spPr>
          <a:xfrm>
            <a:off x="5105400" y="5486400"/>
            <a:ext cx="3810000" cy="1323439"/>
          </a:xfrm>
          <a:prstGeom prst="rect">
            <a:avLst/>
          </a:prstGeom>
          <a:solidFill>
            <a:schemeClr val="bg1"/>
          </a:solidFill>
          <a:ln w="12700">
            <a:solidFill>
              <a:schemeClr val="tx1"/>
            </a:solidFill>
          </a:ln>
        </p:spPr>
        <p:txBody>
          <a:bodyPr wrap="square" rtlCol="0">
            <a:spAutoFit/>
          </a:bodyPr>
          <a:lstStyle/>
          <a:p>
            <a:r>
              <a:rPr lang="en-US" sz="1600" dirty="0" smtClean="0"/>
              <a:t>The ESMoL domain-specific modeling language (DSML) includes a sublanguage which fully represents Simulink and Stateflow model structures.  The tools include a fully automated model importer.</a:t>
            </a:r>
            <a:endParaRPr lang="en-US" sz="1600" dirty="0"/>
          </a:p>
        </p:txBody>
      </p:sp>
      <p:sp>
        <p:nvSpPr>
          <p:cNvPr id="21" name="Rectangle 20"/>
          <p:cNvSpPr/>
          <p:nvPr/>
        </p:nvSpPr>
        <p:spPr>
          <a:xfrm>
            <a:off x="4800600" y="3276600"/>
            <a:ext cx="2209800" cy="2057400"/>
          </a:xfrm>
          <a:prstGeom prst="rect">
            <a:avLst/>
          </a:prstGeom>
          <a:solidFill>
            <a:schemeClr val="bg2">
              <a:lumMod val="9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858000" y="3276600"/>
            <a:ext cx="2209800" cy="2057400"/>
          </a:xfrm>
          <a:prstGeom prst="rect">
            <a:avLst/>
          </a:prstGeom>
          <a:solidFill>
            <a:schemeClr val="bg2">
              <a:lumMod val="9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Workflow: Software</a:t>
            </a:r>
            <a:br>
              <a:rPr lang="en-US" dirty="0" smtClean="0"/>
            </a:br>
            <a:r>
              <a:rPr lang="en-US" dirty="0" smtClean="0"/>
              <a:t>and Hardware Design</a:t>
            </a:r>
            <a:endParaRPr lang="en-US" dirty="0"/>
          </a:p>
        </p:txBody>
      </p:sp>
      <p:sp>
        <p:nvSpPr>
          <p:cNvPr id="22" name="Rounded Rectangle 21"/>
          <p:cNvSpPr/>
          <p:nvPr/>
        </p:nvSpPr>
        <p:spPr>
          <a:xfrm>
            <a:off x="152400" y="2209800"/>
            <a:ext cx="17526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CONTROL </a:t>
            </a:r>
          </a:p>
          <a:p>
            <a:pPr algn="ctr"/>
            <a:r>
              <a:rPr lang="en-US" sz="2000" dirty="0" smtClean="0"/>
              <a:t>DESIGN</a:t>
            </a:r>
            <a:endParaRPr lang="en-US" sz="2000" dirty="0"/>
          </a:p>
        </p:txBody>
      </p:sp>
      <p:sp>
        <p:nvSpPr>
          <p:cNvPr id="25" name="Rounded Rectangle 24"/>
          <p:cNvSpPr/>
          <p:nvPr/>
        </p:nvSpPr>
        <p:spPr>
          <a:xfrm>
            <a:off x="2362200" y="2209800"/>
            <a:ext cx="22098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SOFTWARE</a:t>
            </a:r>
          </a:p>
          <a:p>
            <a:pPr algn="ctr"/>
            <a:r>
              <a:rPr lang="en-US" sz="2000" dirty="0" smtClean="0"/>
              <a:t>IMPLEMENTATION</a:t>
            </a:r>
            <a:endParaRPr lang="en-US" sz="2000" dirty="0"/>
          </a:p>
        </p:txBody>
      </p:sp>
      <p:sp>
        <p:nvSpPr>
          <p:cNvPr id="33" name="Rounded Rectangle 32"/>
          <p:cNvSpPr/>
          <p:nvPr/>
        </p:nvSpPr>
        <p:spPr>
          <a:xfrm>
            <a:off x="5029200" y="2221736"/>
            <a:ext cx="17526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SOFTWARE</a:t>
            </a:r>
          </a:p>
          <a:p>
            <a:pPr algn="ctr"/>
            <a:r>
              <a:rPr lang="en-US" sz="2000" dirty="0" smtClean="0"/>
              <a:t>ANALYSIS</a:t>
            </a:r>
            <a:endParaRPr lang="en-US" sz="2000" dirty="0"/>
          </a:p>
        </p:txBody>
      </p:sp>
      <p:sp>
        <p:nvSpPr>
          <p:cNvPr id="34" name="Rounded Rectangle 33"/>
          <p:cNvSpPr/>
          <p:nvPr/>
        </p:nvSpPr>
        <p:spPr>
          <a:xfrm>
            <a:off x="7239000" y="2209800"/>
            <a:ext cx="16764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GENERATION</a:t>
            </a:r>
          </a:p>
          <a:p>
            <a:pPr algn="ctr"/>
            <a:r>
              <a:rPr lang="en-US" sz="2000" dirty="0" smtClean="0"/>
              <a:t>&amp; EXECUTION</a:t>
            </a:r>
            <a:endParaRPr lang="en-US" sz="2000" dirty="0"/>
          </a:p>
        </p:txBody>
      </p:sp>
      <p:sp>
        <p:nvSpPr>
          <p:cNvPr id="43" name="Rounded Rectangle 42"/>
          <p:cNvSpPr/>
          <p:nvPr/>
        </p:nvSpPr>
        <p:spPr>
          <a:xfrm>
            <a:off x="2438400" y="3276600"/>
            <a:ext cx="21336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Software Modeling </a:t>
            </a:r>
          </a:p>
          <a:p>
            <a:pPr algn="ctr"/>
            <a:r>
              <a:rPr lang="en-US" dirty="0" smtClean="0"/>
              <a:t>(Arch/Deployment)</a:t>
            </a:r>
            <a:endParaRPr lang="en-US" dirty="0"/>
          </a:p>
        </p:txBody>
      </p:sp>
      <p:sp>
        <p:nvSpPr>
          <p:cNvPr id="48" name="Rounded Rectangle 47"/>
          <p:cNvSpPr/>
          <p:nvPr/>
        </p:nvSpPr>
        <p:spPr>
          <a:xfrm>
            <a:off x="2438400" y="6019800"/>
            <a:ext cx="21336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Platform Design</a:t>
            </a:r>
            <a:endParaRPr lang="en-US" dirty="0"/>
          </a:p>
        </p:txBody>
      </p:sp>
      <p:sp>
        <p:nvSpPr>
          <p:cNvPr id="49" name="Rounded Rectangle 48"/>
          <p:cNvSpPr/>
          <p:nvPr/>
        </p:nvSpPr>
        <p:spPr>
          <a:xfrm>
            <a:off x="5029200" y="3440936"/>
            <a:ext cx="16764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Scheduling</a:t>
            </a:r>
            <a:endParaRPr lang="en-US" sz="2000" dirty="0"/>
          </a:p>
        </p:txBody>
      </p:sp>
      <p:sp>
        <p:nvSpPr>
          <p:cNvPr id="50" name="Rounded Rectangle 49"/>
          <p:cNvSpPr/>
          <p:nvPr/>
        </p:nvSpPr>
        <p:spPr>
          <a:xfrm>
            <a:off x="5029200" y="4431536"/>
            <a:ext cx="16764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Deadlock</a:t>
            </a:r>
            <a:endParaRPr lang="en-US" sz="2000" dirty="0"/>
          </a:p>
        </p:txBody>
      </p:sp>
      <p:sp>
        <p:nvSpPr>
          <p:cNvPr id="51" name="Rounded Rectangle 50"/>
          <p:cNvSpPr/>
          <p:nvPr/>
        </p:nvSpPr>
        <p:spPr>
          <a:xfrm>
            <a:off x="7162800" y="3429000"/>
            <a:ext cx="16002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Platform/HIL</a:t>
            </a:r>
          </a:p>
          <a:p>
            <a:pPr algn="ctr"/>
            <a:r>
              <a:rPr lang="en-US" sz="2000" dirty="0" smtClean="0"/>
              <a:t>Simulation</a:t>
            </a:r>
            <a:endParaRPr lang="en-US" sz="2000" dirty="0"/>
          </a:p>
        </p:txBody>
      </p:sp>
      <p:sp>
        <p:nvSpPr>
          <p:cNvPr id="52" name="Rounded Rectangle 51"/>
          <p:cNvSpPr/>
          <p:nvPr/>
        </p:nvSpPr>
        <p:spPr>
          <a:xfrm>
            <a:off x="7162800" y="4419600"/>
            <a:ext cx="16002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Testing</a:t>
            </a:r>
            <a:endParaRPr lang="en-US" sz="2000" dirty="0"/>
          </a:p>
        </p:txBody>
      </p:sp>
      <p:cxnSp>
        <p:nvCxnSpPr>
          <p:cNvPr id="53" name="Straight Connector 52"/>
          <p:cNvCxnSpPr/>
          <p:nvPr/>
        </p:nvCxnSpPr>
        <p:spPr>
          <a:xfrm rot="10800000">
            <a:off x="174434" y="3124200"/>
            <a:ext cx="8686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917634" y="4604132"/>
            <a:ext cx="1143000" cy="838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ESMoL Modeling Language</a:t>
            </a:r>
            <a:endParaRPr lang="en-US" dirty="0">
              <a:solidFill>
                <a:schemeClr val="tx1"/>
              </a:solidFill>
            </a:endParaRPr>
          </a:p>
        </p:txBody>
      </p:sp>
      <p:sp>
        <p:nvSpPr>
          <p:cNvPr id="21" name="Down Arrow 20"/>
          <p:cNvSpPr/>
          <p:nvPr/>
        </p:nvSpPr>
        <p:spPr>
          <a:xfrm rot="10800000">
            <a:off x="3352800" y="5410200"/>
            <a:ext cx="304800" cy="685800"/>
          </a:xfrm>
          <a:prstGeom prst="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p:cNvSpPr/>
          <p:nvPr/>
        </p:nvSpPr>
        <p:spPr>
          <a:xfrm>
            <a:off x="3352800" y="3962400"/>
            <a:ext cx="304800" cy="685800"/>
          </a:xfrm>
          <a:prstGeom prst="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304800" y="3429000"/>
            <a:ext cx="16764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Simulink</a:t>
            </a:r>
          </a:p>
          <a:p>
            <a:pPr algn="ctr"/>
            <a:r>
              <a:rPr lang="en-US" dirty="0" smtClean="0"/>
              <a:t>Simulation</a:t>
            </a:r>
            <a:endParaRPr lang="en-US" dirty="0"/>
          </a:p>
        </p:txBody>
      </p:sp>
      <p:sp>
        <p:nvSpPr>
          <p:cNvPr id="26" name="Rounded Rectangle 25"/>
          <p:cNvSpPr/>
          <p:nvPr/>
        </p:nvSpPr>
        <p:spPr>
          <a:xfrm>
            <a:off x="304800" y="4419600"/>
            <a:ext cx="16764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Requirements</a:t>
            </a:r>
            <a:endParaRPr lang="en-US" dirty="0"/>
          </a:p>
        </p:txBody>
      </p:sp>
      <p:sp>
        <p:nvSpPr>
          <p:cNvPr id="27" name="Oval 26"/>
          <p:cNvSpPr/>
          <p:nvPr/>
        </p:nvSpPr>
        <p:spPr>
          <a:xfrm>
            <a:off x="2743200" y="4419600"/>
            <a:ext cx="304800" cy="304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8" name="TextBox 27"/>
          <p:cNvSpPr txBox="1"/>
          <p:nvPr/>
        </p:nvSpPr>
        <p:spPr>
          <a:xfrm>
            <a:off x="4876800" y="5410200"/>
            <a:ext cx="4038600" cy="1323439"/>
          </a:xfrm>
          <a:prstGeom prst="rect">
            <a:avLst/>
          </a:prstGeom>
          <a:solidFill>
            <a:schemeClr val="bg1"/>
          </a:solidFill>
          <a:ln w="12700">
            <a:solidFill>
              <a:schemeClr val="tx1"/>
            </a:solidFill>
          </a:ln>
        </p:spPr>
        <p:txBody>
          <a:bodyPr wrap="square" rtlCol="0">
            <a:spAutoFit/>
          </a:bodyPr>
          <a:lstStyle/>
          <a:p>
            <a:r>
              <a:rPr lang="en-US" sz="1600" dirty="0" smtClean="0"/>
              <a:t>Software and hardware designers manually enter software designs in GME to describe the software architecture of the Simulink design models, network topology, and deployment of the software components to the hardware.</a:t>
            </a:r>
            <a:endParaRPr lang="en-US" sz="1600" dirty="0"/>
          </a:p>
        </p:txBody>
      </p:sp>
      <p:sp>
        <p:nvSpPr>
          <p:cNvPr id="29" name="Rectangle 28"/>
          <p:cNvSpPr/>
          <p:nvPr/>
        </p:nvSpPr>
        <p:spPr>
          <a:xfrm>
            <a:off x="4800600" y="3276600"/>
            <a:ext cx="2209800" cy="2057400"/>
          </a:xfrm>
          <a:prstGeom prst="rect">
            <a:avLst/>
          </a:prstGeom>
          <a:solidFill>
            <a:schemeClr val="bg2">
              <a:lumMod val="9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781800" y="3276600"/>
            <a:ext cx="2209800" cy="2057400"/>
          </a:xfrm>
          <a:prstGeom prst="rect">
            <a:avLst/>
          </a:prstGeom>
          <a:solidFill>
            <a:schemeClr val="bg2">
              <a:lumMod val="9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76200" y="3276600"/>
            <a:ext cx="2209800" cy="2057400"/>
          </a:xfrm>
          <a:prstGeom prst="rect">
            <a:avLst/>
          </a:prstGeom>
          <a:solidFill>
            <a:schemeClr val="bg2">
              <a:lumMod val="9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Workflow: Software</a:t>
            </a:r>
            <a:br>
              <a:rPr lang="en-US" dirty="0" smtClean="0"/>
            </a:br>
            <a:r>
              <a:rPr lang="en-US" dirty="0" smtClean="0"/>
              <a:t>Analysis</a:t>
            </a:r>
            <a:endParaRPr lang="en-US" dirty="0"/>
          </a:p>
        </p:txBody>
      </p:sp>
      <p:sp>
        <p:nvSpPr>
          <p:cNvPr id="22" name="Rounded Rectangle 21"/>
          <p:cNvSpPr/>
          <p:nvPr/>
        </p:nvSpPr>
        <p:spPr>
          <a:xfrm>
            <a:off x="152400" y="2209800"/>
            <a:ext cx="17526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CONTROL </a:t>
            </a:r>
          </a:p>
          <a:p>
            <a:pPr algn="ctr"/>
            <a:r>
              <a:rPr lang="en-US" sz="2000" dirty="0" smtClean="0"/>
              <a:t>DESIGN</a:t>
            </a:r>
            <a:endParaRPr lang="en-US" sz="2000" dirty="0"/>
          </a:p>
        </p:txBody>
      </p:sp>
      <p:sp>
        <p:nvSpPr>
          <p:cNvPr id="25" name="Rounded Rectangle 24"/>
          <p:cNvSpPr/>
          <p:nvPr/>
        </p:nvSpPr>
        <p:spPr>
          <a:xfrm>
            <a:off x="2362200" y="2209800"/>
            <a:ext cx="22098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SOFTWARE</a:t>
            </a:r>
          </a:p>
          <a:p>
            <a:pPr algn="ctr"/>
            <a:r>
              <a:rPr lang="en-US" sz="2000" dirty="0" smtClean="0"/>
              <a:t>IMPLEMENTATION</a:t>
            </a:r>
            <a:endParaRPr lang="en-US" sz="2000" dirty="0"/>
          </a:p>
        </p:txBody>
      </p:sp>
      <p:sp>
        <p:nvSpPr>
          <p:cNvPr id="33" name="Rounded Rectangle 32"/>
          <p:cNvSpPr/>
          <p:nvPr/>
        </p:nvSpPr>
        <p:spPr>
          <a:xfrm>
            <a:off x="5029200" y="2221736"/>
            <a:ext cx="17526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SOFTWARE</a:t>
            </a:r>
          </a:p>
          <a:p>
            <a:pPr algn="ctr"/>
            <a:r>
              <a:rPr lang="en-US" sz="2000" dirty="0" smtClean="0"/>
              <a:t>ANALYSIS</a:t>
            </a:r>
            <a:endParaRPr lang="en-US" sz="2000" dirty="0"/>
          </a:p>
        </p:txBody>
      </p:sp>
      <p:sp>
        <p:nvSpPr>
          <p:cNvPr id="34" name="Rounded Rectangle 33"/>
          <p:cNvSpPr/>
          <p:nvPr/>
        </p:nvSpPr>
        <p:spPr>
          <a:xfrm>
            <a:off x="7239000" y="2209800"/>
            <a:ext cx="16764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GENERATION</a:t>
            </a:r>
          </a:p>
          <a:p>
            <a:pPr algn="ctr"/>
            <a:r>
              <a:rPr lang="en-US" sz="2000" dirty="0" smtClean="0"/>
              <a:t>&amp; EXECUTION</a:t>
            </a:r>
            <a:endParaRPr lang="en-US" sz="2000" dirty="0"/>
          </a:p>
        </p:txBody>
      </p:sp>
      <p:sp>
        <p:nvSpPr>
          <p:cNvPr id="43" name="Rounded Rectangle 42"/>
          <p:cNvSpPr/>
          <p:nvPr/>
        </p:nvSpPr>
        <p:spPr>
          <a:xfrm>
            <a:off x="2438400" y="3276600"/>
            <a:ext cx="21336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Software Modeling </a:t>
            </a:r>
          </a:p>
          <a:p>
            <a:pPr algn="ctr"/>
            <a:r>
              <a:rPr lang="en-US" dirty="0" smtClean="0"/>
              <a:t>(Arch/Deployment)</a:t>
            </a:r>
            <a:endParaRPr lang="en-US" dirty="0"/>
          </a:p>
        </p:txBody>
      </p:sp>
      <p:sp>
        <p:nvSpPr>
          <p:cNvPr id="48" name="Rounded Rectangle 47"/>
          <p:cNvSpPr/>
          <p:nvPr/>
        </p:nvSpPr>
        <p:spPr>
          <a:xfrm>
            <a:off x="2438400" y="6019800"/>
            <a:ext cx="21336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Platform Design</a:t>
            </a:r>
            <a:endParaRPr lang="en-US" dirty="0"/>
          </a:p>
        </p:txBody>
      </p:sp>
      <p:sp>
        <p:nvSpPr>
          <p:cNvPr id="49" name="Rounded Rectangle 48"/>
          <p:cNvSpPr/>
          <p:nvPr/>
        </p:nvSpPr>
        <p:spPr>
          <a:xfrm>
            <a:off x="5029200" y="3276600"/>
            <a:ext cx="16764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Scheduling</a:t>
            </a:r>
            <a:endParaRPr lang="en-US" sz="2000" dirty="0"/>
          </a:p>
        </p:txBody>
      </p:sp>
      <p:sp>
        <p:nvSpPr>
          <p:cNvPr id="50" name="Rounded Rectangle 49"/>
          <p:cNvSpPr/>
          <p:nvPr/>
        </p:nvSpPr>
        <p:spPr>
          <a:xfrm>
            <a:off x="5029200" y="6031736"/>
            <a:ext cx="16764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Deadlock</a:t>
            </a:r>
            <a:endParaRPr lang="en-US" sz="2000" dirty="0"/>
          </a:p>
        </p:txBody>
      </p:sp>
      <p:sp>
        <p:nvSpPr>
          <p:cNvPr id="51" name="Rounded Rectangle 50"/>
          <p:cNvSpPr/>
          <p:nvPr/>
        </p:nvSpPr>
        <p:spPr>
          <a:xfrm>
            <a:off x="7162800" y="3429000"/>
            <a:ext cx="16002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Platform/HIL</a:t>
            </a:r>
          </a:p>
          <a:p>
            <a:pPr algn="ctr"/>
            <a:r>
              <a:rPr lang="en-US" sz="2000" dirty="0" smtClean="0"/>
              <a:t>Simulation</a:t>
            </a:r>
            <a:endParaRPr lang="en-US" sz="2000" dirty="0"/>
          </a:p>
        </p:txBody>
      </p:sp>
      <p:sp>
        <p:nvSpPr>
          <p:cNvPr id="52" name="Rounded Rectangle 51"/>
          <p:cNvSpPr/>
          <p:nvPr/>
        </p:nvSpPr>
        <p:spPr>
          <a:xfrm>
            <a:off x="7162800" y="4419600"/>
            <a:ext cx="16002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Testing</a:t>
            </a:r>
            <a:endParaRPr lang="en-US" sz="2000" dirty="0"/>
          </a:p>
        </p:txBody>
      </p:sp>
      <p:cxnSp>
        <p:nvCxnSpPr>
          <p:cNvPr id="53" name="Straight Connector 52"/>
          <p:cNvCxnSpPr/>
          <p:nvPr/>
        </p:nvCxnSpPr>
        <p:spPr>
          <a:xfrm rot="10800000">
            <a:off x="174434" y="3124200"/>
            <a:ext cx="8686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917634" y="4604132"/>
            <a:ext cx="1143000" cy="838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ESMoL Modeling Language</a:t>
            </a:r>
            <a:endParaRPr lang="en-US" dirty="0">
              <a:solidFill>
                <a:schemeClr val="tx1"/>
              </a:solidFill>
            </a:endParaRPr>
          </a:p>
        </p:txBody>
      </p:sp>
      <p:sp>
        <p:nvSpPr>
          <p:cNvPr id="24" name="Rounded Rectangle 23"/>
          <p:cNvSpPr/>
          <p:nvPr/>
        </p:nvSpPr>
        <p:spPr>
          <a:xfrm>
            <a:off x="304800" y="3429000"/>
            <a:ext cx="16764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Simulink</a:t>
            </a:r>
          </a:p>
          <a:p>
            <a:pPr algn="ctr"/>
            <a:r>
              <a:rPr lang="en-US" dirty="0" smtClean="0"/>
              <a:t>Simulation</a:t>
            </a:r>
            <a:endParaRPr lang="en-US" dirty="0"/>
          </a:p>
        </p:txBody>
      </p:sp>
      <p:sp>
        <p:nvSpPr>
          <p:cNvPr id="26" name="Rounded Rectangle 25"/>
          <p:cNvSpPr/>
          <p:nvPr/>
        </p:nvSpPr>
        <p:spPr>
          <a:xfrm>
            <a:off x="304800" y="4419600"/>
            <a:ext cx="16764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Requirements</a:t>
            </a:r>
            <a:endParaRPr lang="en-US" dirty="0"/>
          </a:p>
        </p:txBody>
      </p:sp>
      <p:sp>
        <p:nvSpPr>
          <p:cNvPr id="27" name="Oval 26"/>
          <p:cNvSpPr/>
          <p:nvPr/>
        </p:nvSpPr>
        <p:spPr>
          <a:xfrm>
            <a:off x="2743200" y="4419600"/>
            <a:ext cx="304800" cy="304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28" name="TextBox 27"/>
          <p:cNvSpPr txBox="1"/>
          <p:nvPr/>
        </p:nvSpPr>
        <p:spPr>
          <a:xfrm>
            <a:off x="152400" y="5646003"/>
            <a:ext cx="2133600" cy="830997"/>
          </a:xfrm>
          <a:prstGeom prst="rect">
            <a:avLst/>
          </a:prstGeom>
          <a:solidFill>
            <a:schemeClr val="bg1"/>
          </a:solidFill>
          <a:ln w="12700">
            <a:solidFill>
              <a:schemeClr val="tx1"/>
            </a:solidFill>
          </a:ln>
        </p:spPr>
        <p:txBody>
          <a:bodyPr wrap="square" rtlCol="0">
            <a:spAutoFit/>
          </a:bodyPr>
          <a:lstStyle/>
          <a:p>
            <a:r>
              <a:rPr lang="en-US" sz="1600" dirty="0" smtClean="0"/>
              <a:t>Round-trip analysis is integrated into the tool environment.</a:t>
            </a:r>
            <a:endParaRPr lang="en-US" sz="1600" dirty="0"/>
          </a:p>
        </p:txBody>
      </p:sp>
      <p:sp>
        <p:nvSpPr>
          <p:cNvPr id="29" name="Rectangle 28"/>
          <p:cNvSpPr/>
          <p:nvPr/>
        </p:nvSpPr>
        <p:spPr>
          <a:xfrm>
            <a:off x="5562600" y="4114800"/>
            <a:ext cx="1143000" cy="685800"/>
          </a:xfrm>
          <a:prstGeom prst="rect">
            <a:avLst/>
          </a:prstGeom>
          <a:solidFill>
            <a:schemeClr val="bg2">
              <a:lumMod val="90000"/>
            </a:schemeClr>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Esched</a:t>
            </a:r>
            <a:endParaRPr lang="en-US" dirty="0" smtClean="0">
              <a:solidFill>
                <a:schemeClr val="tx1"/>
              </a:solidFill>
            </a:endParaRPr>
          </a:p>
          <a:p>
            <a:pPr algn="ctr"/>
            <a:r>
              <a:rPr lang="en-US" dirty="0" smtClean="0">
                <a:solidFill>
                  <a:schemeClr val="tx1"/>
                </a:solidFill>
              </a:rPr>
              <a:t>Tool</a:t>
            </a:r>
            <a:endParaRPr lang="en-US" dirty="0">
              <a:solidFill>
                <a:schemeClr val="tx1"/>
              </a:solidFill>
            </a:endParaRPr>
          </a:p>
        </p:txBody>
      </p:sp>
      <p:sp>
        <p:nvSpPr>
          <p:cNvPr id="30" name="Rectangle 29"/>
          <p:cNvSpPr/>
          <p:nvPr/>
        </p:nvSpPr>
        <p:spPr>
          <a:xfrm>
            <a:off x="5562600" y="5257800"/>
            <a:ext cx="1143000" cy="533400"/>
          </a:xfrm>
          <a:prstGeom prst="rect">
            <a:avLst/>
          </a:prstGeom>
          <a:solidFill>
            <a:schemeClr val="bg2">
              <a:lumMod val="90000"/>
            </a:schemeClr>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DFinder</a:t>
            </a:r>
            <a:endParaRPr lang="en-US" dirty="0">
              <a:solidFill>
                <a:schemeClr val="tx1"/>
              </a:solidFill>
            </a:endParaRPr>
          </a:p>
        </p:txBody>
      </p:sp>
      <p:sp>
        <p:nvSpPr>
          <p:cNvPr id="36" name="TextBox 35"/>
          <p:cNvSpPr txBox="1"/>
          <p:nvPr/>
        </p:nvSpPr>
        <p:spPr>
          <a:xfrm>
            <a:off x="6781800" y="5410200"/>
            <a:ext cx="2286000" cy="1323439"/>
          </a:xfrm>
          <a:prstGeom prst="rect">
            <a:avLst/>
          </a:prstGeom>
          <a:solidFill>
            <a:schemeClr val="bg1"/>
          </a:solidFill>
          <a:ln w="12700">
            <a:solidFill>
              <a:schemeClr val="tx1"/>
            </a:solidFill>
          </a:ln>
        </p:spPr>
        <p:txBody>
          <a:bodyPr wrap="square" rtlCol="0">
            <a:spAutoFit/>
          </a:bodyPr>
          <a:lstStyle/>
          <a:p>
            <a:r>
              <a:rPr lang="en-US" sz="1600" dirty="0" smtClean="0"/>
              <a:t>Model interpreters generate scheduling specifications and import results.  BIP analysis is under development.</a:t>
            </a:r>
            <a:endParaRPr lang="en-US" sz="1600" dirty="0"/>
          </a:p>
        </p:txBody>
      </p:sp>
      <p:sp>
        <p:nvSpPr>
          <p:cNvPr id="37" name="Up-Down Arrow 36"/>
          <p:cNvSpPr/>
          <p:nvPr/>
        </p:nvSpPr>
        <p:spPr>
          <a:xfrm rot="4394575">
            <a:off x="4570308" y="3708678"/>
            <a:ext cx="381000" cy="1724833"/>
          </a:xfrm>
          <a:prstGeom prst="up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572000" y="4114800"/>
            <a:ext cx="685800" cy="457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rPr>
              <a:t>Sched</a:t>
            </a:r>
            <a:r>
              <a:rPr lang="en-US" sz="1400" dirty="0" smtClean="0">
                <a:solidFill>
                  <a:schemeClr val="tx1"/>
                </a:solidFill>
              </a:rPr>
              <a:t> Spec</a:t>
            </a:r>
            <a:endParaRPr lang="en-US" sz="1400" dirty="0">
              <a:solidFill>
                <a:schemeClr val="tx1"/>
              </a:solidFill>
            </a:endParaRPr>
          </a:p>
        </p:txBody>
      </p:sp>
      <p:sp>
        <p:nvSpPr>
          <p:cNvPr id="35" name="Rectangle 34"/>
          <p:cNvSpPr/>
          <p:nvPr/>
        </p:nvSpPr>
        <p:spPr>
          <a:xfrm>
            <a:off x="4648200" y="4648200"/>
            <a:ext cx="762000" cy="3810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Release Times</a:t>
            </a:r>
            <a:endParaRPr lang="en-US" sz="1400" dirty="0">
              <a:solidFill>
                <a:schemeClr val="tx1"/>
              </a:solidFill>
            </a:endParaRPr>
          </a:p>
        </p:txBody>
      </p:sp>
      <p:sp>
        <p:nvSpPr>
          <p:cNvPr id="38" name="Up-Down Arrow 37"/>
          <p:cNvSpPr/>
          <p:nvPr/>
        </p:nvSpPr>
        <p:spPr>
          <a:xfrm rot="6186058">
            <a:off x="4592836" y="4536507"/>
            <a:ext cx="381000" cy="1737684"/>
          </a:xfrm>
          <a:prstGeom prst="up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800600" y="5257800"/>
            <a:ext cx="533400" cy="5334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BIP </a:t>
            </a:r>
          </a:p>
          <a:p>
            <a:pPr algn="ctr"/>
            <a:r>
              <a:rPr lang="en-US" sz="1400" dirty="0" smtClean="0">
                <a:solidFill>
                  <a:schemeClr val="tx1"/>
                </a:solidFill>
              </a:rPr>
              <a:t>Spec</a:t>
            </a:r>
            <a:endParaRPr lang="en-US" sz="1400" dirty="0">
              <a:solidFill>
                <a:schemeClr val="tx1"/>
              </a:solidFill>
            </a:endParaRPr>
          </a:p>
        </p:txBody>
      </p:sp>
      <p:sp>
        <p:nvSpPr>
          <p:cNvPr id="39" name="Rectangle 38"/>
          <p:cNvSpPr/>
          <p:nvPr/>
        </p:nvSpPr>
        <p:spPr>
          <a:xfrm>
            <a:off x="6858000" y="3276600"/>
            <a:ext cx="2209800" cy="2057400"/>
          </a:xfrm>
          <a:prstGeom prst="rect">
            <a:avLst/>
          </a:prstGeom>
          <a:solidFill>
            <a:schemeClr val="bg2">
              <a:lumMod val="9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76200" y="3276600"/>
            <a:ext cx="2209800" cy="2057400"/>
          </a:xfrm>
          <a:prstGeom prst="rect">
            <a:avLst/>
          </a:prstGeom>
          <a:solidFill>
            <a:schemeClr val="bg2">
              <a:lumMod val="9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rot="5400000">
            <a:off x="3695700" y="4838700"/>
            <a:ext cx="1447800" cy="457200"/>
          </a:xfrm>
          <a:prstGeom prst="rect">
            <a:avLst/>
          </a:prstGeom>
          <a:solidFill>
            <a:schemeClr val="bg2">
              <a:lumMod val="90000"/>
            </a:schemeClr>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Model</a:t>
            </a:r>
          </a:p>
          <a:p>
            <a:pPr algn="ctr"/>
            <a:r>
              <a:rPr lang="en-US" sz="1400" b="1" dirty="0" smtClean="0">
                <a:solidFill>
                  <a:schemeClr val="tx1"/>
                </a:solidFill>
              </a:rPr>
              <a:t>Transformations</a:t>
            </a:r>
            <a:endParaRPr lang="en-US" sz="1400" b="1"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Workflow: Generation</a:t>
            </a:r>
            <a:br>
              <a:rPr lang="en-US" dirty="0" smtClean="0"/>
            </a:br>
            <a:r>
              <a:rPr lang="en-US" dirty="0" smtClean="0"/>
              <a:t>&amp; Execution</a:t>
            </a:r>
            <a:endParaRPr lang="en-US" dirty="0"/>
          </a:p>
        </p:txBody>
      </p:sp>
      <p:sp>
        <p:nvSpPr>
          <p:cNvPr id="22" name="Rounded Rectangle 21"/>
          <p:cNvSpPr/>
          <p:nvPr/>
        </p:nvSpPr>
        <p:spPr>
          <a:xfrm>
            <a:off x="152400" y="2209800"/>
            <a:ext cx="17526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CONTROL </a:t>
            </a:r>
          </a:p>
          <a:p>
            <a:pPr algn="ctr"/>
            <a:r>
              <a:rPr lang="en-US" sz="2000" dirty="0" smtClean="0"/>
              <a:t>DESIGN</a:t>
            </a:r>
            <a:endParaRPr lang="en-US" sz="2000" dirty="0"/>
          </a:p>
        </p:txBody>
      </p:sp>
      <p:sp>
        <p:nvSpPr>
          <p:cNvPr id="25" name="Rounded Rectangle 24"/>
          <p:cNvSpPr/>
          <p:nvPr/>
        </p:nvSpPr>
        <p:spPr>
          <a:xfrm>
            <a:off x="2362200" y="2209800"/>
            <a:ext cx="22098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SOFTWARE</a:t>
            </a:r>
          </a:p>
          <a:p>
            <a:pPr algn="ctr"/>
            <a:r>
              <a:rPr lang="en-US" sz="2000" dirty="0" smtClean="0"/>
              <a:t>IMPLEMENTATION</a:t>
            </a:r>
            <a:endParaRPr lang="en-US" sz="2000" dirty="0"/>
          </a:p>
        </p:txBody>
      </p:sp>
      <p:sp>
        <p:nvSpPr>
          <p:cNvPr id="33" name="Rounded Rectangle 32"/>
          <p:cNvSpPr/>
          <p:nvPr/>
        </p:nvSpPr>
        <p:spPr>
          <a:xfrm>
            <a:off x="5029200" y="2221736"/>
            <a:ext cx="17526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SOFTWARE</a:t>
            </a:r>
          </a:p>
          <a:p>
            <a:pPr algn="ctr"/>
            <a:r>
              <a:rPr lang="en-US" sz="2000" dirty="0" smtClean="0"/>
              <a:t>ANALYSIS</a:t>
            </a:r>
            <a:endParaRPr lang="en-US" sz="2000" dirty="0"/>
          </a:p>
        </p:txBody>
      </p:sp>
      <p:sp>
        <p:nvSpPr>
          <p:cNvPr id="34" name="Rounded Rectangle 33"/>
          <p:cNvSpPr/>
          <p:nvPr/>
        </p:nvSpPr>
        <p:spPr>
          <a:xfrm>
            <a:off x="7239000" y="2209800"/>
            <a:ext cx="16764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GENERATION</a:t>
            </a:r>
          </a:p>
          <a:p>
            <a:pPr algn="ctr"/>
            <a:r>
              <a:rPr lang="en-US" sz="2000" dirty="0" smtClean="0"/>
              <a:t>&amp; EXECUTION</a:t>
            </a:r>
            <a:endParaRPr lang="en-US" sz="2000" dirty="0"/>
          </a:p>
        </p:txBody>
      </p:sp>
      <p:sp>
        <p:nvSpPr>
          <p:cNvPr id="43" name="Rounded Rectangle 42"/>
          <p:cNvSpPr/>
          <p:nvPr/>
        </p:nvSpPr>
        <p:spPr>
          <a:xfrm>
            <a:off x="2438400" y="3276600"/>
            <a:ext cx="21336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Software Modeling </a:t>
            </a:r>
          </a:p>
          <a:p>
            <a:pPr algn="ctr"/>
            <a:r>
              <a:rPr lang="en-US" dirty="0" smtClean="0"/>
              <a:t>(Arch/Deployment)</a:t>
            </a:r>
            <a:endParaRPr lang="en-US" dirty="0"/>
          </a:p>
        </p:txBody>
      </p:sp>
      <p:sp>
        <p:nvSpPr>
          <p:cNvPr id="48" name="Rounded Rectangle 47"/>
          <p:cNvSpPr/>
          <p:nvPr/>
        </p:nvSpPr>
        <p:spPr>
          <a:xfrm>
            <a:off x="2438400" y="6019800"/>
            <a:ext cx="21336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Platform Design</a:t>
            </a:r>
            <a:endParaRPr lang="en-US" dirty="0"/>
          </a:p>
        </p:txBody>
      </p:sp>
      <p:sp>
        <p:nvSpPr>
          <p:cNvPr id="51" name="Rounded Rectangle 50"/>
          <p:cNvSpPr/>
          <p:nvPr/>
        </p:nvSpPr>
        <p:spPr>
          <a:xfrm>
            <a:off x="7162800" y="3429000"/>
            <a:ext cx="16002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Platform/HIL</a:t>
            </a:r>
          </a:p>
          <a:p>
            <a:pPr algn="ctr"/>
            <a:r>
              <a:rPr lang="en-US" sz="2000" dirty="0" smtClean="0"/>
              <a:t>Simulation</a:t>
            </a:r>
            <a:endParaRPr lang="en-US" sz="2000" dirty="0"/>
          </a:p>
        </p:txBody>
      </p:sp>
      <p:sp>
        <p:nvSpPr>
          <p:cNvPr id="52" name="Rounded Rectangle 51"/>
          <p:cNvSpPr/>
          <p:nvPr/>
        </p:nvSpPr>
        <p:spPr>
          <a:xfrm>
            <a:off x="7162800" y="6096000"/>
            <a:ext cx="16002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Testing</a:t>
            </a:r>
            <a:endParaRPr lang="en-US" sz="2000" dirty="0"/>
          </a:p>
        </p:txBody>
      </p:sp>
      <p:cxnSp>
        <p:nvCxnSpPr>
          <p:cNvPr id="53" name="Straight Connector 52"/>
          <p:cNvCxnSpPr/>
          <p:nvPr/>
        </p:nvCxnSpPr>
        <p:spPr>
          <a:xfrm rot="10800000">
            <a:off x="174434" y="3124200"/>
            <a:ext cx="8686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917634" y="4604132"/>
            <a:ext cx="1143000" cy="838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ESMoL Modeling Language</a:t>
            </a:r>
            <a:endParaRPr lang="en-US" dirty="0">
              <a:solidFill>
                <a:schemeClr val="tx1"/>
              </a:solidFill>
            </a:endParaRPr>
          </a:p>
        </p:txBody>
      </p:sp>
      <p:sp>
        <p:nvSpPr>
          <p:cNvPr id="24" name="Rounded Rectangle 23"/>
          <p:cNvSpPr/>
          <p:nvPr/>
        </p:nvSpPr>
        <p:spPr>
          <a:xfrm>
            <a:off x="304800" y="3429000"/>
            <a:ext cx="16764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Simulink</a:t>
            </a:r>
          </a:p>
          <a:p>
            <a:pPr algn="ctr"/>
            <a:r>
              <a:rPr lang="en-US" dirty="0" smtClean="0"/>
              <a:t>Simulation</a:t>
            </a:r>
            <a:endParaRPr lang="en-US" dirty="0"/>
          </a:p>
        </p:txBody>
      </p:sp>
      <p:sp>
        <p:nvSpPr>
          <p:cNvPr id="26" name="Rounded Rectangle 25"/>
          <p:cNvSpPr/>
          <p:nvPr/>
        </p:nvSpPr>
        <p:spPr>
          <a:xfrm>
            <a:off x="304800" y="4419600"/>
            <a:ext cx="16764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Requirements</a:t>
            </a:r>
            <a:endParaRPr lang="en-US" dirty="0"/>
          </a:p>
        </p:txBody>
      </p:sp>
      <p:sp>
        <p:nvSpPr>
          <p:cNvPr id="27" name="Oval 26"/>
          <p:cNvSpPr/>
          <p:nvPr/>
        </p:nvSpPr>
        <p:spPr>
          <a:xfrm>
            <a:off x="2743200" y="4419600"/>
            <a:ext cx="304800" cy="304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39" name="Rounded Rectangle 38"/>
          <p:cNvSpPr/>
          <p:nvPr/>
        </p:nvSpPr>
        <p:spPr>
          <a:xfrm>
            <a:off x="5029200" y="3440936"/>
            <a:ext cx="16764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Scheduling</a:t>
            </a:r>
            <a:endParaRPr lang="en-US" sz="2000" dirty="0"/>
          </a:p>
        </p:txBody>
      </p:sp>
      <p:sp>
        <p:nvSpPr>
          <p:cNvPr id="40" name="Rounded Rectangle 39"/>
          <p:cNvSpPr/>
          <p:nvPr/>
        </p:nvSpPr>
        <p:spPr>
          <a:xfrm>
            <a:off x="5029200" y="4431536"/>
            <a:ext cx="16764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Deadlock</a:t>
            </a:r>
            <a:endParaRPr lang="en-US" sz="2000" dirty="0"/>
          </a:p>
        </p:txBody>
      </p:sp>
      <p:sp>
        <p:nvSpPr>
          <p:cNvPr id="41" name="Rectangle 40"/>
          <p:cNvSpPr/>
          <p:nvPr/>
        </p:nvSpPr>
        <p:spPr>
          <a:xfrm>
            <a:off x="4800600" y="3276600"/>
            <a:ext cx="2209800" cy="2057400"/>
          </a:xfrm>
          <a:prstGeom prst="rect">
            <a:avLst/>
          </a:prstGeom>
          <a:solidFill>
            <a:schemeClr val="bg2">
              <a:lumMod val="9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76200" y="3276600"/>
            <a:ext cx="2209800" cy="2057400"/>
          </a:xfrm>
          <a:prstGeom prst="rect">
            <a:avLst/>
          </a:prstGeom>
          <a:solidFill>
            <a:schemeClr val="bg2">
              <a:lumMod val="9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52400" y="5135940"/>
            <a:ext cx="2133600" cy="1569660"/>
          </a:xfrm>
          <a:prstGeom prst="rect">
            <a:avLst/>
          </a:prstGeom>
          <a:solidFill>
            <a:schemeClr val="bg1"/>
          </a:solidFill>
          <a:ln w="12700">
            <a:solidFill>
              <a:schemeClr val="tx1"/>
            </a:solidFill>
          </a:ln>
        </p:spPr>
        <p:txBody>
          <a:bodyPr wrap="square" rtlCol="0">
            <a:spAutoFit/>
          </a:bodyPr>
          <a:lstStyle/>
          <a:p>
            <a:r>
              <a:rPr lang="en-US" sz="1600" dirty="0" smtClean="0"/>
              <a:t>Model interpreters synthesize C code for controller functions and for platform-specific task/messaging wrappers.</a:t>
            </a:r>
            <a:endParaRPr lang="en-US" sz="1600" dirty="0"/>
          </a:p>
        </p:txBody>
      </p:sp>
      <p:sp>
        <p:nvSpPr>
          <p:cNvPr id="44" name="Rectangle 43"/>
          <p:cNvSpPr/>
          <p:nvPr/>
        </p:nvSpPr>
        <p:spPr>
          <a:xfrm>
            <a:off x="7086600" y="4191000"/>
            <a:ext cx="1828800" cy="32683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Control Functions</a:t>
            </a:r>
            <a:endParaRPr lang="en-US" sz="1600" dirty="0">
              <a:solidFill>
                <a:schemeClr val="tx1"/>
              </a:solidFill>
            </a:endParaRPr>
          </a:p>
        </p:txBody>
      </p:sp>
      <p:sp>
        <p:nvSpPr>
          <p:cNvPr id="45" name="Rectangle 44"/>
          <p:cNvSpPr/>
          <p:nvPr/>
        </p:nvSpPr>
        <p:spPr>
          <a:xfrm>
            <a:off x="7086600" y="4572000"/>
            <a:ext cx="1828800" cy="5334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Task/</a:t>
            </a:r>
            <a:r>
              <a:rPr lang="en-US" sz="1600" dirty="0" err="1" smtClean="0">
                <a:solidFill>
                  <a:schemeClr val="tx1"/>
                </a:solidFill>
              </a:rPr>
              <a:t>Msg</a:t>
            </a:r>
            <a:endParaRPr lang="en-US" sz="1600" dirty="0" smtClean="0">
              <a:solidFill>
                <a:schemeClr val="tx1"/>
              </a:solidFill>
            </a:endParaRPr>
          </a:p>
          <a:p>
            <a:pPr algn="ctr"/>
            <a:r>
              <a:rPr lang="en-US" sz="1600" dirty="0" smtClean="0">
                <a:solidFill>
                  <a:schemeClr val="tx1"/>
                </a:solidFill>
              </a:rPr>
              <a:t>Wrappers</a:t>
            </a:r>
            <a:endParaRPr lang="en-US" sz="1600" dirty="0">
              <a:solidFill>
                <a:schemeClr val="tx1"/>
              </a:solidFill>
            </a:endParaRPr>
          </a:p>
        </p:txBody>
      </p:sp>
      <p:sp>
        <p:nvSpPr>
          <p:cNvPr id="46" name="Rectangle 45"/>
          <p:cNvSpPr/>
          <p:nvPr/>
        </p:nvSpPr>
        <p:spPr>
          <a:xfrm>
            <a:off x="7086600" y="5160485"/>
            <a:ext cx="1828800" cy="25063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FRODO VM</a:t>
            </a:r>
            <a:endParaRPr lang="en-US" sz="1600" dirty="0">
              <a:solidFill>
                <a:schemeClr val="tx1"/>
              </a:solidFill>
            </a:endParaRPr>
          </a:p>
        </p:txBody>
      </p:sp>
      <p:sp>
        <p:nvSpPr>
          <p:cNvPr id="47" name="TextBox 46"/>
          <p:cNvSpPr txBox="1"/>
          <p:nvPr/>
        </p:nvSpPr>
        <p:spPr>
          <a:xfrm>
            <a:off x="4800600" y="3172361"/>
            <a:ext cx="2209800" cy="1323439"/>
          </a:xfrm>
          <a:prstGeom prst="rect">
            <a:avLst/>
          </a:prstGeom>
          <a:solidFill>
            <a:schemeClr val="bg1"/>
          </a:solidFill>
          <a:ln w="12700">
            <a:solidFill>
              <a:schemeClr val="tx1"/>
            </a:solidFill>
          </a:ln>
        </p:spPr>
        <p:txBody>
          <a:bodyPr wrap="square" rtlCol="0">
            <a:spAutoFit/>
          </a:bodyPr>
          <a:lstStyle/>
          <a:p>
            <a:r>
              <a:rPr lang="en-US" sz="1600" dirty="0" smtClean="0"/>
              <a:t>A platform-independent time-triggered virtual machine provides a synchronous distributed execution environment.</a:t>
            </a:r>
            <a:endParaRPr lang="en-US" sz="1600" dirty="0"/>
          </a:p>
        </p:txBody>
      </p:sp>
      <p:sp>
        <p:nvSpPr>
          <p:cNvPr id="54" name="Down Arrow 53"/>
          <p:cNvSpPr/>
          <p:nvPr/>
        </p:nvSpPr>
        <p:spPr>
          <a:xfrm rot="15776143">
            <a:off x="5392927" y="3124352"/>
            <a:ext cx="304800" cy="3103493"/>
          </a:xfrm>
          <a:prstGeom prst="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Down Arrow 54"/>
          <p:cNvSpPr/>
          <p:nvPr/>
        </p:nvSpPr>
        <p:spPr>
          <a:xfrm rot="16200000">
            <a:off x="5400501" y="3419300"/>
            <a:ext cx="304800" cy="3067402"/>
          </a:xfrm>
          <a:prstGeom prst="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rot="5400000">
            <a:off x="3886200" y="4724400"/>
            <a:ext cx="1143000" cy="533400"/>
          </a:xfrm>
          <a:prstGeom prst="rect">
            <a:avLst/>
          </a:prstGeom>
          <a:solidFill>
            <a:schemeClr val="bg2">
              <a:lumMod val="90000"/>
            </a:schemeClr>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SoftwareGenerator</a:t>
            </a:r>
            <a:endParaRPr lang="en-US" dirty="0">
              <a:solidFill>
                <a:schemeClr val="tx1"/>
              </a:solidFill>
            </a:endParaRPr>
          </a:p>
        </p:txBody>
      </p:sp>
      <p:sp>
        <p:nvSpPr>
          <p:cNvPr id="29" name="Rectangle 28"/>
          <p:cNvSpPr/>
          <p:nvPr/>
        </p:nvSpPr>
        <p:spPr>
          <a:xfrm>
            <a:off x="7086600" y="5465285"/>
            <a:ext cx="1828800" cy="5334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TrueTime (Simulink)</a:t>
            </a:r>
          </a:p>
          <a:p>
            <a:pPr algn="ctr"/>
            <a:r>
              <a:rPr lang="en-US" sz="1600" dirty="0" smtClean="0">
                <a:solidFill>
                  <a:schemeClr val="tx1"/>
                </a:solidFill>
              </a:rPr>
              <a:t>xPC Target (HIL)</a:t>
            </a:r>
          </a:p>
        </p:txBody>
      </p:sp>
      <p:sp>
        <p:nvSpPr>
          <p:cNvPr id="30" name="TextBox 29"/>
          <p:cNvSpPr txBox="1"/>
          <p:nvPr/>
        </p:nvSpPr>
        <p:spPr>
          <a:xfrm>
            <a:off x="4800600" y="5334000"/>
            <a:ext cx="2209800" cy="1323439"/>
          </a:xfrm>
          <a:prstGeom prst="rect">
            <a:avLst/>
          </a:prstGeom>
          <a:solidFill>
            <a:schemeClr val="bg1"/>
          </a:solidFill>
          <a:ln w="12700">
            <a:solidFill>
              <a:schemeClr val="tx1"/>
            </a:solidFill>
          </a:ln>
        </p:spPr>
        <p:txBody>
          <a:bodyPr wrap="square" rtlCol="0">
            <a:spAutoFit/>
          </a:bodyPr>
          <a:lstStyle/>
          <a:p>
            <a:r>
              <a:rPr lang="en-US" sz="1600" dirty="0" smtClean="0"/>
              <a:t>TrueTime provides platform-specific simulation, and the xPC target enables hardware-in-the-loop.</a:t>
            </a:r>
            <a:endParaRPr lang="en-US" sz="1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834</TotalTime>
  <Words>2323</Words>
  <Application>Microsoft Office PowerPoint</Application>
  <PresentationFormat>On-screen Show (4:3)</PresentationFormat>
  <Paragraphs>481</Paragraphs>
  <Slides>23</Slides>
  <Notes>12</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New Developments in  Model-Integrated Development of High-Confidence Software</vt:lpstr>
      <vt:lpstr>Big Picture: High-Confidence Embedded Software Design</vt:lpstr>
      <vt:lpstr>Big Picture: High-Confidence Embedded Software Design</vt:lpstr>
      <vt:lpstr>Development Workflows for Modeling Tools</vt:lpstr>
      <vt:lpstr>Workflow: Control Design</vt:lpstr>
      <vt:lpstr>Workflow: Import  Control Design to ESMoL</vt:lpstr>
      <vt:lpstr>Workflow: Software and Hardware Design</vt:lpstr>
      <vt:lpstr>Workflow: Software Analysis</vt:lpstr>
      <vt:lpstr>Workflow: Generation &amp; Execution</vt:lpstr>
      <vt:lpstr>Workflow: Assessment  &amp; Refinement (in progress)</vt:lpstr>
      <vt:lpstr>Workflow: Constructive Methods</vt:lpstr>
      <vt:lpstr>Quadrotor Design Example</vt:lpstr>
      <vt:lpstr>Quadrotor: Simulink</vt:lpstr>
      <vt:lpstr>Quadrotor Software Design:  GME &amp; ESMoL</vt:lpstr>
      <vt:lpstr>Quadrotor Platform  Simulation with TrueTime</vt:lpstr>
      <vt:lpstr>Quadrotor: TrueTime  Execution and Schedule</vt:lpstr>
      <vt:lpstr>Work in Progress: Online Sector Search</vt:lpstr>
      <vt:lpstr>Work in Progress: Statistical Model Checking</vt:lpstr>
      <vt:lpstr>Work In Progress:   Fixed Wing Aircraft Example</vt:lpstr>
      <vt:lpstr>Work in Progress: Test and Tap</vt:lpstr>
      <vt:lpstr>Where would we like to go?</vt:lpstr>
      <vt:lpstr>Questions?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ESMoL and Examples</dc:title>
  <dc:creator>jporter</dc:creator>
  <cp:lastModifiedBy>jporter</cp:lastModifiedBy>
  <cp:revision>201</cp:revision>
  <dcterms:created xsi:type="dcterms:W3CDTF">2006-08-16T00:00:00Z</dcterms:created>
  <dcterms:modified xsi:type="dcterms:W3CDTF">2010-06-17T11:29:14Z</dcterms:modified>
</cp:coreProperties>
</file>