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5"/>
  </p:notesMasterIdLst>
  <p:sldIdLst>
    <p:sldId id="256" r:id="rId3"/>
    <p:sldId id="257" r:id="rId4"/>
    <p:sldId id="353" r:id="rId5"/>
    <p:sldId id="301" r:id="rId6"/>
    <p:sldId id="300" r:id="rId7"/>
    <p:sldId id="302" r:id="rId8"/>
    <p:sldId id="303" r:id="rId9"/>
    <p:sldId id="305" r:id="rId10"/>
    <p:sldId id="304" r:id="rId11"/>
    <p:sldId id="306" r:id="rId12"/>
    <p:sldId id="259" r:id="rId13"/>
    <p:sldId id="294" r:id="rId14"/>
    <p:sldId id="260" r:id="rId15"/>
    <p:sldId id="295" r:id="rId16"/>
    <p:sldId id="261" r:id="rId17"/>
    <p:sldId id="296" r:id="rId18"/>
    <p:sldId id="297" r:id="rId19"/>
    <p:sldId id="298" r:id="rId20"/>
    <p:sldId id="318" r:id="rId21"/>
    <p:sldId id="307" r:id="rId22"/>
    <p:sldId id="314" r:id="rId23"/>
    <p:sldId id="308" r:id="rId24"/>
    <p:sldId id="315" r:id="rId25"/>
    <p:sldId id="316" r:id="rId26"/>
    <p:sldId id="319" r:id="rId27"/>
    <p:sldId id="309" r:id="rId28"/>
    <p:sldId id="310" r:id="rId29"/>
    <p:sldId id="311" r:id="rId30"/>
    <p:sldId id="290" r:id="rId31"/>
    <p:sldId id="291" r:id="rId32"/>
    <p:sldId id="312" r:id="rId33"/>
    <p:sldId id="313" r:id="rId34"/>
    <p:sldId id="347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50" r:id="rId44"/>
  </p:sldIdLst>
  <p:sldSz cx="9144000" cy="6858000" type="screen4x3"/>
  <p:notesSz cx="6858000" cy="87582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64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67.wmf"/><Relationship Id="rId16" Type="http://schemas.openxmlformats.org/officeDocument/2006/relationships/image" Target="../media/image81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5" Type="http://schemas.openxmlformats.org/officeDocument/2006/relationships/image" Target="../media/image8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Relationship Id="rId14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2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4" Type="http://schemas.openxmlformats.org/officeDocument/2006/relationships/image" Target="../media/image14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1.wmf"/><Relationship Id="rId18" Type="http://schemas.openxmlformats.org/officeDocument/2006/relationships/image" Target="../media/image3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20.wmf"/><Relationship Id="rId17" Type="http://schemas.openxmlformats.org/officeDocument/2006/relationships/image" Target="../media/image33.wmf"/><Relationship Id="rId2" Type="http://schemas.openxmlformats.org/officeDocument/2006/relationships/image" Target="../media/image8.wmf"/><Relationship Id="rId16" Type="http://schemas.openxmlformats.org/officeDocument/2006/relationships/image" Target="../media/image32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26.wmf"/><Relationship Id="rId5" Type="http://schemas.openxmlformats.org/officeDocument/2006/relationships/image" Target="../media/image11.wmf"/><Relationship Id="rId15" Type="http://schemas.openxmlformats.org/officeDocument/2006/relationships/image" Target="../media/image31.wmf"/><Relationship Id="rId10" Type="http://schemas.openxmlformats.org/officeDocument/2006/relationships/image" Target="../media/image30.wmf"/><Relationship Id="rId4" Type="http://schemas.openxmlformats.org/officeDocument/2006/relationships/image" Target="../media/image10.wmf"/><Relationship Id="rId9" Type="http://schemas.openxmlformats.org/officeDocument/2006/relationships/image" Target="../media/image24.wmf"/><Relationship Id="rId1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9.wmf"/><Relationship Id="rId1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15.wmf"/><Relationship Id="rId12" Type="http://schemas.openxmlformats.org/officeDocument/2006/relationships/image" Target="../media/image8.wmf"/><Relationship Id="rId17" Type="http://schemas.openxmlformats.org/officeDocument/2006/relationships/image" Target="../media/image13.wmf"/><Relationship Id="rId2" Type="http://schemas.openxmlformats.org/officeDocument/2006/relationships/image" Target="../media/image37.wmf"/><Relationship Id="rId16" Type="http://schemas.openxmlformats.org/officeDocument/2006/relationships/image" Target="../media/image12.wmf"/><Relationship Id="rId1" Type="http://schemas.openxmlformats.org/officeDocument/2006/relationships/image" Target="../media/image36.wmf"/><Relationship Id="rId6" Type="http://schemas.openxmlformats.org/officeDocument/2006/relationships/image" Target="../media/image21.wmf"/><Relationship Id="rId11" Type="http://schemas.openxmlformats.org/officeDocument/2006/relationships/image" Target="../media/image7.wmf"/><Relationship Id="rId5" Type="http://schemas.openxmlformats.org/officeDocument/2006/relationships/image" Target="../media/image20.wmf"/><Relationship Id="rId15" Type="http://schemas.openxmlformats.org/officeDocument/2006/relationships/image" Target="../media/image11.wmf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image" Target="../media/image41.wmf"/><Relationship Id="rId14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9.wmf"/><Relationship Id="rId1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15.wmf"/><Relationship Id="rId12" Type="http://schemas.openxmlformats.org/officeDocument/2006/relationships/image" Target="../media/image8.wmf"/><Relationship Id="rId17" Type="http://schemas.openxmlformats.org/officeDocument/2006/relationships/image" Target="../media/image13.wmf"/><Relationship Id="rId2" Type="http://schemas.openxmlformats.org/officeDocument/2006/relationships/image" Target="../media/image46.wmf"/><Relationship Id="rId16" Type="http://schemas.openxmlformats.org/officeDocument/2006/relationships/image" Target="../media/image12.wmf"/><Relationship Id="rId1" Type="http://schemas.openxmlformats.org/officeDocument/2006/relationships/image" Target="../media/image45.wmf"/><Relationship Id="rId6" Type="http://schemas.openxmlformats.org/officeDocument/2006/relationships/image" Target="../media/image21.wmf"/><Relationship Id="rId11" Type="http://schemas.openxmlformats.org/officeDocument/2006/relationships/image" Target="../media/image7.wmf"/><Relationship Id="rId5" Type="http://schemas.openxmlformats.org/officeDocument/2006/relationships/image" Target="../media/image20.wmf"/><Relationship Id="rId15" Type="http://schemas.openxmlformats.org/officeDocument/2006/relationships/image" Target="../media/image11.wmf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image" Target="../media/image50.wmf"/><Relationship Id="rId14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8758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8758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8250" y="657225"/>
            <a:ext cx="4378325" cy="32813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6025" cy="3938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280" tIns="44640" rIns="89280" bIns="446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8304213"/>
            <a:ext cx="2971800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321675"/>
            <a:ext cx="2968625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280" tIns="44640" rIns="89280" bIns="4464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A2049074-AE7F-4E5B-A305-A5AA9C9211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29D41E-65CA-4068-8166-F1E6F3E456C3}" type="slidenum">
              <a:rPr lang="en-US"/>
              <a:pPr/>
              <a:t>1</a:t>
            </a:fld>
            <a:endParaRPr lang="en-US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1CF4F6E-A80A-4FDE-B1E8-148B35675D4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4F2D26-1F24-4542-98E4-F56410B65C3D}" type="slidenum">
              <a:rPr lang="en-US"/>
              <a:pPr/>
              <a:t>11</a:t>
            </a:fld>
            <a:endParaRPr lang="en-US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9683EAD-D62C-4360-A20C-F45F4E923BA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4F2D26-1F24-4542-98E4-F56410B65C3D}" type="slidenum">
              <a:rPr lang="en-US"/>
              <a:pPr/>
              <a:t>12</a:t>
            </a:fld>
            <a:endParaRPr lang="en-US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9683EAD-D62C-4360-A20C-F45F4E923BA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C98294-73D6-4BD4-B76D-2F3EE8EB8334}" type="slidenum">
              <a:rPr lang="en-US"/>
              <a:pPr/>
              <a:t>13</a:t>
            </a:fld>
            <a:endParaRPr lang="en-US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4EFB731-E519-4CCB-BF96-610C086C478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C98294-73D6-4BD4-B76D-2F3EE8EB8334}" type="slidenum">
              <a:rPr lang="en-US"/>
              <a:pPr/>
              <a:t>14</a:t>
            </a:fld>
            <a:endParaRPr lang="en-US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4EFB731-E519-4CCB-BF96-610C086C478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386F12-A72D-45D8-9139-24F18E4922A5}" type="slidenum">
              <a:rPr lang="en-US"/>
              <a:pPr/>
              <a:t>15</a:t>
            </a:fld>
            <a:endParaRPr lang="en-U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541D50-B00E-4E3B-87F0-1D49FABC09B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386F12-A72D-45D8-9139-24F18E4922A5}" type="slidenum">
              <a:rPr lang="en-US"/>
              <a:pPr/>
              <a:t>16</a:t>
            </a:fld>
            <a:endParaRPr lang="en-U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541D50-B00E-4E3B-87F0-1D49FABC09B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386F12-A72D-45D8-9139-24F18E4922A5}" type="slidenum">
              <a:rPr lang="en-US"/>
              <a:pPr/>
              <a:t>17</a:t>
            </a:fld>
            <a:endParaRPr lang="en-U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541D50-B00E-4E3B-87F0-1D49FABC09B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386F12-A72D-45D8-9139-24F18E4922A5}" type="slidenum">
              <a:rPr lang="en-US"/>
              <a:pPr/>
              <a:t>18</a:t>
            </a:fld>
            <a:endParaRPr lang="en-U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541D50-B00E-4E3B-87F0-1D49FABC09B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20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21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0FE730-4975-400D-A7D7-BDECADFF4A3F}" type="slidenum">
              <a:rPr lang="en-US"/>
              <a:pPr/>
              <a:t>2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A60F9BF-F229-4F58-AD8D-8CDB339FAD9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22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26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27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28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D1F28C-670B-43D9-9481-2DEC0BFE7844}" type="slidenum">
              <a:rPr lang="en-US"/>
              <a:pPr/>
              <a:t>29</a:t>
            </a:fld>
            <a:endParaRPr 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FBAA3E8-7CAC-4331-A32A-18519483B05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D1F28C-670B-43D9-9481-2DEC0BFE7844}" type="slidenum">
              <a:rPr lang="en-US"/>
              <a:pPr/>
              <a:t>30</a:t>
            </a:fld>
            <a:endParaRPr 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FBAA3E8-7CAC-4331-A32A-18519483B05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31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32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32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34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34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35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35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0FE730-4975-400D-A7D7-BDECADFF4A3F}" type="slidenum">
              <a:rPr lang="en-US"/>
              <a:pPr/>
              <a:t>4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A60F9BF-F229-4F58-AD8D-8CDB339FAD9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36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37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37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38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38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39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39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40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40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41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41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0FE730-4975-400D-A7D7-BDECADFF4A3F}" type="slidenum">
              <a:rPr lang="en-US"/>
              <a:pPr/>
              <a:t>5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A60F9BF-F229-4F58-AD8D-8CDB339FAD9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0FE730-4975-400D-A7D7-BDECADFF4A3F}" type="slidenum">
              <a:rPr lang="en-US"/>
              <a:pPr/>
              <a:t>6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A60F9BF-F229-4F58-AD8D-8CDB339FAD9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0FE730-4975-400D-A7D7-BDECADFF4A3F}" type="slidenum">
              <a:rPr lang="en-US"/>
              <a:pPr/>
              <a:t>7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A60F9BF-F229-4F58-AD8D-8CDB339FAD9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0FE730-4975-400D-A7D7-BDECADFF4A3F}" type="slidenum">
              <a:rPr lang="en-US"/>
              <a:pPr/>
              <a:t>8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A60F9BF-F229-4F58-AD8D-8CDB339FAD9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0FE730-4975-400D-A7D7-BDECADFF4A3F}" type="slidenum">
              <a:rPr lang="en-US"/>
              <a:pPr/>
              <a:t>9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A60F9BF-F229-4F58-AD8D-8CDB339FAD9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AFF1C6-637E-4D82-ADD0-F582C17FA908}" type="slidenum">
              <a:rPr lang="en-US"/>
              <a:pPr/>
              <a:t>10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FD3945D-BD92-4303-8E6E-0B57490EF9D4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5963" y="-76200"/>
            <a:ext cx="1846262" cy="6550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-76200"/>
            <a:ext cx="5389563" cy="6550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92F0FC6-B39D-4A59-8691-6A3A04AAC9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B9777F4-CC84-4C18-AEEA-C6900B5A57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3BD26DE-CCA2-4EB0-96B1-5F0A1DE995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3617913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313" y="1447800"/>
            <a:ext cx="3617912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666A277-7DA6-4E38-8ED2-89E5817D31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A61868-5016-4E44-80AA-24A5C25836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00C0453-6F54-45E5-BB91-A282B60DCF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C6DB486-8D87-4BA6-B356-5E1285D3C3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1DBBFE4-F5B2-4B6E-B395-92C89B9805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506D7C-1C30-4FCA-BF0D-49A81281A9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34D2DF-F973-4CF6-B581-973FB2D3B5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5963" y="-76200"/>
            <a:ext cx="1846262" cy="6550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-76200"/>
            <a:ext cx="5389563" cy="6550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FAFDED-E0CF-41B3-903E-77EFBBDB6E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3617913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313" y="1447800"/>
            <a:ext cx="3617912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-76200"/>
            <a:ext cx="7388225" cy="1025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447800"/>
            <a:ext cx="7388225" cy="5026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1371600" y="-3175"/>
            <a:ext cx="1588" cy="84455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" name="Oval 4"/>
          <p:cNvSpPr>
            <a:spLocks noChangeArrowheads="1"/>
          </p:cNvSpPr>
          <p:nvPr/>
        </p:nvSpPr>
        <p:spPr bwMode="auto">
          <a:xfrm>
            <a:off x="152400" y="304800"/>
            <a:ext cx="228600" cy="228600"/>
          </a:xfrm>
          <a:prstGeom prst="ellipse">
            <a:avLst/>
          </a:prstGeom>
          <a:solidFill>
            <a:srgbClr val="3366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Oval 5"/>
          <p:cNvSpPr>
            <a:spLocks noChangeArrowheads="1"/>
          </p:cNvSpPr>
          <p:nvPr/>
        </p:nvSpPr>
        <p:spPr bwMode="auto">
          <a:xfrm>
            <a:off x="539750" y="304800"/>
            <a:ext cx="228600" cy="228600"/>
          </a:xfrm>
          <a:prstGeom prst="ellipse">
            <a:avLst/>
          </a:prstGeom>
          <a:solidFill>
            <a:srgbClr val="99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927100" y="304800"/>
            <a:ext cx="228600" cy="228600"/>
          </a:xfrm>
          <a:prstGeom prst="ellipse">
            <a:avLst/>
          </a:prstGeom>
          <a:solidFill>
            <a:srgbClr val="CC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197850" y="6521450"/>
            <a:ext cx="1106488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B9D011D-C8AE-4A99-9DD7-6FF583A8214B}" type="slidenum">
              <a:rPr lang="en-US">
                <a:solidFill>
                  <a:srgbClr val="336666"/>
                </a:solidFill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3366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39725" indent="-339725" algn="l" defTabSz="457200" rtl="0" eaLnBrk="0" fontAlgn="base" hangingPunct="0">
        <a:spcBef>
          <a:spcPts val="650"/>
        </a:spcBef>
        <a:spcAft>
          <a:spcPct val="0"/>
        </a:spcAft>
        <a:buClr>
          <a:srgbClr val="336666"/>
        </a:buClr>
        <a:buSzPct val="70000"/>
        <a:buFont typeface="Wingdings" charset="2"/>
        <a:buChar char="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spcBef>
          <a:spcPts val="600"/>
        </a:spcBef>
        <a:spcAft>
          <a:spcPct val="0"/>
        </a:spcAft>
        <a:buClr>
          <a:srgbClr val="99CCCC"/>
        </a:buClr>
        <a:buSzPct val="75000"/>
        <a:buFont typeface="Wingdings" charset="2"/>
        <a:buChar char="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CCCCCC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Line 1"/>
          <p:cNvSpPr>
            <a:spLocks noChangeShapeType="1"/>
          </p:cNvSpPr>
          <p:nvPr/>
        </p:nvSpPr>
        <p:spPr bwMode="auto">
          <a:xfrm>
            <a:off x="1905000" y="1219200"/>
            <a:ext cx="1588" cy="2057400"/>
          </a:xfrm>
          <a:prstGeom prst="line">
            <a:avLst/>
          </a:prstGeom>
          <a:noFill/>
          <a:ln w="349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47675" y="828675"/>
            <a:ext cx="952500" cy="78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-76200"/>
            <a:ext cx="7388225" cy="1025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447800"/>
            <a:ext cx="7388225" cy="5026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086600" y="6248400"/>
            <a:ext cx="1524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810000" y="624840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2209800" y="6248400"/>
            <a:ext cx="12160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</a:tabLst>
              <a:defRPr sz="1400">
                <a:solidFill>
                  <a:srgbClr val="336666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2D9E27DA-447C-428E-B3C5-C57E4C8EBC1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39725" indent="-339725" algn="l" defTabSz="457200" rtl="0" eaLnBrk="0" fontAlgn="base" hangingPunct="0">
        <a:spcBef>
          <a:spcPts val="650"/>
        </a:spcBef>
        <a:spcAft>
          <a:spcPct val="0"/>
        </a:spcAft>
        <a:buClr>
          <a:srgbClr val="336666"/>
        </a:buClr>
        <a:buSzPct val="70000"/>
        <a:buFont typeface="Wingdings" charset="2"/>
        <a:buChar char="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spcBef>
          <a:spcPts val="600"/>
        </a:spcBef>
        <a:spcAft>
          <a:spcPct val="0"/>
        </a:spcAft>
        <a:buClr>
          <a:srgbClr val="99CCCC"/>
        </a:buClr>
        <a:buSzPct val="75000"/>
        <a:buFont typeface="Wingdings" charset="2"/>
        <a:buChar char="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CCCCCC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image" Target="../media/image57.png"/><Relationship Id="rId9" Type="http://schemas.openxmlformats.org/officeDocument/2006/relationships/image" Target="../media/image5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0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0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oleObject" Target="../embeddings/oleObject111.bin"/><Relationship Id="rId18" Type="http://schemas.openxmlformats.org/officeDocument/2006/relationships/oleObject" Target="../embeddings/oleObject116.bin"/><Relationship Id="rId3" Type="http://schemas.openxmlformats.org/officeDocument/2006/relationships/notesSlide" Target="../notesSlides/notesSlide14.xml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05.bin"/><Relationship Id="rId12" Type="http://schemas.openxmlformats.org/officeDocument/2006/relationships/oleObject" Target="../embeddings/oleObject110.bin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4.bin"/><Relationship Id="rId20" Type="http://schemas.openxmlformats.org/officeDocument/2006/relationships/oleObject" Target="../embeddings/oleObject118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4.bin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13.bin"/><Relationship Id="rId10" Type="http://schemas.openxmlformats.org/officeDocument/2006/relationships/oleObject" Target="../embeddings/oleObject108.bin"/><Relationship Id="rId19" Type="http://schemas.openxmlformats.org/officeDocument/2006/relationships/oleObject" Target="../embeddings/oleObject117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Relationship Id="rId14" Type="http://schemas.openxmlformats.org/officeDocument/2006/relationships/oleObject" Target="../embeddings/oleObject112.bin"/><Relationship Id="rId22" Type="http://schemas.openxmlformats.org/officeDocument/2006/relationships/oleObject" Target="../embeddings/oleObject12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24.bin"/><Relationship Id="rId4" Type="http://schemas.openxmlformats.org/officeDocument/2006/relationships/oleObject" Target="../embeddings/oleObject12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2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12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2.bin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0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36.bin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0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3.bin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7.bin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52.bin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1.bin"/><Relationship Id="rId10" Type="http://schemas.openxmlformats.org/officeDocument/2006/relationships/oleObject" Target="../embeddings/oleObject155.bin"/><Relationship Id="rId4" Type="http://schemas.openxmlformats.org/officeDocument/2006/relationships/oleObject" Target="../embeddings/oleObject150.bin"/><Relationship Id="rId9" Type="http://schemas.openxmlformats.org/officeDocument/2006/relationships/oleObject" Target="../embeddings/oleObject15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58.bin"/><Relationship Id="rId11" Type="http://schemas.openxmlformats.org/officeDocument/2006/relationships/oleObject" Target="../embeddings/oleObject163.bin"/><Relationship Id="rId5" Type="http://schemas.openxmlformats.org/officeDocument/2006/relationships/image" Target="../media/image137.png"/><Relationship Id="rId10" Type="http://schemas.openxmlformats.org/officeDocument/2006/relationships/oleObject" Target="../embeddings/oleObject162.bin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6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65.bin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37.png"/><Relationship Id="rId9" Type="http://schemas.openxmlformats.org/officeDocument/2006/relationships/oleObject" Target="../embeddings/oleObject16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70.bin"/><Relationship Id="rId5" Type="http://schemas.openxmlformats.org/officeDocument/2006/relationships/image" Target="../media/image145.png"/><Relationship Id="rId4" Type="http://schemas.openxmlformats.org/officeDocument/2006/relationships/oleObject" Target="../embeddings/oleObject16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72.bin"/><Relationship Id="rId5" Type="http://schemas.openxmlformats.org/officeDocument/2006/relationships/image" Target="../media/image145.png"/><Relationship Id="rId4" Type="http://schemas.openxmlformats.org/officeDocument/2006/relationships/oleObject" Target="../embeddings/oleObject17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76.bin"/><Relationship Id="rId5" Type="http://schemas.openxmlformats.org/officeDocument/2006/relationships/image" Target="../media/image145.png"/><Relationship Id="rId4" Type="http://schemas.openxmlformats.org/officeDocument/2006/relationships/oleObject" Target="../embeddings/oleObject17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4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isis.vanderbilt.edu/node/4079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80.bin"/><Relationship Id="rId5" Type="http://schemas.openxmlformats.org/officeDocument/2006/relationships/oleObject" Target="../embeddings/oleObject179.bin"/><Relationship Id="rId10" Type="http://schemas.openxmlformats.org/officeDocument/2006/relationships/oleObject" Target="../embeddings/oleObject184.bin"/><Relationship Id="rId4" Type="http://schemas.openxmlformats.org/officeDocument/2006/relationships/oleObject" Target="../embeddings/oleObject178.bin"/><Relationship Id="rId9" Type="http://schemas.openxmlformats.org/officeDocument/2006/relationships/oleObject" Target="../embeddings/oleObject183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2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42.bin"/><Relationship Id="rId18" Type="http://schemas.openxmlformats.org/officeDocument/2006/relationships/oleObject" Target="../embeddings/oleObject47.bin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41.bin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24" Type="http://schemas.openxmlformats.org/officeDocument/2006/relationships/oleObject" Target="../embeddings/oleObject52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44.bin"/><Relationship Id="rId23" Type="http://schemas.openxmlformats.org/officeDocument/2006/relationships/image" Target="../media/image35.emf"/><Relationship Id="rId10" Type="http://schemas.openxmlformats.org/officeDocument/2006/relationships/oleObject" Target="../embeddings/oleObject39.bin"/><Relationship Id="rId19" Type="http://schemas.openxmlformats.org/officeDocument/2006/relationships/oleObject" Target="../embeddings/oleObject48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5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67.bin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24" Type="http://schemas.openxmlformats.org/officeDocument/2006/relationships/oleObject" Target="../embeddings/oleObject72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64.bin"/><Relationship Id="rId23" Type="http://schemas.openxmlformats.org/officeDocument/2006/relationships/image" Target="../media/image44.emf"/><Relationship Id="rId10" Type="http://schemas.openxmlformats.org/officeDocument/2006/relationships/oleObject" Target="../embeddings/oleObject59.bin"/><Relationship Id="rId19" Type="http://schemas.openxmlformats.org/officeDocument/2006/relationships/oleObject" Target="../embeddings/oleObject68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7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oleObject" Target="../embeddings/oleObject81.bin"/><Relationship Id="rId18" Type="http://schemas.openxmlformats.org/officeDocument/2006/relationships/oleObject" Target="../embeddings/oleObject86.bin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80.bin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9.bin"/><Relationship Id="rId24" Type="http://schemas.openxmlformats.org/officeDocument/2006/relationships/oleObject" Target="../embeddings/oleObject92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91.bin"/><Relationship Id="rId10" Type="http://schemas.openxmlformats.org/officeDocument/2006/relationships/oleObject" Target="../embeddings/oleObject78.bin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77.bin"/><Relationship Id="rId14" Type="http://schemas.openxmlformats.org/officeDocument/2006/relationships/oleObject" Target="../embeddings/oleObject82.bin"/><Relationship Id="rId22" Type="http://schemas.openxmlformats.org/officeDocument/2006/relationships/oleObject" Target="../embeddings/oleObject9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981200" y="1371600"/>
            <a:ext cx="70104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500" b="1" dirty="0" smtClean="0">
                <a:solidFill>
                  <a:srgbClr val="000000"/>
                </a:solidFill>
              </a:rPr>
              <a:t>Constructive Nonlinear Control Design With Applications to </a:t>
            </a:r>
            <a:r>
              <a:rPr lang="en-US" sz="2500" b="1" dirty="0" smtClean="0">
                <a:solidFill>
                  <a:srgbClr val="000000"/>
                </a:solidFill>
              </a:rPr>
              <a:t>Control of Quad-Rotor Aircraft</a:t>
            </a:r>
            <a:r>
              <a:rPr lang="en-US" sz="2500" b="1" dirty="0">
                <a:solidFill>
                  <a:srgbClr val="000000"/>
                </a:solidFill>
              </a:rPr>
              <a:t/>
            </a:r>
            <a:br>
              <a:rPr lang="en-US" sz="2500" b="1" dirty="0">
                <a:solidFill>
                  <a:srgbClr val="000000"/>
                </a:solidFill>
              </a:rPr>
            </a:br>
            <a:endParaRPr lang="en-US" sz="2500" b="1" dirty="0">
              <a:solidFill>
                <a:srgbClr val="000000"/>
              </a:solidFill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3429000"/>
            <a:ext cx="6477000" cy="198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650"/>
              </a:spcBef>
              <a:buSzPct val="70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sz="2600" dirty="0">
                <a:solidFill>
                  <a:srgbClr val="000000"/>
                </a:solidFill>
              </a:rPr>
              <a:t>Nicholas </a:t>
            </a:r>
            <a:r>
              <a:rPr lang="nl-NL" sz="2600" dirty="0" smtClean="0">
                <a:solidFill>
                  <a:srgbClr val="000000"/>
                </a:solidFill>
              </a:rPr>
              <a:t>Kottenstette</a:t>
            </a:r>
            <a:endParaRPr lang="nl-NL" sz="2600" dirty="0">
              <a:solidFill>
                <a:srgbClr val="000000"/>
              </a:solidFill>
            </a:endParaRPr>
          </a:p>
          <a:p>
            <a:pPr>
              <a:spcBef>
                <a:spcPts val="650"/>
              </a:spcBef>
              <a:buSzPct val="70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sz="2600" dirty="0">
                <a:solidFill>
                  <a:srgbClr val="000000"/>
                </a:solidFill>
              </a:rPr>
              <a:t>ISIS-Vanderbilt University</a:t>
            </a:r>
          </a:p>
          <a:p>
            <a:pPr>
              <a:spcBef>
                <a:spcPts val="650"/>
              </a:spcBef>
              <a:buSzPct val="70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nl-NL" sz="2600" dirty="0">
              <a:solidFill>
                <a:srgbClr val="000000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133600" y="5257800"/>
            <a:ext cx="6019800" cy="1447800"/>
          </a:xfrm>
          <a:prstGeom prst="rect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buSzPct val="70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336666"/>
                </a:solidFill>
              </a:rPr>
              <a:t>July 27, </a:t>
            </a:r>
            <a:r>
              <a:rPr lang="en-US" dirty="0" smtClean="0">
                <a:solidFill>
                  <a:srgbClr val="336666"/>
                </a:solidFill>
              </a:rPr>
              <a:t>2010</a:t>
            </a:r>
            <a:endParaRPr lang="en-US" dirty="0">
              <a:solidFill>
                <a:srgbClr val="33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4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66800"/>
            <a:ext cx="9144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Step Response and </a:t>
            </a:r>
            <a:r>
              <a:rPr lang="en-US" sz="3000" b="1" dirty="0" err="1" smtClean="0">
                <a:solidFill>
                  <a:srgbClr val="000000"/>
                </a:solidFill>
              </a:rPr>
              <a:t>Nyquist</a:t>
            </a:r>
            <a:r>
              <a:rPr lang="en-US" sz="3000" b="1" dirty="0" smtClean="0">
                <a:solidFill>
                  <a:srgbClr val="000000"/>
                </a:solidFill>
              </a:rPr>
              <a:t> Diagram</a:t>
            </a:r>
            <a:endParaRPr lang="en-US" sz="3000" b="1" dirty="0">
              <a:solidFill>
                <a:srgbClr val="000000"/>
              </a:solidFill>
            </a:endParaRPr>
          </a:p>
        </p:txBody>
      </p:sp>
      <p:graphicFrame>
        <p:nvGraphicFramePr>
          <p:cNvPr id="89104" name="Object 16"/>
          <p:cNvGraphicFramePr>
            <a:graphicFrameLocks noChangeAspect="1"/>
          </p:cNvGraphicFramePr>
          <p:nvPr/>
        </p:nvGraphicFramePr>
        <p:xfrm>
          <a:off x="4876800" y="2133600"/>
          <a:ext cx="963612" cy="366713"/>
        </p:xfrm>
        <a:graphic>
          <a:graphicData uri="http://schemas.openxmlformats.org/presentationml/2006/ole">
            <p:oleObj spid="_x0000_s102402" name="Equation" r:id="rId5" imgW="533160" imgH="203040" progId="Equation.DSMT4">
              <p:embed/>
            </p:oleObj>
          </a:graphicData>
        </a:graphic>
      </p:graphicFrame>
      <p:graphicFrame>
        <p:nvGraphicFramePr>
          <p:cNvPr id="91145" name="Object 16"/>
          <p:cNvGraphicFramePr>
            <a:graphicFrameLocks noChangeAspect="1"/>
          </p:cNvGraphicFramePr>
          <p:nvPr/>
        </p:nvGraphicFramePr>
        <p:xfrm>
          <a:off x="4876800" y="2590800"/>
          <a:ext cx="963613" cy="366713"/>
        </p:xfrm>
        <a:graphic>
          <a:graphicData uri="http://schemas.openxmlformats.org/presentationml/2006/ole">
            <p:oleObj spid="_x0000_s102403" name="Equation" r:id="rId6" imgW="533160" imgH="203040" progId="Equation.DSMT4">
              <p:embed/>
            </p:oleObj>
          </a:graphicData>
        </a:graphic>
      </p:graphicFrame>
      <p:graphicFrame>
        <p:nvGraphicFramePr>
          <p:cNvPr id="91146" name="Object 16"/>
          <p:cNvGraphicFramePr>
            <a:graphicFrameLocks noChangeAspect="1"/>
          </p:cNvGraphicFramePr>
          <p:nvPr/>
        </p:nvGraphicFramePr>
        <p:xfrm>
          <a:off x="4876800" y="3124200"/>
          <a:ext cx="963613" cy="366713"/>
        </p:xfrm>
        <a:graphic>
          <a:graphicData uri="http://schemas.openxmlformats.org/presentationml/2006/ole">
            <p:oleObj spid="_x0000_s102404" name="Equation" r:id="rId7" imgW="533160" imgH="203040" progId="Equation.DSMT4">
              <p:embed/>
            </p:oleObj>
          </a:graphicData>
        </a:graphic>
      </p:graphicFrame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381000" y="3124200"/>
            <a:ext cx="5486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19600" y="3200400"/>
            <a:ext cx="4953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Assumption: Dissipative-Conic Systems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graphicFrame>
        <p:nvGraphicFramePr>
          <p:cNvPr id="13313" name="Object 1"/>
          <p:cNvGraphicFramePr>
            <a:graphicFrameLocks noChangeAspect="1"/>
          </p:cNvGraphicFramePr>
          <p:nvPr/>
        </p:nvGraphicFramePr>
        <p:xfrm>
          <a:off x="-4763" y="844550"/>
          <a:ext cx="9148763" cy="2889250"/>
        </p:xfrm>
        <a:graphic>
          <a:graphicData uri="http://schemas.openxmlformats.org/presentationml/2006/ole">
            <p:oleObj spid="_x0000_s13313" name="Equation" r:id="rId4" imgW="3644640" imgH="1155600" progId="Equation.DSMT4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0" y="3733800"/>
          <a:ext cx="8894763" cy="2349500"/>
        </p:xfrm>
        <a:graphic>
          <a:graphicData uri="http://schemas.openxmlformats.org/presentationml/2006/ole">
            <p:oleObj spid="_x0000_s13315" name="Equation" r:id="rId5" imgW="3543120" imgH="9396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Assumption: Dissipative-Conic Systems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graphicFrame>
        <p:nvGraphicFramePr>
          <p:cNvPr id="13313" name="Object 1"/>
          <p:cNvGraphicFramePr>
            <a:graphicFrameLocks noChangeAspect="1"/>
          </p:cNvGraphicFramePr>
          <p:nvPr/>
        </p:nvGraphicFramePr>
        <p:xfrm>
          <a:off x="533400" y="914400"/>
          <a:ext cx="7620000" cy="3749262"/>
        </p:xfrm>
        <a:graphic>
          <a:graphicData uri="http://schemas.openxmlformats.org/presentationml/2006/ole">
            <p:oleObj spid="_x0000_s83970" name="Equation" r:id="rId4" imgW="3213000" imgH="1587240" progId="Equation.DSMT4">
              <p:embed/>
            </p:oleObj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1524000" y="4665981"/>
          <a:ext cx="5280026" cy="2192019"/>
        </p:xfrm>
        <a:graphic>
          <a:graphicData uri="http://schemas.openxmlformats.org/presentationml/2006/ole">
            <p:oleObj spid="_x0000_s83972" name="Equation" r:id="rId5" imgW="2438280" imgH="101592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 i="0" dirty="0" smtClean="0">
                <a:solidFill>
                  <a:srgbClr val="000000"/>
                </a:solidFill>
              </a:rPr>
              <a:t>Definition: continuous-time conic-dissipative systems inside the sector [</a:t>
            </a:r>
            <a:r>
              <a:rPr lang="en-US" sz="2400" b="1" i="0" dirty="0" err="1" smtClean="0">
                <a:solidFill>
                  <a:srgbClr val="000000"/>
                </a:solidFill>
              </a:rPr>
              <a:t>a,b</a:t>
            </a:r>
            <a:r>
              <a:rPr lang="en-US" sz="2400" b="1" i="0" dirty="0" smtClean="0">
                <a:solidFill>
                  <a:srgbClr val="000000"/>
                </a:solidFill>
              </a:rPr>
              <a:t>]</a:t>
            </a:r>
            <a:endParaRPr lang="en-US" sz="2400" b="1" i="0" dirty="0">
              <a:solidFill>
                <a:srgbClr val="000000"/>
              </a:solidFill>
            </a:endParaRPr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384175" y="1497013"/>
          <a:ext cx="8678863" cy="4017962"/>
        </p:xfrm>
        <a:graphic>
          <a:graphicData uri="http://schemas.openxmlformats.org/presentationml/2006/ole">
            <p:oleObj spid="_x0000_s11265" name="Equation" r:id="rId4" imgW="4152600" imgH="193032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 i="0" dirty="0" smtClean="0">
                <a:solidFill>
                  <a:srgbClr val="000000"/>
                </a:solidFill>
              </a:rPr>
              <a:t>Definition: discrete-time conic-dissipative system inside the sector [</a:t>
            </a:r>
            <a:r>
              <a:rPr lang="en-US" sz="2400" b="1" i="0" dirty="0" err="1" smtClean="0">
                <a:solidFill>
                  <a:srgbClr val="000000"/>
                </a:solidFill>
              </a:rPr>
              <a:t>a,b</a:t>
            </a:r>
            <a:r>
              <a:rPr lang="en-US" sz="2400" b="1" i="0" dirty="0" smtClean="0">
                <a:solidFill>
                  <a:srgbClr val="000000"/>
                </a:solidFill>
              </a:rPr>
              <a:t>]</a:t>
            </a:r>
            <a:endParaRPr lang="en-US" sz="2400" b="1" i="0" dirty="0">
              <a:solidFill>
                <a:srgbClr val="000000"/>
              </a:solidFill>
            </a:endParaRPr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384175" y="1520825"/>
          <a:ext cx="8678863" cy="3967163"/>
        </p:xfrm>
        <a:graphic>
          <a:graphicData uri="http://schemas.openxmlformats.org/presentationml/2006/ole">
            <p:oleObj spid="_x0000_s84994" name="Equation" r:id="rId4" imgW="4152600" imgH="19047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 bwMode="auto">
          <a:xfrm>
            <a:off x="1981200" y="4114800"/>
            <a:ext cx="4267200" cy="152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2243138" y="4559300"/>
            <a:ext cx="347662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>
            <a:off x="2590800" y="4749006"/>
            <a:ext cx="1328737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1816100" y="733425"/>
            <a:ext cx="4267200" cy="28194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892969" y="1698625"/>
            <a:ext cx="600076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Properties: Conic Systems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300663" y="1660525"/>
            <a:ext cx="609600" cy="53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62249" y="895350"/>
            <a:ext cx="2276476" cy="704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2959100" y="962025"/>
          <a:ext cx="1882775" cy="571500"/>
        </p:xfrm>
        <a:graphic>
          <a:graphicData uri="http://schemas.openxmlformats.org/presentationml/2006/ole">
            <p:oleObj spid="_x0000_s9222" name="Equation" r:id="rId4" imgW="749160" imgH="228600" progId="Equation.DSMT4">
              <p:embed/>
            </p:oleObj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5757863" y="1371600"/>
          <a:ext cx="349250" cy="349250"/>
        </p:xfrm>
        <a:graphic>
          <a:graphicData uri="http://schemas.openxmlformats.org/presentationml/2006/ole">
            <p:oleObj spid="_x0000_s9232" name="Equation" r:id="rId5" imgW="139680" imgH="139680" progId="Equation.DSMT4">
              <p:embed/>
            </p:oleObj>
          </a:graphicData>
        </a:graphic>
      </p:graphicFrame>
      <p:cxnSp>
        <p:nvCxnSpPr>
          <p:cNvPr id="66" name="Shape 13"/>
          <p:cNvCxnSpPr>
            <a:stCxn id="70" idx="3"/>
            <a:endCxn id="9" idx="1"/>
          </p:cNvCxnSpPr>
          <p:nvPr/>
        </p:nvCxnSpPr>
        <p:spPr bwMode="auto">
          <a:xfrm flipV="1">
            <a:off x="1493045" y="1247775"/>
            <a:ext cx="1269204" cy="67945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2328863" y="647700"/>
          <a:ext cx="382588" cy="571500"/>
        </p:xfrm>
        <a:graphic>
          <a:graphicData uri="http://schemas.openxmlformats.org/presentationml/2006/ole">
            <p:oleObj spid="_x0000_s9234" name="Equation" r:id="rId6" imgW="152280" imgH="228600" progId="Equation.DSMT4">
              <p:embed/>
            </p:oleObj>
          </a:graphicData>
        </a:graphic>
      </p:graphicFrame>
      <p:cxnSp>
        <p:nvCxnSpPr>
          <p:cNvPr id="53" name="Shape 13"/>
          <p:cNvCxnSpPr>
            <a:stCxn id="9" idx="3"/>
            <a:endCxn id="6" idx="0"/>
          </p:cNvCxnSpPr>
          <p:nvPr/>
        </p:nvCxnSpPr>
        <p:spPr bwMode="auto">
          <a:xfrm>
            <a:off x="5038725" y="1247775"/>
            <a:ext cx="566738" cy="412750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762249" y="2295525"/>
            <a:ext cx="2276476" cy="704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61" name="Object 5"/>
          <p:cNvGraphicFramePr>
            <a:graphicFrameLocks noChangeAspect="1"/>
          </p:cNvGraphicFramePr>
          <p:nvPr/>
        </p:nvGraphicFramePr>
        <p:xfrm>
          <a:off x="2895600" y="2362200"/>
          <a:ext cx="2009775" cy="571500"/>
        </p:xfrm>
        <a:graphic>
          <a:graphicData uri="http://schemas.openxmlformats.org/presentationml/2006/ole">
            <p:oleObj spid="_x0000_s9237" name="Equation" r:id="rId7" imgW="799920" imgH="228600" progId="Equation.DSMT4">
              <p:embed/>
            </p:oleObj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5056188" y="647700"/>
          <a:ext cx="414338" cy="571500"/>
        </p:xfrm>
        <a:graphic>
          <a:graphicData uri="http://schemas.openxmlformats.org/presentationml/2006/ole">
            <p:oleObj spid="_x0000_s9238" name="Equation" r:id="rId8" imgW="164880" imgH="228600" progId="Equation.DSMT4">
              <p:embed/>
            </p:oleObj>
          </a:graphicData>
        </a:graphic>
      </p:graphicFrame>
      <p:cxnSp>
        <p:nvCxnSpPr>
          <p:cNvPr id="62" name="Shape 13"/>
          <p:cNvCxnSpPr>
            <a:stCxn id="70" idx="3"/>
            <a:endCxn id="60" idx="1"/>
          </p:cNvCxnSpPr>
          <p:nvPr/>
        </p:nvCxnSpPr>
        <p:spPr bwMode="auto">
          <a:xfrm>
            <a:off x="1493045" y="1927225"/>
            <a:ext cx="1269204" cy="72072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239" name="Object 23"/>
          <p:cNvGraphicFramePr>
            <a:graphicFrameLocks noChangeAspect="1"/>
          </p:cNvGraphicFramePr>
          <p:nvPr/>
        </p:nvGraphicFramePr>
        <p:xfrm>
          <a:off x="2252663" y="2081212"/>
          <a:ext cx="382588" cy="571500"/>
        </p:xfrm>
        <a:graphic>
          <a:graphicData uri="http://schemas.openxmlformats.org/presentationml/2006/ole">
            <p:oleObj spid="_x0000_s9239" name="Equation" r:id="rId9" imgW="152280" imgH="228600" progId="Equation.DSMT4">
              <p:embed/>
            </p:oleObj>
          </a:graphicData>
        </a:graphic>
      </p:graphicFrame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1033463" y="1752600"/>
          <a:ext cx="319088" cy="349250"/>
        </p:xfrm>
        <a:graphic>
          <a:graphicData uri="http://schemas.openxmlformats.org/presentationml/2006/ole">
            <p:oleObj spid="_x0000_s9240" name="Equation" r:id="rId10" imgW="126720" imgH="139680" progId="Equation.DSMT4">
              <p:embed/>
            </p:oleObj>
          </a:graphicData>
        </a:graphic>
      </p:graphicFrame>
      <p:cxnSp>
        <p:nvCxnSpPr>
          <p:cNvPr id="75" name="Shape 13"/>
          <p:cNvCxnSpPr>
            <a:stCxn id="60" idx="3"/>
            <a:endCxn id="6" idx="4"/>
          </p:cNvCxnSpPr>
          <p:nvPr/>
        </p:nvCxnSpPr>
        <p:spPr bwMode="auto">
          <a:xfrm flipV="1">
            <a:off x="5038725" y="2193925"/>
            <a:ext cx="566738" cy="454025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5757863" y="2209800"/>
          <a:ext cx="349250" cy="349250"/>
        </p:xfrm>
        <a:graphic>
          <a:graphicData uri="http://schemas.openxmlformats.org/presentationml/2006/ole">
            <p:oleObj spid="_x0000_s9241" name="Equation" r:id="rId11" imgW="139680" imgH="139680" progId="Equation.DSMT4">
              <p:embed/>
            </p:oleObj>
          </a:graphicData>
        </a:graphic>
      </p:graphicFrame>
      <p:sp>
        <p:nvSpPr>
          <p:cNvPr id="88" name="Rectangle 87"/>
          <p:cNvSpPr/>
          <p:nvPr/>
        </p:nvSpPr>
        <p:spPr bwMode="auto">
          <a:xfrm>
            <a:off x="6519863" y="1593850"/>
            <a:ext cx="1828800" cy="6635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89" name="Object 24"/>
          <p:cNvGraphicFramePr>
            <a:graphicFrameLocks noChangeAspect="1"/>
          </p:cNvGraphicFramePr>
          <p:nvPr/>
        </p:nvGraphicFramePr>
        <p:xfrm>
          <a:off x="6573044" y="1639888"/>
          <a:ext cx="1722438" cy="571500"/>
        </p:xfrm>
        <a:graphic>
          <a:graphicData uri="http://schemas.openxmlformats.org/presentationml/2006/ole">
            <p:oleObj spid="_x0000_s9242" name="Equation" r:id="rId12" imgW="685800" imgH="228600" progId="Equation.DSMT4">
              <p:embed/>
            </p:oleObj>
          </a:graphicData>
        </a:graphic>
      </p:graphicFrame>
      <p:cxnSp>
        <p:nvCxnSpPr>
          <p:cNvPr id="93" name="Straight Arrow Connector 92"/>
          <p:cNvCxnSpPr>
            <a:stCxn id="6" idx="6"/>
            <a:endCxn id="88" idx="1"/>
          </p:cNvCxnSpPr>
          <p:nvPr/>
        </p:nvCxnSpPr>
        <p:spPr bwMode="auto">
          <a:xfrm flipV="1">
            <a:off x="5910263" y="1925638"/>
            <a:ext cx="609600" cy="158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243" name="Object 27"/>
          <p:cNvGraphicFramePr>
            <a:graphicFrameLocks noChangeAspect="1"/>
          </p:cNvGraphicFramePr>
          <p:nvPr/>
        </p:nvGraphicFramePr>
        <p:xfrm>
          <a:off x="5076825" y="2081212"/>
          <a:ext cx="446088" cy="571500"/>
        </p:xfrm>
        <a:graphic>
          <a:graphicData uri="http://schemas.openxmlformats.org/presentationml/2006/ole">
            <p:oleObj spid="_x0000_s9243" name="Equation" r:id="rId13" imgW="177480" imgH="228600" progId="Equation.DSMT4">
              <p:embed/>
            </p:oleObj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2806700" y="1571625"/>
          <a:ext cx="2071688" cy="571500"/>
        </p:xfrm>
        <a:graphic>
          <a:graphicData uri="http://schemas.openxmlformats.org/presentationml/2006/ole">
            <p:oleObj spid="_x0000_s9244" name="Equation" r:id="rId14" imgW="825480" imgH="228600" progId="Equation.DSMT4">
              <p:embed/>
            </p:oleObj>
          </a:graphicData>
        </a:graphic>
      </p:graphicFrame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2806700" y="3019425"/>
          <a:ext cx="2166938" cy="571500"/>
        </p:xfrm>
        <a:graphic>
          <a:graphicData uri="http://schemas.openxmlformats.org/presentationml/2006/ole">
            <p:oleObj spid="_x0000_s9245" name="Equation" r:id="rId15" imgW="863280" imgH="228600" progId="Equation.DSMT4">
              <p:embed/>
            </p:oleObj>
          </a:graphicData>
        </a:graphic>
      </p:graphicFrame>
      <p:graphicFrame>
        <p:nvGraphicFramePr>
          <p:cNvPr id="9246" name="Object 30"/>
          <p:cNvGraphicFramePr>
            <a:graphicFrameLocks noChangeAspect="1"/>
          </p:cNvGraphicFramePr>
          <p:nvPr/>
        </p:nvGraphicFramePr>
        <p:xfrm>
          <a:off x="838200" y="3529806"/>
          <a:ext cx="6702425" cy="635000"/>
        </p:xfrm>
        <a:graphic>
          <a:graphicData uri="http://schemas.openxmlformats.org/presentationml/2006/ole">
            <p:oleObj spid="_x0000_s9246" name="Equation" r:id="rId16" imgW="2666880" imgH="253800" progId="Equation.DSMT4">
              <p:embed/>
            </p:oleObj>
          </a:graphicData>
        </a:graphic>
      </p:graphicFrame>
      <p:sp>
        <p:nvSpPr>
          <p:cNvPr id="95" name="Rectangle 94"/>
          <p:cNvSpPr/>
          <p:nvPr/>
        </p:nvSpPr>
        <p:spPr bwMode="auto">
          <a:xfrm>
            <a:off x="3919537" y="4397375"/>
            <a:ext cx="2057401" cy="704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6" name="Object 5"/>
          <p:cNvGraphicFramePr>
            <a:graphicFrameLocks noChangeAspect="1"/>
          </p:cNvGraphicFramePr>
          <p:nvPr/>
        </p:nvGraphicFramePr>
        <p:xfrm>
          <a:off x="4038600" y="4495800"/>
          <a:ext cx="1819275" cy="508000"/>
        </p:xfrm>
        <a:graphic>
          <a:graphicData uri="http://schemas.openxmlformats.org/presentationml/2006/ole">
            <p:oleObj spid="_x0000_s9247" name="Equation" r:id="rId17" imgW="723600" imgH="203040" progId="Equation.DSMT4">
              <p:embed/>
            </p:oleObj>
          </a:graphicData>
        </a:graphic>
      </p:graphicFrame>
      <p:graphicFrame>
        <p:nvGraphicFramePr>
          <p:cNvPr id="9248" name="Object 32"/>
          <p:cNvGraphicFramePr>
            <a:graphicFrameLocks noChangeAspect="1"/>
          </p:cNvGraphicFramePr>
          <p:nvPr/>
        </p:nvGraphicFramePr>
        <p:xfrm>
          <a:off x="3962400" y="5105400"/>
          <a:ext cx="1881188" cy="508000"/>
        </p:xfrm>
        <a:graphic>
          <a:graphicData uri="http://schemas.openxmlformats.org/presentationml/2006/ole">
            <p:oleObj spid="_x0000_s9248" name="Equation" r:id="rId18" imgW="749160" imgH="203040" progId="Equation.DSMT4">
              <p:embed/>
            </p:oleObj>
          </a:graphicData>
        </a:graphic>
      </p:graphicFrame>
      <p:sp>
        <p:nvSpPr>
          <p:cNvPr id="98" name="Isosceles Triangle 97"/>
          <p:cNvSpPr/>
          <p:nvPr/>
        </p:nvSpPr>
        <p:spPr bwMode="auto">
          <a:xfrm>
            <a:off x="2243138" y="4216400"/>
            <a:ext cx="1066800" cy="10668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249" name="Object 33"/>
          <p:cNvGraphicFramePr>
            <a:graphicFrameLocks noChangeAspect="1"/>
          </p:cNvGraphicFramePr>
          <p:nvPr/>
        </p:nvGraphicFramePr>
        <p:xfrm>
          <a:off x="2438400" y="4527550"/>
          <a:ext cx="319088" cy="444500"/>
        </p:xfrm>
        <a:graphic>
          <a:graphicData uri="http://schemas.openxmlformats.org/presentationml/2006/ole">
            <p:oleObj spid="_x0000_s9249" name="Equation" r:id="rId19" imgW="126720" imgH="177480" progId="Equation.DSMT4">
              <p:embed/>
            </p:oleObj>
          </a:graphicData>
        </a:graphic>
      </p:graphicFrame>
      <p:cxnSp>
        <p:nvCxnSpPr>
          <p:cNvPr id="99" name="Straight Arrow Connector 98"/>
          <p:cNvCxnSpPr/>
          <p:nvPr/>
        </p:nvCxnSpPr>
        <p:spPr bwMode="auto">
          <a:xfrm flipV="1">
            <a:off x="1145382" y="4744243"/>
            <a:ext cx="1097756" cy="1111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0" name="Rectangle 99"/>
          <p:cNvSpPr/>
          <p:nvPr/>
        </p:nvSpPr>
        <p:spPr bwMode="auto">
          <a:xfrm>
            <a:off x="545306" y="4521200"/>
            <a:ext cx="600076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01" name="Object 24"/>
          <p:cNvGraphicFramePr>
            <a:graphicFrameLocks noChangeAspect="1"/>
          </p:cNvGraphicFramePr>
          <p:nvPr/>
        </p:nvGraphicFramePr>
        <p:xfrm>
          <a:off x="685800" y="4575175"/>
          <a:ext cx="319088" cy="349250"/>
        </p:xfrm>
        <a:graphic>
          <a:graphicData uri="http://schemas.openxmlformats.org/presentationml/2006/ole">
            <p:oleObj spid="_x0000_s9250" name="Equation" r:id="rId20" imgW="126720" imgH="139680" progId="Equation.DSMT4">
              <p:embed/>
            </p:oleObj>
          </a:graphicData>
        </a:graphic>
      </p:graphicFrame>
      <p:sp>
        <p:nvSpPr>
          <p:cNvPr id="109" name="Rectangle 108"/>
          <p:cNvSpPr/>
          <p:nvPr/>
        </p:nvSpPr>
        <p:spPr bwMode="auto">
          <a:xfrm>
            <a:off x="6793706" y="4521200"/>
            <a:ext cx="600076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10" name="Object 24"/>
          <p:cNvGraphicFramePr>
            <a:graphicFrameLocks noChangeAspect="1"/>
          </p:cNvGraphicFramePr>
          <p:nvPr/>
        </p:nvGraphicFramePr>
        <p:xfrm>
          <a:off x="6918325" y="4543425"/>
          <a:ext cx="352425" cy="412750"/>
        </p:xfrm>
        <a:graphic>
          <a:graphicData uri="http://schemas.openxmlformats.org/presentationml/2006/ole">
            <p:oleObj spid="_x0000_s9251" name="Equation" r:id="rId21" imgW="139680" imgH="164880" progId="Equation.DSMT4">
              <p:embed/>
            </p:oleObj>
          </a:graphicData>
        </a:graphic>
      </p:graphicFrame>
      <p:cxnSp>
        <p:nvCxnSpPr>
          <p:cNvPr id="111" name="Straight Arrow Connector 110"/>
          <p:cNvCxnSpPr/>
          <p:nvPr/>
        </p:nvCxnSpPr>
        <p:spPr bwMode="auto">
          <a:xfrm>
            <a:off x="5976938" y="4749006"/>
            <a:ext cx="81676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252" name="Object 36"/>
          <p:cNvGraphicFramePr>
            <a:graphicFrameLocks noChangeAspect="1"/>
          </p:cNvGraphicFramePr>
          <p:nvPr/>
        </p:nvGraphicFramePr>
        <p:xfrm>
          <a:off x="762000" y="5588000"/>
          <a:ext cx="6892925" cy="1270000"/>
        </p:xfrm>
        <a:graphic>
          <a:graphicData uri="http://schemas.openxmlformats.org/presentationml/2006/ole">
            <p:oleObj spid="_x0000_s9252" name="Equation" r:id="rId22" imgW="2743200" imgH="5079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err="1" smtClean="0">
                <a:solidFill>
                  <a:srgbClr val="000000"/>
                </a:solidFill>
              </a:rPr>
              <a:t>Lyapunov</a:t>
            </a:r>
            <a:r>
              <a:rPr lang="en-US" sz="3000" b="1" i="0" dirty="0" smtClean="0">
                <a:solidFill>
                  <a:srgbClr val="000000"/>
                </a:solidFill>
              </a:rPr>
              <a:t> Stability – Continuous time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graphicFrame>
        <p:nvGraphicFramePr>
          <p:cNvPr id="86037" name="Object 21"/>
          <p:cNvGraphicFramePr>
            <a:graphicFrameLocks noChangeAspect="1"/>
          </p:cNvGraphicFramePr>
          <p:nvPr/>
        </p:nvGraphicFramePr>
        <p:xfrm>
          <a:off x="457200" y="990600"/>
          <a:ext cx="8128000" cy="2349500"/>
        </p:xfrm>
        <a:graphic>
          <a:graphicData uri="http://schemas.openxmlformats.org/presentationml/2006/ole">
            <p:oleObj spid="_x0000_s86037" name="Equation" r:id="rId4" imgW="3238200" imgH="939600" progId="Equation.DSMT4">
              <p:embed/>
            </p:oleObj>
          </a:graphicData>
        </a:graphic>
      </p:graphicFrame>
      <p:graphicFrame>
        <p:nvGraphicFramePr>
          <p:cNvPr id="86038" name="Object 22"/>
          <p:cNvGraphicFramePr>
            <a:graphicFrameLocks noChangeAspect="1"/>
          </p:cNvGraphicFramePr>
          <p:nvPr/>
        </p:nvGraphicFramePr>
        <p:xfrm>
          <a:off x="457200" y="3352800"/>
          <a:ext cx="8447088" cy="2889250"/>
        </p:xfrm>
        <a:graphic>
          <a:graphicData uri="http://schemas.openxmlformats.org/presentationml/2006/ole">
            <p:oleObj spid="_x0000_s86038" name="Equation" r:id="rId5" imgW="3365280" imgH="11556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err="1" smtClean="0">
                <a:solidFill>
                  <a:srgbClr val="000000"/>
                </a:solidFill>
              </a:rPr>
              <a:t>Lyapunov</a:t>
            </a:r>
            <a:r>
              <a:rPr lang="en-US" sz="3000" b="1" i="0" dirty="0" smtClean="0">
                <a:solidFill>
                  <a:srgbClr val="000000"/>
                </a:solidFill>
              </a:rPr>
              <a:t> Stability – Discrete time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graphicFrame>
        <p:nvGraphicFramePr>
          <p:cNvPr id="86037" name="Object 21"/>
          <p:cNvGraphicFramePr>
            <a:graphicFrameLocks noChangeAspect="1"/>
          </p:cNvGraphicFramePr>
          <p:nvPr/>
        </p:nvGraphicFramePr>
        <p:xfrm>
          <a:off x="250825" y="1143000"/>
          <a:ext cx="8893175" cy="1746250"/>
        </p:xfrm>
        <a:graphic>
          <a:graphicData uri="http://schemas.openxmlformats.org/presentationml/2006/ole">
            <p:oleObj spid="_x0000_s87042" name="Equation" r:id="rId4" imgW="3543120" imgH="698400" progId="Equation.DSMT4">
              <p:embed/>
            </p:oleObj>
          </a:graphicData>
        </a:graphic>
      </p:graphicFrame>
      <p:graphicFrame>
        <p:nvGraphicFramePr>
          <p:cNvPr id="86038" name="Object 22"/>
          <p:cNvGraphicFramePr>
            <a:graphicFrameLocks noChangeAspect="1"/>
          </p:cNvGraphicFramePr>
          <p:nvPr/>
        </p:nvGraphicFramePr>
        <p:xfrm>
          <a:off x="304800" y="3124200"/>
          <a:ext cx="8383587" cy="2825750"/>
        </p:xfrm>
        <a:graphic>
          <a:graphicData uri="http://schemas.openxmlformats.org/presentationml/2006/ole">
            <p:oleObj spid="_x0000_s87043" name="Equation" r:id="rId5" imgW="3340080" imgH="11300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Properties: Conic Systems - II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graphicFrame>
        <p:nvGraphicFramePr>
          <p:cNvPr id="88085" name="Object 21"/>
          <p:cNvGraphicFramePr>
            <a:graphicFrameLocks noChangeAspect="1"/>
          </p:cNvGraphicFramePr>
          <p:nvPr/>
        </p:nvGraphicFramePr>
        <p:xfrm>
          <a:off x="304800" y="990600"/>
          <a:ext cx="7872413" cy="4191000"/>
        </p:xfrm>
        <a:graphic>
          <a:graphicData uri="http://schemas.openxmlformats.org/presentationml/2006/ole">
            <p:oleObj spid="_x0000_s88085" name="Equation" r:id="rId4" imgW="3136680" imgH="16761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Conic Dissipative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7388225" cy="50260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u="sng" dirty="0" smtClean="0"/>
              <a:t>G. </a:t>
            </a:r>
            <a:r>
              <a:rPr lang="en-US" sz="2400" u="sng" dirty="0" err="1" smtClean="0"/>
              <a:t>Zames</a:t>
            </a:r>
            <a:r>
              <a:rPr lang="en-US" sz="2400" u="sng" dirty="0" smtClean="0"/>
              <a:t>, “On the input-output stability of time-varying nonlinear feedback systems. </a:t>
            </a:r>
            <a:r>
              <a:rPr lang="en-US" sz="2400" u="sng" dirty="0" err="1" smtClean="0"/>
              <a:t>i</a:t>
            </a:r>
            <a:r>
              <a:rPr lang="en-US" sz="2400" u="sng" dirty="0" smtClean="0"/>
              <a:t>. conditions derived using concepts of loop gain, </a:t>
            </a:r>
            <a:r>
              <a:rPr lang="en-US" sz="2400" u="sng" dirty="0" err="1" smtClean="0"/>
              <a:t>conicity</a:t>
            </a:r>
            <a:r>
              <a:rPr lang="en-US" sz="2400" u="sng" dirty="0" smtClean="0"/>
              <a:t> and positivity,”  IEEE TAC 1966.</a:t>
            </a:r>
          </a:p>
          <a:p>
            <a:pPr marL="457200" indent="-457200"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u="sng" dirty="0" smtClean="0"/>
              <a:t>J. </a:t>
            </a:r>
            <a:r>
              <a:rPr lang="en-US" sz="2400" u="sng" dirty="0" err="1" smtClean="0"/>
              <a:t>Willems</a:t>
            </a:r>
            <a:r>
              <a:rPr lang="en-US" sz="2400" u="sng" dirty="0" smtClean="0"/>
              <a:t>, Feedback systems. The analysis of. London, UK: MIT Press, 1971.</a:t>
            </a:r>
          </a:p>
          <a:p>
            <a:pPr marL="457200" indent="-457200"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u="sng" dirty="0" smtClean="0"/>
              <a:t>Hill and Moylan “Stability results for nonlinear feedback systems,”  </a:t>
            </a:r>
            <a:r>
              <a:rPr lang="en-US" sz="2400" u="sng" dirty="0" err="1" smtClean="0"/>
              <a:t>Automatica</a:t>
            </a:r>
            <a:r>
              <a:rPr lang="en-US" sz="2400" u="sng" dirty="0" smtClean="0"/>
              <a:t>, 1977.</a:t>
            </a:r>
          </a:p>
          <a:p>
            <a:pPr marL="457200" indent="-457200"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u="sng" dirty="0" smtClean="0"/>
              <a:t>W. M. Haddad and V. S. </a:t>
            </a:r>
            <a:r>
              <a:rPr lang="en-US" sz="2400" u="sng" dirty="0" err="1" smtClean="0"/>
              <a:t>Chellaboina</a:t>
            </a:r>
            <a:r>
              <a:rPr lang="en-US" sz="2400" u="sng" dirty="0" smtClean="0"/>
              <a:t>, Nonlinear Dynamical Systems and Control: A </a:t>
            </a:r>
            <a:r>
              <a:rPr lang="en-US" sz="2400" u="sng" dirty="0" err="1" smtClean="0"/>
              <a:t>Lyapunov</a:t>
            </a:r>
            <a:r>
              <a:rPr lang="en-US" sz="2400" u="sng" dirty="0" smtClean="0"/>
              <a:t>-Based Approach. 2008.</a:t>
            </a:r>
          </a:p>
          <a:p>
            <a:pPr marL="457200" indent="-457200"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u="sng" dirty="0" smtClean="0"/>
              <a:t>J.C. </a:t>
            </a:r>
            <a:r>
              <a:rPr lang="en-US" sz="2400" u="sng" dirty="0" err="1" smtClean="0"/>
              <a:t>Willems</a:t>
            </a:r>
            <a:r>
              <a:rPr lang="en-US" sz="2400" u="sng" dirty="0" smtClean="0"/>
              <a:t>, “Dissipative dynamical systems”, European Journal on Control V. 13, p. 134-151, 2007 </a:t>
            </a:r>
          </a:p>
          <a:p>
            <a:pPr marL="457200" indent="-457200"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400" u="sn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i="0" dirty="0">
                <a:solidFill>
                  <a:srgbClr val="000000"/>
                </a:solidFill>
              </a:rPr>
              <a:t>Outline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371600" y="914400"/>
            <a:ext cx="7315200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Main Idea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Assumption: Dissipative-Conic Systems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Definition: Dissipative-Conic Systems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Properties: Conic Systems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Definition: </a:t>
            </a:r>
            <a:r>
              <a:rPr lang="en-US" sz="2000" dirty="0" err="1" smtClean="0">
                <a:solidFill>
                  <a:srgbClr val="000000"/>
                </a:solidFill>
              </a:rPr>
              <a:t>Lyapunov</a:t>
            </a:r>
            <a:r>
              <a:rPr lang="en-US" sz="2000" dirty="0" smtClean="0">
                <a:solidFill>
                  <a:srgbClr val="000000"/>
                </a:solidFill>
              </a:rPr>
              <a:t> and Asymptotic Stability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Properties: Conic Systems-II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Theorem: Feed-back Stability For Conic Systems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Example: High-Performance Control System for quad-rotor aircraft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000000"/>
                </a:solidFill>
              </a:rPr>
              <a:t>Quad-Rotor Cont. Subj. To Actuator Saturation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838200"/>
            <a:ext cx="9144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320291"/>
            <a:ext cx="3576638" cy="353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164" name="Object 16"/>
          <p:cNvGraphicFramePr>
            <a:graphicFrameLocks noChangeAspect="1"/>
          </p:cNvGraphicFramePr>
          <p:nvPr/>
        </p:nvGraphicFramePr>
        <p:xfrm>
          <a:off x="3962400" y="3505200"/>
          <a:ext cx="4602163" cy="2438400"/>
        </p:xfrm>
        <a:graphic>
          <a:graphicData uri="http://schemas.openxmlformats.org/presentationml/2006/ole">
            <p:oleObj spid="_x0000_s103426" name="Equation" r:id="rId6" imgW="1777680" imgH="939600" progId="Equation.DSMT4">
              <p:embed/>
            </p:oleObj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514600" y="5981700"/>
            <a:ext cx="6629400" cy="876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b="1" i="0" dirty="0" smtClean="0">
                <a:solidFill>
                  <a:srgbClr val="000000"/>
                </a:solidFill>
              </a:rPr>
              <a:t>N. </a:t>
            </a:r>
            <a:r>
              <a:rPr lang="en-US" b="1" i="0" dirty="0" err="1" smtClean="0">
                <a:solidFill>
                  <a:srgbClr val="000000"/>
                </a:solidFill>
              </a:rPr>
              <a:t>Kottenstette</a:t>
            </a:r>
            <a:r>
              <a:rPr lang="en-US" b="1" i="0" dirty="0" smtClean="0">
                <a:solidFill>
                  <a:srgbClr val="000000"/>
                </a:solidFill>
              </a:rPr>
              <a:t> and J. Porter, “Digital passive attitude and altitude control schemes for </a:t>
            </a:r>
            <a:r>
              <a:rPr lang="en-US" b="1" i="0" dirty="0" err="1" smtClean="0">
                <a:solidFill>
                  <a:srgbClr val="000000"/>
                </a:solidFill>
              </a:rPr>
              <a:t>quadrotor</a:t>
            </a:r>
            <a:r>
              <a:rPr lang="en-US" b="1" i="0" dirty="0" smtClean="0">
                <a:solidFill>
                  <a:srgbClr val="000000"/>
                </a:solidFill>
              </a:rPr>
              <a:t> aircraft,” ICCA09. </a:t>
            </a:r>
            <a:r>
              <a:rPr lang="en-US" b="1" i="0" dirty="0" smtClean="0">
                <a:solidFill>
                  <a:schemeClr val="accent6"/>
                </a:solidFill>
              </a:rPr>
              <a:t>http://www.isis.vanderbilt.edu/node/4051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000000"/>
                </a:solidFill>
              </a:rPr>
              <a:t>A few more details on the equations of motion</a:t>
            </a:r>
            <a:endParaRPr lang="en-US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04800" y="1143000"/>
          <a:ext cx="8618537" cy="4772025"/>
        </p:xfrm>
        <a:graphic>
          <a:graphicData uri="http://schemas.openxmlformats.org/presentationml/2006/ole">
            <p:oleObj spid="_x0000_s110595" name="Equation" r:id="rId4" imgW="5092560" imgH="28191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 smtClean="0">
                <a:solidFill>
                  <a:srgbClr val="000000"/>
                </a:solidFill>
              </a:rPr>
              <a:t>Lead-Compensator, Thrust Computation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85800"/>
            <a:ext cx="9144000" cy="212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2550" y="3048000"/>
            <a:ext cx="6438900" cy="179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3187" name="Object 16"/>
          <p:cNvGraphicFramePr>
            <a:graphicFrameLocks noChangeAspect="1"/>
          </p:cNvGraphicFramePr>
          <p:nvPr/>
        </p:nvGraphicFramePr>
        <p:xfrm>
          <a:off x="1421606" y="2734590"/>
          <a:ext cx="6300788" cy="366713"/>
        </p:xfrm>
        <a:graphic>
          <a:graphicData uri="http://schemas.openxmlformats.org/presentationml/2006/ole">
            <p:oleObj spid="_x0000_s104450" name="Equation" r:id="rId6" imgW="3492360" imgH="203040" progId="Equation.DSMT4">
              <p:embed/>
            </p:oleObj>
          </a:graphicData>
        </a:graphic>
      </p:graphicFrame>
      <p:graphicFrame>
        <p:nvGraphicFramePr>
          <p:cNvPr id="93188" name="Object 16"/>
          <p:cNvGraphicFramePr>
            <a:graphicFrameLocks noChangeAspect="1"/>
          </p:cNvGraphicFramePr>
          <p:nvPr/>
        </p:nvGraphicFramePr>
        <p:xfrm>
          <a:off x="228600" y="4800600"/>
          <a:ext cx="8529638" cy="1739900"/>
        </p:xfrm>
        <a:graphic>
          <a:graphicData uri="http://schemas.openxmlformats.org/presentationml/2006/ole">
            <p:oleObj spid="_x0000_s104451" name="Equation" r:id="rId7" imgW="4724280" imgH="9651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IPESH-Transform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7800" y="838201"/>
            <a:ext cx="7388225" cy="2667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Properties:</a:t>
            </a:r>
          </a:p>
          <a:p>
            <a:r>
              <a:rPr lang="en-US" sz="2400" dirty="0" smtClean="0"/>
              <a:t>The discrete-time filter </a:t>
            </a:r>
            <a:r>
              <a:rPr lang="en-US" sz="2400" i="1" dirty="0" smtClean="0"/>
              <a:t>H</a:t>
            </a:r>
            <a:r>
              <a:rPr lang="en-US" sz="2400" i="1" baseline="-25000" dirty="0" smtClean="0"/>
              <a:t>p</a:t>
            </a:r>
            <a:r>
              <a:rPr lang="en-US" sz="2400" i="1" dirty="0" smtClean="0"/>
              <a:t>(z)</a:t>
            </a:r>
            <a:r>
              <a:rPr lang="en-US" sz="2400" dirty="0" smtClean="0"/>
              <a:t> closely matches the magnitude response of the continuous-time filter </a:t>
            </a:r>
            <a:r>
              <a:rPr lang="en-US" sz="2400" i="1" dirty="0" smtClean="0"/>
              <a:t>H</a:t>
            </a:r>
            <a:r>
              <a:rPr lang="en-US" sz="2400" i="1" baseline="-25000" dirty="0" smtClean="0"/>
              <a:t>p</a:t>
            </a:r>
            <a:r>
              <a:rPr lang="en-US" sz="2400" i="1" dirty="0" smtClean="0"/>
              <a:t>(s) </a:t>
            </a:r>
            <a:r>
              <a:rPr lang="en-US" sz="2400" dirty="0" smtClean="0"/>
              <a:t>up to the </a:t>
            </a:r>
            <a:r>
              <a:rPr lang="en-US" sz="2400" dirty="0" err="1" smtClean="0"/>
              <a:t>Nyquist</a:t>
            </a:r>
            <a:r>
              <a:rPr lang="en-US" sz="2400" dirty="0" smtClean="0"/>
              <a:t> Freq.</a:t>
            </a:r>
            <a:endParaRPr lang="en-US" dirty="0" smtClean="0"/>
          </a:p>
          <a:p>
            <a:r>
              <a:rPr lang="en-US" sz="2400" dirty="0" smtClean="0"/>
              <a:t>If </a:t>
            </a:r>
            <a:r>
              <a:rPr lang="en-US" sz="2400" i="1" dirty="0" smtClean="0"/>
              <a:t>H</a:t>
            </a:r>
            <a:r>
              <a:rPr lang="en-US" sz="2400" i="1" baseline="-25000" dirty="0" smtClean="0"/>
              <a:t>p</a:t>
            </a:r>
            <a:r>
              <a:rPr lang="en-US" sz="2400" i="1" dirty="0" smtClean="0"/>
              <a:t>(s) </a:t>
            </a:r>
            <a:r>
              <a:rPr lang="en-US" sz="2400" dirty="0" smtClean="0"/>
              <a:t>is inside the sector </a:t>
            </a:r>
            <a:r>
              <a:rPr lang="en-US" sz="2400" i="1" dirty="0" smtClean="0"/>
              <a:t>[</a:t>
            </a:r>
            <a:r>
              <a:rPr lang="en-US" sz="2400" i="1" dirty="0" err="1" smtClean="0"/>
              <a:t>a,b</a:t>
            </a:r>
            <a:r>
              <a:rPr lang="en-US" sz="2400" i="1" dirty="0" smtClean="0"/>
              <a:t>]</a:t>
            </a:r>
            <a:r>
              <a:rPr lang="en-US" sz="2400" dirty="0" smtClean="0"/>
              <a:t>, then </a:t>
            </a:r>
            <a:r>
              <a:rPr lang="en-US" sz="2400" i="1" dirty="0" smtClean="0"/>
              <a:t>H</a:t>
            </a:r>
            <a:r>
              <a:rPr lang="en-US" sz="2400" i="1" baseline="-25000" dirty="0" smtClean="0"/>
              <a:t>p</a:t>
            </a:r>
            <a:r>
              <a:rPr lang="en-US" sz="2400" i="1" dirty="0" smtClean="0"/>
              <a:t>(z) </a:t>
            </a:r>
            <a:r>
              <a:rPr lang="en-US" sz="2400" dirty="0" smtClean="0"/>
              <a:t>is inside the sector </a:t>
            </a:r>
            <a:r>
              <a:rPr lang="en-US" sz="2400" i="1" dirty="0" smtClean="0"/>
              <a:t>[</a:t>
            </a:r>
            <a:r>
              <a:rPr lang="en-US" sz="2400" i="1" dirty="0" err="1" smtClean="0"/>
              <a:t>a,b</a:t>
            </a:r>
            <a:r>
              <a:rPr lang="en-US" sz="2400" i="1" dirty="0" smtClean="0"/>
              <a:t>].</a:t>
            </a:r>
            <a:endParaRPr lang="en-US" sz="2400" dirty="0" smtClean="0"/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60222"/>
            <a:ext cx="6934200" cy="399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IPESH-Transform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7800" y="838200"/>
            <a:ext cx="7388225" cy="54863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See also:</a:t>
            </a:r>
          </a:p>
          <a:p>
            <a:r>
              <a:rPr lang="en-US" sz="2000" dirty="0" smtClean="0"/>
              <a:t>N. </a:t>
            </a:r>
            <a:r>
              <a:rPr lang="en-US" sz="2000" dirty="0" err="1" smtClean="0"/>
              <a:t>Kottenstette</a:t>
            </a:r>
            <a:r>
              <a:rPr lang="en-US" sz="2000" dirty="0" smtClean="0"/>
              <a:t>, J. Hall, X. </a:t>
            </a:r>
            <a:r>
              <a:rPr lang="en-US" sz="2000" dirty="0" err="1" smtClean="0"/>
              <a:t>Koutsoukos</a:t>
            </a:r>
            <a:r>
              <a:rPr lang="en-US" sz="2000" dirty="0" smtClean="0"/>
              <a:t>, P. </a:t>
            </a:r>
            <a:r>
              <a:rPr lang="en-US" sz="2000" dirty="0" err="1" smtClean="0"/>
              <a:t>Antsaklis</a:t>
            </a:r>
            <a:r>
              <a:rPr lang="en-US" sz="2000" dirty="0" smtClean="0"/>
              <a:t>, and J. </a:t>
            </a:r>
            <a:r>
              <a:rPr lang="en-US" sz="2000" dirty="0" err="1" smtClean="0"/>
              <a:t>Sztipanovits</a:t>
            </a:r>
            <a:r>
              <a:rPr lang="en-US" sz="2000" dirty="0" smtClean="0"/>
              <a:t>, “Digital control of multiple discrete passive plants over networks,” International Journal of Systems, Control and Communications (IJSCC), Special Issue on Progress in Networked Control (to Appear).</a:t>
            </a:r>
          </a:p>
          <a:p>
            <a:r>
              <a:rPr lang="en-US" sz="2000" dirty="0" smtClean="0"/>
              <a:t>N. </a:t>
            </a:r>
            <a:r>
              <a:rPr lang="en-US" sz="2000" dirty="0" err="1" smtClean="0"/>
              <a:t>Kottenstette</a:t>
            </a:r>
            <a:r>
              <a:rPr lang="en-US" sz="2000" dirty="0" smtClean="0"/>
              <a:t>, H. LeBlanc, E. </a:t>
            </a:r>
            <a:r>
              <a:rPr lang="en-US" sz="2000" dirty="0" err="1" smtClean="0"/>
              <a:t>Eyisi</a:t>
            </a:r>
            <a:r>
              <a:rPr lang="en-US" sz="2000" dirty="0" smtClean="0"/>
              <a:t>, X. </a:t>
            </a:r>
            <a:r>
              <a:rPr lang="en-US" sz="2000" dirty="0" err="1" smtClean="0"/>
              <a:t>Koutsoukos</a:t>
            </a:r>
            <a:r>
              <a:rPr lang="en-US" sz="2000" dirty="0" smtClean="0"/>
              <a:t>, “Multi-Rate Networked Control of Conic Systems,” ISIS-09-108, TR 2009.</a:t>
            </a:r>
          </a:p>
          <a:p>
            <a:r>
              <a:rPr lang="en-US" sz="2000" dirty="0" smtClean="0"/>
              <a:t>N. </a:t>
            </a:r>
            <a:r>
              <a:rPr lang="en-US" sz="2000" dirty="0" err="1" smtClean="0"/>
              <a:t>Kottenstette</a:t>
            </a:r>
            <a:r>
              <a:rPr lang="en-US" sz="2000" dirty="0" smtClean="0"/>
              <a:t> and P.J. </a:t>
            </a:r>
            <a:r>
              <a:rPr lang="en-US" sz="2000" dirty="0" err="1" smtClean="0"/>
              <a:t>Antsaklis</a:t>
            </a:r>
            <a:r>
              <a:rPr lang="en-US" sz="2000" dirty="0" smtClean="0"/>
              <a:t>, “Digital Control Networks for Continuous Passive Plants Which Maintain Stability Using Cooperative Schedulers”, ISIS-2007-002, March 2007 </a:t>
            </a:r>
            <a:r>
              <a:rPr lang="en-US" sz="1800" dirty="0" smtClean="0">
                <a:solidFill>
                  <a:schemeClr val="accent6"/>
                </a:solidFill>
              </a:rPr>
              <a:t>http://www.nd.edu/~isis/techreports/isis-2007-002-updated.pdf</a:t>
            </a:r>
            <a:r>
              <a:rPr lang="en-US" sz="1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Rigid Body Rotational Dynamics Are Passive</a:t>
            </a:r>
            <a:endParaRPr lang="en-US" sz="2400" dirty="0"/>
          </a:p>
        </p:txBody>
      </p:sp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771525" y="1524000"/>
          <a:ext cx="7439025" cy="3756025"/>
        </p:xfrm>
        <a:graphic>
          <a:graphicData uri="http://schemas.openxmlformats.org/presentationml/2006/ole">
            <p:oleObj spid="_x0000_s112642" name="Equation" r:id="rId3" imgW="3670200" imgH="1854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Attitude PD-Controller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66800"/>
            <a:ext cx="90773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4211" name="Object 16"/>
          <p:cNvGraphicFramePr>
            <a:graphicFrameLocks noChangeAspect="1"/>
          </p:cNvGraphicFramePr>
          <p:nvPr/>
        </p:nvGraphicFramePr>
        <p:xfrm>
          <a:off x="5638800" y="5410200"/>
          <a:ext cx="3208337" cy="366713"/>
        </p:xfrm>
        <a:graphic>
          <a:graphicData uri="http://schemas.openxmlformats.org/presentationml/2006/ole">
            <p:oleObj spid="_x0000_s105474" name="Equation" r:id="rId5" imgW="1777680" imgH="203040" progId="Equation.DSMT4">
              <p:embed/>
            </p:oleObj>
          </a:graphicData>
        </a:graphic>
      </p:graphicFrame>
      <p:graphicFrame>
        <p:nvGraphicFramePr>
          <p:cNvPr id="94212" name="Object 16"/>
          <p:cNvGraphicFramePr>
            <a:graphicFrameLocks noChangeAspect="1"/>
          </p:cNvGraphicFramePr>
          <p:nvPr/>
        </p:nvGraphicFramePr>
        <p:xfrm>
          <a:off x="4419600" y="2590800"/>
          <a:ext cx="3532187" cy="366713"/>
        </p:xfrm>
        <a:graphic>
          <a:graphicData uri="http://schemas.openxmlformats.org/presentationml/2006/ole">
            <p:oleObj spid="_x0000_s105475" name="Equation" r:id="rId6" imgW="1955520" imgH="203040" progId="Equation.DSMT4">
              <p:embed/>
            </p:oleObj>
          </a:graphicData>
        </a:graphic>
      </p:graphicFrame>
      <p:graphicFrame>
        <p:nvGraphicFramePr>
          <p:cNvPr id="94213" name="Object 16"/>
          <p:cNvGraphicFramePr>
            <a:graphicFrameLocks noChangeAspect="1"/>
          </p:cNvGraphicFramePr>
          <p:nvPr/>
        </p:nvGraphicFramePr>
        <p:xfrm>
          <a:off x="3668713" y="3700463"/>
          <a:ext cx="4452937" cy="434975"/>
        </p:xfrm>
        <a:graphic>
          <a:graphicData uri="http://schemas.openxmlformats.org/presentationml/2006/ole">
            <p:oleObj spid="_x0000_s105476" name="Equation" r:id="rId7" imgW="2463480" imgH="241200" progId="Equation.DSMT4">
              <p:embed/>
            </p:oleObj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685800" y="5867400"/>
          <a:ext cx="5180012" cy="711200"/>
        </p:xfrm>
        <a:graphic>
          <a:graphicData uri="http://schemas.openxmlformats.org/presentationml/2006/ole">
            <p:oleObj spid="_x0000_s105477" name="Equation" r:id="rId8" imgW="2869920" imgH="3934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Inertial PD-Controller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865188" y="14208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600200"/>
            <a:ext cx="8444327" cy="417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5235" name="Object 16"/>
          <p:cNvGraphicFramePr>
            <a:graphicFrameLocks noChangeAspect="1"/>
          </p:cNvGraphicFramePr>
          <p:nvPr/>
        </p:nvGraphicFramePr>
        <p:xfrm>
          <a:off x="4191000" y="5791200"/>
          <a:ext cx="665162" cy="366713"/>
        </p:xfrm>
        <a:graphic>
          <a:graphicData uri="http://schemas.openxmlformats.org/presentationml/2006/ole">
            <p:oleObj spid="_x0000_s106498" name="Equation" r:id="rId5" imgW="368280" imgH="203040" progId="Equation.DSMT4">
              <p:embed/>
            </p:oleObj>
          </a:graphicData>
        </a:graphic>
      </p:graphicFrame>
      <p:graphicFrame>
        <p:nvGraphicFramePr>
          <p:cNvPr id="95236" name="Object 16"/>
          <p:cNvGraphicFramePr>
            <a:graphicFrameLocks noChangeAspect="1"/>
          </p:cNvGraphicFramePr>
          <p:nvPr/>
        </p:nvGraphicFramePr>
        <p:xfrm>
          <a:off x="6553200" y="3581400"/>
          <a:ext cx="665162" cy="366713"/>
        </p:xfrm>
        <a:graphic>
          <a:graphicData uri="http://schemas.openxmlformats.org/presentationml/2006/ole">
            <p:oleObj spid="_x0000_s106499" name="Equation" r:id="rId6" imgW="368280" imgH="203040" progId="Equation.DSMT4">
              <p:embed/>
            </p:oleObj>
          </a:graphicData>
        </a:graphic>
      </p:graphicFrame>
      <p:graphicFrame>
        <p:nvGraphicFramePr>
          <p:cNvPr id="95237" name="Object 16"/>
          <p:cNvGraphicFramePr>
            <a:graphicFrameLocks noChangeAspect="1"/>
          </p:cNvGraphicFramePr>
          <p:nvPr/>
        </p:nvGraphicFramePr>
        <p:xfrm>
          <a:off x="533400" y="1371600"/>
          <a:ext cx="2660650" cy="320675"/>
        </p:xfrm>
        <a:graphic>
          <a:graphicData uri="http://schemas.openxmlformats.org/presentationml/2006/ole">
            <p:oleObj spid="_x0000_s106500" name="Equation" r:id="rId7" imgW="1473120" imgH="1774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Advanced Quad-Rotor System Model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47713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4125" y="609600"/>
            <a:ext cx="6129338" cy="6005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198438" y="1787525"/>
          <a:ext cx="1050925" cy="561975"/>
        </p:xfrm>
        <a:graphic>
          <a:graphicData uri="http://schemas.openxmlformats.org/presentationml/2006/ole">
            <p:oleObj spid="_x0000_s107522" name="Equation" r:id="rId5" imgW="380880" imgH="203040" progId="Equation.DSMT4">
              <p:embed/>
            </p:oleObj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0" y="3124200"/>
          <a:ext cx="1296988" cy="631825"/>
        </p:xfrm>
        <a:graphic>
          <a:graphicData uri="http://schemas.openxmlformats.org/presentationml/2006/ole">
            <p:oleObj spid="_x0000_s107523" name="Equation" r:id="rId6" imgW="469800" imgH="228600" progId="Equation.DSMT4">
              <p:embed/>
            </p:oleObj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111125" y="5181600"/>
          <a:ext cx="1260475" cy="561975"/>
        </p:xfrm>
        <a:graphic>
          <a:graphicData uri="http://schemas.openxmlformats.org/presentationml/2006/ole">
            <p:oleObj spid="_x0000_s107524" name="Equation" r:id="rId7" imgW="457200" imgH="203040" progId="Equation.DSMT4">
              <p:embed/>
            </p:oleObj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7229475" y="5181600"/>
          <a:ext cx="1644650" cy="561975"/>
        </p:xfrm>
        <a:graphic>
          <a:graphicData uri="http://schemas.openxmlformats.org/presentationml/2006/ole">
            <p:oleObj spid="_x0000_s107525" name="Equation" r:id="rId8" imgW="596880" imgH="203040" progId="Equation.DSMT4">
              <p:embed/>
            </p:oleObj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477000" y="609600"/>
            <a:ext cx="26670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Used Extensively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OpenC2WT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Integrated seamlessly with autonomous target trackers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Quad-Rotor Simulation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8495183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Systems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088833" y="3124200"/>
          <a:ext cx="6929438" cy="871538"/>
        </p:xfrm>
        <a:graphic>
          <a:graphicData uri="http://schemas.openxmlformats.org/presentationml/2006/ole">
            <p:oleObj spid="_x0000_s139266" name="Equation" r:id="rId3" imgW="3835080" imgH="48240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70640" y="4114800"/>
          <a:ext cx="5965825" cy="595312"/>
        </p:xfrm>
        <a:graphic>
          <a:graphicData uri="http://schemas.openxmlformats.org/presentationml/2006/ole">
            <p:oleObj spid="_x0000_s139267" name="Equation" r:id="rId4" imgW="3301920" imgH="330120" progId="Equation.DSMT4">
              <p:embed/>
            </p:oleObj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1295400"/>
            <a:ext cx="3925504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924652" y="4876800"/>
          <a:ext cx="5853112" cy="1190625"/>
        </p:xfrm>
        <a:graphic>
          <a:graphicData uri="http://schemas.openxmlformats.org/presentationml/2006/ole">
            <p:oleObj spid="_x0000_s139268" name="Equation" r:id="rId6" imgW="3238200" imgH="660240" progId="Equation.DSMT4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629252" y="2438400"/>
          <a:ext cx="7848600" cy="779463"/>
        </p:xfrm>
        <a:graphic>
          <a:graphicData uri="http://schemas.openxmlformats.org/presentationml/2006/ole">
            <p:oleObj spid="_x0000_s139269" name="Equation" r:id="rId7" imgW="3593880" imgH="431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Quad-Rotor Simulation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8721765" cy="542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Quad-Rotor System Model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762000"/>
            <a:ext cx="7048500" cy="591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6096000" y="990600"/>
          <a:ext cx="2730500" cy="561975"/>
        </p:xfrm>
        <a:graphic>
          <a:graphicData uri="http://schemas.openxmlformats.org/presentationml/2006/ole">
            <p:oleObj spid="_x0000_s108546" name="Equation" r:id="rId5" imgW="990360" imgH="20304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657600" y="1524000"/>
            <a:ext cx="2133600" cy="1219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 bwMode="auto">
          <a:xfrm rot="10800000" flipV="1">
            <a:off x="5791200" y="1524000"/>
            <a:ext cx="1676400" cy="6096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181600" y="3048000"/>
            <a:ext cx="1143000" cy="1447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5748338" y="5562600"/>
          <a:ext cx="3395662" cy="1057275"/>
        </p:xfrm>
        <a:graphic>
          <a:graphicData uri="http://schemas.openxmlformats.org/presentationml/2006/ole">
            <p:oleObj spid="_x0000_s108547" name="Equation" r:id="rId6" imgW="1473120" imgH="457200" progId="Equation.DSMT4">
              <p:embed/>
            </p:oleObj>
          </a:graphicData>
        </a:graphic>
      </p:graphicFrame>
      <p:cxnSp>
        <p:nvCxnSpPr>
          <p:cNvPr id="14" name="Straight Arrow Connector 13"/>
          <p:cNvCxnSpPr>
            <a:endCxn id="12" idx="3"/>
          </p:cNvCxnSpPr>
          <p:nvPr/>
        </p:nvCxnSpPr>
        <p:spPr bwMode="auto">
          <a:xfrm rot="16200000" flipV="1">
            <a:off x="5962650" y="4133850"/>
            <a:ext cx="1790700" cy="10668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2971800" y="3276600"/>
            <a:ext cx="1371600" cy="1066800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838200" y="2514600"/>
          <a:ext cx="2909888" cy="522288"/>
        </p:xfrm>
        <a:graphic>
          <a:graphicData uri="http://schemas.openxmlformats.org/presentationml/2006/ole">
            <p:oleObj spid="_x0000_s108548" name="Equation" r:id="rId7" imgW="1193760" imgH="203040" progId="Equation.DSMT4">
              <p:embed/>
            </p:oleObj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 bwMode="auto">
          <a:xfrm>
            <a:off x="2438400" y="3048000"/>
            <a:ext cx="1219200" cy="2286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3352800" y="4572000"/>
            <a:ext cx="1371600" cy="12954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61913" y="4114800"/>
          <a:ext cx="2786062" cy="522288"/>
        </p:xfrm>
        <a:graphic>
          <a:graphicData uri="http://schemas.openxmlformats.org/presentationml/2006/ole">
            <p:oleObj spid="_x0000_s108549" name="Equation" r:id="rId8" imgW="1143000" imgH="203040" progId="Equation.DSMT4">
              <p:embed/>
            </p:oleObj>
          </a:graphicData>
        </a:graphic>
      </p:graphicFrame>
      <p:cxnSp>
        <p:nvCxnSpPr>
          <p:cNvPr id="36" name="Straight Arrow Connector 35"/>
          <p:cNvCxnSpPr>
            <a:endCxn id="34" idx="1"/>
          </p:cNvCxnSpPr>
          <p:nvPr/>
        </p:nvCxnSpPr>
        <p:spPr bwMode="auto">
          <a:xfrm>
            <a:off x="1371600" y="4648200"/>
            <a:ext cx="1981200" cy="5715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4" cstate="print"/>
          <a:srcRect r="18479"/>
          <a:stretch>
            <a:fillRect/>
          </a:stretch>
        </p:blipFill>
        <p:spPr bwMode="auto">
          <a:xfrm>
            <a:off x="0" y="1371600"/>
            <a:ext cx="9007202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UAV Dynamics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66800" y="671512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4114800" y="747712"/>
          <a:ext cx="3643313" cy="512762"/>
        </p:xfrm>
        <a:graphic>
          <a:graphicData uri="http://schemas.openxmlformats.org/presentationml/2006/ole">
            <p:oleObj spid="_x0000_s109570" name="Equation" r:id="rId5" imgW="1447560" imgH="20304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819400" y="2500312"/>
            <a:ext cx="2133600" cy="990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>
            <a:off x="3562350" y="1604962"/>
            <a:ext cx="1181100" cy="5334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6553200" y="2271712"/>
            <a:ext cx="1905000" cy="1752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4495800" y="4938712"/>
          <a:ext cx="3922713" cy="411162"/>
        </p:xfrm>
        <a:graphic>
          <a:graphicData uri="http://schemas.openxmlformats.org/presentationml/2006/ole">
            <p:oleObj spid="_x0000_s109571" name="Equation" r:id="rId6" imgW="1701720" imgH="177480" progId="Equation.DSMT4">
              <p:embed/>
            </p:oleObj>
          </a:graphicData>
        </a:graphic>
      </p:graphicFrame>
      <p:cxnSp>
        <p:nvCxnSpPr>
          <p:cNvPr id="14" name="Straight Arrow Connector 13"/>
          <p:cNvCxnSpPr/>
          <p:nvPr/>
        </p:nvCxnSpPr>
        <p:spPr bwMode="auto">
          <a:xfrm rot="5400000" flipH="1" flipV="1">
            <a:off x="6781800" y="4176712"/>
            <a:ext cx="838200" cy="5334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685800" y="2500312"/>
            <a:ext cx="1905000" cy="685800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166688" y="1357312"/>
          <a:ext cx="3095625" cy="457200"/>
        </p:xfrm>
        <a:graphic>
          <a:graphicData uri="http://schemas.openxmlformats.org/presentationml/2006/ole">
            <p:oleObj spid="_x0000_s109572" name="Equation" r:id="rId7" imgW="1269720" imgH="177480" progId="Equation.DSMT4">
              <p:embed/>
            </p:oleObj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 bwMode="auto">
          <a:xfrm rot="5400000">
            <a:off x="1314450" y="2138362"/>
            <a:ext cx="685800" cy="381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381000" y="3948112"/>
            <a:ext cx="1600200" cy="6858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381000" y="4938712"/>
          <a:ext cx="2971800" cy="457200"/>
        </p:xfrm>
        <a:graphic>
          <a:graphicData uri="http://schemas.openxmlformats.org/presentationml/2006/ole">
            <p:oleObj spid="_x0000_s109573" name="Equation" r:id="rId8" imgW="1218960" imgH="177480" progId="Equation.DSMT4">
              <p:embed/>
            </p:oleObj>
          </a:graphicData>
        </a:graphic>
      </p:graphicFrame>
      <p:cxnSp>
        <p:nvCxnSpPr>
          <p:cNvPr id="36" name="Straight Arrow Connector 35"/>
          <p:cNvCxnSpPr>
            <a:endCxn id="34" idx="2"/>
          </p:cNvCxnSpPr>
          <p:nvPr/>
        </p:nvCxnSpPr>
        <p:spPr bwMode="auto">
          <a:xfrm rot="10800000">
            <a:off x="1181100" y="4633912"/>
            <a:ext cx="723900" cy="3048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304800" y="5486400"/>
            <a:ext cx="81534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Highly detailed and refined model</a:t>
            </a:r>
          </a:p>
          <a:p>
            <a:pPr marL="796925" lvl="1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UC-Berkley, CMU, Vanderbilt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Constructive Digital Control for Continuous Time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388225" cy="50260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Confronting the fact that digital control has some implicit limitations when compared to our ‘idealized’ continuous time controllers.  We offer an architecture which attempts to </a:t>
            </a:r>
            <a:r>
              <a:rPr lang="en-US" dirty="0" err="1" smtClean="0"/>
              <a:t>orthogonalize</a:t>
            </a:r>
            <a:r>
              <a:rPr lang="en-US" dirty="0" smtClean="0"/>
              <a:t> discrete time and continuous time components.</a:t>
            </a:r>
          </a:p>
          <a:p>
            <a:r>
              <a:rPr lang="en-US" dirty="0" smtClean="0"/>
              <a:t>Digital controllers typically have infinite gain.</a:t>
            </a:r>
          </a:p>
          <a:p>
            <a:r>
              <a:rPr lang="en-US" dirty="0" smtClean="0"/>
              <a:t>Using wave-variables we can introduce digital controllers while explicitly preserving continuous time stability properties</a:t>
            </a:r>
          </a:p>
          <a:p>
            <a:r>
              <a:rPr lang="en-US" dirty="0" smtClean="0"/>
              <a:t>For fun, a </a:t>
            </a:r>
            <a:r>
              <a:rPr lang="en-US" dirty="0" err="1" smtClean="0"/>
              <a:t>telemanipulation</a:t>
            </a:r>
            <a:r>
              <a:rPr lang="en-US" dirty="0" smtClean="0"/>
              <a:t> example.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Recall Passivity Theorem</a:t>
            </a:r>
            <a:endParaRPr lang="en-US" sz="3000" b="1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0200" y="4495800"/>
          <a:ext cx="5377543" cy="762000"/>
        </p:xfrm>
        <a:graphic>
          <a:graphicData uri="http://schemas.openxmlformats.org/presentationml/2006/ole">
            <p:oleObj spid="_x0000_s128002" name="Equation" r:id="rId4" imgW="3136680" imgH="4442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5750" y="5410200"/>
          <a:ext cx="3573463" cy="488950"/>
        </p:xfrm>
        <a:graphic>
          <a:graphicData uri="http://schemas.openxmlformats.org/presentationml/2006/ole">
            <p:oleObj spid="_x0000_s128003" name="Equation" r:id="rId5" imgW="1854000" imgH="2538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62400" y="5257800"/>
          <a:ext cx="2640012" cy="758825"/>
        </p:xfrm>
        <a:graphic>
          <a:graphicData uri="http://schemas.openxmlformats.org/presentationml/2006/ole">
            <p:oleObj spid="_x0000_s128004" name="Equation" r:id="rId6" imgW="1371600" imgH="3934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567054" y="5410200"/>
          <a:ext cx="1891146" cy="533400"/>
        </p:xfrm>
        <a:graphic>
          <a:graphicData uri="http://schemas.openxmlformats.org/presentationml/2006/ole">
            <p:oleObj spid="_x0000_s128005" name="Equation" r:id="rId7" imgW="990360" imgH="279360" progId="Equation.DSMT4">
              <p:embed/>
            </p:oleObj>
          </a:graphicData>
        </a:graphic>
      </p:graphicFrame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1066800"/>
            <a:ext cx="6934200" cy="271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2193132" y="762000"/>
          <a:ext cx="4632325" cy="434975"/>
        </p:xfrm>
        <a:graphic>
          <a:graphicData uri="http://schemas.openxmlformats.org/presentationml/2006/ole">
            <p:oleObj spid="_x0000_s128006" name="Equation" r:id="rId9" imgW="2565360" imgH="241200" progId="Equation.DSMT4">
              <p:embed/>
            </p:oleObj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2146300" y="3657600"/>
          <a:ext cx="4725988" cy="730250"/>
        </p:xfrm>
        <a:graphic>
          <a:graphicData uri="http://schemas.openxmlformats.org/presentationml/2006/ole">
            <p:oleObj spid="_x0000_s128007" name="Equation" r:id="rId10" imgW="2616120" imgH="406080" progId="Equation.DSMT4">
              <p:embed/>
            </p:oleObj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2570163" y="6019800"/>
          <a:ext cx="3878262" cy="365125"/>
        </p:xfrm>
        <a:graphic>
          <a:graphicData uri="http://schemas.openxmlformats.org/presentationml/2006/ole">
            <p:oleObj spid="_x0000_s128008" name="Equation" r:id="rId11" imgW="2145960" imgH="2030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Res. Controller Has Infinite L</a:t>
            </a:r>
            <a:r>
              <a:rPr lang="en-US" sz="3000" b="1" baseline="30000" dirty="0" smtClean="0">
                <a:solidFill>
                  <a:srgbClr val="000000"/>
                </a:solidFill>
              </a:rPr>
              <a:t>m</a:t>
            </a:r>
            <a:r>
              <a:rPr lang="en-US" sz="3000" b="1" baseline="-25000" dirty="0" smtClean="0">
                <a:solidFill>
                  <a:srgbClr val="000000"/>
                </a:solidFill>
              </a:rPr>
              <a:t>2</a:t>
            </a:r>
            <a:r>
              <a:rPr lang="en-US" sz="3000" b="1" dirty="0" smtClean="0">
                <a:solidFill>
                  <a:srgbClr val="000000"/>
                </a:solidFill>
              </a:rPr>
              <a:t> - Gain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914400"/>
          <a:ext cx="6862762" cy="893762"/>
        </p:xfrm>
        <a:graphic>
          <a:graphicData uri="http://schemas.openxmlformats.org/presentationml/2006/ole">
            <p:oleObj spid="_x0000_s129026" name="Equation" r:id="rId4" imgW="3314520" imgH="431640" progId="Equation.DSMT4">
              <p:embed/>
            </p:oleObj>
          </a:graphicData>
        </a:graphic>
      </p:graphicFrame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4267200"/>
            <a:ext cx="7438592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1379" name="Object 2"/>
          <p:cNvGraphicFramePr>
            <a:graphicFrameLocks noChangeAspect="1"/>
          </p:cNvGraphicFramePr>
          <p:nvPr/>
        </p:nvGraphicFramePr>
        <p:xfrm>
          <a:off x="685800" y="1828800"/>
          <a:ext cx="3971925" cy="946150"/>
        </p:xfrm>
        <a:graphic>
          <a:graphicData uri="http://schemas.openxmlformats.org/presentationml/2006/ole">
            <p:oleObj spid="_x0000_s129027" name="Equation" r:id="rId6" imgW="1917360" imgH="457200" progId="Equation.DSMT4">
              <p:embed/>
            </p:oleObj>
          </a:graphicData>
        </a:graphic>
      </p:graphicFrame>
      <p:graphicFrame>
        <p:nvGraphicFramePr>
          <p:cNvPr id="101380" name="Object 2"/>
          <p:cNvGraphicFramePr>
            <a:graphicFrameLocks noChangeAspect="1"/>
          </p:cNvGraphicFramePr>
          <p:nvPr/>
        </p:nvGraphicFramePr>
        <p:xfrm>
          <a:off x="5181600" y="1981200"/>
          <a:ext cx="1657350" cy="473075"/>
        </p:xfrm>
        <a:graphic>
          <a:graphicData uri="http://schemas.openxmlformats.org/presentationml/2006/ole">
            <p:oleObj spid="_x0000_s129028" name="Equation" r:id="rId7" imgW="799920" imgH="228600" progId="Equation.DSMT4">
              <p:embed/>
            </p:oleObj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1828800" y="2743200"/>
          <a:ext cx="4886325" cy="549275"/>
        </p:xfrm>
        <a:graphic>
          <a:graphicData uri="http://schemas.openxmlformats.org/presentationml/2006/ole">
            <p:oleObj spid="_x0000_s129029" name="Equation" r:id="rId8" imgW="2705040" imgH="304560" progId="Equation.DSMT4">
              <p:embed/>
            </p:oleObj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2057400" y="3124200"/>
          <a:ext cx="4243387" cy="708025"/>
        </p:xfrm>
        <a:graphic>
          <a:graphicData uri="http://schemas.openxmlformats.org/presentationml/2006/ole">
            <p:oleObj spid="_x0000_s129030" name="Equation" r:id="rId9" imgW="2349360" imgH="393480" progId="Equation.DSMT4">
              <p:embed/>
            </p:oleObj>
          </a:graphicData>
        </a:graphic>
      </p:graphicFrame>
      <p:graphicFrame>
        <p:nvGraphicFramePr>
          <p:cNvPr id="101383" name="Object 2"/>
          <p:cNvGraphicFramePr>
            <a:graphicFrameLocks noChangeAspect="1"/>
          </p:cNvGraphicFramePr>
          <p:nvPr/>
        </p:nvGraphicFramePr>
        <p:xfrm>
          <a:off x="762000" y="3733800"/>
          <a:ext cx="7019925" cy="473075"/>
        </p:xfrm>
        <a:graphic>
          <a:graphicData uri="http://schemas.openxmlformats.org/presentationml/2006/ole">
            <p:oleObj spid="_x0000_s129031" name="Equation" r:id="rId10" imgW="3390840" imgH="228600" progId="Equation.DSMT4">
              <p:embed/>
            </p:oleObj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6477000" y="2438400"/>
          <a:ext cx="2479675" cy="319088"/>
        </p:xfrm>
        <a:graphic>
          <a:graphicData uri="http://schemas.openxmlformats.org/presentationml/2006/ole">
            <p:oleObj spid="_x0000_s129032" name="Equation" r:id="rId11" imgW="1371600" imgH="1774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Not all is lost, can handle many inputs.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191000"/>
            <a:ext cx="7438592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533400" y="990600"/>
          <a:ext cx="8097838" cy="3203575"/>
        </p:xfrm>
        <a:graphic>
          <a:graphicData uri="http://schemas.openxmlformats.org/presentationml/2006/ole">
            <p:oleObj spid="_x0000_s130050" name="Equation" r:id="rId5" imgW="3911400" imgH="1549080" progId="Equation.DSMT4">
              <p:embed/>
            </p:oleObj>
          </a:graphicData>
        </a:graphic>
      </p:graphicFrame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6234906" y="1066800"/>
          <a:ext cx="1836738" cy="319088"/>
        </p:xfrm>
        <a:graphic>
          <a:graphicData uri="http://schemas.openxmlformats.org/presentationml/2006/ole">
            <p:oleObj spid="_x0000_s130051" name="Equation" r:id="rId6" imgW="1015920" imgH="177480" progId="Equation.DSMT4">
              <p:embed/>
            </p:oleObj>
          </a:graphicData>
        </a:graphic>
      </p:graphicFrame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5638800" y="3200400"/>
          <a:ext cx="3028950" cy="363538"/>
        </p:xfrm>
        <a:graphic>
          <a:graphicData uri="http://schemas.openxmlformats.org/presentationml/2006/ole">
            <p:oleObj spid="_x0000_s130052" name="Equation" r:id="rId7" imgW="1676160" imgH="203040" progId="Equation.DSMT4">
              <p:embed/>
            </p:oleObj>
          </a:graphicData>
        </a:graphic>
      </p:graphicFrame>
      <p:graphicFrame>
        <p:nvGraphicFramePr>
          <p:cNvPr id="102412" name="Object 12"/>
          <p:cNvGraphicFramePr>
            <a:graphicFrameLocks noChangeAspect="1"/>
          </p:cNvGraphicFramePr>
          <p:nvPr/>
        </p:nvGraphicFramePr>
        <p:xfrm>
          <a:off x="1295400" y="6096000"/>
          <a:ext cx="6043612" cy="365125"/>
        </p:xfrm>
        <a:graphic>
          <a:graphicData uri="http://schemas.openxmlformats.org/presentationml/2006/ole">
            <p:oleObj spid="_x0000_s130053" name="Equation" r:id="rId8" imgW="3340080" imgH="203040" progId="Equation.DSMT4">
              <p:embed/>
            </p:oleObj>
          </a:graphicData>
        </a:graphic>
      </p:graphicFrame>
      <p:graphicFrame>
        <p:nvGraphicFramePr>
          <p:cNvPr id="102413" name="Object 13"/>
          <p:cNvGraphicFramePr>
            <a:graphicFrameLocks noChangeAspect="1"/>
          </p:cNvGraphicFramePr>
          <p:nvPr/>
        </p:nvGraphicFramePr>
        <p:xfrm>
          <a:off x="1447800" y="685800"/>
          <a:ext cx="5715000" cy="363538"/>
        </p:xfrm>
        <a:graphic>
          <a:graphicData uri="http://schemas.openxmlformats.org/presentationml/2006/ole">
            <p:oleObj spid="_x0000_s130054" name="Equation" r:id="rId9" imgW="2463480" imgH="2030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u="sng" dirty="0" smtClean="0">
                <a:solidFill>
                  <a:srgbClr val="000000"/>
                </a:solidFill>
              </a:rPr>
              <a:t>L</a:t>
            </a:r>
            <a:r>
              <a:rPr lang="en-US" sz="3000" b="1" u="sng" baseline="30000" dirty="0" smtClean="0">
                <a:solidFill>
                  <a:srgbClr val="000000"/>
                </a:solidFill>
              </a:rPr>
              <a:t>m</a:t>
            </a:r>
            <a:r>
              <a:rPr lang="en-US" sz="3000" b="1" u="sng" baseline="-25000" dirty="0" smtClean="0">
                <a:solidFill>
                  <a:srgbClr val="000000"/>
                </a:solidFill>
              </a:rPr>
              <a:t>2</a:t>
            </a:r>
            <a:r>
              <a:rPr lang="en-US" sz="3000" b="1" u="sng" dirty="0" smtClean="0">
                <a:solidFill>
                  <a:srgbClr val="000000"/>
                </a:solidFill>
              </a:rPr>
              <a:t> – stable </a:t>
            </a:r>
            <a:r>
              <a:rPr lang="en-US" sz="3000" b="1" dirty="0" smtClean="0">
                <a:solidFill>
                  <a:srgbClr val="000000"/>
                </a:solidFill>
              </a:rPr>
              <a:t>networks w/ </a:t>
            </a:r>
            <a:r>
              <a:rPr lang="en-US" sz="3000" b="1" u="sng" dirty="0" smtClean="0">
                <a:solidFill>
                  <a:srgbClr val="000000"/>
                </a:solidFill>
              </a:rPr>
              <a:t>digital </a:t>
            </a:r>
            <a:r>
              <a:rPr lang="en-US" sz="3000" b="1" dirty="0" smtClean="0">
                <a:solidFill>
                  <a:srgbClr val="000000"/>
                </a:solidFill>
              </a:rPr>
              <a:t>control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25438" y="1295400"/>
          <a:ext cx="8386762" cy="1601788"/>
        </p:xfrm>
        <a:graphic>
          <a:graphicData uri="http://schemas.openxmlformats.org/presentationml/2006/ole">
            <p:oleObj spid="_x0000_s131074" name="Equation" r:id="rId4" imgW="4051080" imgH="774360" progId="Equation.DSMT4">
              <p:embed/>
            </p:oleObj>
          </a:graphicData>
        </a:graphic>
      </p:graphicFrame>
      <p:pic>
        <p:nvPicPr>
          <p:cNvPr id="5" name="Picture 12" descr="C:\cygwin\home\Administrator\workspace\CPS\siamct09\slide_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4613" y="3048000"/>
            <a:ext cx="8969387" cy="17526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2514600" y="4800600"/>
            <a:ext cx="6629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Design of Networked Control Systems Using Passivity</a:t>
            </a:r>
          </a:p>
          <a:p>
            <a:pPr algn="ctr"/>
            <a:r>
              <a:rPr lang="en-US" b="1" dirty="0" smtClean="0"/>
              <a:t> 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Kottenstette</a:t>
            </a:r>
            <a:r>
              <a:rPr lang="en-US" sz="1400" b="1" dirty="0" smtClean="0"/>
              <a:t>, Hall, </a:t>
            </a:r>
            <a:r>
              <a:rPr lang="en-US" sz="1400" b="1" dirty="0" err="1" smtClean="0"/>
              <a:t>Koutsoukos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Sztipanovits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Antsaklis</a:t>
            </a:r>
            <a:r>
              <a:rPr lang="en-US" sz="1400" b="1" dirty="0" smtClean="0"/>
              <a:t>, under review Transactions of Control Systems Technology)</a:t>
            </a:r>
            <a:endParaRPr lang="en-US" sz="1400" b="1" dirty="0"/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357188" y="5638800"/>
          <a:ext cx="8651875" cy="623888"/>
        </p:xfrm>
        <a:graphic>
          <a:graphicData uri="http://schemas.openxmlformats.org/presentationml/2006/ole">
            <p:oleObj spid="_x0000_s131075" name="Equation" r:id="rId6" imgW="2793960" imgH="2030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Bilinear Transform w/ Wave Variables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28600" y="1371600"/>
          <a:ext cx="4183644" cy="990600"/>
        </p:xfrm>
        <a:graphic>
          <a:graphicData uri="http://schemas.openxmlformats.org/presentationml/2006/ole">
            <p:oleObj spid="_x0000_s132098" name="Equation" r:id="rId4" imgW="2247840" imgH="533160" progId="Equation.DSMT4">
              <p:embed/>
            </p:oleObj>
          </a:graphicData>
        </a:graphic>
      </p:graphicFrame>
      <p:pic>
        <p:nvPicPr>
          <p:cNvPr id="8" name="Picture 12" descr="C:\cygwin\home\Administrator\workspace\CPS\siamct09\slide_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4613" y="2819400"/>
            <a:ext cx="8969387" cy="17526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715000" y="2895600"/>
            <a:ext cx="685800" cy="1524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2971800"/>
            <a:ext cx="685800" cy="13716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1371600"/>
            <a:ext cx="4191000" cy="9906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57625" y="5334000"/>
            <a:ext cx="5105400" cy="76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304800" y="4572000"/>
          <a:ext cx="5181600" cy="723113"/>
        </p:xfrm>
        <a:graphic>
          <a:graphicData uri="http://schemas.openxmlformats.org/presentationml/2006/ole">
            <p:oleObj spid="_x0000_s132099" name="Equation" r:id="rId6" imgW="2819160" imgH="393480" progId="Equation.DSMT4">
              <p:embed/>
            </p:oleObj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3962400" y="5334000"/>
          <a:ext cx="4972050" cy="723900"/>
        </p:xfrm>
        <a:graphic>
          <a:graphicData uri="http://schemas.openxmlformats.org/presentationml/2006/ole">
            <p:oleObj spid="_x0000_s132100" name="Equation" r:id="rId7" imgW="2705040" imgH="393480" progId="Equation.DSMT4">
              <p:embed/>
            </p:oleObj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4800600" y="1219200"/>
          <a:ext cx="3454400" cy="1486810"/>
        </p:xfrm>
        <a:graphic>
          <a:graphicData uri="http://schemas.openxmlformats.org/presentationml/2006/ole">
            <p:oleObj spid="_x0000_s132101" name="Equation" r:id="rId8" imgW="2120760" imgH="914400" progId="Equation.DSMT4">
              <p:embed/>
            </p:oleObj>
          </a:graphicData>
        </a:graphic>
      </p:graphicFrame>
      <p:sp>
        <p:nvSpPr>
          <p:cNvPr id="16" name="Rectangle 15"/>
          <p:cNvSpPr/>
          <p:nvPr/>
        </p:nvSpPr>
        <p:spPr>
          <a:xfrm>
            <a:off x="4800600" y="1219200"/>
            <a:ext cx="3505200" cy="1524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" y="4572000"/>
            <a:ext cx="5334000" cy="6858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PS-PH inside [-1,1] 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60375" y="4800600"/>
          <a:ext cx="7308850" cy="1443037"/>
        </p:xfrm>
        <a:graphic>
          <a:graphicData uri="http://schemas.openxmlformats.org/presentationml/2006/ole">
            <p:oleObj spid="_x0000_s133122" name="Equation" r:id="rId4" imgW="3530520" imgH="698400" progId="Equation.DSMT4">
              <p:embed/>
            </p:oleObj>
          </a:graphicData>
        </a:graphic>
      </p:graphicFrame>
      <p:pic>
        <p:nvPicPr>
          <p:cNvPr id="5" name="Picture 12" descr="C:\cygwin\home\Administrator\workspace\CPS\siamct09\slide_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4613" y="2971800"/>
            <a:ext cx="8969387" cy="1752600"/>
          </a:xfrm>
          <a:prstGeom prst="rect">
            <a:avLst/>
          </a:prstGeom>
          <a:noFill/>
        </p:spPr>
      </p:pic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28600" y="1066800"/>
          <a:ext cx="8832850" cy="1470025"/>
        </p:xfrm>
        <a:graphic>
          <a:graphicData uri="http://schemas.openxmlformats.org/presentationml/2006/ole">
            <p:oleObj spid="_x0000_s133123" name="Equation" r:id="rId6" imgW="4267080" imgH="71100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3352800"/>
            <a:ext cx="609600" cy="9144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3124200"/>
            <a:ext cx="1524000" cy="1371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4800600"/>
            <a:ext cx="7620000" cy="1447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1066800"/>
            <a:ext cx="8874125" cy="19050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263650" y="2514600"/>
          <a:ext cx="6297613" cy="365125"/>
        </p:xfrm>
        <a:graphic>
          <a:graphicData uri="http://schemas.openxmlformats.org/presentationml/2006/ole">
            <p:oleObj spid="_x0000_s133124" name="Equation" r:id="rId7" imgW="3479760" imgH="203040" progId="Equation.DSMT4">
              <p:embed/>
            </p:oleObj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 rot="10800000" flipV="1">
            <a:off x="2209800" y="2819400"/>
            <a:ext cx="1752600" cy="5334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587375" y="3657600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Main Idea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371600" y="685800"/>
            <a:ext cx="7315200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Identify the key elements of a system to be controlled.</a:t>
            </a:r>
          </a:p>
          <a:p>
            <a:pPr marL="457200" indent="-457200">
              <a:spcBef>
                <a:spcPts val="650"/>
              </a:spcBef>
              <a:buSzPct val="70000"/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u="sng" dirty="0" smtClean="0">
                <a:solidFill>
                  <a:srgbClr val="000000"/>
                </a:solidFill>
              </a:rPr>
              <a:t>Simplify</a:t>
            </a:r>
            <a:r>
              <a:rPr lang="en-US" sz="2000" i="0" dirty="0" smtClean="0">
                <a:solidFill>
                  <a:srgbClr val="000000"/>
                </a:solidFill>
              </a:rPr>
              <a:t> the description of the system while </a:t>
            </a:r>
            <a:r>
              <a:rPr lang="en-US" sz="2000" u="sng" dirty="0" smtClean="0">
                <a:solidFill>
                  <a:srgbClr val="000000"/>
                </a:solidFill>
              </a:rPr>
              <a:t>preserving</a:t>
            </a:r>
            <a:r>
              <a:rPr lang="en-US" sz="2000" i="0" dirty="0" smtClean="0">
                <a:solidFill>
                  <a:srgbClr val="000000"/>
                </a:solidFill>
              </a:rPr>
              <a:t> the fundamental </a:t>
            </a:r>
            <a:r>
              <a:rPr lang="en-US" sz="2000" u="sng" dirty="0" smtClean="0">
                <a:solidFill>
                  <a:srgbClr val="000000"/>
                </a:solidFill>
              </a:rPr>
              <a:t>physical properties</a:t>
            </a:r>
            <a:r>
              <a:rPr lang="en-US" sz="2000" i="0" dirty="0" smtClean="0">
                <a:solidFill>
                  <a:srgbClr val="000000"/>
                </a:solidFill>
              </a:rPr>
              <a:t> of the system, then </a:t>
            </a:r>
          </a:p>
          <a:p>
            <a:pPr marL="457200" indent="-457200">
              <a:spcBef>
                <a:spcPts val="650"/>
              </a:spcBef>
              <a:buSzPct val="70000"/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i="0" u="sng" dirty="0" smtClean="0">
                <a:solidFill>
                  <a:srgbClr val="000000"/>
                </a:solidFill>
              </a:rPr>
              <a:t>Determine</a:t>
            </a:r>
            <a:r>
              <a:rPr lang="en-US" sz="2000" i="0" dirty="0" smtClean="0">
                <a:solidFill>
                  <a:srgbClr val="000000"/>
                </a:solidFill>
              </a:rPr>
              <a:t> an </a:t>
            </a:r>
            <a:r>
              <a:rPr lang="en-US" sz="2000" u="sng" dirty="0" smtClean="0">
                <a:solidFill>
                  <a:srgbClr val="000000"/>
                </a:solidFill>
              </a:rPr>
              <a:t>initial</a:t>
            </a:r>
            <a:r>
              <a:rPr lang="en-US" sz="2000" i="0" dirty="0" smtClean="0">
                <a:solidFill>
                  <a:srgbClr val="000000"/>
                </a:solidFill>
              </a:rPr>
              <a:t> control </a:t>
            </a:r>
            <a:r>
              <a:rPr lang="en-US" sz="2000" u="sng" dirty="0" smtClean="0">
                <a:solidFill>
                  <a:srgbClr val="000000"/>
                </a:solidFill>
              </a:rPr>
              <a:t>structure</a:t>
            </a:r>
            <a:r>
              <a:rPr lang="en-US" sz="2000" i="0" dirty="0" smtClean="0">
                <a:solidFill>
                  <a:srgbClr val="000000"/>
                </a:solidFill>
              </a:rPr>
              <a:t> to apply to the system in order to regulate those elements of the system</a:t>
            </a:r>
            <a:endParaRPr lang="en-US" sz="2000" u="sng" dirty="0" smtClean="0">
              <a:solidFill>
                <a:srgbClr val="000000"/>
              </a:solidFill>
            </a:endParaRPr>
          </a:p>
          <a:p>
            <a:pPr marL="457200" indent="-457200">
              <a:spcBef>
                <a:spcPts val="650"/>
              </a:spcBef>
              <a:buSzPct val="70000"/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u="sng" dirty="0" smtClean="0">
                <a:solidFill>
                  <a:srgbClr val="000000"/>
                </a:solidFill>
              </a:rPr>
              <a:t>Identify</a:t>
            </a:r>
            <a:r>
              <a:rPr lang="en-US" sz="2000" i="0" dirty="0" smtClean="0">
                <a:solidFill>
                  <a:srgbClr val="000000"/>
                </a:solidFill>
              </a:rPr>
              <a:t> any non-ideal affects that will adversely affect your control implementation and refine your initial design</a:t>
            </a:r>
            <a:endParaRPr lang="en-US" sz="2000" u="sng" dirty="0" smtClean="0">
              <a:solidFill>
                <a:srgbClr val="000000"/>
              </a:solidFill>
            </a:endParaRPr>
          </a:p>
          <a:p>
            <a:pPr marL="457200" indent="-457200">
              <a:spcBef>
                <a:spcPts val="650"/>
              </a:spcBef>
              <a:buSzPct val="70000"/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i="0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81200" y="3467100"/>
            <a:ext cx="762000" cy="9144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133600" y="3565072"/>
          <a:ext cx="457200" cy="718457"/>
        </p:xfrm>
        <a:graphic>
          <a:graphicData uri="http://schemas.openxmlformats.org/presentationml/2006/ole">
            <p:oleObj spid="_x0000_s97282" name="Equation" r:id="rId4" imgW="177480" imgH="27936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362200" y="3733800"/>
            <a:ext cx="304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609600" y="3663950"/>
          <a:ext cx="717550" cy="520700"/>
        </p:xfrm>
        <a:graphic>
          <a:graphicData uri="http://schemas.openxmlformats.org/presentationml/2006/ole">
            <p:oleObj spid="_x0000_s97283" name="Equation" r:id="rId5" imgW="279360" imgH="203040" progId="Equation.DSMT4">
              <p:embed/>
            </p:oleObj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>
            <a:off x="1349375" y="3923506"/>
            <a:ext cx="631825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3581400" y="3467100"/>
            <a:ext cx="762000" cy="9144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3733800" y="3565072"/>
          <a:ext cx="457200" cy="718457"/>
        </p:xfrm>
        <a:graphic>
          <a:graphicData uri="http://schemas.openxmlformats.org/presentationml/2006/ole">
            <p:oleObj spid="_x0000_s97284" name="Equation" r:id="rId6" imgW="177480" imgH="279360" progId="Equation.DSMT4">
              <p:embed/>
            </p:oleObj>
          </a:graphicData>
        </a:graphic>
      </p:graphicFrame>
      <p:sp>
        <p:nvSpPr>
          <p:cNvPr id="25" name="Rectangle 24"/>
          <p:cNvSpPr/>
          <p:nvPr/>
        </p:nvSpPr>
        <p:spPr bwMode="auto">
          <a:xfrm>
            <a:off x="3962400" y="3733800"/>
            <a:ext cx="304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105400" y="3467100"/>
            <a:ext cx="762000" cy="9144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5257800" y="3565072"/>
          <a:ext cx="457200" cy="718457"/>
        </p:xfrm>
        <a:graphic>
          <a:graphicData uri="http://schemas.openxmlformats.org/presentationml/2006/ole">
            <p:oleObj spid="_x0000_s97285" name="Equation" r:id="rId7" imgW="177480" imgH="279360" progId="Equation.DSMT4">
              <p:embed/>
            </p:oleObj>
          </a:graphicData>
        </a:graphic>
      </p:graphicFrame>
      <p:sp>
        <p:nvSpPr>
          <p:cNvPr id="28" name="Rectangle 27"/>
          <p:cNvSpPr/>
          <p:nvPr/>
        </p:nvSpPr>
        <p:spPr bwMode="auto">
          <a:xfrm>
            <a:off x="5486400" y="3733800"/>
            <a:ext cx="304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629400" y="3467100"/>
            <a:ext cx="762000" cy="9144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6781800" y="3565072"/>
          <a:ext cx="457200" cy="718457"/>
        </p:xfrm>
        <a:graphic>
          <a:graphicData uri="http://schemas.openxmlformats.org/presentationml/2006/ole">
            <p:oleObj spid="_x0000_s97286" name="Equation" r:id="rId8" imgW="177480" imgH="279360" progId="Equation.DSMT4">
              <p:embed/>
            </p:oleObj>
          </a:graphicData>
        </a:graphic>
      </p:graphicFrame>
      <p:sp>
        <p:nvSpPr>
          <p:cNvPr id="31" name="Rectangle 30"/>
          <p:cNvSpPr/>
          <p:nvPr/>
        </p:nvSpPr>
        <p:spPr bwMode="auto">
          <a:xfrm>
            <a:off x="7010400" y="3733800"/>
            <a:ext cx="304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2743200" y="3923506"/>
            <a:ext cx="8382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4343400" y="3923506"/>
            <a:ext cx="7620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5867400" y="3923506"/>
            <a:ext cx="7620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2770188" y="3192236"/>
          <a:ext cx="815975" cy="520700"/>
        </p:xfrm>
        <a:graphic>
          <a:graphicData uri="http://schemas.openxmlformats.org/presentationml/2006/ole">
            <p:oleObj spid="_x0000_s97287" name="Equation" r:id="rId9" imgW="317160" imgH="203040" progId="Equation.DSMT4">
              <p:embed/>
            </p:oleObj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343400" y="3184072"/>
          <a:ext cx="750888" cy="520700"/>
        </p:xfrm>
        <a:graphic>
          <a:graphicData uri="http://schemas.openxmlformats.org/presentationml/2006/ole">
            <p:oleObj spid="_x0000_s97288" name="Equation" r:id="rId10" imgW="291960" imgH="203040" progId="Equation.DSMT4">
              <p:embed/>
            </p:oleObj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5975350" y="3192236"/>
          <a:ext cx="685800" cy="520700"/>
        </p:xfrm>
        <a:graphic>
          <a:graphicData uri="http://schemas.openxmlformats.org/presentationml/2006/ole">
            <p:oleObj spid="_x0000_s97289" name="Equation" r:id="rId11" imgW="266400" imgH="203040" progId="Equation.DSMT4">
              <p:embed/>
            </p:oleObj>
          </a:graphicData>
        </a:graphic>
      </p:graphicFrame>
      <p:sp>
        <p:nvSpPr>
          <p:cNvPr id="47" name="Rectangle 46"/>
          <p:cNvSpPr/>
          <p:nvPr/>
        </p:nvSpPr>
        <p:spPr bwMode="auto">
          <a:xfrm>
            <a:off x="8054975" y="3657600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8077200" y="3663950"/>
          <a:ext cx="717550" cy="520700"/>
        </p:xfrm>
        <a:graphic>
          <a:graphicData uri="http://schemas.openxmlformats.org/presentationml/2006/ole">
            <p:oleObj spid="_x0000_s97290" name="Equation" r:id="rId12" imgW="279360" imgH="203040" progId="Equation.DSMT4">
              <p:embed/>
            </p:oleObj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7391400" y="3923506"/>
            <a:ext cx="663575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1327150" y="4572000"/>
          <a:ext cx="6270625" cy="2036763"/>
        </p:xfrm>
        <a:graphic>
          <a:graphicData uri="http://schemas.openxmlformats.org/presentationml/2006/ole">
            <p:oleObj spid="_x0000_s97291" name="Equation" r:id="rId13" imgW="3568680" imgH="9396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u="sng" dirty="0" smtClean="0">
                <a:solidFill>
                  <a:srgbClr val="000000"/>
                </a:solidFill>
              </a:rPr>
              <a:t>L</a:t>
            </a:r>
            <a:r>
              <a:rPr lang="en-US" sz="3000" b="1" u="sng" baseline="30000" dirty="0" smtClean="0">
                <a:solidFill>
                  <a:srgbClr val="000000"/>
                </a:solidFill>
              </a:rPr>
              <a:t>m</a:t>
            </a:r>
            <a:r>
              <a:rPr lang="en-US" sz="3000" b="1" u="sng" baseline="-25000" dirty="0" smtClean="0">
                <a:solidFill>
                  <a:srgbClr val="000000"/>
                </a:solidFill>
              </a:rPr>
              <a:t>2</a:t>
            </a:r>
            <a:r>
              <a:rPr lang="en-US" sz="3000" b="1" u="sng" dirty="0" smtClean="0">
                <a:solidFill>
                  <a:srgbClr val="000000"/>
                </a:solidFill>
              </a:rPr>
              <a:t> – stable </a:t>
            </a:r>
            <a:r>
              <a:rPr lang="en-US" sz="3000" b="1" dirty="0" smtClean="0">
                <a:solidFill>
                  <a:srgbClr val="000000"/>
                </a:solidFill>
              </a:rPr>
              <a:t>digital control networks   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87344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2690812" y="5105400"/>
            <a:ext cx="571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Single Digital Controller, Multiple Continuous Plants </a:t>
            </a:r>
            <a:r>
              <a:rPr lang="en-US" b="1" dirty="0" smtClean="0">
                <a:hlinkClick r:id="rId4"/>
              </a:rPr>
              <a:t>[1]</a:t>
            </a:r>
            <a:endParaRPr lang="en-US" b="1" dirty="0" smtClean="0"/>
          </a:p>
          <a:p>
            <a:pPr algn="r"/>
            <a:r>
              <a:rPr lang="en-US" sz="1400" b="1" dirty="0" smtClean="0"/>
              <a:t>(</a:t>
            </a:r>
            <a:r>
              <a:rPr lang="en-US" sz="1400" b="1" dirty="0" err="1" smtClean="0"/>
              <a:t>Kottenstette</a:t>
            </a:r>
            <a:r>
              <a:rPr lang="en-US" sz="1400" b="1" dirty="0" smtClean="0"/>
              <a:t>, Chopra: to appear </a:t>
            </a:r>
            <a:r>
              <a:rPr lang="en-US" sz="1400" b="1" dirty="0" err="1" smtClean="0"/>
              <a:t>Necsys</a:t>
            </a:r>
            <a:r>
              <a:rPr lang="en-US" sz="1400" b="1" dirty="0" smtClean="0"/>
              <a:t> 2009)</a:t>
            </a:r>
            <a:endParaRPr lang="en-US" sz="1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667000" y="5867400"/>
            <a:ext cx="571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/>
              <a:t>Digital Control of Multiple Discrete Passive Plants Over Networks (</a:t>
            </a:r>
            <a:r>
              <a:rPr lang="en-US" sz="1400" b="1" dirty="0" err="1" smtClean="0"/>
              <a:t>Kottenstette</a:t>
            </a:r>
            <a:r>
              <a:rPr lang="en-US" sz="1400" b="1" dirty="0" smtClean="0"/>
              <a:t>, Hall, </a:t>
            </a:r>
            <a:r>
              <a:rPr lang="en-US" sz="1400" b="1" dirty="0" err="1" smtClean="0"/>
              <a:t>Koutsoukos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Antsaklis</a:t>
            </a:r>
            <a:r>
              <a:rPr lang="en-US" sz="1400" b="1" dirty="0" smtClean="0"/>
              <a:t>, and  </a:t>
            </a:r>
            <a:r>
              <a:rPr lang="en-US" sz="1400" b="1" dirty="0" err="1" smtClean="0"/>
              <a:t>Sztipanovits</a:t>
            </a:r>
            <a:r>
              <a:rPr lang="en-US" sz="1400" b="1" dirty="0" smtClean="0"/>
              <a:t>: to appear IJSCC)</a:t>
            </a:r>
            <a:endParaRPr lang="en-US" sz="1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u="sng" dirty="0" smtClean="0">
                <a:solidFill>
                  <a:srgbClr val="000000"/>
                </a:solidFill>
              </a:rPr>
              <a:t>L</a:t>
            </a:r>
            <a:r>
              <a:rPr lang="en-US" sz="3000" b="1" u="sng" baseline="30000" dirty="0" smtClean="0">
                <a:solidFill>
                  <a:srgbClr val="000000"/>
                </a:solidFill>
              </a:rPr>
              <a:t>m</a:t>
            </a:r>
            <a:r>
              <a:rPr lang="en-US" sz="3000" b="1" u="sng" baseline="-25000" dirty="0" smtClean="0">
                <a:solidFill>
                  <a:srgbClr val="000000"/>
                </a:solidFill>
              </a:rPr>
              <a:t>2</a:t>
            </a:r>
            <a:r>
              <a:rPr lang="en-US" sz="3000" b="1" u="sng" dirty="0" smtClean="0">
                <a:solidFill>
                  <a:srgbClr val="000000"/>
                </a:solidFill>
              </a:rPr>
              <a:t> – stable </a:t>
            </a:r>
            <a:r>
              <a:rPr lang="en-US" sz="3000" b="1" dirty="0" smtClean="0">
                <a:solidFill>
                  <a:srgbClr val="000000"/>
                </a:solidFill>
              </a:rPr>
              <a:t>digital control networks   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71600" y="838200"/>
            <a:ext cx="7315200" cy="365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Both consensus-like networks and (even better) parallel networks can be created which allow:</a:t>
            </a:r>
          </a:p>
          <a:p>
            <a:pPr marL="796925" lvl="1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passive-plants (different dynamics) with similar steady-state gains to be led by a single SISO PID-controller.</a:t>
            </a:r>
          </a:p>
          <a:p>
            <a:pPr marL="1254125" lvl="2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used to coordinate multiple robotic arms</a:t>
            </a:r>
          </a:p>
          <a:p>
            <a:pPr marL="1254125" lvl="2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Can be used to coordinate aircraft</a:t>
            </a:r>
          </a:p>
          <a:p>
            <a:pPr marL="796925" lvl="1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resilient networks  to be created which allow redundant controllers to control a single passive plant.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191000" y="3505200"/>
          <a:ext cx="1003300" cy="723900"/>
        </p:xfrm>
        <a:graphic>
          <a:graphicData uri="http://schemas.openxmlformats.org/presentationml/2006/ole">
            <p:oleObj spid="_x0000_s134146" name="Equation" r:id="rId4" imgW="545760" imgH="393480" progId="Equation.DSMT4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3987799" y="5219699"/>
            <a:ext cx="12954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043362" y="5313362"/>
          <a:ext cx="1190625" cy="374650"/>
        </p:xfrm>
        <a:graphic>
          <a:graphicData uri="http://schemas.openxmlformats.org/presentationml/2006/ole">
            <p:oleObj spid="_x0000_s134147" name="Equation" r:id="rId5" imgW="647640" imgH="203040" progId="Equation.DSMT4">
              <p:embed/>
            </p:oleObj>
          </a:graphicData>
        </a:graphic>
      </p:graphicFrame>
      <p:sp>
        <p:nvSpPr>
          <p:cNvPr id="12" name="Oval 11"/>
          <p:cNvSpPr/>
          <p:nvPr/>
        </p:nvSpPr>
        <p:spPr>
          <a:xfrm>
            <a:off x="6176962" y="447516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9"/>
          <p:cNvCxnSpPr>
            <a:stCxn id="18" idx="3"/>
            <a:endCxn id="12" idx="0"/>
          </p:cNvCxnSpPr>
          <p:nvPr/>
        </p:nvCxnSpPr>
        <p:spPr>
          <a:xfrm>
            <a:off x="5262562" y="3903662"/>
            <a:ext cx="1181100" cy="5715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9"/>
          <p:cNvCxnSpPr>
            <a:stCxn id="10" idx="3"/>
            <a:endCxn id="12" idx="4"/>
          </p:cNvCxnSpPr>
          <p:nvPr/>
        </p:nvCxnSpPr>
        <p:spPr>
          <a:xfrm flipV="1">
            <a:off x="5283199" y="4932362"/>
            <a:ext cx="1160463" cy="55403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3433762" y="5770562"/>
          <a:ext cx="2708275" cy="374650"/>
        </p:xfrm>
        <a:graphic>
          <a:graphicData uri="http://schemas.openxmlformats.org/presentationml/2006/ole">
            <p:oleObj spid="_x0000_s134148" name="Equation" r:id="rId6" imgW="1473120" imgH="203040" progId="Equation.DSMT4">
              <p:embed/>
            </p:oleObj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6024562" y="4094162"/>
          <a:ext cx="396003" cy="398462"/>
        </p:xfrm>
        <a:graphic>
          <a:graphicData uri="http://schemas.openxmlformats.org/presentationml/2006/ole">
            <p:oleObj spid="_x0000_s134149" name="Equation" r:id="rId7" imgW="139680" imgH="139680" progId="Equation.DSMT4">
              <p:embed/>
            </p:oleObj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6024562" y="4932362"/>
          <a:ext cx="395288" cy="398463"/>
        </p:xfrm>
        <a:graphic>
          <a:graphicData uri="http://schemas.openxmlformats.org/presentationml/2006/ole">
            <p:oleObj spid="_x0000_s134150" name="Equation" r:id="rId8" imgW="139680" imgH="139680" progId="Equation.DSMT4">
              <p:embed/>
            </p:oleObj>
          </a:graphicData>
        </a:graphic>
      </p:graphicFrame>
      <p:sp>
        <p:nvSpPr>
          <p:cNvPr id="18" name="Rectangle 17"/>
          <p:cNvSpPr/>
          <p:nvPr/>
        </p:nvSpPr>
        <p:spPr>
          <a:xfrm>
            <a:off x="4119562" y="3560762"/>
            <a:ext cx="1143000" cy="6858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9"/>
          <p:cNvCxnSpPr>
            <a:endCxn id="18" idx="1"/>
          </p:cNvCxnSpPr>
          <p:nvPr/>
        </p:nvCxnSpPr>
        <p:spPr>
          <a:xfrm flipV="1">
            <a:off x="1528762" y="3903662"/>
            <a:ext cx="2590800" cy="838200"/>
          </a:xfrm>
          <a:prstGeom prst="bentConnector3">
            <a:avLst>
              <a:gd name="adj1" fmla="val 4795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9"/>
          <p:cNvCxnSpPr>
            <a:endCxn id="10" idx="1"/>
          </p:cNvCxnSpPr>
          <p:nvPr/>
        </p:nvCxnSpPr>
        <p:spPr>
          <a:xfrm>
            <a:off x="1528762" y="4741862"/>
            <a:ext cx="2459037" cy="7445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6"/>
          </p:cNvCxnSpPr>
          <p:nvPr/>
        </p:nvCxnSpPr>
        <p:spPr>
          <a:xfrm>
            <a:off x="6710362" y="4703762"/>
            <a:ext cx="838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19362" y="3408362"/>
            <a:ext cx="4267200" cy="2819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5033962" y="6227762"/>
          <a:ext cx="1774825" cy="374650"/>
        </p:xfrm>
        <a:graphic>
          <a:graphicData uri="http://schemas.openxmlformats.org/presentationml/2006/ole">
            <p:oleObj spid="_x0000_s134151" name="Equation" r:id="rId9" imgW="965160" imgH="203040" progId="Equation.DSMT4">
              <p:embed/>
            </p:oleObj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/>
        </p:nvGraphicFramePr>
        <p:xfrm>
          <a:off x="3890962" y="4322762"/>
          <a:ext cx="1819275" cy="374650"/>
        </p:xfrm>
        <a:graphic>
          <a:graphicData uri="http://schemas.openxmlformats.org/presentationml/2006/ole">
            <p:oleObj spid="_x0000_s134152" name="Equation" r:id="rId10" imgW="990360" imgH="2030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90600"/>
            <a:ext cx="7388225" cy="5486400"/>
          </a:xfrm>
        </p:spPr>
        <p:txBody>
          <a:bodyPr/>
          <a:lstStyle/>
          <a:p>
            <a:r>
              <a:rPr lang="en-US" sz="2000" dirty="0" err="1" smtClean="0"/>
              <a:t>Kottenstette</a:t>
            </a:r>
            <a:r>
              <a:rPr lang="en-US" sz="2000" dirty="0" smtClean="0"/>
              <a:t>, N., LeBlanc, H., </a:t>
            </a:r>
            <a:r>
              <a:rPr lang="en-US" sz="2000" dirty="0" err="1" smtClean="0"/>
              <a:t>Eyisi</a:t>
            </a:r>
            <a:r>
              <a:rPr lang="en-US" sz="2000" dirty="0" smtClean="0"/>
              <a:t>, E., </a:t>
            </a:r>
            <a:r>
              <a:rPr lang="en-US" sz="2000" dirty="0" err="1" smtClean="0"/>
              <a:t>Koutsoukos</a:t>
            </a:r>
            <a:r>
              <a:rPr lang="en-US" sz="2000" dirty="0" smtClean="0"/>
              <a:t>, X., “Multi-Rate Networked Control of Conic Systems”, ISIS-09-108.</a:t>
            </a:r>
          </a:p>
          <a:p>
            <a:r>
              <a:rPr lang="en-US" sz="2000" dirty="0" err="1" smtClean="0"/>
              <a:t>Kottenstette</a:t>
            </a:r>
            <a:r>
              <a:rPr lang="en-US" sz="2000" dirty="0" smtClean="0"/>
              <a:t>, N. and Chopra, N., “Lm2-stable digital-control networks for multiple continuous passive plants,” NecSys’09.</a:t>
            </a:r>
          </a:p>
          <a:p>
            <a:r>
              <a:rPr lang="en-US" sz="2000" dirty="0" err="1" smtClean="0"/>
              <a:t>Hirche</a:t>
            </a:r>
            <a:r>
              <a:rPr lang="en-US" sz="2000" dirty="0" smtClean="0"/>
              <a:t>, S., </a:t>
            </a:r>
            <a:r>
              <a:rPr lang="en-US" sz="2000" dirty="0" err="1" smtClean="0"/>
              <a:t>Matiakis</a:t>
            </a:r>
            <a:r>
              <a:rPr lang="en-US" sz="2000" dirty="0" smtClean="0"/>
              <a:t>, T., and Buss, M., “A distributed controller approach for delay-independent stability of networked control systems,” </a:t>
            </a:r>
            <a:r>
              <a:rPr lang="en-US" sz="2000" dirty="0" err="1" smtClean="0"/>
              <a:t>Automatica</a:t>
            </a:r>
            <a:r>
              <a:rPr lang="en-US" sz="2000" dirty="0" smtClean="0"/>
              <a:t> 2009.</a:t>
            </a:r>
          </a:p>
          <a:p>
            <a:r>
              <a:rPr lang="en-US" sz="2000" dirty="0" err="1" smtClean="0"/>
              <a:t>Kottenstette</a:t>
            </a:r>
            <a:r>
              <a:rPr lang="en-US" sz="2000" dirty="0" smtClean="0"/>
              <a:t>, N., </a:t>
            </a:r>
            <a:r>
              <a:rPr lang="en-US" sz="2000" dirty="0" err="1" smtClean="0"/>
              <a:t>Karsai</a:t>
            </a:r>
            <a:r>
              <a:rPr lang="en-US" sz="2000" dirty="0" smtClean="0"/>
              <a:t> G. and </a:t>
            </a:r>
            <a:r>
              <a:rPr lang="en-US" sz="2000" dirty="0" err="1" smtClean="0"/>
              <a:t>Sztipanovits</a:t>
            </a:r>
            <a:r>
              <a:rPr lang="en-US" sz="2000" dirty="0" smtClean="0"/>
              <a:t> J., "A Passivity-Based Framework for Resilient Cyber Physical Systems", ISRCS 2009.</a:t>
            </a:r>
          </a:p>
          <a:p>
            <a:r>
              <a:rPr lang="en-US" sz="2000" dirty="0" err="1" smtClean="0"/>
              <a:t>Kottenstette</a:t>
            </a:r>
            <a:r>
              <a:rPr lang="en-US" sz="2000" dirty="0" smtClean="0"/>
              <a:t>, N. and </a:t>
            </a:r>
            <a:r>
              <a:rPr lang="en-US" sz="2000" dirty="0" err="1" smtClean="0"/>
              <a:t>Antsaklis</a:t>
            </a:r>
            <a:r>
              <a:rPr lang="en-US" sz="2000" dirty="0" smtClean="0"/>
              <a:t>, P.J., Wireless digital control of continuous passive plants over token ring networks. International Journal of Robust and Nonlinear Control. doi:10.1002/rnc.1395 2008.</a:t>
            </a:r>
          </a:p>
          <a:p>
            <a:endParaRPr lang="en-US" sz="20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 bwMode="auto">
          <a:xfrm>
            <a:off x="6651625" y="1943100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066800" y="1981200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Non-linear control corollary with </a:t>
            </a:r>
            <a:r>
              <a:rPr lang="en-US" sz="3000" b="1" i="0" dirty="0" err="1" smtClean="0">
                <a:solidFill>
                  <a:srgbClr val="000000"/>
                </a:solidFill>
              </a:rPr>
              <a:t>Nyquist</a:t>
            </a:r>
            <a:r>
              <a:rPr lang="en-US" sz="3000" b="1" i="0" dirty="0" smtClean="0">
                <a:solidFill>
                  <a:srgbClr val="000000"/>
                </a:solidFill>
              </a:rPr>
              <a:t> Like Conditions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371600" y="914400"/>
            <a:ext cx="73152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We first observe that we can make the following sub-system move ‘as fast’ as we desire. More formally: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029200" y="1752600"/>
            <a:ext cx="762000" cy="9144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181600" y="1850572"/>
          <a:ext cx="457200" cy="718457"/>
        </p:xfrm>
        <a:graphic>
          <a:graphicData uri="http://schemas.openxmlformats.org/presentationml/2006/ole">
            <p:oleObj spid="_x0000_s96258" name="Equation" r:id="rId4" imgW="177480" imgH="27936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410200" y="2019300"/>
            <a:ext cx="304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4381500" y="1714500"/>
          <a:ext cx="325437" cy="357187"/>
        </p:xfrm>
        <a:graphic>
          <a:graphicData uri="http://schemas.openxmlformats.org/presentationml/2006/ole">
            <p:oleObj spid="_x0000_s96259" name="Equation" r:id="rId5" imgW="126720" imgH="139680" progId="Equation.DSMT4">
              <p:embed/>
            </p:oleObj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>
            <a:off x="3200400" y="2242457"/>
            <a:ext cx="457200" cy="108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4" idx="3"/>
          </p:cNvCxnSpPr>
          <p:nvPr/>
        </p:nvCxnSpPr>
        <p:spPr bwMode="auto">
          <a:xfrm flipV="1">
            <a:off x="5791200" y="2191147"/>
            <a:ext cx="860425" cy="186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6819900" y="2031207"/>
          <a:ext cx="425450" cy="357187"/>
        </p:xfrm>
        <a:graphic>
          <a:graphicData uri="http://schemas.openxmlformats.org/presentationml/2006/ole">
            <p:oleObj spid="_x0000_s96263" name="Equation" r:id="rId6" imgW="164880" imgH="139680" progId="Equation.DSMT4">
              <p:embed/>
            </p:oleObj>
          </a:graphicData>
        </a:graphic>
      </p:graphicFrame>
      <p:sp>
        <p:nvSpPr>
          <p:cNvPr id="59" name="Oval 58"/>
          <p:cNvSpPr/>
          <p:nvPr/>
        </p:nvSpPr>
        <p:spPr bwMode="auto">
          <a:xfrm>
            <a:off x="2667000" y="2019300"/>
            <a:ext cx="533400" cy="4572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657600" y="1926771"/>
            <a:ext cx="533400" cy="56605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5" name="Straight Arrow Connector 64"/>
          <p:cNvCxnSpPr>
            <a:stCxn id="62" idx="3"/>
            <a:endCxn id="4" idx="1"/>
          </p:cNvCxnSpPr>
          <p:nvPr/>
        </p:nvCxnSpPr>
        <p:spPr bwMode="auto">
          <a:xfrm>
            <a:off x="4191000" y="2209800"/>
            <a:ext cx="8382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3652838" y="1916113"/>
          <a:ext cx="488950" cy="587375"/>
        </p:xfrm>
        <a:graphic>
          <a:graphicData uri="http://schemas.openxmlformats.org/presentationml/2006/ole">
            <p:oleObj spid="_x0000_s96268" name="Equation" r:id="rId7" imgW="190440" imgH="228600" progId="Equation.DSMT4">
              <p:embed/>
            </p:oleObj>
          </a:graphicData>
        </a:graphic>
      </p:graphicFrame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1169988" y="1955347"/>
          <a:ext cx="555625" cy="585788"/>
        </p:xfrm>
        <a:graphic>
          <a:graphicData uri="http://schemas.openxmlformats.org/presentationml/2006/ole">
            <p:oleObj spid="_x0000_s96269" name="Equation" r:id="rId8" imgW="215640" imgH="228600" progId="Equation.DSMT4">
              <p:embed/>
            </p:oleObj>
          </a:graphicData>
        </a:graphic>
      </p:graphicFrame>
      <p:cxnSp>
        <p:nvCxnSpPr>
          <p:cNvPr id="72" name="Straight Arrow Connector 71"/>
          <p:cNvCxnSpPr/>
          <p:nvPr/>
        </p:nvCxnSpPr>
        <p:spPr bwMode="auto">
          <a:xfrm>
            <a:off x="1828800" y="2247106"/>
            <a:ext cx="8382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hape 76"/>
          <p:cNvCxnSpPr>
            <a:stCxn id="4" idx="3"/>
            <a:endCxn id="59" idx="4"/>
          </p:cNvCxnSpPr>
          <p:nvPr/>
        </p:nvCxnSpPr>
        <p:spPr bwMode="auto">
          <a:xfrm flipH="1">
            <a:off x="2933700" y="2209800"/>
            <a:ext cx="2857500" cy="266700"/>
          </a:xfrm>
          <a:prstGeom prst="bentConnector4">
            <a:avLst>
              <a:gd name="adj1" fmla="val -8000"/>
              <a:gd name="adj2" fmla="val 305357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2438400" y="2574472"/>
          <a:ext cx="327025" cy="260350"/>
        </p:xfrm>
        <a:graphic>
          <a:graphicData uri="http://schemas.openxmlformats.org/presentationml/2006/ole">
            <p:oleObj spid="_x0000_s96270" name="Equation" r:id="rId9" imgW="126720" imgH="101520" progId="Equation.DSMT4">
              <p:embed/>
            </p:oleObj>
          </a:graphicData>
        </a:graphic>
      </p:graphicFrame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2362200" y="1812472"/>
          <a:ext cx="360363" cy="358775"/>
        </p:xfrm>
        <a:graphic>
          <a:graphicData uri="http://schemas.openxmlformats.org/presentationml/2006/ole">
            <p:oleObj spid="_x0000_s96271" name="Equation" r:id="rId10" imgW="139680" imgH="139680" progId="Equation.DSMT4">
              <p:embed/>
            </p:oleObj>
          </a:graphicData>
        </a:graphic>
      </p:graphicFrame>
      <p:graphicFrame>
        <p:nvGraphicFramePr>
          <p:cNvPr id="96272" name="Object 16"/>
          <p:cNvGraphicFramePr>
            <a:graphicFrameLocks noChangeAspect="1"/>
          </p:cNvGraphicFramePr>
          <p:nvPr/>
        </p:nvGraphicFramePr>
        <p:xfrm>
          <a:off x="490538" y="3049588"/>
          <a:ext cx="7708900" cy="3694112"/>
        </p:xfrm>
        <a:graphic>
          <a:graphicData uri="http://schemas.openxmlformats.org/presentationml/2006/ole">
            <p:oleObj spid="_x0000_s96272" name="Equation" r:id="rId11" imgW="3225600" imgH="15490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 bwMode="auto">
          <a:xfrm>
            <a:off x="6993731" y="1968500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7924800" y="1752600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28600" y="1968500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Classic Attitude/Robotic  Control Structure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371600" y="914400"/>
            <a:ext cx="73152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Next we observe that the following structure is also always stable.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0" y="1892300"/>
            <a:ext cx="1981200" cy="685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3276600" y="1600200"/>
          <a:ext cx="554038" cy="584200"/>
        </p:xfrm>
        <a:graphic>
          <a:graphicData uri="http://schemas.openxmlformats.org/presentationml/2006/ole">
            <p:oleObj spid="_x0000_s98307" name="Equation" r:id="rId4" imgW="215640" imgH="228600" progId="Equation.DSMT4">
              <p:embed/>
            </p:oleObj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>
            <a:off x="2133600" y="2234406"/>
            <a:ext cx="6096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3874219" y="1988344"/>
          <a:ext cx="1852762" cy="493712"/>
        </p:xfrm>
        <a:graphic>
          <a:graphicData uri="http://schemas.openxmlformats.org/presentationml/2006/ole">
            <p:oleObj spid="_x0000_s98308" name="Equation" r:id="rId5" imgW="850680" imgH="228600" progId="Equation.DSMT4">
              <p:embed/>
            </p:oleObj>
          </a:graphicData>
        </a:graphic>
      </p:graphicFrame>
      <p:sp>
        <p:nvSpPr>
          <p:cNvPr id="59" name="Oval 58"/>
          <p:cNvSpPr/>
          <p:nvPr/>
        </p:nvSpPr>
        <p:spPr bwMode="auto">
          <a:xfrm>
            <a:off x="1600200" y="2006600"/>
            <a:ext cx="533400" cy="4572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743200" y="1952171"/>
            <a:ext cx="533400" cy="56605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276600" y="2234406"/>
            <a:ext cx="5334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2754313" y="1941513"/>
          <a:ext cx="455612" cy="587375"/>
        </p:xfrm>
        <a:graphic>
          <a:graphicData uri="http://schemas.openxmlformats.org/presentationml/2006/ole">
            <p:oleObj spid="_x0000_s98309" name="Equation" r:id="rId6" imgW="177480" imgH="228600" progId="Equation.DSMT4">
              <p:embed/>
            </p:oleObj>
          </a:graphicData>
        </a:graphic>
      </p:graphicFrame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381000" y="1942306"/>
          <a:ext cx="457200" cy="585788"/>
        </p:xfrm>
        <a:graphic>
          <a:graphicData uri="http://schemas.openxmlformats.org/presentationml/2006/ole">
            <p:oleObj spid="_x0000_s98310" name="Equation" r:id="rId7" imgW="177480" imgH="228600" progId="Equation.DSMT4">
              <p:embed/>
            </p:oleObj>
          </a:graphicData>
        </a:graphic>
      </p:graphicFrame>
      <p:cxnSp>
        <p:nvCxnSpPr>
          <p:cNvPr id="72" name="Straight Arrow Connector 71"/>
          <p:cNvCxnSpPr/>
          <p:nvPr/>
        </p:nvCxnSpPr>
        <p:spPr bwMode="auto">
          <a:xfrm>
            <a:off x="990600" y="2234406"/>
            <a:ext cx="6096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1371600" y="2438400"/>
          <a:ext cx="327025" cy="260350"/>
        </p:xfrm>
        <a:graphic>
          <a:graphicData uri="http://schemas.openxmlformats.org/presentationml/2006/ole">
            <p:oleObj spid="_x0000_s98311" name="Equation" r:id="rId8" imgW="126720" imgH="101520" progId="Equation.DSMT4">
              <p:embed/>
            </p:oleObj>
          </a:graphicData>
        </a:graphic>
      </p:graphicFrame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1295400" y="1828800"/>
          <a:ext cx="360363" cy="358775"/>
        </p:xfrm>
        <a:graphic>
          <a:graphicData uri="http://schemas.openxmlformats.org/presentationml/2006/ole">
            <p:oleObj spid="_x0000_s98312" name="Equation" r:id="rId9" imgW="139680" imgH="139680" progId="Equation.DSMT4">
              <p:embed/>
            </p:oleObj>
          </a:graphicData>
        </a:graphic>
      </p:graphicFrame>
      <p:graphicFrame>
        <p:nvGraphicFramePr>
          <p:cNvPr id="96272" name="Object 16"/>
          <p:cNvGraphicFramePr>
            <a:graphicFrameLocks noChangeAspect="1"/>
          </p:cNvGraphicFramePr>
          <p:nvPr/>
        </p:nvGraphicFramePr>
        <p:xfrm>
          <a:off x="214313" y="3657600"/>
          <a:ext cx="8682037" cy="2725738"/>
        </p:xfrm>
        <a:graphic>
          <a:graphicData uri="http://schemas.openxmlformats.org/presentationml/2006/ole">
            <p:oleObj spid="_x0000_s98313" name="Equation" r:id="rId10" imgW="3632040" imgH="1143000" progId="Equation.DSMT4">
              <p:embed/>
            </p:oleObj>
          </a:graphicData>
        </a:graphic>
      </p:graphicFrame>
      <p:sp>
        <p:nvSpPr>
          <p:cNvPr id="23" name="Rectangle 22"/>
          <p:cNvSpPr/>
          <p:nvPr/>
        </p:nvSpPr>
        <p:spPr bwMode="auto">
          <a:xfrm>
            <a:off x="4343400" y="2759528"/>
            <a:ext cx="762000" cy="8382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495800" y="2819400"/>
          <a:ext cx="457200" cy="718457"/>
        </p:xfrm>
        <a:graphic>
          <a:graphicData uri="http://schemas.openxmlformats.org/presentationml/2006/ole">
            <p:oleObj spid="_x0000_s98314" name="Equation" r:id="rId11" imgW="177480" imgH="279360" progId="Equation.DSMT4">
              <p:embed/>
            </p:oleObj>
          </a:graphicData>
        </a:graphic>
      </p:graphicFrame>
      <p:sp>
        <p:nvSpPr>
          <p:cNvPr id="25" name="Rectangle 24"/>
          <p:cNvSpPr/>
          <p:nvPr/>
        </p:nvSpPr>
        <p:spPr bwMode="auto">
          <a:xfrm>
            <a:off x="4724400" y="2988128"/>
            <a:ext cx="304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2" name="Elbow Connector 41"/>
          <p:cNvCxnSpPr>
            <a:stCxn id="4" idx="3"/>
            <a:endCxn id="23" idx="3"/>
          </p:cNvCxnSpPr>
          <p:nvPr/>
        </p:nvCxnSpPr>
        <p:spPr bwMode="auto">
          <a:xfrm flipH="1">
            <a:off x="5105400" y="2235200"/>
            <a:ext cx="685800" cy="943428"/>
          </a:xfrm>
          <a:prstGeom prst="bentConnector3">
            <a:avLst>
              <a:gd name="adj1" fmla="val -8125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Elbow Connector 43"/>
          <p:cNvCxnSpPr>
            <a:stCxn id="23" idx="1"/>
            <a:endCxn id="59" idx="4"/>
          </p:cNvCxnSpPr>
          <p:nvPr/>
        </p:nvCxnSpPr>
        <p:spPr bwMode="auto">
          <a:xfrm rot="10800000">
            <a:off x="1866900" y="2463800"/>
            <a:ext cx="2476500" cy="714828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8315" name="Object 13"/>
          <p:cNvGraphicFramePr>
            <a:graphicFrameLocks noChangeAspect="1"/>
          </p:cNvGraphicFramePr>
          <p:nvPr/>
        </p:nvGraphicFramePr>
        <p:xfrm>
          <a:off x="3962400" y="2743200"/>
          <a:ext cx="327025" cy="423862"/>
        </p:xfrm>
        <a:graphic>
          <a:graphicData uri="http://schemas.openxmlformats.org/presentationml/2006/ole">
            <p:oleObj spid="_x0000_s98315" name="Equation" r:id="rId12" imgW="126720" imgH="164880" progId="Equation.DSMT4">
              <p:embed/>
            </p:oleObj>
          </a:graphicData>
        </a:graphic>
      </p:graphicFrame>
      <p:graphicFrame>
        <p:nvGraphicFramePr>
          <p:cNvPr id="98316" name="Object 3"/>
          <p:cNvGraphicFramePr>
            <a:graphicFrameLocks noChangeAspect="1"/>
          </p:cNvGraphicFramePr>
          <p:nvPr/>
        </p:nvGraphicFramePr>
        <p:xfrm>
          <a:off x="7162800" y="2056607"/>
          <a:ext cx="423862" cy="357187"/>
        </p:xfrm>
        <a:graphic>
          <a:graphicData uri="http://schemas.openxmlformats.org/presentationml/2006/ole">
            <p:oleObj spid="_x0000_s98316" name="Equation" r:id="rId13" imgW="164880" imgH="139680" progId="Equation.DSMT4">
              <p:embed/>
            </p:oleObj>
          </a:graphicData>
        </a:graphic>
      </p:graphicFrame>
      <p:cxnSp>
        <p:nvCxnSpPr>
          <p:cNvPr id="50" name="Straight Arrow Connector 49"/>
          <p:cNvCxnSpPr/>
          <p:nvPr/>
        </p:nvCxnSpPr>
        <p:spPr bwMode="auto">
          <a:xfrm>
            <a:off x="5791200" y="2234406"/>
            <a:ext cx="1202531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A Key Observation for Selecting Gains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09600" y="6172200"/>
            <a:ext cx="7391400" cy="685800"/>
            <a:chOff x="358775" y="5867400"/>
            <a:chExt cx="8229600" cy="9906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58775" y="6134100"/>
              <a:ext cx="762000" cy="533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17526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905000" y="6041572"/>
            <a:ext cx="457200" cy="718457"/>
          </p:xfrm>
          <a:graphic>
            <a:graphicData uri="http://schemas.openxmlformats.org/presentationml/2006/ole">
              <p:oleObj spid="_x0000_s99330" name="Equation" r:id="rId4" imgW="177480" imgH="279360" progId="Equation.DSMT4">
                <p:embed/>
              </p:oleObj>
            </a:graphicData>
          </a:graphic>
        </p:graphicFrame>
        <p:sp>
          <p:nvSpPr>
            <p:cNvPr id="6" name="Rectangle 5"/>
            <p:cNvSpPr/>
            <p:nvPr/>
          </p:nvSpPr>
          <p:spPr bwMode="auto">
            <a:xfrm>
              <a:off x="21336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96259" name="Object 3"/>
            <p:cNvGraphicFramePr>
              <a:graphicFrameLocks noChangeAspect="1"/>
            </p:cNvGraphicFramePr>
            <p:nvPr/>
          </p:nvGraphicFramePr>
          <p:xfrm>
            <a:off x="381000" y="6140450"/>
            <a:ext cx="717550" cy="520700"/>
          </p:xfrm>
          <a:graphic>
            <a:graphicData uri="http://schemas.openxmlformats.org/presentationml/2006/ole">
              <p:oleObj spid="_x0000_s99331" name="Equation" r:id="rId5" imgW="279360" imgH="203040" progId="Equation.DSMT4">
                <p:embed/>
              </p:oleObj>
            </a:graphicData>
          </a:graphic>
        </p:graphicFrame>
        <p:cxnSp>
          <p:nvCxnSpPr>
            <p:cNvPr id="11" name="Straight Arrow Connector 10"/>
            <p:cNvCxnSpPr/>
            <p:nvPr/>
          </p:nvCxnSpPr>
          <p:spPr bwMode="auto">
            <a:xfrm>
              <a:off x="1120775" y="6400006"/>
              <a:ext cx="631825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 bwMode="auto">
            <a:xfrm>
              <a:off x="33528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3505200" y="6041572"/>
            <a:ext cx="457200" cy="718457"/>
          </p:xfrm>
          <a:graphic>
            <a:graphicData uri="http://schemas.openxmlformats.org/presentationml/2006/ole">
              <p:oleObj spid="_x0000_s99332" name="Equation" r:id="rId6" imgW="177480" imgH="279360" progId="Equation.DSMT4">
                <p:embed/>
              </p:oleObj>
            </a:graphicData>
          </a:graphic>
        </p:graphicFrame>
        <p:sp>
          <p:nvSpPr>
            <p:cNvPr id="25" name="Rectangle 24"/>
            <p:cNvSpPr/>
            <p:nvPr/>
          </p:nvSpPr>
          <p:spPr bwMode="auto">
            <a:xfrm>
              <a:off x="37338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768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5029200" y="6041572"/>
            <a:ext cx="457200" cy="718457"/>
          </p:xfrm>
          <a:graphic>
            <a:graphicData uri="http://schemas.openxmlformats.org/presentationml/2006/ole">
              <p:oleObj spid="_x0000_s99333" name="Equation" r:id="rId7" imgW="177480" imgH="279360" progId="Equation.DSMT4">
                <p:embed/>
              </p:oleObj>
            </a:graphicData>
          </a:graphic>
        </p:graphicFrame>
        <p:sp>
          <p:nvSpPr>
            <p:cNvPr id="28" name="Rectangle 27"/>
            <p:cNvSpPr/>
            <p:nvPr/>
          </p:nvSpPr>
          <p:spPr bwMode="auto">
            <a:xfrm>
              <a:off x="52578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008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6553200" y="6041572"/>
            <a:ext cx="457200" cy="718457"/>
          </p:xfrm>
          <a:graphic>
            <a:graphicData uri="http://schemas.openxmlformats.org/presentationml/2006/ole">
              <p:oleObj spid="_x0000_s99334" name="Equation" r:id="rId8" imgW="177480" imgH="279360" progId="Equation.DSMT4">
                <p:embed/>
              </p:oleObj>
            </a:graphicData>
          </a:graphic>
        </p:graphicFrame>
        <p:sp>
          <p:nvSpPr>
            <p:cNvPr id="31" name="Rectangle 30"/>
            <p:cNvSpPr/>
            <p:nvPr/>
          </p:nvSpPr>
          <p:spPr bwMode="auto">
            <a:xfrm>
              <a:off x="67818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>
              <a:off x="2514600" y="6400006"/>
              <a:ext cx="8382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114800" y="6400006"/>
              <a:ext cx="762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5638800" y="6400006"/>
              <a:ext cx="762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96263" name="Object 7"/>
            <p:cNvGraphicFramePr>
              <a:graphicFrameLocks noChangeAspect="1"/>
            </p:cNvGraphicFramePr>
            <p:nvPr/>
          </p:nvGraphicFramePr>
          <p:xfrm>
            <a:off x="2514600" y="5867400"/>
            <a:ext cx="815975" cy="520700"/>
          </p:xfrm>
          <a:graphic>
            <a:graphicData uri="http://schemas.openxmlformats.org/presentationml/2006/ole">
              <p:oleObj spid="_x0000_s99335" name="Equation" r:id="rId9" imgW="317160" imgH="203040" progId="Equation.DSMT4">
                <p:embed/>
              </p:oleObj>
            </a:graphicData>
          </a:graphic>
        </p:graphicFrame>
        <p:graphicFrame>
          <p:nvGraphicFramePr>
            <p:cNvPr id="96264" name="Object 8"/>
            <p:cNvGraphicFramePr>
              <a:graphicFrameLocks noChangeAspect="1"/>
            </p:cNvGraphicFramePr>
            <p:nvPr/>
          </p:nvGraphicFramePr>
          <p:xfrm>
            <a:off x="4114800" y="5867400"/>
            <a:ext cx="750888" cy="520700"/>
          </p:xfrm>
          <a:graphic>
            <a:graphicData uri="http://schemas.openxmlformats.org/presentationml/2006/ole">
              <p:oleObj spid="_x0000_s99336" name="Equation" r:id="rId10" imgW="291960" imgH="203040" progId="Equation.DSMT4">
                <p:embed/>
              </p:oleObj>
            </a:graphicData>
          </a:graphic>
        </p:graphicFrame>
        <p:graphicFrame>
          <p:nvGraphicFramePr>
            <p:cNvPr id="96265" name="Object 9"/>
            <p:cNvGraphicFramePr>
              <a:graphicFrameLocks noChangeAspect="1"/>
            </p:cNvGraphicFramePr>
            <p:nvPr/>
          </p:nvGraphicFramePr>
          <p:xfrm>
            <a:off x="5715000" y="5867400"/>
            <a:ext cx="685800" cy="520700"/>
          </p:xfrm>
          <a:graphic>
            <a:graphicData uri="http://schemas.openxmlformats.org/presentationml/2006/ole">
              <p:oleObj spid="_x0000_s99337" name="Equation" r:id="rId11" imgW="266400" imgH="203040" progId="Equation.DSMT4">
                <p:embed/>
              </p:oleObj>
            </a:graphicData>
          </a:graphic>
        </p:graphicFrame>
        <p:sp>
          <p:nvSpPr>
            <p:cNvPr id="47" name="Rectangle 46"/>
            <p:cNvSpPr/>
            <p:nvPr/>
          </p:nvSpPr>
          <p:spPr bwMode="auto">
            <a:xfrm>
              <a:off x="7826375" y="6134100"/>
              <a:ext cx="762000" cy="533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48" name="Object 3"/>
            <p:cNvGraphicFramePr>
              <a:graphicFrameLocks noChangeAspect="1"/>
            </p:cNvGraphicFramePr>
            <p:nvPr/>
          </p:nvGraphicFramePr>
          <p:xfrm>
            <a:off x="7848600" y="6140450"/>
            <a:ext cx="717550" cy="520700"/>
          </p:xfrm>
          <a:graphic>
            <a:graphicData uri="http://schemas.openxmlformats.org/presentationml/2006/ole">
              <p:oleObj spid="_x0000_s99338" name="Equation" r:id="rId12" imgW="279360" imgH="203040" progId="Equation.DSMT4">
                <p:embed/>
              </p:oleObj>
            </a:graphicData>
          </a:graphic>
        </p:graphicFrame>
        <p:cxnSp>
          <p:nvCxnSpPr>
            <p:cNvPr id="49" name="Straight Arrow Connector 48"/>
            <p:cNvCxnSpPr/>
            <p:nvPr/>
          </p:nvCxnSpPr>
          <p:spPr bwMode="auto">
            <a:xfrm>
              <a:off x="7162800" y="6400006"/>
              <a:ext cx="663575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8099499" y="1142999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40581" y="1123156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821981" y="1046956"/>
            <a:ext cx="1981200" cy="685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39" name="Object 3"/>
          <p:cNvGraphicFramePr>
            <a:graphicFrameLocks noChangeAspect="1"/>
          </p:cNvGraphicFramePr>
          <p:nvPr/>
        </p:nvGraphicFramePr>
        <p:xfrm>
          <a:off x="3288581" y="742156"/>
          <a:ext cx="554038" cy="584200"/>
        </p:xfrm>
        <a:graphic>
          <a:graphicData uri="http://schemas.openxmlformats.org/presentationml/2006/ole">
            <p:oleObj spid="_x0000_s99339" name="Equation" r:id="rId13" imgW="215640" imgH="228600" progId="Equation.DSMT4">
              <p:embed/>
            </p:oleObj>
          </a:graphicData>
        </a:graphic>
      </p:graphicFrame>
      <p:cxnSp>
        <p:nvCxnSpPr>
          <p:cNvPr id="40" name="Straight Arrow Connector 39"/>
          <p:cNvCxnSpPr/>
          <p:nvPr/>
        </p:nvCxnSpPr>
        <p:spPr bwMode="auto">
          <a:xfrm>
            <a:off x="2145581" y="1389062"/>
            <a:ext cx="6096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1" name="Object 7"/>
          <p:cNvGraphicFramePr>
            <a:graphicFrameLocks noChangeAspect="1"/>
          </p:cNvGraphicFramePr>
          <p:nvPr/>
        </p:nvGraphicFramePr>
        <p:xfrm>
          <a:off x="3886200" y="1143000"/>
          <a:ext cx="1852762" cy="493712"/>
        </p:xfrm>
        <a:graphic>
          <a:graphicData uri="http://schemas.openxmlformats.org/presentationml/2006/ole">
            <p:oleObj spid="_x0000_s99340" name="Equation" r:id="rId14" imgW="850680" imgH="228600" progId="Equation.DSMT4">
              <p:embed/>
            </p:oleObj>
          </a:graphicData>
        </a:graphic>
      </p:graphicFrame>
      <p:sp>
        <p:nvSpPr>
          <p:cNvPr id="42" name="Oval 41"/>
          <p:cNvSpPr/>
          <p:nvPr/>
        </p:nvSpPr>
        <p:spPr bwMode="auto">
          <a:xfrm>
            <a:off x="1612181" y="1161256"/>
            <a:ext cx="533400" cy="4572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49190" y="914400"/>
            <a:ext cx="533400" cy="9906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3288581" y="1389062"/>
            <a:ext cx="5334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5" name="Object 12"/>
          <p:cNvGraphicFramePr>
            <a:graphicFrameLocks noChangeAspect="1"/>
          </p:cNvGraphicFramePr>
          <p:nvPr/>
        </p:nvGraphicFramePr>
        <p:xfrm>
          <a:off x="2786909" y="1014413"/>
          <a:ext cx="457963" cy="790575"/>
        </p:xfrm>
        <a:graphic>
          <a:graphicData uri="http://schemas.openxmlformats.org/presentationml/2006/ole">
            <p:oleObj spid="_x0000_s99341" name="Equation" r:id="rId15" imgW="228600" imgH="393480" progId="Equation.DSMT4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392981" y="1096962"/>
          <a:ext cx="457200" cy="585788"/>
        </p:xfrm>
        <a:graphic>
          <a:graphicData uri="http://schemas.openxmlformats.org/presentationml/2006/ole">
            <p:oleObj spid="_x0000_s99342" name="Equation" r:id="rId16" imgW="177480" imgH="228600" progId="Equation.DSMT4">
              <p:embed/>
            </p:oleObj>
          </a:graphicData>
        </a:graphic>
      </p:graphicFrame>
      <p:cxnSp>
        <p:nvCxnSpPr>
          <p:cNvPr id="50" name="Straight Arrow Connector 49"/>
          <p:cNvCxnSpPr/>
          <p:nvPr/>
        </p:nvCxnSpPr>
        <p:spPr bwMode="auto">
          <a:xfrm>
            <a:off x="1002581" y="1389062"/>
            <a:ext cx="6096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51" name="Object 14"/>
          <p:cNvGraphicFramePr>
            <a:graphicFrameLocks noChangeAspect="1"/>
          </p:cNvGraphicFramePr>
          <p:nvPr/>
        </p:nvGraphicFramePr>
        <p:xfrm>
          <a:off x="1383581" y="1656556"/>
          <a:ext cx="327025" cy="260350"/>
        </p:xfrm>
        <a:graphic>
          <a:graphicData uri="http://schemas.openxmlformats.org/presentationml/2006/ole">
            <p:oleObj spid="_x0000_s99343" name="Equation" r:id="rId17" imgW="126720" imgH="101520" progId="Equation.DSMT4">
              <p:embed/>
            </p:oleObj>
          </a:graphicData>
        </a:graphic>
      </p:graphicFrame>
      <p:graphicFrame>
        <p:nvGraphicFramePr>
          <p:cNvPr id="52" name="Object 15"/>
          <p:cNvGraphicFramePr>
            <a:graphicFrameLocks noChangeAspect="1"/>
          </p:cNvGraphicFramePr>
          <p:nvPr/>
        </p:nvGraphicFramePr>
        <p:xfrm>
          <a:off x="1307381" y="894556"/>
          <a:ext cx="360363" cy="358775"/>
        </p:xfrm>
        <a:graphic>
          <a:graphicData uri="http://schemas.openxmlformats.org/presentationml/2006/ole">
            <p:oleObj spid="_x0000_s99344" name="Equation" r:id="rId18" imgW="139680" imgH="139680" progId="Equation.DSMT4">
              <p:embed/>
            </p:oleObj>
          </a:graphicData>
        </a:graphic>
      </p:graphicFrame>
      <p:sp>
        <p:nvSpPr>
          <p:cNvPr id="53" name="Rectangle 52"/>
          <p:cNvSpPr/>
          <p:nvPr/>
        </p:nvSpPr>
        <p:spPr bwMode="auto">
          <a:xfrm>
            <a:off x="6412781" y="987084"/>
            <a:ext cx="762000" cy="8382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6565181" y="1046956"/>
          <a:ext cx="457200" cy="718457"/>
        </p:xfrm>
        <a:graphic>
          <a:graphicData uri="http://schemas.openxmlformats.org/presentationml/2006/ole">
            <p:oleObj spid="_x0000_s99345" name="Equation" r:id="rId19" imgW="177480" imgH="279360" progId="Equation.DSMT4">
              <p:embed/>
            </p:oleObj>
          </a:graphicData>
        </a:graphic>
      </p:graphicFrame>
      <p:sp>
        <p:nvSpPr>
          <p:cNvPr id="55" name="Rectangle 54"/>
          <p:cNvSpPr/>
          <p:nvPr/>
        </p:nvSpPr>
        <p:spPr bwMode="auto">
          <a:xfrm>
            <a:off x="6793781" y="1215684"/>
            <a:ext cx="304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9" name="Object 3"/>
          <p:cNvGraphicFramePr>
            <a:graphicFrameLocks noChangeAspect="1"/>
          </p:cNvGraphicFramePr>
          <p:nvPr/>
        </p:nvGraphicFramePr>
        <p:xfrm>
          <a:off x="8317781" y="1199356"/>
          <a:ext cx="325437" cy="422275"/>
        </p:xfrm>
        <a:graphic>
          <a:graphicData uri="http://schemas.openxmlformats.org/presentationml/2006/ole">
            <p:oleObj spid="_x0000_s99347" name="Equation" r:id="rId20" imgW="126720" imgH="164880" progId="Equation.DSMT4">
              <p:embed/>
            </p:oleObj>
          </a:graphicData>
        </a:graphic>
      </p:graphicFrame>
      <p:cxnSp>
        <p:nvCxnSpPr>
          <p:cNvPr id="60" name="Straight Arrow Connector 59"/>
          <p:cNvCxnSpPr>
            <a:stCxn id="37" idx="3"/>
            <a:endCxn id="53" idx="1"/>
          </p:cNvCxnSpPr>
          <p:nvPr/>
        </p:nvCxnSpPr>
        <p:spPr bwMode="auto">
          <a:xfrm>
            <a:off x="5803181" y="1389856"/>
            <a:ext cx="609600" cy="1632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Elbow Connector 63"/>
          <p:cNvCxnSpPr>
            <a:stCxn id="53" idx="3"/>
            <a:endCxn id="42" idx="4"/>
          </p:cNvCxnSpPr>
          <p:nvPr/>
        </p:nvCxnSpPr>
        <p:spPr bwMode="auto">
          <a:xfrm flipH="1">
            <a:off x="1878881" y="1406184"/>
            <a:ext cx="5295900" cy="212272"/>
          </a:xfrm>
          <a:prstGeom prst="bentConnector4">
            <a:avLst>
              <a:gd name="adj1" fmla="val -4317"/>
              <a:gd name="adj2" fmla="val 655127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>
            <a:stCxn id="53" idx="3"/>
            <a:endCxn id="33" idx="1"/>
          </p:cNvCxnSpPr>
          <p:nvPr/>
        </p:nvCxnSpPr>
        <p:spPr bwMode="auto">
          <a:xfrm>
            <a:off x="7174781" y="1406184"/>
            <a:ext cx="924718" cy="351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2514600" y="762000"/>
            <a:ext cx="4800600" cy="12192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9348" name="Object 13"/>
          <p:cNvGraphicFramePr>
            <a:graphicFrameLocks noChangeAspect="1"/>
          </p:cNvGraphicFramePr>
          <p:nvPr/>
        </p:nvGraphicFramePr>
        <p:xfrm>
          <a:off x="2057400" y="762000"/>
          <a:ext cx="423863" cy="617538"/>
        </p:xfrm>
        <a:graphic>
          <a:graphicData uri="http://schemas.openxmlformats.org/presentationml/2006/ole">
            <p:oleObj spid="_x0000_s99348" name="Equation" r:id="rId21" imgW="164880" imgH="241200" progId="Equation.DSMT4">
              <p:embed/>
            </p:oleObj>
          </a:graphicData>
        </a:graphic>
      </p:graphicFrame>
      <p:graphicFrame>
        <p:nvGraphicFramePr>
          <p:cNvPr id="99349" name="Object 21"/>
          <p:cNvGraphicFramePr>
            <a:graphicFrameLocks noChangeAspect="1"/>
          </p:cNvGraphicFramePr>
          <p:nvPr/>
        </p:nvGraphicFramePr>
        <p:xfrm>
          <a:off x="2667000" y="1905000"/>
          <a:ext cx="4238625" cy="850900"/>
        </p:xfrm>
        <a:graphic>
          <a:graphicData uri="http://schemas.openxmlformats.org/presentationml/2006/ole">
            <p:oleObj spid="_x0000_s99349" name="Equation" r:id="rId22" imgW="2412720" imgH="393480" progId="Equation.DSMT4">
              <p:embed/>
            </p:oleObj>
          </a:graphicData>
        </a:graphic>
      </p:graphicFrame>
      <p:pic>
        <p:nvPicPr>
          <p:cNvPr id="99363" name="Picture 35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66800" y="2404188"/>
            <a:ext cx="6858000" cy="390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9365" name="Object 37"/>
          <p:cNvGraphicFramePr>
            <a:graphicFrameLocks noChangeAspect="1"/>
          </p:cNvGraphicFramePr>
          <p:nvPr/>
        </p:nvGraphicFramePr>
        <p:xfrm>
          <a:off x="3657600" y="3124200"/>
          <a:ext cx="2900362" cy="522287"/>
        </p:xfrm>
        <a:graphic>
          <a:graphicData uri="http://schemas.openxmlformats.org/presentationml/2006/ole">
            <p:oleObj spid="_x0000_s99365" name="Equation" r:id="rId24" imgW="1650960" imgH="2412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A Key Observation for Selecting Gains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8107436" y="1142999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48518" y="1123156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3829918" y="1046956"/>
            <a:ext cx="1981200" cy="685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4" name="Object 3"/>
          <p:cNvGraphicFramePr>
            <a:graphicFrameLocks noChangeAspect="1"/>
          </p:cNvGraphicFramePr>
          <p:nvPr/>
        </p:nvGraphicFramePr>
        <p:xfrm>
          <a:off x="3344862" y="741363"/>
          <a:ext cx="457200" cy="584200"/>
        </p:xfrm>
        <a:graphic>
          <a:graphicData uri="http://schemas.openxmlformats.org/presentationml/2006/ole">
            <p:oleObj spid="_x0000_s101397" name="Equation" r:id="rId4" imgW="177480" imgH="228600" progId="Equation.DSMT4">
              <p:embed/>
            </p:oleObj>
          </a:graphicData>
        </a:graphic>
      </p:graphicFrame>
      <p:cxnSp>
        <p:nvCxnSpPr>
          <p:cNvPr id="95" name="Straight Arrow Connector 94"/>
          <p:cNvCxnSpPr/>
          <p:nvPr/>
        </p:nvCxnSpPr>
        <p:spPr bwMode="auto">
          <a:xfrm>
            <a:off x="2153518" y="1389062"/>
            <a:ext cx="6096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6" name="Object 7"/>
          <p:cNvGraphicFramePr>
            <a:graphicFrameLocks noChangeAspect="1"/>
          </p:cNvGraphicFramePr>
          <p:nvPr/>
        </p:nvGraphicFramePr>
        <p:xfrm>
          <a:off x="3962400" y="1143000"/>
          <a:ext cx="1714500" cy="493713"/>
        </p:xfrm>
        <a:graphic>
          <a:graphicData uri="http://schemas.openxmlformats.org/presentationml/2006/ole">
            <p:oleObj spid="_x0000_s101398" name="Equation" r:id="rId5" imgW="787320" imgH="228600" progId="Equation.DSMT4">
              <p:embed/>
            </p:oleObj>
          </a:graphicData>
        </a:graphic>
      </p:graphicFrame>
      <p:sp>
        <p:nvSpPr>
          <p:cNvPr id="97" name="Oval 96"/>
          <p:cNvSpPr/>
          <p:nvPr/>
        </p:nvSpPr>
        <p:spPr bwMode="auto">
          <a:xfrm>
            <a:off x="1620118" y="1161256"/>
            <a:ext cx="533400" cy="4572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2757127" y="914400"/>
            <a:ext cx="533400" cy="9906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 bwMode="auto">
          <a:xfrm>
            <a:off x="3296518" y="1389062"/>
            <a:ext cx="5334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00" name="Object 12"/>
          <p:cNvGraphicFramePr>
            <a:graphicFrameLocks noChangeAspect="1"/>
          </p:cNvGraphicFramePr>
          <p:nvPr/>
        </p:nvGraphicFramePr>
        <p:xfrm>
          <a:off x="2794846" y="1014413"/>
          <a:ext cx="457963" cy="790575"/>
        </p:xfrm>
        <a:graphic>
          <a:graphicData uri="http://schemas.openxmlformats.org/presentationml/2006/ole">
            <p:oleObj spid="_x0000_s101399" name="Equation" r:id="rId6" imgW="228600" imgH="393480" progId="Equation.DSMT4">
              <p:embed/>
            </p:oleObj>
          </a:graphicData>
        </a:graphic>
      </p:graphicFrame>
      <p:graphicFrame>
        <p:nvGraphicFramePr>
          <p:cNvPr id="101" name="Object 13"/>
          <p:cNvGraphicFramePr>
            <a:graphicFrameLocks noChangeAspect="1"/>
          </p:cNvGraphicFramePr>
          <p:nvPr/>
        </p:nvGraphicFramePr>
        <p:xfrm>
          <a:off x="417512" y="1096963"/>
          <a:ext cx="425450" cy="585787"/>
        </p:xfrm>
        <a:graphic>
          <a:graphicData uri="http://schemas.openxmlformats.org/presentationml/2006/ole">
            <p:oleObj spid="_x0000_s101400" name="Equation" r:id="rId7" imgW="164880" imgH="228600" progId="Equation.DSMT4">
              <p:embed/>
            </p:oleObj>
          </a:graphicData>
        </a:graphic>
      </p:graphicFrame>
      <p:cxnSp>
        <p:nvCxnSpPr>
          <p:cNvPr id="102" name="Straight Arrow Connector 101"/>
          <p:cNvCxnSpPr/>
          <p:nvPr/>
        </p:nvCxnSpPr>
        <p:spPr bwMode="auto">
          <a:xfrm>
            <a:off x="1010518" y="1389062"/>
            <a:ext cx="6096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03" name="Object 14"/>
          <p:cNvGraphicFramePr>
            <a:graphicFrameLocks noChangeAspect="1"/>
          </p:cNvGraphicFramePr>
          <p:nvPr/>
        </p:nvGraphicFramePr>
        <p:xfrm>
          <a:off x="1391518" y="1656556"/>
          <a:ext cx="327025" cy="260350"/>
        </p:xfrm>
        <a:graphic>
          <a:graphicData uri="http://schemas.openxmlformats.org/presentationml/2006/ole">
            <p:oleObj spid="_x0000_s101401" name="Equation" r:id="rId8" imgW="126720" imgH="101520" progId="Equation.DSMT4">
              <p:embed/>
            </p:oleObj>
          </a:graphicData>
        </a:graphic>
      </p:graphicFrame>
      <p:graphicFrame>
        <p:nvGraphicFramePr>
          <p:cNvPr id="104" name="Object 15"/>
          <p:cNvGraphicFramePr>
            <a:graphicFrameLocks noChangeAspect="1"/>
          </p:cNvGraphicFramePr>
          <p:nvPr/>
        </p:nvGraphicFramePr>
        <p:xfrm>
          <a:off x="1315318" y="894556"/>
          <a:ext cx="360363" cy="358775"/>
        </p:xfrm>
        <a:graphic>
          <a:graphicData uri="http://schemas.openxmlformats.org/presentationml/2006/ole">
            <p:oleObj spid="_x0000_s101402" name="Equation" r:id="rId9" imgW="139680" imgH="139680" progId="Equation.DSMT4">
              <p:embed/>
            </p:oleObj>
          </a:graphicData>
        </a:graphic>
      </p:graphicFrame>
      <p:sp>
        <p:nvSpPr>
          <p:cNvPr id="105" name="Rectangle 104"/>
          <p:cNvSpPr/>
          <p:nvPr/>
        </p:nvSpPr>
        <p:spPr bwMode="auto">
          <a:xfrm>
            <a:off x="6420718" y="987084"/>
            <a:ext cx="762000" cy="8382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06" name="Object 105"/>
          <p:cNvGraphicFramePr>
            <a:graphicFrameLocks noChangeAspect="1"/>
          </p:cNvGraphicFramePr>
          <p:nvPr/>
        </p:nvGraphicFramePr>
        <p:xfrm>
          <a:off x="6573118" y="1046956"/>
          <a:ext cx="457200" cy="718457"/>
        </p:xfrm>
        <a:graphic>
          <a:graphicData uri="http://schemas.openxmlformats.org/presentationml/2006/ole">
            <p:oleObj spid="_x0000_s101403" name="Equation" r:id="rId10" imgW="177480" imgH="279360" progId="Equation.DSMT4">
              <p:embed/>
            </p:oleObj>
          </a:graphicData>
        </a:graphic>
      </p:graphicFrame>
      <p:sp>
        <p:nvSpPr>
          <p:cNvPr id="107" name="Rectangle 106"/>
          <p:cNvSpPr/>
          <p:nvPr/>
        </p:nvSpPr>
        <p:spPr bwMode="auto">
          <a:xfrm>
            <a:off x="6801718" y="1215684"/>
            <a:ext cx="304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08" name="Object 3"/>
          <p:cNvGraphicFramePr>
            <a:graphicFrameLocks noChangeAspect="1"/>
          </p:cNvGraphicFramePr>
          <p:nvPr/>
        </p:nvGraphicFramePr>
        <p:xfrm>
          <a:off x="8342312" y="1230313"/>
          <a:ext cx="293688" cy="357187"/>
        </p:xfrm>
        <a:graphic>
          <a:graphicData uri="http://schemas.openxmlformats.org/presentationml/2006/ole">
            <p:oleObj spid="_x0000_s101404" name="Equation" r:id="rId11" imgW="114120" imgH="139680" progId="Equation.DSMT4">
              <p:embed/>
            </p:oleObj>
          </a:graphicData>
        </a:graphic>
      </p:graphicFrame>
      <p:cxnSp>
        <p:nvCxnSpPr>
          <p:cNvPr id="109" name="Straight Arrow Connector 108"/>
          <p:cNvCxnSpPr>
            <a:stCxn id="93" idx="3"/>
            <a:endCxn id="105" idx="1"/>
          </p:cNvCxnSpPr>
          <p:nvPr/>
        </p:nvCxnSpPr>
        <p:spPr bwMode="auto">
          <a:xfrm>
            <a:off x="5811118" y="1389856"/>
            <a:ext cx="609600" cy="1632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Elbow Connector 63"/>
          <p:cNvCxnSpPr>
            <a:stCxn id="105" idx="3"/>
            <a:endCxn id="97" idx="4"/>
          </p:cNvCxnSpPr>
          <p:nvPr/>
        </p:nvCxnSpPr>
        <p:spPr bwMode="auto">
          <a:xfrm flipH="1">
            <a:off x="1886818" y="1406184"/>
            <a:ext cx="5295900" cy="212272"/>
          </a:xfrm>
          <a:prstGeom prst="bentConnector4">
            <a:avLst>
              <a:gd name="adj1" fmla="val -4317"/>
              <a:gd name="adj2" fmla="val 648396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>
            <a:stCxn id="105" idx="3"/>
            <a:endCxn id="91" idx="1"/>
          </p:cNvCxnSpPr>
          <p:nvPr/>
        </p:nvCxnSpPr>
        <p:spPr bwMode="auto">
          <a:xfrm>
            <a:off x="7182718" y="1406184"/>
            <a:ext cx="924718" cy="351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Rectangle 111"/>
          <p:cNvSpPr/>
          <p:nvPr/>
        </p:nvSpPr>
        <p:spPr bwMode="auto">
          <a:xfrm>
            <a:off x="2522537" y="762000"/>
            <a:ext cx="4800600" cy="12192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13" name="Object 13"/>
          <p:cNvGraphicFramePr>
            <a:graphicFrameLocks noChangeAspect="1"/>
          </p:cNvGraphicFramePr>
          <p:nvPr/>
        </p:nvGraphicFramePr>
        <p:xfrm>
          <a:off x="2081212" y="777875"/>
          <a:ext cx="392113" cy="585788"/>
        </p:xfrm>
        <a:graphic>
          <a:graphicData uri="http://schemas.openxmlformats.org/presentationml/2006/ole">
            <p:oleObj spid="_x0000_s101405" name="Equation" r:id="rId12" imgW="152280" imgH="228600" progId="Equation.DSMT4">
              <p:embed/>
            </p:oleObj>
          </a:graphicData>
        </a:graphic>
      </p:graphicFrame>
      <p:graphicFrame>
        <p:nvGraphicFramePr>
          <p:cNvPr id="114" name="Object 21"/>
          <p:cNvGraphicFramePr>
            <a:graphicFrameLocks noChangeAspect="1"/>
          </p:cNvGraphicFramePr>
          <p:nvPr/>
        </p:nvGraphicFramePr>
        <p:xfrm>
          <a:off x="2743200" y="1905000"/>
          <a:ext cx="4171950" cy="850900"/>
        </p:xfrm>
        <a:graphic>
          <a:graphicData uri="http://schemas.openxmlformats.org/presentationml/2006/ole">
            <p:oleObj spid="_x0000_s101406" name="Equation" r:id="rId13" imgW="2374560" imgH="393480" progId="Equation.DSMT4">
              <p:embed/>
            </p:oleObj>
          </a:graphicData>
        </a:graphic>
      </p:graphicFrame>
      <p:grpSp>
        <p:nvGrpSpPr>
          <p:cNvPr id="127" name="Group 126"/>
          <p:cNvGrpSpPr/>
          <p:nvPr/>
        </p:nvGrpSpPr>
        <p:grpSpPr>
          <a:xfrm>
            <a:off x="609600" y="6172200"/>
            <a:ext cx="7391400" cy="685800"/>
            <a:chOff x="358775" y="5867400"/>
            <a:chExt cx="8229600" cy="990600"/>
          </a:xfrm>
        </p:grpSpPr>
        <p:sp>
          <p:nvSpPr>
            <p:cNvPr id="128" name="Rectangle 127"/>
            <p:cNvSpPr/>
            <p:nvPr/>
          </p:nvSpPr>
          <p:spPr bwMode="auto">
            <a:xfrm>
              <a:off x="358775" y="6134100"/>
              <a:ext cx="762000" cy="533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17526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130" name="Object 129"/>
            <p:cNvGraphicFramePr>
              <a:graphicFrameLocks noChangeAspect="1"/>
            </p:cNvGraphicFramePr>
            <p:nvPr/>
          </p:nvGraphicFramePr>
          <p:xfrm>
            <a:off x="1905000" y="6041572"/>
            <a:ext cx="457200" cy="718457"/>
          </p:xfrm>
          <a:graphic>
            <a:graphicData uri="http://schemas.openxmlformats.org/presentationml/2006/ole">
              <p:oleObj spid="_x0000_s101416" name="Equation" r:id="rId14" imgW="177480" imgH="279360" progId="Equation.DSMT4">
                <p:embed/>
              </p:oleObj>
            </a:graphicData>
          </a:graphic>
        </p:graphicFrame>
        <p:sp>
          <p:nvSpPr>
            <p:cNvPr id="131" name="Rectangle 130"/>
            <p:cNvSpPr/>
            <p:nvPr/>
          </p:nvSpPr>
          <p:spPr bwMode="auto">
            <a:xfrm>
              <a:off x="21336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132" name="Object 3"/>
            <p:cNvGraphicFramePr>
              <a:graphicFrameLocks noChangeAspect="1"/>
            </p:cNvGraphicFramePr>
            <p:nvPr/>
          </p:nvGraphicFramePr>
          <p:xfrm>
            <a:off x="381000" y="6140450"/>
            <a:ext cx="717550" cy="520700"/>
          </p:xfrm>
          <a:graphic>
            <a:graphicData uri="http://schemas.openxmlformats.org/presentationml/2006/ole">
              <p:oleObj spid="_x0000_s101417" name="Equation" r:id="rId15" imgW="279360" imgH="203040" progId="Equation.DSMT4">
                <p:embed/>
              </p:oleObj>
            </a:graphicData>
          </a:graphic>
        </p:graphicFrame>
        <p:cxnSp>
          <p:nvCxnSpPr>
            <p:cNvPr id="133" name="Straight Arrow Connector 132"/>
            <p:cNvCxnSpPr/>
            <p:nvPr/>
          </p:nvCxnSpPr>
          <p:spPr bwMode="auto">
            <a:xfrm>
              <a:off x="1120775" y="6400006"/>
              <a:ext cx="631825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4" name="Rectangle 133"/>
            <p:cNvSpPr/>
            <p:nvPr/>
          </p:nvSpPr>
          <p:spPr bwMode="auto">
            <a:xfrm>
              <a:off x="33528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135" name="Object 134"/>
            <p:cNvGraphicFramePr>
              <a:graphicFrameLocks noChangeAspect="1"/>
            </p:cNvGraphicFramePr>
            <p:nvPr/>
          </p:nvGraphicFramePr>
          <p:xfrm>
            <a:off x="3505200" y="6041572"/>
            <a:ext cx="457200" cy="718457"/>
          </p:xfrm>
          <a:graphic>
            <a:graphicData uri="http://schemas.openxmlformats.org/presentationml/2006/ole">
              <p:oleObj spid="_x0000_s101418" name="Equation" r:id="rId16" imgW="177480" imgH="279360" progId="Equation.DSMT4">
                <p:embed/>
              </p:oleObj>
            </a:graphicData>
          </a:graphic>
        </p:graphicFrame>
        <p:sp>
          <p:nvSpPr>
            <p:cNvPr id="136" name="Rectangle 135"/>
            <p:cNvSpPr/>
            <p:nvPr/>
          </p:nvSpPr>
          <p:spPr bwMode="auto">
            <a:xfrm>
              <a:off x="37338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48768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138" name="Object 137"/>
            <p:cNvGraphicFramePr>
              <a:graphicFrameLocks noChangeAspect="1"/>
            </p:cNvGraphicFramePr>
            <p:nvPr/>
          </p:nvGraphicFramePr>
          <p:xfrm>
            <a:off x="5029200" y="6041572"/>
            <a:ext cx="457200" cy="718457"/>
          </p:xfrm>
          <a:graphic>
            <a:graphicData uri="http://schemas.openxmlformats.org/presentationml/2006/ole">
              <p:oleObj spid="_x0000_s101419" name="Equation" r:id="rId17" imgW="177480" imgH="279360" progId="Equation.DSMT4">
                <p:embed/>
              </p:oleObj>
            </a:graphicData>
          </a:graphic>
        </p:graphicFrame>
        <p:sp>
          <p:nvSpPr>
            <p:cNvPr id="139" name="Rectangle 138"/>
            <p:cNvSpPr/>
            <p:nvPr/>
          </p:nvSpPr>
          <p:spPr bwMode="auto">
            <a:xfrm>
              <a:off x="52578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64008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141" name="Object 140"/>
            <p:cNvGraphicFramePr>
              <a:graphicFrameLocks noChangeAspect="1"/>
            </p:cNvGraphicFramePr>
            <p:nvPr/>
          </p:nvGraphicFramePr>
          <p:xfrm>
            <a:off x="6553200" y="6041572"/>
            <a:ext cx="457200" cy="718457"/>
          </p:xfrm>
          <a:graphic>
            <a:graphicData uri="http://schemas.openxmlformats.org/presentationml/2006/ole">
              <p:oleObj spid="_x0000_s101420" name="Equation" r:id="rId18" imgW="177480" imgH="279360" progId="Equation.DSMT4">
                <p:embed/>
              </p:oleObj>
            </a:graphicData>
          </a:graphic>
        </p:graphicFrame>
        <p:sp>
          <p:nvSpPr>
            <p:cNvPr id="142" name="Rectangle 141"/>
            <p:cNvSpPr/>
            <p:nvPr/>
          </p:nvSpPr>
          <p:spPr bwMode="auto">
            <a:xfrm>
              <a:off x="67818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43" name="Straight Arrow Connector 142"/>
            <p:cNvCxnSpPr/>
            <p:nvPr/>
          </p:nvCxnSpPr>
          <p:spPr bwMode="auto">
            <a:xfrm>
              <a:off x="2514600" y="6400006"/>
              <a:ext cx="8382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4" name="Straight Arrow Connector 143"/>
            <p:cNvCxnSpPr/>
            <p:nvPr/>
          </p:nvCxnSpPr>
          <p:spPr bwMode="auto">
            <a:xfrm>
              <a:off x="4114800" y="6400006"/>
              <a:ext cx="762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5" name="Straight Arrow Connector 144"/>
            <p:cNvCxnSpPr/>
            <p:nvPr/>
          </p:nvCxnSpPr>
          <p:spPr bwMode="auto">
            <a:xfrm>
              <a:off x="5638800" y="6400006"/>
              <a:ext cx="762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146" name="Object 7"/>
            <p:cNvGraphicFramePr>
              <a:graphicFrameLocks noChangeAspect="1"/>
            </p:cNvGraphicFramePr>
            <p:nvPr/>
          </p:nvGraphicFramePr>
          <p:xfrm>
            <a:off x="2514600" y="5867400"/>
            <a:ext cx="815975" cy="520700"/>
          </p:xfrm>
          <a:graphic>
            <a:graphicData uri="http://schemas.openxmlformats.org/presentationml/2006/ole">
              <p:oleObj spid="_x0000_s101421" name="Equation" r:id="rId19" imgW="317160" imgH="203040" progId="Equation.DSMT4">
                <p:embed/>
              </p:oleObj>
            </a:graphicData>
          </a:graphic>
        </p:graphicFrame>
        <p:graphicFrame>
          <p:nvGraphicFramePr>
            <p:cNvPr id="147" name="Object 8"/>
            <p:cNvGraphicFramePr>
              <a:graphicFrameLocks noChangeAspect="1"/>
            </p:cNvGraphicFramePr>
            <p:nvPr/>
          </p:nvGraphicFramePr>
          <p:xfrm>
            <a:off x="4114800" y="5867400"/>
            <a:ext cx="750888" cy="520700"/>
          </p:xfrm>
          <a:graphic>
            <a:graphicData uri="http://schemas.openxmlformats.org/presentationml/2006/ole">
              <p:oleObj spid="_x0000_s101422" name="Equation" r:id="rId20" imgW="291960" imgH="203040" progId="Equation.DSMT4">
                <p:embed/>
              </p:oleObj>
            </a:graphicData>
          </a:graphic>
        </p:graphicFrame>
        <p:graphicFrame>
          <p:nvGraphicFramePr>
            <p:cNvPr id="148" name="Object 9"/>
            <p:cNvGraphicFramePr>
              <a:graphicFrameLocks noChangeAspect="1"/>
            </p:cNvGraphicFramePr>
            <p:nvPr/>
          </p:nvGraphicFramePr>
          <p:xfrm>
            <a:off x="5715000" y="5867400"/>
            <a:ext cx="685800" cy="520700"/>
          </p:xfrm>
          <a:graphic>
            <a:graphicData uri="http://schemas.openxmlformats.org/presentationml/2006/ole">
              <p:oleObj spid="_x0000_s101423" name="Equation" r:id="rId21" imgW="266400" imgH="203040" progId="Equation.DSMT4">
                <p:embed/>
              </p:oleObj>
            </a:graphicData>
          </a:graphic>
        </p:graphicFrame>
        <p:sp>
          <p:nvSpPr>
            <p:cNvPr id="149" name="Rectangle 148"/>
            <p:cNvSpPr/>
            <p:nvPr/>
          </p:nvSpPr>
          <p:spPr bwMode="auto">
            <a:xfrm>
              <a:off x="7826375" y="6134100"/>
              <a:ext cx="762000" cy="533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150" name="Object 3"/>
            <p:cNvGraphicFramePr>
              <a:graphicFrameLocks noChangeAspect="1"/>
            </p:cNvGraphicFramePr>
            <p:nvPr/>
          </p:nvGraphicFramePr>
          <p:xfrm>
            <a:off x="7848600" y="6140450"/>
            <a:ext cx="717550" cy="520700"/>
          </p:xfrm>
          <a:graphic>
            <a:graphicData uri="http://schemas.openxmlformats.org/presentationml/2006/ole">
              <p:oleObj spid="_x0000_s101424" name="Equation" r:id="rId22" imgW="279360" imgH="203040" progId="Equation.DSMT4">
                <p:embed/>
              </p:oleObj>
            </a:graphicData>
          </a:graphic>
        </p:graphicFrame>
        <p:cxnSp>
          <p:nvCxnSpPr>
            <p:cNvPr id="151" name="Straight Arrow Connector 150"/>
            <p:cNvCxnSpPr/>
            <p:nvPr/>
          </p:nvCxnSpPr>
          <p:spPr bwMode="auto">
            <a:xfrm>
              <a:off x="7162800" y="6400006"/>
              <a:ext cx="663575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101425" name="Picture 49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38200" y="2317489"/>
            <a:ext cx="7010400" cy="398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1426" name="Object 50"/>
          <p:cNvGraphicFramePr>
            <a:graphicFrameLocks noChangeAspect="1"/>
          </p:cNvGraphicFramePr>
          <p:nvPr/>
        </p:nvGraphicFramePr>
        <p:xfrm>
          <a:off x="3690938" y="3136900"/>
          <a:ext cx="2833687" cy="495300"/>
        </p:xfrm>
        <a:graphic>
          <a:graphicData uri="http://schemas.openxmlformats.org/presentationml/2006/ole">
            <p:oleObj spid="_x0000_s101426" name="Equation" r:id="rId24" imgW="1612800" imgH="2286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92" name="Picture 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360837"/>
            <a:ext cx="6934200" cy="394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A Key Observation for Selecting Gains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078861" y="1142999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9943" y="1123156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801343" y="1046956"/>
            <a:ext cx="1981200" cy="685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39" name="Object 3"/>
          <p:cNvGraphicFramePr>
            <a:graphicFrameLocks noChangeAspect="1"/>
          </p:cNvGraphicFramePr>
          <p:nvPr/>
        </p:nvGraphicFramePr>
        <p:xfrm>
          <a:off x="3333750" y="741363"/>
          <a:ext cx="423862" cy="584200"/>
        </p:xfrm>
        <a:graphic>
          <a:graphicData uri="http://schemas.openxmlformats.org/presentationml/2006/ole">
            <p:oleObj spid="_x0000_s100363" name="Equation" r:id="rId5" imgW="164880" imgH="228600" progId="Equation.DSMT4">
              <p:embed/>
            </p:oleObj>
          </a:graphicData>
        </a:graphic>
      </p:graphicFrame>
      <p:cxnSp>
        <p:nvCxnSpPr>
          <p:cNvPr id="40" name="Straight Arrow Connector 39"/>
          <p:cNvCxnSpPr/>
          <p:nvPr/>
        </p:nvCxnSpPr>
        <p:spPr bwMode="auto">
          <a:xfrm>
            <a:off x="2124943" y="1389062"/>
            <a:ext cx="6096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1" name="Object 7"/>
          <p:cNvGraphicFramePr>
            <a:graphicFrameLocks noChangeAspect="1"/>
          </p:cNvGraphicFramePr>
          <p:nvPr/>
        </p:nvGraphicFramePr>
        <p:xfrm>
          <a:off x="3962400" y="1143000"/>
          <a:ext cx="1658937" cy="493713"/>
        </p:xfrm>
        <a:graphic>
          <a:graphicData uri="http://schemas.openxmlformats.org/presentationml/2006/ole">
            <p:oleObj spid="_x0000_s100364" name="Equation" r:id="rId6" imgW="761760" imgH="228600" progId="Equation.DSMT4">
              <p:embed/>
            </p:oleObj>
          </a:graphicData>
        </a:graphic>
      </p:graphicFrame>
      <p:sp>
        <p:nvSpPr>
          <p:cNvPr id="42" name="Oval 41"/>
          <p:cNvSpPr/>
          <p:nvPr/>
        </p:nvSpPr>
        <p:spPr bwMode="auto">
          <a:xfrm>
            <a:off x="1591543" y="1161256"/>
            <a:ext cx="533400" cy="4572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28552" y="914400"/>
            <a:ext cx="533400" cy="9906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3267943" y="1389062"/>
            <a:ext cx="5334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5" name="Object 12"/>
          <p:cNvGraphicFramePr>
            <a:graphicFrameLocks noChangeAspect="1"/>
          </p:cNvGraphicFramePr>
          <p:nvPr/>
        </p:nvGraphicFramePr>
        <p:xfrm>
          <a:off x="2766271" y="1014413"/>
          <a:ext cx="457963" cy="790575"/>
        </p:xfrm>
        <a:graphic>
          <a:graphicData uri="http://schemas.openxmlformats.org/presentationml/2006/ole">
            <p:oleObj spid="_x0000_s100365" name="Equation" r:id="rId7" imgW="228600" imgH="393480" progId="Equation.DSMT4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372343" y="1096962"/>
          <a:ext cx="457200" cy="585788"/>
        </p:xfrm>
        <a:graphic>
          <a:graphicData uri="http://schemas.openxmlformats.org/presentationml/2006/ole">
            <p:oleObj spid="_x0000_s100366" name="Equation" r:id="rId8" imgW="177480" imgH="228600" progId="Equation.DSMT4">
              <p:embed/>
            </p:oleObj>
          </a:graphicData>
        </a:graphic>
      </p:graphicFrame>
      <p:cxnSp>
        <p:nvCxnSpPr>
          <p:cNvPr id="50" name="Straight Arrow Connector 49"/>
          <p:cNvCxnSpPr/>
          <p:nvPr/>
        </p:nvCxnSpPr>
        <p:spPr bwMode="auto">
          <a:xfrm>
            <a:off x="981943" y="1389062"/>
            <a:ext cx="6096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51" name="Object 14"/>
          <p:cNvGraphicFramePr>
            <a:graphicFrameLocks noChangeAspect="1"/>
          </p:cNvGraphicFramePr>
          <p:nvPr/>
        </p:nvGraphicFramePr>
        <p:xfrm>
          <a:off x="1362943" y="1656556"/>
          <a:ext cx="327025" cy="260350"/>
        </p:xfrm>
        <a:graphic>
          <a:graphicData uri="http://schemas.openxmlformats.org/presentationml/2006/ole">
            <p:oleObj spid="_x0000_s100367" name="Equation" r:id="rId9" imgW="126720" imgH="101520" progId="Equation.DSMT4">
              <p:embed/>
            </p:oleObj>
          </a:graphicData>
        </a:graphic>
      </p:graphicFrame>
      <p:graphicFrame>
        <p:nvGraphicFramePr>
          <p:cNvPr id="52" name="Object 15"/>
          <p:cNvGraphicFramePr>
            <a:graphicFrameLocks noChangeAspect="1"/>
          </p:cNvGraphicFramePr>
          <p:nvPr/>
        </p:nvGraphicFramePr>
        <p:xfrm>
          <a:off x="1286743" y="894556"/>
          <a:ext cx="360363" cy="358775"/>
        </p:xfrm>
        <a:graphic>
          <a:graphicData uri="http://schemas.openxmlformats.org/presentationml/2006/ole">
            <p:oleObj spid="_x0000_s100368" name="Equation" r:id="rId10" imgW="139680" imgH="139680" progId="Equation.DSMT4">
              <p:embed/>
            </p:oleObj>
          </a:graphicData>
        </a:graphic>
      </p:graphicFrame>
      <p:sp>
        <p:nvSpPr>
          <p:cNvPr id="53" name="Rectangle 52"/>
          <p:cNvSpPr/>
          <p:nvPr/>
        </p:nvSpPr>
        <p:spPr bwMode="auto">
          <a:xfrm>
            <a:off x="6392143" y="987084"/>
            <a:ext cx="762000" cy="8382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6544543" y="1046956"/>
          <a:ext cx="457200" cy="718457"/>
        </p:xfrm>
        <a:graphic>
          <a:graphicData uri="http://schemas.openxmlformats.org/presentationml/2006/ole">
            <p:oleObj spid="_x0000_s100369" name="Equation" r:id="rId11" imgW="177480" imgH="279360" progId="Equation.DSMT4">
              <p:embed/>
            </p:oleObj>
          </a:graphicData>
        </a:graphic>
      </p:graphicFrame>
      <p:sp>
        <p:nvSpPr>
          <p:cNvPr id="55" name="Rectangle 54"/>
          <p:cNvSpPr/>
          <p:nvPr/>
        </p:nvSpPr>
        <p:spPr bwMode="auto">
          <a:xfrm>
            <a:off x="6773143" y="1215684"/>
            <a:ext cx="304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9" name="Object 3"/>
          <p:cNvGraphicFramePr>
            <a:graphicFrameLocks noChangeAspect="1"/>
          </p:cNvGraphicFramePr>
          <p:nvPr/>
        </p:nvGraphicFramePr>
        <p:xfrm>
          <a:off x="8297143" y="1199356"/>
          <a:ext cx="325437" cy="422275"/>
        </p:xfrm>
        <a:graphic>
          <a:graphicData uri="http://schemas.openxmlformats.org/presentationml/2006/ole">
            <p:oleObj spid="_x0000_s100370" name="Equation" r:id="rId12" imgW="126720" imgH="164880" progId="Equation.DSMT4">
              <p:embed/>
            </p:oleObj>
          </a:graphicData>
        </a:graphic>
      </p:graphicFrame>
      <p:cxnSp>
        <p:nvCxnSpPr>
          <p:cNvPr id="60" name="Straight Arrow Connector 59"/>
          <p:cNvCxnSpPr>
            <a:stCxn id="37" idx="3"/>
            <a:endCxn id="53" idx="1"/>
          </p:cNvCxnSpPr>
          <p:nvPr/>
        </p:nvCxnSpPr>
        <p:spPr bwMode="auto">
          <a:xfrm>
            <a:off x="5782543" y="1389856"/>
            <a:ext cx="609600" cy="1632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Elbow Connector 63"/>
          <p:cNvCxnSpPr>
            <a:stCxn id="53" idx="3"/>
            <a:endCxn id="42" idx="4"/>
          </p:cNvCxnSpPr>
          <p:nvPr/>
        </p:nvCxnSpPr>
        <p:spPr bwMode="auto">
          <a:xfrm flipH="1">
            <a:off x="1858243" y="1406184"/>
            <a:ext cx="5295900" cy="212272"/>
          </a:xfrm>
          <a:prstGeom prst="bentConnector4">
            <a:avLst>
              <a:gd name="adj1" fmla="val -4317"/>
              <a:gd name="adj2" fmla="val 655126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>
            <a:stCxn id="53" idx="3"/>
            <a:endCxn id="33" idx="1"/>
          </p:cNvCxnSpPr>
          <p:nvPr/>
        </p:nvCxnSpPr>
        <p:spPr bwMode="auto">
          <a:xfrm>
            <a:off x="7154143" y="1406184"/>
            <a:ext cx="924718" cy="351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2493962" y="762000"/>
            <a:ext cx="4800600" cy="12192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9348" name="Object 13"/>
          <p:cNvGraphicFramePr>
            <a:graphicFrameLocks noChangeAspect="1"/>
          </p:cNvGraphicFramePr>
          <p:nvPr/>
        </p:nvGraphicFramePr>
        <p:xfrm>
          <a:off x="2052637" y="762000"/>
          <a:ext cx="392113" cy="617538"/>
        </p:xfrm>
        <a:graphic>
          <a:graphicData uri="http://schemas.openxmlformats.org/presentationml/2006/ole">
            <p:oleObj spid="_x0000_s100371" name="Equation" r:id="rId13" imgW="152280" imgH="241200" progId="Equation.DSMT4">
              <p:embed/>
            </p:oleObj>
          </a:graphicData>
        </a:graphic>
      </p:graphicFrame>
      <p:graphicFrame>
        <p:nvGraphicFramePr>
          <p:cNvPr id="99349" name="Object 21"/>
          <p:cNvGraphicFramePr>
            <a:graphicFrameLocks noChangeAspect="1"/>
          </p:cNvGraphicFramePr>
          <p:nvPr/>
        </p:nvGraphicFramePr>
        <p:xfrm>
          <a:off x="2646362" y="1905000"/>
          <a:ext cx="4216400" cy="850900"/>
        </p:xfrm>
        <a:graphic>
          <a:graphicData uri="http://schemas.openxmlformats.org/presentationml/2006/ole">
            <p:oleObj spid="_x0000_s100372" name="Equation" r:id="rId14" imgW="2400120" imgH="393480" progId="Equation.DSMT4">
              <p:embed/>
            </p:oleObj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609600" y="6172200"/>
            <a:ext cx="7391400" cy="685800"/>
            <a:chOff x="358775" y="5867400"/>
            <a:chExt cx="8229600" cy="990600"/>
          </a:xfrm>
        </p:grpSpPr>
        <p:sp>
          <p:nvSpPr>
            <p:cNvPr id="77" name="Rectangle 76"/>
            <p:cNvSpPr/>
            <p:nvPr/>
          </p:nvSpPr>
          <p:spPr bwMode="auto">
            <a:xfrm>
              <a:off x="358775" y="6134100"/>
              <a:ext cx="762000" cy="533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17526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79" name="Object 78"/>
            <p:cNvGraphicFramePr>
              <a:graphicFrameLocks noChangeAspect="1"/>
            </p:cNvGraphicFramePr>
            <p:nvPr/>
          </p:nvGraphicFramePr>
          <p:xfrm>
            <a:off x="1905000" y="6041572"/>
            <a:ext cx="457200" cy="718457"/>
          </p:xfrm>
          <a:graphic>
            <a:graphicData uri="http://schemas.openxmlformats.org/presentationml/2006/ole">
              <p:oleObj spid="_x0000_s100383" name="Equation" r:id="rId15" imgW="177480" imgH="279360" progId="Equation.DSMT4">
                <p:embed/>
              </p:oleObj>
            </a:graphicData>
          </a:graphic>
        </p:graphicFrame>
        <p:sp>
          <p:nvSpPr>
            <p:cNvPr id="80" name="Rectangle 79"/>
            <p:cNvSpPr/>
            <p:nvPr/>
          </p:nvSpPr>
          <p:spPr bwMode="auto">
            <a:xfrm>
              <a:off x="21336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81" name="Object 3"/>
            <p:cNvGraphicFramePr>
              <a:graphicFrameLocks noChangeAspect="1"/>
            </p:cNvGraphicFramePr>
            <p:nvPr/>
          </p:nvGraphicFramePr>
          <p:xfrm>
            <a:off x="381000" y="6140450"/>
            <a:ext cx="717550" cy="520700"/>
          </p:xfrm>
          <a:graphic>
            <a:graphicData uri="http://schemas.openxmlformats.org/presentationml/2006/ole">
              <p:oleObj spid="_x0000_s100384" name="Equation" r:id="rId16" imgW="279360" imgH="203040" progId="Equation.DSMT4">
                <p:embed/>
              </p:oleObj>
            </a:graphicData>
          </a:graphic>
        </p:graphicFrame>
        <p:cxnSp>
          <p:nvCxnSpPr>
            <p:cNvPr id="83" name="Straight Arrow Connector 82"/>
            <p:cNvCxnSpPr/>
            <p:nvPr/>
          </p:nvCxnSpPr>
          <p:spPr bwMode="auto">
            <a:xfrm>
              <a:off x="1120775" y="6400006"/>
              <a:ext cx="631825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4" name="Rectangle 83"/>
            <p:cNvSpPr/>
            <p:nvPr/>
          </p:nvSpPr>
          <p:spPr bwMode="auto">
            <a:xfrm>
              <a:off x="33528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85" name="Object 84"/>
            <p:cNvGraphicFramePr>
              <a:graphicFrameLocks noChangeAspect="1"/>
            </p:cNvGraphicFramePr>
            <p:nvPr/>
          </p:nvGraphicFramePr>
          <p:xfrm>
            <a:off x="3505200" y="6041572"/>
            <a:ext cx="457200" cy="718457"/>
          </p:xfrm>
          <a:graphic>
            <a:graphicData uri="http://schemas.openxmlformats.org/presentationml/2006/ole">
              <p:oleObj spid="_x0000_s100385" name="Equation" r:id="rId17" imgW="177480" imgH="279360" progId="Equation.DSMT4">
                <p:embed/>
              </p:oleObj>
            </a:graphicData>
          </a:graphic>
        </p:graphicFrame>
        <p:sp>
          <p:nvSpPr>
            <p:cNvPr id="86" name="Rectangle 85"/>
            <p:cNvSpPr/>
            <p:nvPr/>
          </p:nvSpPr>
          <p:spPr bwMode="auto">
            <a:xfrm>
              <a:off x="37338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48768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89" name="Object 88"/>
            <p:cNvGraphicFramePr>
              <a:graphicFrameLocks noChangeAspect="1"/>
            </p:cNvGraphicFramePr>
            <p:nvPr/>
          </p:nvGraphicFramePr>
          <p:xfrm>
            <a:off x="5029200" y="6041572"/>
            <a:ext cx="457200" cy="718457"/>
          </p:xfrm>
          <a:graphic>
            <a:graphicData uri="http://schemas.openxmlformats.org/presentationml/2006/ole">
              <p:oleObj spid="_x0000_s100386" name="Equation" r:id="rId18" imgW="177480" imgH="279360" progId="Equation.DSMT4">
                <p:embed/>
              </p:oleObj>
            </a:graphicData>
          </a:graphic>
        </p:graphicFrame>
        <p:sp>
          <p:nvSpPr>
            <p:cNvPr id="90" name="Rectangle 89"/>
            <p:cNvSpPr/>
            <p:nvPr/>
          </p:nvSpPr>
          <p:spPr bwMode="auto">
            <a:xfrm>
              <a:off x="52578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4008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116" name="Object 115"/>
            <p:cNvGraphicFramePr>
              <a:graphicFrameLocks noChangeAspect="1"/>
            </p:cNvGraphicFramePr>
            <p:nvPr/>
          </p:nvGraphicFramePr>
          <p:xfrm>
            <a:off x="6553200" y="6041572"/>
            <a:ext cx="457200" cy="718457"/>
          </p:xfrm>
          <a:graphic>
            <a:graphicData uri="http://schemas.openxmlformats.org/presentationml/2006/ole">
              <p:oleObj spid="_x0000_s100387" name="Equation" r:id="rId19" imgW="177480" imgH="279360" progId="Equation.DSMT4">
                <p:embed/>
              </p:oleObj>
            </a:graphicData>
          </a:graphic>
        </p:graphicFrame>
        <p:sp>
          <p:nvSpPr>
            <p:cNvPr id="117" name="Rectangle 116"/>
            <p:cNvSpPr/>
            <p:nvPr/>
          </p:nvSpPr>
          <p:spPr bwMode="auto">
            <a:xfrm>
              <a:off x="67818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 bwMode="auto">
            <a:xfrm>
              <a:off x="2514600" y="6400006"/>
              <a:ext cx="8382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9" name="Straight Arrow Connector 118"/>
            <p:cNvCxnSpPr/>
            <p:nvPr/>
          </p:nvCxnSpPr>
          <p:spPr bwMode="auto">
            <a:xfrm>
              <a:off x="4114800" y="6400006"/>
              <a:ext cx="762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 bwMode="auto">
            <a:xfrm>
              <a:off x="5638800" y="6400006"/>
              <a:ext cx="762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121" name="Object 7"/>
            <p:cNvGraphicFramePr>
              <a:graphicFrameLocks noChangeAspect="1"/>
            </p:cNvGraphicFramePr>
            <p:nvPr/>
          </p:nvGraphicFramePr>
          <p:xfrm>
            <a:off x="2514600" y="5867400"/>
            <a:ext cx="815975" cy="520700"/>
          </p:xfrm>
          <a:graphic>
            <a:graphicData uri="http://schemas.openxmlformats.org/presentationml/2006/ole">
              <p:oleObj spid="_x0000_s100388" name="Equation" r:id="rId20" imgW="317160" imgH="203040" progId="Equation.DSMT4">
                <p:embed/>
              </p:oleObj>
            </a:graphicData>
          </a:graphic>
        </p:graphicFrame>
        <p:graphicFrame>
          <p:nvGraphicFramePr>
            <p:cNvPr id="122" name="Object 8"/>
            <p:cNvGraphicFramePr>
              <a:graphicFrameLocks noChangeAspect="1"/>
            </p:cNvGraphicFramePr>
            <p:nvPr/>
          </p:nvGraphicFramePr>
          <p:xfrm>
            <a:off x="4114800" y="5867400"/>
            <a:ext cx="750888" cy="520700"/>
          </p:xfrm>
          <a:graphic>
            <a:graphicData uri="http://schemas.openxmlformats.org/presentationml/2006/ole">
              <p:oleObj spid="_x0000_s100389" name="Equation" r:id="rId21" imgW="291960" imgH="203040" progId="Equation.DSMT4">
                <p:embed/>
              </p:oleObj>
            </a:graphicData>
          </a:graphic>
        </p:graphicFrame>
        <p:graphicFrame>
          <p:nvGraphicFramePr>
            <p:cNvPr id="123" name="Object 9"/>
            <p:cNvGraphicFramePr>
              <a:graphicFrameLocks noChangeAspect="1"/>
            </p:cNvGraphicFramePr>
            <p:nvPr/>
          </p:nvGraphicFramePr>
          <p:xfrm>
            <a:off x="5715000" y="5867400"/>
            <a:ext cx="685800" cy="520700"/>
          </p:xfrm>
          <a:graphic>
            <a:graphicData uri="http://schemas.openxmlformats.org/presentationml/2006/ole">
              <p:oleObj spid="_x0000_s100390" name="Equation" r:id="rId22" imgW="266400" imgH="203040" progId="Equation.DSMT4">
                <p:embed/>
              </p:oleObj>
            </a:graphicData>
          </a:graphic>
        </p:graphicFrame>
        <p:sp>
          <p:nvSpPr>
            <p:cNvPr id="124" name="Rectangle 123"/>
            <p:cNvSpPr/>
            <p:nvPr/>
          </p:nvSpPr>
          <p:spPr bwMode="auto">
            <a:xfrm>
              <a:off x="7826375" y="6134100"/>
              <a:ext cx="762000" cy="533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125" name="Object 3"/>
            <p:cNvGraphicFramePr>
              <a:graphicFrameLocks noChangeAspect="1"/>
            </p:cNvGraphicFramePr>
            <p:nvPr/>
          </p:nvGraphicFramePr>
          <p:xfrm>
            <a:off x="7848600" y="6140450"/>
            <a:ext cx="717550" cy="520700"/>
          </p:xfrm>
          <a:graphic>
            <a:graphicData uri="http://schemas.openxmlformats.org/presentationml/2006/ole">
              <p:oleObj spid="_x0000_s100391" name="Equation" r:id="rId23" imgW="279360" imgH="203040" progId="Equation.DSMT4">
                <p:embed/>
              </p:oleObj>
            </a:graphicData>
          </a:graphic>
        </p:graphicFrame>
        <p:cxnSp>
          <p:nvCxnSpPr>
            <p:cNvPr id="126" name="Straight Arrow Connector 125"/>
            <p:cNvCxnSpPr/>
            <p:nvPr/>
          </p:nvCxnSpPr>
          <p:spPr bwMode="auto">
            <a:xfrm>
              <a:off x="7162800" y="6400006"/>
              <a:ext cx="663575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100393" name="Object 41"/>
          <p:cNvGraphicFramePr>
            <a:graphicFrameLocks noChangeAspect="1"/>
          </p:cNvGraphicFramePr>
          <p:nvPr/>
        </p:nvGraphicFramePr>
        <p:xfrm>
          <a:off x="3048000" y="2895600"/>
          <a:ext cx="2878137" cy="522288"/>
        </p:xfrm>
        <a:graphic>
          <a:graphicData uri="http://schemas.openxmlformats.org/presentationml/2006/ole">
            <p:oleObj spid="_x0000_s100393" name="Equation" r:id="rId24" imgW="1638000" imgH="2412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336666"/>
          </a:buClr>
          <a:buSzPct val="100000"/>
          <a:buFont typeface="Arial" charset="0"/>
          <a:buNone/>
          <a:tabLst/>
          <a:defRPr kumimoji="0" lang="en-GB" sz="16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336666"/>
          </a:buClr>
          <a:buSzPct val="100000"/>
          <a:buFont typeface="Arial" charset="0"/>
          <a:buNone/>
          <a:tabLst/>
          <a:defRPr kumimoji="0" lang="en-GB" sz="16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336666"/>
          </a:buClr>
          <a:buSzPct val="100000"/>
          <a:buFont typeface="Arial" charset="0"/>
          <a:buNone/>
          <a:tabLst/>
          <a:defRPr kumimoji="0" lang="en-GB" sz="16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336666"/>
          </a:buClr>
          <a:buSzPct val="100000"/>
          <a:buFont typeface="Arial" charset="0"/>
          <a:buNone/>
          <a:tabLst/>
          <a:defRPr kumimoji="0" lang="en-GB" sz="16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10238</TotalTime>
  <Words>1076</Words>
  <Application>Microsoft Office PowerPoint</Application>
  <PresentationFormat>On-screen Show (4:3)</PresentationFormat>
  <Paragraphs>167</Paragraphs>
  <Slides>42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Office Theme</vt:lpstr>
      <vt:lpstr>Office Theme</vt:lpstr>
      <vt:lpstr>Equation</vt:lpstr>
      <vt:lpstr>Slide 1</vt:lpstr>
      <vt:lpstr>Slide 2</vt:lpstr>
      <vt:lpstr>Passive Systems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Conic Dissipative Systems</vt:lpstr>
      <vt:lpstr>Slide 20</vt:lpstr>
      <vt:lpstr>Slide 21</vt:lpstr>
      <vt:lpstr>Slide 22</vt:lpstr>
      <vt:lpstr>IPESH-Transform</vt:lpstr>
      <vt:lpstr>IPESH-Transform</vt:lpstr>
      <vt:lpstr>Rigid Body Rotational Dynamics Are Passive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Constructive Digital Control for Continuous Time Systems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Additional 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sztipaj</dc:creator>
  <cp:lastModifiedBy>Nicholas Kottenstette</cp:lastModifiedBy>
  <cp:revision>475</cp:revision>
  <dcterms:modified xsi:type="dcterms:W3CDTF">2010-07-27T21:34:24Z</dcterms:modified>
</cp:coreProperties>
</file>