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5"/>
  </p:notesMasterIdLst>
  <p:sldIdLst>
    <p:sldId id="256" r:id="rId3"/>
    <p:sldId id="257" r:id="rId4"/>
    <p:sldId id="259" r:id="rId5"/>
    <p:sldId id="260" r:id="rId6"/>
    <p:sldId id="261" r:id="rId7"/>
    <p:sldId id="286" r:id="rId8"/>
    <p:sldId id="287" r:id="rId9"/>
    <p:sldId id="288" r:id="rId10"/>
    <p:sldId id="262" r:id="rId11"/>
    <p:sldId id="289" r:id="rId12"/>
    <p:sldId id="290" r:id="rId13"/>
    <p:sldId id="291" r:id="rId14"/>
    <p:sldId id="264" r:id="rId15"/>
    <p:sldId id="280" r:id="rId16"/>
    <p:sldId id="285" r:id="rId17"/>
    <p:sldId id="281" r:id="rId18"/>
    <p:sldId id="293" r:id="rId19"/>
    <p:sldId id="292" r:id="rId20"/>
    <p:sldId id="283" r:id="rId21"/>
    <p:sldId id="282" r:id="rId22"/>
    <p:sldId id="284" r:id="rId23"/>
    <p:sldId id="279" r:id="rId24"/>
  </p:sldIdLst>
  <p:sldSz cx="9144000" cy="6858000" type="screen4x3"/>
  <p:notesSz cx="6858000" cy="87582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336666"/>
      </a:buClr>
      <a:buSzPct val="100000"/>
      <a:buFont typeface="Arial" charset="0"/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i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8.wmf"/><Relationship Id="rId7" Type="http://schemas.openxmlformats.org/officeDocument/2006/relationships/image" Target="../media/image18.wmf"/><Relationship Id="rId12" Type="http://schemas.openxmlformats.org/officeDocument/2006/relationships/image" Target="../media/image25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7.wmf"/><Relationship Id="rId11" Type="http://schemas.openxmlformats.org/officeDocument/2006/relationships/image" Target="../media/image24.wmf"/><Relationship Id="rId5" Type="http://schemas.openxmlformats.org/officeDocument/2006/relationships/image" Target="../media/image10.wmf"/><Relationship Id="rId15" Type="http://schemas.openxmlformats.org/officeDocument/2006/relationships/image" Target="../media/image28.wmf"/><Relationship Id="rId10" Type="http://schemas.openxmlformats.org/officeDocument/2006/relationships/image" Target="../media/image23.wmf"/><Relationship Id="rId4" Type="http://schemas.openxmlformats.org/officeDocument/2006/relationships/image" Target="../media/image9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10.wmf"/><Relationship Id="rId7" Type="http://schemas.openxmlformats.org/officeDocument/2006/relationships/image" Target="../media/image25.wmf"/><Relationship Id="rId2" Type="http://schemas.openxmlformats.org/officeDocument/2006/relationships/image" Target="../media/image9.wmf"/><Relationship Id="rId1" Type="http://schemas.openxmlformats.org/officeDocument/2006/relationships/image" Target="../media/image6.wmf"/><Relationship Id="rId6" Type="http://schemas.openxmlformats.org/officeDocument/2006/relationships/image" Target="../media/image22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38.wmf"/><Relationship Id="rId3" Type="http://schemas.openxmlformats.org/officeDocument/2006/relationships/image" Target="../media/image31.wmf"/><Relationship Id="rId7" Type="http://schemas.openxmlformats.org/officeDocument/2006/relationships/image" Target="../media/image34.wmf"/><Relationship Id="rId12" Type="http://schemas.openxmlformats.org/officeDocument/2006/relationships/image" Target="../media/image24.wmf"/><Relationship Id="rId2" Type="http://schemas.openxmlformats.org/officeDocument/2006/relationships/image" Target="../media/image30.wmf"/><Relationship Id="rId16" Type="http://schemas.openxmlformats.org/officeDocument/2006/relationships/image" Target="../media/image40.wmf"/><Relationship Id="rId1" Type="http://schemas.openxmlformats.org/officeDocument/2006/relationships/image" Target="../media/image6.wmf"/><Relationship Id="rId6" Type="http://schemas.openxmlformats.org/officeDocument/2006/relationships/image" Target="../media/image17.wmf"/><Relationship Id="rId11" Type="http://schemas.openxmlformats.org/officeDocument/2006/relationships/image" Target="../media/image37.wmf"/><Relationship Id="rId5" Type="http://schemas.openxmlformats.org/officeDocument/2006/relationships/image" Target="../media/image33.wmf"/><Relationship Id="rId15" Type="http://schemas.openxmlformats.org/officeDocument/2006/relationships/image" Target="../media/image27.wmf"/><Relationship Id="rId10" Type="http://schemas.openxmlformats.org/officeDocument/2006/relationships/image" Target="../media/image22.wmf"/><Relationship Id="rId4" Type="http://schemas.openxmlformats.org/officeDocument/2006/relationships/image" Target="../media/image32.wmf"/><Relationship Id="rId9" Type="http://schemas.openxmlformats.org/officeDocument/2006/relationships/image" Target="../media/image36.wmf"/><Relationship Id="rId1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8758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8758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Img"/>
          </p:nvPr>
        </p:nvSpPr>
        <p:spPr bwMode="auto">
          <a:xfrm>
            <a:off x="1238250" y="657225"/>
            <a:ext cx="4378325" cy="32813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160838"/>
            <a:ext cx="5026025" cy="3938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280" tIns="44640" rIns="89280" bIns="446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8304213"/>
            <a:ext cx="2971800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321675"/>
            <a:ext cx="2968625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280" tIns="44640" rIns="89280" bIns="4464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A2049074-AE7F-4E5B-A305-A5AA9C9211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29D41E-65CA-4068-8166-F1E6F3E456C3}" type="slidenum">
              <a:rPr lang="en-US"/>
              <a:pPr/>
              <a:t>1</a:t>
            </a:fld>
            <a:endParaRPr lang="en-US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CF4F6E-A80A-4FDE-B1E8-148B35675D4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D1F28C-670B-43D9-9481-2DEC0BFE7844}" type="slidenum">
              <a:rPr lang="en-US"/>
              <a:pPr/>
              <a:t>10</a:t>
            </a:fld>
            <a:endParaRPr 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FBAA3E8-7CAC-4331-A32A-18519483B05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D1F28C-670B-43D9-9481-2DEC0BFE7844}" type="slidenum">
              <a:rPr lang="en-US"/>
              <a:pPr/>
              <a:t>11</a:t>
            </a:fld>
            <a:endParaRPr 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FBAA3E8-7CAC-4331-A32A-18519483B05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D1F28C-670B-43D9-9481-2DEC0BFE7844}" type="slidenum">
              <a:rPr lang="en-US"/>
              <a:pPr/>
              <a:t>12</a:t>
            </a:fld>
            <a:endParaRPr 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FBAA3E8-7CAC-4331-A32A-18519483B05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AAE106-414B-43F6-9169-173784CD4649}" type="slidenum">
              <a:rPr lang="en-US"/>
              <a:pPr/>
              <a:t>13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41C53AD-0030-40AF-999E-E1ADBF51856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AAE106-414B-43F6-9169-173784CD4649}" type="slidenum">
              <a:rPr lang="en-US"/>
              <a:pPr/>
              <a:t>14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41C53AD-0030-40AF-999E-E1ADBF51856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AAE106-414B-43F6-9169-173784CD4649}" type="slidenum">
              <a:rPr lang="en-US"/>
              <a:pPr/>
              <a:t>15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41C53AD-0030-40AF-999E-E1ADBF51856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AAE106-414B-43F6-9169-173784CD4649}" type="slidenum">
              <a:rPr lang="en-US"/>
              <a:pPr/>
              <a:t>16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41C53AD-0030-40AF-999E-E1ADBF51856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AAE106-414B-43F6-9169-173784CD4649}" type="slidenum">
              <a:rPr lang="en-US"/>
              <a:pPr/>
              <a:t>17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41C53AD-0030-40AF-999E-E1ADBF51856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AAE106-414B-43F6-9169-173784CD4649}" type="slidenum">
              <a:rPr lang="en-US"/>
              <a:pPr/>
              <a:t>18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41C53AD-0030-40AF-999E-E1ADBF51856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AAE106-414B-43F6-9169-173784CD4649}" type="slidenum">
              <a:rPr lang="en-US"/>
              <a:pPr/>
              <a:t>19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41C53AD-0030-40AF-999E-E1ADBF51856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0FE730-4975-400D-A7D7-BDECADFF4A3F}" type="slidenum">
              <a:rPr lang="en-US"/>
              <a:pPr/>
              <a:t>2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A60F9BF-F229-4F58-AD8D-8CDB339FAD9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AAE106-414B-43F6-9169-173784CD4649}" type="slidenum">
              <a:rPr lang="en-US"/>
              <a:pPr/>
              <a:t>20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41C53AD-0030-40AF-999E-E1ADBF51856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AAE106-414B-43F6-9169-173784CD4649}" type="slidenum">
              <a:rPr lang="en-US"/>
              <a:pPr/>
              <a:t>21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41C53AD-0030-40AF-999E-E1ADBF51856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4990A-170D-43A6-B007-BF075F36C70E}" type="slidenum">
              <a:rPr lang="en-US"/>
              <a:pPr/>
              <a:t>22</a:t>
            </a:fld>
            <a:endParaRPr lang="en-US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3AE2749-C06D-43E2-89FF-09DC3F278FB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4F2D26-1F24-4542-98E4-F56410B65C3D}" type="slidenum">
              <a:rPr lang="en-US"/>
              <a:pPr/>
              <a:t>3</a:t>
            </a:fld>
            <a:endParaRPr lang="en-US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9683EAD-D62C-4360-A20C-F45F4E923BA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C98294-73D6-4BD4-B76D-2F3EE8EB8334}" type="slidenum">
              <a:rPr lang="en-US"/>
              <a:pPr/>
              <a:t>4</a:t>
            </a:fld>
            <a:endParaRPr lang="en-US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EFB731-E519-4CCB-BF96-610C086C478A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386F12-A72D-45D8-9139-24F18E4922A5}" type="slidenum">
              <a:rPr lang="en-US"/>
              <a:pPr/>
              <a:t>5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541D50-B00E-4E3B-87F0-1D49FABC09B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386F12-A72D-45D8-9139-24F18E4922A5}" type="slidenum">
              <a:rPr lang="en-US"/>
              <a:pPr/>
              <a:t>6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541D50-B00E-4E3B-87F0-1D49FABC09B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386F12-A72D-45D8-9139-24F18E4922A5}" type="slidenum">
              <a:rPr lang="en-US"/>
              <a:pPr/>
              <a:t>7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541D50-B00E-4E3B-87F0-1D49FABC09B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386F12-A72D-45D8-9139-24F18E4922A5}" type="slidenum">
              <a:rPr lang="en-US"/>
              <a:pPr/>
              <a:t>8</a:t>
            </a:fld>
            <a:endParaRPr lang="en-U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541D50-B00E-4E3B-87F0-1D49FABC09B6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D1F28C-670B-43D9-9481-2DEC0BFE7844}" type="slidenum">
              <a:rPr lang="en-US"/>
              <a:pPr/>
              <a:t>9</a:t>
            </a:fld>
            <a:endParaRPr lang="en-U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239838" y="657225"/>
            <a:ext cx="4378325" cy="3284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160838"/>
            <a:ext cx="5027613" cy="39401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280" tIns="44640" rIns="89280" bIns="44640" anchor="b"/>
          <a:lstStyle/>
          <a:p>
            <a:pPr algn="r">
              <a:buClr>
                <a:srgbClr val="000000"/>
              </a:buCl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FBAA3E8-7CAC-4331-A32A-18519483B05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>
                <a:buClr>
                  <a:srgbClr val="000000"/>
                </a:buClr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5963" y="-76200"/>
            <a:ext cx="1846262" cy="6550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-76200"/>
            <a:ext cx="5389563" cy="6550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92F0FC6-B39D-4A59-8691-6A3A04AAC9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B9777F4-CC84-4C18-AEEA-C6900B5A57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3BD26DE-CCA2-4EB0-96B1-5F0A1DE995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3617913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313" y="1447800"/>
            <a:ext cx="3617912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666A277-7DA6-4E38-8ED2-89E5817D31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A61868-5016-4E44-80AA-24A5C25836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00C0453-6F54-45E5-BB91-A282B60DCF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C6DB486-8D87-4BA6-B356-5E1285D3C3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1DBBFE4-F5B2-4B6E-B395-92C89B9805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506D7C-1C30-4FCA-BF0D-49A81281A9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34D2DF-F973-4CF6-B581-973FB2D3B5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5963" y="-76200"/>
            <a:ext cx="1846262" cy="6550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-76200"/>
            <a:ext cx="5389563" cy="6550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FAFDED-E0CF-41B3-903E-77EFBBDB6E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3617913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313" y="1447800"/>
            <a:ext cx="3617912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-76200"/>
            <a:ext cx="7388225" cy="1025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447800"/>
            <a:ext cx="7388225" cy="5026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1371600" y="-3175"/>
            <a:ext cx="1588" cy="84455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auto">
          <a:xfrm>
            <a:off x="152400" y="304800"/>
            <a:ext cx="228600" cy="228600"/>
          </a:xfrm>
          <a:prstGeom prst="ellipse">
            <a:avLst/>
          </a:prstGeom>
          <a:solidFill>
            <a:srgbClr val="3366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539750" y="304800"/>
            <a:ext cx="228600" cy="228600"/>
          </a:xfrm>
          <a:prstGeom prst="ellipse">
            <a:avLst/>
          </a:prstGeom>
          <a:solidFill>
            <a:srgbClr val="99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927100" y="304800"/>
            <a:ext cx="228600" cy="228600"/>
          </a:xfrm>
          <a:prstGeom prst="ellipse">
            <a:avLst/>
          </a:prstGeom>
          <a:solidFill>
            <a:srgbClr val="CC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197850" y="6521450"/>
            <a:ext cx="1106488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9D011D-C8AE-4A99-9DD7-6FF583A8214B}" type="slidenum">
              <a:rPr lang="en-US">
                <a:solidFill>
                  <a:srgbClr val="336666"/>
                </a:solidFill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US">
              <a:solidFill>
                <a:srgbClr val="3366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39725" indent="-339725" algn="l" defTabSz="457200" rtl="0" eaLnBrk="0" fontAlgn="base" hangingPunct="0">
        <a:spcBef>
          <a:spcPts val="650"/>
        </a:spcBef>
        <a:spcAft>
          <a:spcPct val="0"/>
        </a:spcAft>
        <a:buClr>
          <a:srgbClr val="336666"/>
        </a:buClr>
        <a:buSzPct val="70000"/>
        <a:buFont typeface="Wingdings" charset="2"/>
        <a:buChar char="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spcBef>
          <a:spcPts val="600"/>
        </a:spcBef>
        <a:spcAft>
          <a:spcPct val="0"/>
        </a:spcAft>
        <a:buClr>
          <a:srgbClr val="99CCCC"/>
        </a:buClr>
        <a:buSzPct val="75000"/>
        <a:buFont typeface="Wingdings" charset="2"/>
        <a:buChar char="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CCCCCC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Line 1"/>
          <p:cNvSpPr>
            <a:spLocks noChangeShapeType="1"/>
          </p:cNvSpPr>
          <p:nvPr/>
        </p:nvSpPr>
        <p:spPr bwMode="auto">
          <a:xfrm>
            <a:off x="1905000" y="1219200"/>
            <a:ext cx="1588" cy="2057400"/>
          </a:xfrm>
          <a:prstGeom prst="line">
            <a:avLst/>
          </a:prstGeom>
          <a:noFill/>
          <a:ln w="349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47675" y="828675"/>
            <a:ext cx="952500" cy="78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00050" y="1735138"/>
            <a:ext cx="1047750" cy="104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04813" y="2909888"/>
            <a:ext cx="1038225" cy="97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47675" y="4006850"/>
            <a:ext cx="952500" cy="962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47675" y="5095875"/>
            <a:ext cx="952500" cy="923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-76200"/>
            <a:ext cx="7388225" cy="1025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447800"/>
            <a:ext cx="7388225" cy="5026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086600" y="6248400"/>
            <a:ext cx="1524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810000" y="624840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2209800" y="6248400"/>
            <a:ext cx="12160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400">
                <a:solidFill>
                  <a:srgbClr val="336666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2D9E27DA-447C-428E-B3C5-C57E4C8EBC1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00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39725" indent="-339725" algn="l" defTabSz="457200" rtl="0" eaLnBrk="0" fontAlgn="base" hangingPunct="0">
        <a:spcBef>
          <a:spcPts val="650"/>
        </a:spcBef>
        <a:spcAft>
          <a:spcPct val="0"/>
        </a:spcAft>
        <a:buClr>
          <a:srgbClr val="336666"/>
        </a:buClr>
        <a:buSzPct val="70000"/>
        <a:buFont typeface="Wingdings" charset="2"/>
        <a:buChar char="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spcBef>
          <a:spcPts val="600"/>
        </a:spcBef>
        <a:spcAft>
          <a:spcPct val="0"/>
        </a:spcAft>
        <a:buClr>
          <a:srgbClr val="99CCCC"/>
        </a:buClr>
        <a:buSzPct val="75000"/>
        <a:buFont typeface="Wingdings" charset="2"/>
        <a:buChar char="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CCCCCC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336666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6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79.bin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80.bin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7.bin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4.bin"/><Relationship Id="rId19" Type="http://schemas.openxmlformats.org/officeDocument/2006/relationships/oleObject" Target="../embeddings/oleObject33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oleObject" Target="../embeddings/oleObject45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7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Relationship Id="rId14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7.bin"/><Relationship Id="rId18" Type="http://schemas.openxmlformats.org/officeDocument/2006/relationships/oleObject" Target="../embeddings/oleObject62.bin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6.bin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9.bin"/><Relationship Id="rId10" Type="http://schemas.openxmlformats.org/officeDocument/2006/relationships/oleObject" Target="../embeddings/oleObject54.bin"/><Relationship Id="rId19" Type="http://schemas.openxmlformats.org/officeDocument/2006/relationships/oleObject" Target="../embeddings/oleObject63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981200" y="1371600"/>
            <a:ext cx="70104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500" b="1" dirty="0" smtClean="0">
                <a:solidFill>
                  <a:srgbClr val="000000"/>
                </a:solidFill>
              </a:rPr>
              <a:t>Constructive Non-linear Control Design With Applications to Quad-Rotor and Fixed-Wing Aircraft</a:t>
            </a:r>
            <a:r>
              <a:rPr lang="en-US" sz="2500" b="1" dirty="0">
                <a:solidFill>
                  <a:srgbClr val="000000"/>
                </a:solidFill>
              </a:rPr>
              <a:t/>
            </a:r>
            <a:br>
              <a:rPr lang="en-US" sz="2500" b="1" dirty="0">
                <a:solidFill>
                  <a:srgbClr val="000000"/>
                </a:solidFill>
              </a:rPr>
            </a:br>
            <a:endParaRPr lang="en-US" sz="2500" b="1" dirty="0">
              <a:solidFill>
                <a:srgbClr val="000000"/>
              </a:solidFill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3429000"/>
            <a:ext cx="6477000" cy="198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650"/>
              </a:spcBef>
              <a:buSzPct val="70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sz="2600" dirty="0">
                <a:solidFill>
                  <a:srgbClr val="000000"/>
                </a:solidFill>
              </a:rPr>
              <a:t>Nicholas </a:t>
            </a:r>
            <a:r>
              <a:rPr lang="nl-NL" sz="2600" dirty="0" smtClean="0">
                <a:solidFill>
                  <a:srgbClr val="000000"/>
                </a:solidFill>
              </a:rPr>
              <a:t>Kottenstette, Joseph Porter</a:t>
            </a:r>
            <a:endParaRPr lang="nl-NL" sz="2600" dirty="0">
              <a:solidFill>
                <a:srgbClr val="000000"/>
              </a:solidFill>
            </a:endParaRPr>
          </a:p>
          <a:p>
            <a:pPr>
              <a:spcBef>
                <a:spcPts val="650"/>
              </a:spcBef>
              <a:buSzPct val="70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NL" sz="2600" dirty="0">
                <a:solidFill>
                  <a:srgbClr val="000000"/>
                </a:solidFill>
              </a:rPr>
              <a:t>ISIS-Vanderbilt University</a:t>
            </a:r>
          </a:p>
          <a:p>
            <a:pPr>
              <a:spcBef>
                <a:spcPts val="650"/>
              </a:spcBef>
              <a:buSzPct val="70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nl-NL" sz="2600" dirty="0">
              <a:solidFill>
                <a:srgbClr val="000000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133600" y="5257800"/>
            <a:ext cx="6019800" cy="1447800"/>
          </a:xfrm>
          <a:prstGeom prst="rect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400"/>
              </a:spcBef>
              <a:buSzPct val="70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336666"/>
                </a:solidFill>
              </a:rPr>
              <a:t>December 2, 2009</a:t>
            </a:r>
            <a:endParaRPr lang="en-US" dirty="0">
              <a:solidFill>
                <a:srgbClr val="3366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Quad-Rotor Control</a:t>
            </a:r>
            <a:endParaRPr lang="en-US" sz="3000" b="1" i="0" dirty="0" smtClean="0">
              <a:solidFill>
                <a:srgbClr val="000000"/>
              </a:solidFill>
            </a:endParaRP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9037851" cy="178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00400"/>
            <a:ext cx="6896100" cy="341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Quad-Rotor Simulation</a:t>
            </a:r>
            <a:endParaRPr lang="en-US" sz="3000" b="1" i="0" dirty="0" smtClean="0">
              <a:solidFill>
                <a:srgbClr val="000000"/>
              </a:solidFill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90600"/>
            <a:ext cx="849518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Quad-Rotor Simulation</a:t>
            </a:r>
            <a:endParaRPr lang="en-US" sz="3000" b="1" i="0" dirty="0" smtClean="0">
              <a:solidFill>
                <a:srgbClr val="000000"/>
              </a:solidFill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8721765" cy="542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>
                <a:solidFill>
                  <a:srgbClr val="000000"/>
                </a:solidFill>
                <a:latin typeface="Arial"/>
              </a:rPr>
              <a:t>Fixed-Wing Aircraft Dynamics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263525" y="1066800"/>
          <a:ext cx="8880475" cy="4911725"/>
        </p:xfrm>
        <a:graphic>
          <a:graphicData uri="http://schemas.openxmlformats.org/presentationml/2006/ole">
            <p:oleObj spid="_x0000_s12312" name="Equation" r:id="rId4" imgW="5626080" imgH="31114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  <a:latin typeface="Arial"/>
              </a:rPr>
              <a:t>Airframes Library</a:t>
            </a:r>
            <a:endParaRPr lang="en-US" sz="3000" b="1" i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85800"/>
            <a:ext cx="8642884" cy="5654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04800" y="63246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b="1" i="0" dirty="0" smtClean="0">
                <a:solidFill>
                  <a:srgbClr val="000000"/>
                </a:solidFill>
              </a:rPr>
              <a:t>http://www.ae.illinois.edu/m-selig/apasim/Aircraft-uiuc.html</a:t>
            </a:r>
            <a:endParaRPr lang="en-US" sz="2000" b="1" i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  <a:latin typeface="Arial"/>
              </a:rPr>
              <a:t>Airframes Library</a:t>
            </a:r>
            <a:endParaRPr lang="en-US" sz="3000" b="1" i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62000"/>
            <a:ext cx="7330058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 i="0" dirty="0" smtClean="0">
                <a:solidFill>
                  <a:srgbClr val="000000"/>
                </a:solidFill>
                <a:latin typeface="Arial"/>
              </a:rPr>
              <a:t>Relevant Fixed-Wing Equations for Control</a:t>
            </a:r>
            <a:endParaRPr lang="en-US" sz="2400" b="1" i="0" dirty="0" smtClean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762000" y="762000"/>
          <a:ext cx="7916862" cy="5332413"/>
        </p:xfrm>
        <a:graphic>
          <a:graphicData uri="http://schemas.openxmlformats.org/presentationml/2006/ole">
            <p:oleObj spid="_x0000_s59394" name="Equation" r:id="rId4" imgW="5016240" imgH="33778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 i="0" dirty="0" smtClean="0">
                <a:solidFill>
                  <a:srgbClr val="000000"/>
                </a:solidFill>
                <a:latin typeface="Arial"/>
              </a:rPr>
              <a:t>Relevant Fixed-Wing Equations for Control</a:t>
            </a: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304800" y="1143000"/>
          <a:ext cx="8689265" cy="2532063"/>
        </p:xfrm>
        <a:graphic>
          <a:graphicData uri="http://schemas.openxmlformats.org/presentationml/2006/ole">
            <p:oleObj spid="_x0000_s60418" name="Equation" r:id="rId4" imgW="5054400" imgH="1473120" progId="Equation.DSMT4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3886200" y="3505200"/>
            <a:ext cx="1143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Velocity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Controller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hape 13"/>
          <p:cNvCxnSpPr/>
          <p:nvPr/>
        </p:nvCxnSpPr>
        <p:spPr bwMode="auto">
          <a:xfrm>
            <a:off x="3276600" y="3847306"/>
            <a:ext cx="609600" cy="1588"/>
          </a:xfrm>
          <a:prstGeom prst="bentConnector3">
            <a:avLst>
              <a:gd name="adj1" fmla="val 66406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0419" name="Object 26"/>
          <p:cNvGraphicFramePr>
            <a:graphicFrameLocks noChangeAspect="1"/>
          </p:cNvGraphicFramePr>
          <p:nvPr/>
        </p:nvGraphicFramePr>
        <p:xfrm>
          <a:off x="3352800" y="3276600"/>
          <a:ext cx="446088" cy="571500"/>
        </p:xfrm>
        <a:graphic>
          <a:graphicData uri="http://schemas.openxmlformats.org/presentationml/2006/ole">
            <p:oleObj spid="_x0000_s60419" name="Equation" r:id="rId5" imgW="177480" imgH="228600" progId="Equation.DSMT4">
              <p:embed/>
            </p:oleObj>
          </a:graphicData>
        </a:graphic>
      </p:graphicFrame>
      <p:cxnSp>
        <p:nvCxnSpPr>
          <p:cNvPr id="12" name="Shape 13"/>
          <p:cNvCxnSpPr/>
          <p:nvPr/>
        </p:nvCxnSpPr>
        <p:spPr bwMode="auto">
          <a:xfrm>
            <a:off x="5029200" y="3847306"/>
            <a:ext cx="609600" cy="1588"/>
          </a:xfrm>
          <a:prstGeom prst="bentConnector3">
            <a:avLst>
              <a:gd name="adj1" fmla="val 66406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0420" name="Object 26"/>
          <p:cNvGraphicFramePr>
            <a:graphicFrameLocks noChangeAspect="1"/>
          </p:cNvGraphicFramePr>
          <p:nvPr/>
        </p:nvGraphicFramePr>
        <p:xfrm>
          <a:off x="5105400" y="3276600"/>
          <a:ext cx="477838" cy="571500"/>
        </p:xfrm>
        <a:graphic>
          <a:graphicData uri="http://schemas.openxmlformats.org/presentationml/2006/ole">
            <p:oleObj spid="_x0000_s60420" name="Equation" r:id="rId6" imgW="190440" imgH="228600" progId="Equation.DSMT4">
              <p:embed/>
            </p:oleObj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1828800" y="4953000"/>
            <a:ext cx="1143000" cy="685800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Vel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-Angle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Controller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hape 13"/>
          <p:cNvCxnSpPr/>
          <p:nvPr/>
        </p:nvCxnSpPr>
        <p:spPr bwMode="auto">
          <a:xfrm>
            <a:off x="1219200" y="5295106"/>
            <a:ext cx="609600" cy="1588"/>
          </a:xfrm>
          <a:prstGeom prst="bentConnector3">
            <a:avLst>
              <a:gd name="adj1" fmla="val 66406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6" name="Object 26"/>
          <p:cNvGraphicFramePr>
            <a:graphicFrameLocks noChangeAspect="1"/>
          </p:cNvGraphicFramePr>
          <p:nvPr/>
        </p:nvGraphicFramePr>
        <p:xfrm>
          <a:off x="658812" y="4343400"/>
          <a:ext cx="1251065" cy="609600"/>
        </p:xfrm>
        <a:graphic>
          <a:graphicData uri="http://schemas.openxmlformats.org/presentationml/2006/ole">
            <p:oleObj spid="_x0000_s60421" name="Equation" r:id="rId7" imgW="571320" imgH="279360" progId="Equation.DSMT4">
              <p:embed/>
            </p:oleObj>
          </a:graphicData>
        </a:graphic>
      </p:graphicFrame>
      <p:cxnSp>
        <p:nvCxnSpPr>
          <p:cNvPr id="17" name="Shape 13"/>
          <p:cNvCxnSpPr/>
          <p:nvPr/>
        </p:nvCxnSpPr>
        <p:spPr bwMode="auto">
          <a:xfrm>
            <a:off x="2971800" y="5295106"/>
            <a:ext cx="609600" cy="1588"/>
          </a:xfrm>
          <a:prstGeom prst="bentConnector3">
            <a:avLst>
              <a:gd name="adj1" fmla="val 66406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0423" name="Object 26"/>
          <p:cNvGraphicFramePr>
            <a:graphicFrameLocks noChangeAspect="1"/>
          </p:cNvGraphicFramePr>
          <p:nvPr/>
        </p:nvGraphicFramePr>
        <p:xfrm>
          <a:off x="2730500" y="4343400"/>
          <a:ext cx="1306512" cy="609600"/>
        </p:xfrm>
        <a:graphic>
          <a:graphicData uri="http://schemas.openxmlformats.org/presentationml/2006/ole">
            <p:oleObj spid="_x0000_s60423" name="Equation" r:id="rId8" imgW="596880" imgH="279360" progId="Equation.DSMT4">
              <p:embed/>
            </p:oleObj>
          </a:graphicData>
        </a:graphic>
      </p:graphicFrame>
      <p:cxnSp>
        <p:nvCxnSpPr>
          <p:cNvPr id="20" name="Shape 13"/>
          <p:cNvCxnSpPr/>
          <p:nvPr/>
        </p:nvCxnSpPr>
        <p:spPr bwMode="auto">
          <a:xfrm>
            <a:off x="2971800" y="5791200"/>
            <a:ext cx="609600" cy="1588"/>
          </a:xfrm>
          <a:prstGeom prst="bentConnector3">
            <a:avLst>
              <a:gd name="adj1" fmla="val 66406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0424" name="Object 26"/>
          <p:cNvGraphicFramePr>
            <a:graphicFrameLocks noChangeAspect="1"/>
          </p:cNvGraphicFramePr>
          <p:nvPr/>
        </p:nvGraphicFramePr>
        <p:xfrm>
          <a:off x="2133600" y="5638800"/>
          <a:ext cx="835025" cy="442913"/>
        </p:xfrm>
        <a:graphic>
          <a:graphicData uri="http://schemas.openxmlformats.org/presentationml/2006/ole">
            <p:oleObj spid="_x0000_s60424" name="Equation" r:id="rId9" imgW="380880" imgH="203040" progId="Equation.DSMT4">
              <p:embed/>
            </p:oleObj>
          </a:graphicData>
        </a:graphic>
      </p:graphicFrame>
      <p:sp>
        <p:nvSpPr>
          <p:cNvPr id="24" name="Rectangle 23"/>
          <p:cNvSpPr/>
          <p:nvPr/>
        </p:nvSpPr>
        <p:spPr bwMode="auto">
          <a:xfrm>
            <a:off x="3581400" y="4953000"/>
            <a:ext cx="13716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Aerodynamic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-Angle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Controller</a:t>
            </a:r>
          </a:p>
        </p:txBody>
      </p:sp>
      <p:cxnSp>
        <p:nvCxnSpPr>
          <p:cNvPr id="25" name="Shape 13"/>
          <p:cNvCxnSpPr/>
          <p:nvPr/>
        </p:nvCxnSpPr>
        <p:spPr bwMode="auto">
          <a:xfrm>
            <a:off x="4953000" y="5410200"/>
            <a:ext cx="609600" cy="1588"/>
          </a:xfrm>
          <a:prstGeom prst="bentConnector3">
            <a:avLst>
              <a:gd name="adj1" fmla="val 66406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4621212" y="4343400"/>
          <a:ext cx="1639888" cy="609600"/>
        </p:xfrm>
        <a:graphic>
          <a:graphicData uri="http://schemas.openxmlformats.org/presentationml/2006/ole">
            <p:oleObj spid="_x0000_s60427" name="Equation" r:id="rId10" imgW="749160" imgH="279360" progId="Equation.DSMT4">
              <p:embed/>
            </p:oleObj>
          </a:graphicData>
        </a:graphic>
      </p:graphicFrame>
      <p:sp>
        <p:nvSpPr>
          <p:cNvPr id="27" name="Rectangle 26"/>
          <p:cNvSpPr/>
          <p:nvPr/>
        </p:nvSpPr>
        <p:spPr bwMode="auto">
          <a:xfrm>
            <a:off x="5562600" y="4953000"/>
            <a:ext cx="13716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Body-angular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Velocity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Controller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7086600" y="4343400"/>
          <a:ext cx="1584325" cy="609600"/>
        </p:xfrm>
        <a:graphic>
          <a:graphicData uri="http://schemas.openxmlformats.org/presentationml/2006/ole">
            <p:oleObj spid="_x0000_s60428" name="Equation" r:id="rId11" imgW="723600" imgH="279360" progId="Equation.DSMT4">
              <p:embed/>
            </p:oleObj>
          </a:graphicData>
        </a:graphic>
      </p:graphicFrame>
      <p:cxnSp>
        <p:nvCxnSpPr>
          <p:cNvPr id="29" name="Shape 13"/>
          <p:cNvCxnSpPr/>
          <p:nvPr/>
        </p:nvCxnSpPr>
        <p:spPr bwMode="auto">
          <a:xfrm>
            <a:off x="6934200" y="5562600"/>
            <a:ext cx="609600" cy="1588"/>
          </a:xfrm>
          <a:prstGeom prst="bentConnector3">
            <a:avLst>
              <a:gd name="adj1" fmla="val 66406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  <a:latin typeface="Arial"/>
              </a:rPr>
              <a:t>Velocity Control Subsystem</a:t>
            </a:r>
            <a:endParaRPr lang="en-US" sz="3000" b="1" i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85800"/>
            <a:ext cx="9032131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598488" y="4786313"/>
          <a:ext cx="7794625" cy="2071687"/>
        </p:xfrm>
        <a:graphic>
          <a:graphicData uri="http://schemas.openxmlformats.org/presentationml/2006/ole">
            <p:oleObj spid="_x0000_s61442" name="Equation" r:id="rId5" imgW="4533840" imgH="1206360" progId="Equation.DSMT4">
              <p:embed/>
            </p:oleObj>
          </a:graphicData>
        </a:graphic>
      </p:graphicFrame>
      <p:graphicFrame>
        <p:nvGraphicFramePr>
          <p:cNvPr id="61443" name="Object 2"/>
          <p:cNvGraphicFramePr>
            <a:graphicFrameLocks noChangeAspect="1"/>
          </p:cNvGraphicFramePr>
          <p:nvPr/>
        </p:nvGraphicFramePr>
        <p:xfrm>
          <a:off x="7162800" y="3886200"/>
          <a:ext cx="1701800" cy="741362"/>
        </p:xfrm>
        <a:graphic>
          <a:graphicData uri="http://schemas.openxmlformats.org/presentationml/2006/ole">
            <p:oleObj spid="_x0000_s61443" name="Equation" r:id="rId6" imgW="990360" imgH="4316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b="1" i="0" dirty="0" smtClean="0">
                <a:solidFill>
                  <a:srgbClr val="000000"/>
                </a:solidFill>
                <a:latin typeface="Arial"/>
              </a:rPr>
              <a:t>Angle-of-attack, slide-slip-angle, bank-angle Control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3" y="857250"/>
            <a:ext cx="9023554" cy="5238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17500" y="4308475"/>
          <a:ext cx="8826500" cy="2357438"/>
        </p:xfrm>
        <a:graphic>
          <a:graphicData uri="http://schemas.openxmlformats.org/presentationml/2006/ole">
            <p:oleObj spid="_x0000_s62466" name="Equation" r:id="rId5" imgW="6553080" imgH="17524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i="0" dirty="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371600" y="914400"/>
            <a:ext cx="7315200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To make (distributed) control system design and synthesis intuitive and robust via </a:t>
            </a:r>
            <a:r>
              <a:rPr lang="en-US" sz="2000" dirty="0" smtClean="0">
                <a:solidFill>
                  <a:srgbClr val="000000"/>
                </a:solidFill>
              </a:rPr>
              <a:t>constructive </a:t>
            </a:r>
            <a:r>
              <a:rPr lang="en-US" sz="2000" dirty="0">
                <a:solidFill>
                  <a:srgbClr val="000000"/>
                </a:solidFill>
              </a:rPr>
              <a:t>formalisms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Recent Milestones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Fixed-Wing Aircraft Literature </a:t>
            </a:r>
            <a:r>
              <a:rPr lang="en-US" sz="2000" dirty="0">
                <a:solidFill>
                  <a:srgbClr val="000000"/>
                </a:solidFill>
              </a:rPr>
              <a:t>Review </a:t>
            </a:r>
            <a:r>
              <a:rPr lang="en-US" sz="2000" dirty="0" smtClean="0">
                <a:solidFill>
                  <a:srgbClr val="000000"/>
                </a:solidFill>
              </a:rPr>
              <a:t>‏</a:t>
            </a:r>
            <a:endParaRPr lang="en-US" sz="2000" dirty="0">
              <a:solidFill>
                <a:srgbClr val="000000"/>
              </a:solidFill>
            </a:endParaRP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Main Idea (back-stepping control)</a:t>
            </a:r>
            <a:endParaRPr lang="en-US" sz="2000" dirty="0">
              <a:solidFill>
                <a:srgbClr val="000000"/>
              </a:solidFill>
            </a:endParaRP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Quad-rotor </a:t>
            </a:r>
            <a:r>
              <a:rPr lang="en-US" sz="2000" dirty="0" smtClean="0">
                <a:solidFill>
                  <a:srgbClr val="000000"/>
                </a:solidFill>
              </a:rPr>
              <a:t>Dynamics/ Control/ Simulation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Fixed-Wing Aircraft Dynamics</a:t>
            </a:r>
            <a:endParaRPr lang="en-US" sz="2000" dirty="0">
              <a:solidFill>
                <a:srgbClr val="000000"/>
              </a:solidFill>
            </a:endParaRP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Airframes Library</a:t>
            </a:r>
            <a:endParaRPr lang="en-US" sz="2000" dirty="0">
              <a:solidFill>
                <a:srgbClr val="000000"/>
              </a:solidFill>
            </a:endParaRP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Fixed-Wing Control Equations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Velocity Control Subsystem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Body Angular Velocity Control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Angle-of-attack, slide-slip-angle, bank-angle Control</a:t>
            </a:r>
            <a:endParaRPr lang="en-US" sz="2000" dirty="0">
              <a:solidFill>
                <a:srgbClr val="000000"/>
              </a:solidFill>
            </a:endParaRP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Preliminary Simulations</a:t>
            </a:r>
            <a:endParaRPr lang="en-US" sz="2000" dirty="0">
              <a:solidFill>
                <a:srgbClr val="000000"/>
              </a:solidFill>
            </a:endParaRP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Future Directions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  <a:latin typeface="Arial"/>
              </a:rPr>
              <a:t>Body Angular Velocity Control</a:t>
            </a:r>
            <a:endParaRPr lang="en-US" sz="3000" b="1" i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3" y="838200"/>
            <a:ext cx="9132887" cy="52087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685800" y="5791200"/>
          <a:ext cx="7424738" cy="693737"/>
        </p:xfrm>
        <a:graphic>
          <a:graphicData uri="http://schemas.openxmlformats.org/presentationml/2006/ole">
            <p:oleObj spid="_x0000_s63490" name="Equation" r:id="rId5" imgW="3390840" imgH="31716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  <a:latin typeface="Arial"/>
              </a:rPr>
              <a:t>Preliminary Simulations</a:t>
            </a:r>
            <a:endParaRPr lang="en-US" sz="3000" b="1" i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9132887" cy="48318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>
                <a:solidFill>
                  <a:srgbClr val="000000"/>
                </a:solidFill>
              </a:rPr>
              <a:t>Future Directions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97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Short Term: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Finish Flight-Path Heading Angle and Velocity Heading Angle Controller Design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Evaluate Controller Performance When Subject to Wind Disturbances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Include 101-[1,4] and 201-[1,4] airframe-configurations described in WL-TR-97-3059</a:t>
            </a:r>
            <a:endParaRPr lang="en-US" sz="2000" dirty="0">
              <a:solidFill>
                <a:srgbClr val="000000"/>
              </a:solidFill>
            </a:endParaRP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Long </a:t>
            </a:r>
            <a:r>
              <a:rPr lang="en-US" sz="2000" dirty="0">
                <a:solidFill>
                  <a:srgbClr val="000000"/>
                </a:solidFill>
              </a:rPr>
              <a:t>Term: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Use Power-Junction Like Structure to Implement Formation Control System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Investigate Adaptive Control Structures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Consider Actuator Rate and Dynamic Limitations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Improve back-stepping control synthesis tools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Recent Milestones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71600" y="609600"/>
            <a:ext cx="7315200" cy="556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Journal Papers: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Kottenstette</a:t>
            </a:r>
            <a:r>
              <a:rPr lang="en-US" dirty="0" smtClean="0">
                <a:solidFill>
                  <a:srgbClr val="000000"/>
                </a:solidFill>
              </a:rPr>
              <a:t> N., Hall J., </a:t>
            </a:r>
            <a:r>
              <a:rPr lang="en-US" dirty="0" err="1" smtClean="0">
                <a:solidFill>
                  <a:srgbClr val="000000"/>
                </a:solidFill>
              </a:rPr>
              <a:t>Koutsoukos</a:t>
            </a:r>
            <a:r>
              <a:rPr lang="en-US" dirty="0" smtClean="0">
                <a:solidFill>
                  <a:srgbClr val="000000"/>
                </a:solidFill>
              </a:rPr>
              <a:t> X., </a:t>
            </a:r>
            <a:r>
              <a:rPr lang="en-US" dirty="0" err="1" smtClean="0">
                <a:solidFill>
                  <a:srgbClr val="000000"/>
                </a:solidFill>
              </a:rPr>
              <a:t>Antsaklis</a:t>
            </a:r>
            <a:r>
              <a:rPr lang="en-US" dirty="0" smtClean="0">
                <a:solidFill>
                  <a:srgbClr val="000000"/>
                </a:solidFill>
              </a:rPr>
              <a:t> P., </a:t>
            </a:r>
            <a:r>
              <a:rPr lang="en-US" dirty="0" err="1" smtClean="0">
                <a:solidFill>
                  <a:srgbClr val="000000"/>
                </a:solidFill>
              </a:rPr>
              <a:t>Sztipanovits</a:t>
            </a:r>
            <a:r>
              <a:rPr lang="en-US" dirty="0" smtClean="0">
                <a:solidFill>
                  <a:srgbClr val="000000"/>
                </a:solidFill>
              </a:rPr>
              <a:t> J., "Digital Control of Multiple Discrete Passive Plants Over Networks", Int. J. of Systems, Control and Communications Special Issue on “Progress in Networked Control Systems”, pp. 1-20 (to appear)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Conference / Workshop Papers: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N. </a:t>
            </a:r>
            <a:r>
              <a:rPr lang="en-US" dirty="0" err="1" smtClean="0">
                <a:solidFill>
                  <a:srgbClr val="000000"/>
                </a:solidFill>
              </a:rPr>
              <a:t>Kottenstette</a:t>
            </a:r>
            <a:r>
              <a:rPr lang="en-US" dirty="0" smtClean="0">
                <a:solidFill>
                  <a:srgbClr val="000000"/>
                </a:solidFill>
              </a:rPr>
              <a:t>, J. Porter “Digital Passive Attitude and Altitude Control Schemes for </a:t>
            </a:r>
            <a:r>
              <a:rPr lang="en-US" dirty="0" err="1" smtClean="0">
                <a:solidFill>
                  <a:srgbClr val="000000"/>
                </a:solidFill>
              </a:rPr>
              <a:t>Quadrotor</a:t>
            </a:r>
            <a:r>
              <a:rPr lang="en-US" dirty="0" smtClean="0">
                <a:solidFill>
                  <a:srgbClr val="000000"/>
                </a:solidFill>
              </a:rPr>
              <a:t> Aircraft”, 7th IEEE International Conference on Control &amp; Automation (ICCA’09), Christchurch, New Zealand, December 2009. (invited chair Aircraft Control and Aerodynamic Systems)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Kottenstette</a:t>
            </a:r>
            <a:r>
              <a:rPr lang="en-US" dirty="0" smtClean="0">
                <a:solidFill>
                  <a:srgbClr val="000000"/>
                </a:solidFill>
              </a:rPr>
              <a:t>, N., Chopra, N., "Lm2-stable digital-control networks for multiple continuous passive plants", NecSys'09, Venice, Italy, September, 2009. 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Nicholas </a:t>
            </a:r>
            <a:r>
              <a:rPr lang="en-US" dirty="0" err="1" smtClean="0">
                <a:solidFill>
                  <a:srgbClr val="000000"/>
                </a:solidFill>
              </a:rPr>
              <a:t>Kottenstette</a:t>
            </a:r>
            <a:r>
              <a:rPr lang="en-US" dirty="0" smtClean="0">
                <a:solidFill>
                  <a:srgbClr val="000000"/>
                </a:solidFill>
              </a:rPr>
              <a:t>, Gabor </a:t>
            </a:r>
            <a:r>
              <a:rPr lang="en-US" dirty="0" err="1" smtClean="0">
                <a:solidFill>
                  <a:srgbClr val="000000"/>
                </a:solidFill>
              </a:rPr>
              <a:t>Karsai</a:t>
            </a:r>
            <a:r>
              <a:rPr lang="en-US" dirty="0" smtClean="0">
                <a:solidFill>
                  <a:srgbClr val="000000"/>
                </a:solidFill>
              </a:rPr>
              <a:t>, and Janos </a:t>
            </a:r>
            <a:r>
              <a:rPr lang="en-US" dirty="0" err="1" smtClean="0">
                <a:solidFill>
                  <a:srgbClr val="000000"/>
                </a:solidFill>
              </a:rPr>
              <a:t>Sztipanovits</a:t>
            </a:r>
            <a:r>
              <a:rPr lang="en-US" dirty="0" smtClean="0">
                <a:solidFill>
                  <a:srgbClr val="000000"/>
                </a:solidFill>
              </a:rPr>
              <a:t>, “A Passivity-based Framework for Resilient Cyber-Physical Systems”, 2nd International Symposium on Resilient Control Systems (ISRCS 2009), August 11-13, 2009, Idaho Falls, Idaho. 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Technical Report: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Kottenstette</a:t>
            </a:r>
            <a:r>
              <a:rPr lang="en-US" dirty="0" smtClean="0">
                <a:solidFill>
                  <a:srgbClr val="000000"/>
                </a:solidFill>
              </a:rPr>
              <a:t>, N., H. LeBlanc, E. </a:t>
            </a:r>
            <a:r>
              <a:rPr lang="en-US" dirty="0" err="1" smtClean="0">
                <a:solidFill>
                  <a:srgbClr val="000000"/>
                </a:solidFill>
              </a:rPr>
              <a:t>Eyisi</a:t>
            </a:r>
            <a:r>
              <a:rPr lang="en-US" dirty="0" smtClean="0">
                <a:solidFill>
                  <a:srgbClr val="000000"/>
                </a:solidFill>
              </a:rPr>
              <a:t>, and X. </a:t>
            </a:r>
            <a:r>
              <a:rPr lang="en-US" dirty="0" err="1" smtClean="0">
                <a:solidFill>
                  <a:srgbClr val="000000"/>
                </a:solidFill>
              </a:rPr>
              <a:t>Koutsoukos</a:t>
            </a:r>
            <a:r>
              <a:rPr lang="en-US" dirty="0" smtClean="0">
                <a:solidFill>
                  <a:srgbClr val="000000"/>
                </a:solidFill>
              </a:rPr>
              <a:t>, "Multi-Rate Networked Control of Conic Systems", Technical Report, Nashville, TN, Institute for Software Integrated Systems, Vanderbilt University, 09/2009.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Fixed-Wing Aircraft Literature Review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71600" y="1143000"/>
            <a:ext cx="731520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Key Fixed-Wing Aircraft Control: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J. Farrell, M. Sharma, and M. </a:t>
            </a:r>
            <a:r>
              <a:rPr lang="en-US" dirty="0" err="1" smtClean="0">
                <a:solidFill>
                  <a:srgbClr val="000000"/>
                </a:solidFill>
              </a:rPr>
              <a:t>Polycarpou</a:t>
            </a:r>
            <a:r>
              <a:rPr lang="en-US" dirty="0" smtClean="0">
                <a:solidFill>
                  <a:srgbClr val="000000"/>
                </a:solidFill>
              </a:rPr>
              <a:t>, “</a:t>
            </a:r>
            <a:r>
              <a:rPr lang="en-US" dirty="0" err="1" smtClean="0">
                <a:solidFill>
                  <a:srgbClr val="000000"/>
                </a:solidFill>
              </a:rPr>
              <a:t>Backstepping</a:t>
            </a:r>
            <a:r>
              <a:rPr lang="en-US" dirty="0" smtClean="0">
                <a:solidFill>
                  <a:srgbClr val="000000"/>
                </a:solidFill>
              </a:rPr>
              <a:t>-based flight control with adaptive function approximation,” Journal of Guidance, Control, and Dynamics, vol. 28, no. 6, pp. 1089–1102, 2005.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O. </a:t>
            </a:r>
            <a:r>
              <a:rPr lang="en-US" dirty="0" err="1" smtClean="0">
                <a:solidFill>
                  <a:srgbClr val="000000"/>
                </a:solidFill>
              </a:rPr>
              <a:t>Harkegard</a:t>
            </a:r>
            <a:r>
              <a:rPr lang="en-US" dirty="0" smtClean="0">
                <a:solidFill>
                  <a:srgbClr val="000000"/>
                </a:solidFill>
              </a:rPr>
              <a:t>, “</a:t>
            </a:r>
            <a:r>
              <a:rPr lang="en-US" dirty="0" err="1" smtClean="0">
                <a:solidFill>
                  <a:srgbClr val="000000"/>
                </a:solidFill>
              </a:rPr>
              <a:t>Backstepping</a:t>
            </a:r>
            <a:r>
              <a:rPr lang="en-US" dirty="0" smtClean="0">
                <a:solidFill>
                  <a:srgbClr val="000000"/>
                </a:solidFill>
              </a:rPr>
              <a:t> and control allocation with applications to flight control,” Ph.D. dissertation, Linkoping University, 2003.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B. L. Stevens and F. L. Lewis, Aircraft Control and Simulation, 2nd ed. John Wiley &amp; Sons, Inc., 2003.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S.L. Morris, D.E. </a:t>
            </a:r>
            <a:r>
              <a:rPr lang="en-US" dirty="0" err="1" smtClean="0">
                <a:solidFill>
                  <a:srgbClr val="000000"/>
                </a:solidFill>
              </a:rPr>
              <a:t>Bossert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and W.F. </a:t>
            </a:r>
            <a:r>
              <a:rPr lang="en-US" dirty="0" err="1" smtClean="0">
                <a:solidFill>
                  <a:srgbClr val="000000"/>
                </a:solidFill>
              </a:rPr>
              <a:t>Hallgren</a:t>
            </a:r>
            <a:r>
              <a:rPr lang="en-US" dirty="0" smtClean="0">
                <a:solidFill>
                  <a:srgbClr val="000000"/>
                </a:solidFill>
              </a:rPr>
              <a:t>, Introduction to Aircraft Flight Mechanics, Performance, Static Stability, Dynamic Stability, and Classical Feedback Control, AIAA Education Series, 2003.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Key Fixed-Wing Aircraft Formation Control: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G. </a:t>
            </a:r>
            <a:r>
              <a:rPr lang="en-US" dirty="0" err="1" smtClean="0">
                <a:solidFill>
                  <a:srgbClr val="000000"/>
                </a:solidFill>
              </a:rPr>
              <a:t>Campa</a:t>
            </a:r>
            <a:r>
              <a:rPr lang="en-US" dirty="0" smtClean="0">
                <a:solidFill>
                  <a:srgbClr val="000000"/>
                </a:solidFill>
              </a:rPr>
              <a:t>, Y. </a:t>
            </a:r>
            <a:r>
              <a:rPr lang="en-US" dirty="0" err="1" smtClean="0">
                <a:solidFill>
                  <a:srgbClr val="000000"/>
                </a:solidFill>
              </a:rPr>
              <a:t>Gu</a:t>
            </a:r>
            <a:r>
              <a:rPr lang="en-US" dirty="0" smtClean="0">
                <a:solidFill>
                  <a:srgbClr val="000000"/>
                </a:solidFill>
              </a:rPr>
              <a:t>, B. </a:t>
            </a:r>
            <a:r>
              <a:rPr lang="en-US" dirty="0" err="1" smtClean="0">
                <a:solidFill>
                  <a:srgbClr val="000000"/>
                </a:solidFill>
              </a:rPr>
              <a:t>Seanor</a:t>
            </a:r>
            <a:r>
              <a:rPr lang="en-US" dirty="0" smtClean="0">
                <a:solidFill>
                  <a:srgbClr val="000000"/>
                </a:solidFill>
              </a:rPr>
              <a:t>, M. Napolitano, L. </a:t>
            </a:r>
            <a:r>
              <a:rPr lang="en-US" dirty="0" err="1" smtClean="0">
                <a:solidFill>
                  <a:srgbClr val="000000"/>
                </a:solidFill>
              </a:rPr>
              <a:t>Pollini</a:t>
            </a:r>
            <a:r>
              <a:rPr lang="en-US" dirty="0" smtClean="0">
                <a:solidFill>
                  <a:srgbClr val="000000"/>
                </a:solidFill>
              </a:rPr>
              <a:t>, and M. </a:t>
            </a:r>
            <a:r>
              <a:rPr lang="en-US" dirty="0" err="1" smtClean="0">
                <a:solidFill>
                  <a:srgbClr val="000000"/>
                </a:solidFill>
              </a:rPr>
              <a:t>Fravolini</a:t>
            </a:r>
            <a:r>
              <a:rPr lang="en-US" dirty="0" smtClean="0">
                <a:solidFill>
                  <a:srgbClr val="000000"/>
                </a:solidFill>
              </a:rPr>
              <a:t>, “Design and flight-testing of non-linear formation control laws,” Control Engineering Practice, vol. 15, no. 9, pp. 1077–1092, 2007. [</a:t>
            </a:r>
            <a:r>
              <a:rPr lang="en-US" dirty="0" err="1" smtClean="0">
                <a:solidFill>
                  <a:srgbClr val="000000"/>
                </a:solidFill>
              </a:rPr>
              <a:t>airlib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Y. </a:t>
            </a:r>
            <a:r>
              <a:rPr lang="en-US" dirty="0" err="1" smtClean="0">
                <a:solidFill>
                  <a:srgbClr val="000000"/>
                </a:solidFill>
              </a:rPr>
              <a:t>Zou</a:t>
            </a:r>
            <a:r>
              <a:rPr lang="en-US" dirty="0" smtClean="0">
                <a:solidFill>
                  <a:srgbClr val="000000"/>
                </a:solidFill>
              </a:rPr>
              <a:t>, P. </a:t>
            </a:r>
            <a:r>
              <a:rPr lang="en-US" dirty="0" err="1" smtClean="0">
                <a:solidFill>
                  <a:srgbClr val="000000"/>
                </a:solidFill>
              </a:rPr>
              <a:t>Pagilla</a:t>
            </a:r>
            <a:r>
              <a:rPr lang="en-US" dirty="0" smtClean="0">
                <a:solidFill>
                  <a:srgbClr val="000000"/>
                </a:solidFill>
              </a:rPr>
              <a:t>, and R. Ratliff, “Distributed Formation Flight Control Using Constraint Forces,” JOURNAL OF GUIDANCE, CONTROL, AND DYNAMICS, vol. 32, no. 1, 2009.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Main Idea (back-stepping control)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21075" y="1466850"/>
            <a:ext cx="6096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298" y="1535907"/>
          <a:ext cx="509154" cy="700087"/>
        </p:xfrm>
        <a:graphic>
          <a:graphicData uri="http://schemas.openxmlformats.org/presentationml/2006/ole">
            <p:oleObj spid="_x0000_s9220" name="Equation" r:id="rId4" imgW="203040" imgH="279360" progId="Equation.DSMT4">
              <p:embed/>
            </p:oleObj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2176463" y="1619250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06775" y="2742408"/>
            <a:ext cx="838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379788" y="2799558"/>
          <a:ext cx="892175" cy="571500"/>
        </p:xfrm>
        <a:graphic>
          <a:graphicData uri="http://schemas.openxmlformats.org/presentationml/2006/ole">
            <p:oleObj spid="_x0000_s9221" name="Equation" r:id="rId5" imgW="355320" imgH="228600" progId="Equation.DSMT4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771525" y="1543050"/>
            <a:ext cx="9906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804863" y="1600200"/>
          <a:ext cx="923925" cy="571500"/>
        </p:xfrm>
        <a:graphic>
          <a:graphicData uri="http://schemas.openxmlformats.org/presentationml/2006/ole">
            <p:oleObj spid="_x0000_s9222" name="Equation" r:id="rId6" imgW="368280" imgH="228600" progId="Equation.DSMT4">
              <p:embed/>
            </p:oleObj>
          </a:graphicData>
        </a:graphic>
      </p:graphicFrame>
      <p:cxnSp>
        <p:nvCxnSpPr>
          <p:cNvPr id="12" name="Shape 11"/>
          <p:cNvCxnSpPr>
            <a:stCxn id="7" idx="1"/>
            <a:endCxn id="6" idx="4"/>
          </p:cNvCxnSpPr>
          <p:nvPr/>
        </p:nvCxnSpPr>
        <p:spPr bwMode="auto">
          <a:xfrm rot="10800000">
            <a:off x="2481263" y="2152650"/>
            <a:ext cx="925512" cy="932658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hape 13"/>
          <p:cNvCxnSpPr/>
          <p:nvPr/>
        </p:nvCxnSpPr>
        <p:spPr bwMode="auto">
          <a:xfrm>
            <a:off x="2786063" y="1885553"/>
            <a:ext cx="735012" cy="79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Shape 13"/>
          <p:cNvCxnSpPr/>
          <p:nvPr/>
        </p:nvCxnSpPr>
        <p:spPr bwMode="auto">
          <a:xfrm>
            <a:off x="1762125" y="1885156"/>
            <a:ext cx="414338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hape 13"/>
          <p:cNvCxnSpPr>
            <a:stCxn id="4" idx="3"/>
            <a:endCxn id="7" idx="3"/>
          </p:cNvCxnSpPr>
          <p:nvPr/>
        </p:nvCxnSpPr>
        <p:spPr bwMode="auto">
          <a:xfrm>
            <a:off x="4130675" y="1885950"/>
            <a:ext cx="114300" cy="1199358"/>
          </a:xfrm>
          <a:prstGeom prst="bentConnector3">
            <a:avLst>
              <a:gd name="adj1" fmla="val 30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862263" y="1015505"/>
          <a:ext cx="414338" cy="698500"/>
        </p:xfrm>
        <a:graphic>
          <a:graphicData uri="http://schemas.openxmlformats.org/presentationml/2006/ole">
            <p:oleObj spid="_x0000_s9223" name="Equation" r:id="rId7" imgW="164880" imgH="279360" progId="Equation.DSMT4">
              <p:embed/>
            </p:oleObj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4233863" y="1244105"/>
          <a:ext cx="382588" cy="571500"/>
        </p:xfrm>
        <a:graphic>
          <a:graphicData uri="http://schemas.openxmlformats.org/presentationml/2006/ole">
            <p:oleObj spid="_x0000_s9224" name="Equation" r:id="rId8" imgW="152280" imgH="228600" progId="Equation.DSMT4">
              <p:embed/>
            </p:oleObj>
          </a:graphicData>
        </a:graphic>
      </p:graphicFrame>
      <p:sp>
        <p:nvSpPr>
          <p:cNvPr id="38" name="Rectangle 37"/>
          <p:cNvSpPr/>
          <p:nvPr/>
        </p:nvSpPr>
        <p:spPr bwMode="auto">
          <a:xfrm>
            <a:off x="7993640" y="1466850"/>
            <a:ext cx="6096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8043863" y="1535907"/>
          <a:ext cx="509154" cy="700087"/>
        </p:xfrm>
        <a:graphic>
          <a:graphicData uri="http://schemas.openxmlformats.org/presentationml/2006/ole">
            <p:oleObj spid="_x0000_s9225" name="Equation" r:id="rId9" imgW="203040" imgH="279360" progId="Equation.DSMT4">
              <p:embed/>
            </p:oleObj>
          </a:graphicData>
        </a:graphic>
      </p:graphicFrame>
      <p:sp>
        <p:nvSpPr>
          <p:cNvPr id="40" name="Oval 39"/>
          <p:cNvSpPr/>
          <p:nvPr/>
        </p:nvSpPr>
        <p:spPr bwMode="auto">
          <a:xfrm>
            <a:off x="6649028" y="1619250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879340" y="2742408"/>
            <a:ext cx="838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42" name="Object 5"/>
          <p:cNvGraphicFramePr>
            <a:graphicFrameLocks noChangeAspect="1"/>
          </p:cNvGraphicFramePr>
          <p:nvPr/>
        </p:nvGraphicFramePr>
        <p:xfrm>
          <a:off x="7835901" y="2799558"/>
          <a:ext cx="923925" cy="571500"/>
        </p:xfrm>
        <a:graphic>
          <a:graphicData uri="http://schemas.openxmlformats.org/presentationml/2006/ole">
            <p:oleObj spid="_x0000_s9226" name="Equation" r:id="rId10" imgW="368280" imgH="228600" progId="Equation.DSMT4">
              <p:embed/>
            </p:oleObj>
          </a:graphicData>
        </a:graphic>
      </p:graphicFrame>
      <p:sp>
        <p:nvSpPr>
          <p:cNvPr id="43" name="Rectangle 42"/>
          <p:cNvSpPr/>
          <p:nvPr/>
        </p:nvSpPr>
        <p:spPr bwMode="auto">
          <a:xfrm>
            <a:off x="5091690" y="1543050"/>
            <a:ext cx="9906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44" name="Object 5"/>
          <p:cNvGraphicFramePr>
            <a:graphicFrameLocks noChangeAspect="1"/>
          </p:cNvGraphicFramePr>
          <p:nvPr/>
        </p:nvGraphicFramePr>
        <p:xfrm>
          <a:off x="5108576" y="1600200"/>
          <a:ext cx="955675" cy="571500"/>
        </p:xfrm>
        <a:graphic>
          <a:graphicData uri="http://schemas.openxmlformats.org/presentationml/2006/ole">
            <p:oleObj spid="_x0000_s9227" name="Equation" r:id="rId11" imgW="380880" imgH="228600" progId="Equation.DSMT4">
              <p:embed/>
            </p:oleObj>
          </a:graphicData>
        </a:graphic>
      </p:graphicFrame>
      <p:cxnSp>
        <p:nvCxnSpPr>
          <p:cNvPr id="45" name="Shape 44"/>
          <p:cNvCxnSpPr>
            <a:stCxn id="41" idx="1"/>
            <a:endCxn id="40" idx="4"/>
          </p:cNvCxnSpPr>
          <p:nvPr/>
        </p:nvCxnSpPr>
        <p:spPr bwMode="auto">
          <a:xfrm rot="10800000">
            <a:off x="6953828" y="2152650"/>
            <a:ext cx="925512" cy="932658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hape 13"/>
          <p:cNvCxnSpPr/>
          <p:nvPr/>
        </p:nvCxnSpPr>
        <p:spPr bwMode="auto">
          <a:xfrm>
            <a:off x="7258628" y="1885553"/>
            <a:ext cx="735012" cy="79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7" name="Shape 13"/>
          <p:cNvCxnSpPr/>
          <p:nvPr/>
        </p:nvCxnSpPr>
        <p:spPr bwMode="auto">
          <a:xfrm>
            <a:off x="6082290" y="1885156"/>
            <a:ext cx="566738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hape 13"/>
          <p:cNvCxnSpPr>
            <a:stCxn id="38" idx="3"/>
            <a:endCxn id="41" idx="3"/>
          </p:cNvCxnSpPr>
          <p:nvPr/>
        </p:nvCxnSpPr>
        <p:spPr bwMode="auto">
          <a:xfrm>
            <a:off x="8603240" y="1885950"/>
            <a:ext cx="114300" cy="1199358"/>
          </a:xfrm>
          <a:prstGeom prst="bentConnector3">
            <a:avLst>
              <a:gd name="adj1" fmla="val 30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9" name="Object 7"/>
          <p:cNvGraphicFramePr>
            <a:graphicFrameLocks noChangeAspect="1"/>
          </p:cNvGraphicFramePr>
          <p:nvPr/>
        </p:nvGraphicFramePr>
        <p:xfrm>
          <a:off x="7434263" y="1015505"/>
          <a:ext cx="446087" cy="698500"/>
        </p:xfrm>
        <a:graphic>
          <a:graphicData uri="http://schemas.openxmlformats.org/presentationml/2006/ole">
            <p:oleObj spid="_x0000_s9228" name="Equation" r:id="rId12" imgW="177480" imgH="279360" progId="Equation.DSMT4">
              <p:embed/>
            </p:oleObj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8729663" y="1244105"/>
          <a:ext cx="414337" cy="571500"/>
        </p:xfrm>
        <a:graphic>
          <a:graphicData uri="http://schemas.openxmlformats.org/presentationml/2006/ole">
            <p:oleObj spid="_x0000_s9229" name="Equation" r:id="rId13" imgW="164880" imgH="228600" progId="Equation.DSMT4">
              <p:embed/>
            </p:oleObj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6443663" y="2158505"/>
          <a:ext cx="349250" cy="349250"/>
        </p:xfrm>
        <a:graphic>
          <a:graphicData uri="http://schemas.openxmlformats.org/presentationml/2006/ole">
            <p:oleObj spid="_x0000_s9230" name="Equation" r:id="rId14" imgW="139680" imgH="139680" progId="Equation.DSMT4">
              <p:embed/>
            </p:oleObj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2024063" y="2158505"/>
          <a:ext cx="349250" cy="349250"/>
        </p:xfrm>
        <a:graphic>
          <a:graphicData uri="http://schemas.openxmlformats.org/presentationml/2006/ole">
            <p:oleObj spid="_x0000_s9231" name="Equation" r:id="rId15" imgW="139680" imgH="139680" progId="Equation.DSMT4">
              <p:embed/>
            </p:oleObj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1795463" y="1396505"/>
          <a:ext cx="349250" cy="349250"/>
        </p:xfrm>
        <a:graphic>
          <a:graphicData uri="http://schemas.openxmlformats.org/presentationml/2006/ole">
            <p:oleObj spid="_x0000_s9232" name="Equation" r:id="rId16" imgW="139680" imgH="139680" progId="Equation.DSMT4">
              <p:embed/>
            </p:oleObj>
          </a:graphicData>
        </a:graphic>
      </p:graphicFrame>
      <p:cxnSp>
        <p:nvCxnSpPr>
          <p:cNvPr id="54" name="Shape 13"/>
          <p:cNvCxnSpPr/>
          <p:nvPr/>
        </p:nvCxnSpPr>
        <p:spPr bwMode="auto">
          <a:xfrm>
            <a:off x="4130675" y="1885156"/>
            <a:ext cx="961015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6443663" y="1320305"/>
          <a:ext cx="349250" cy="349250"/>
        </p:xfrm>
        <a:graphic>
          <a:graphicData uri="http://schemas.openxmlformats.org/presentationml/2006/ole">
            <p:oleObj spid="_x0000_s9233" name="Equation" r:id="rId17" imgW="139680" imgH="139680" progId="Equation.DSMT4">
              <p:embed/>
            </p:oleObj>
          </a:graphicData>
        </a:graphic>
      </p:graphicFrame>
      <p:cxnSp>
        <p:nvCxnSpPr>
          <p:cNvPr id="66" name="Shape 13"/>
          <p:cNvCxnSpPr>
            <a:endCxn id="9" idx="1"/>
          </p:cNvCxnSpPr>
          <p:nvPr/>
        </p:nvCxnSpPr>
        <p:spPr bwMode="auto">
          <a:xfrm>
            <a:off x="304800" y="1885950"/>
            <a:ext cx="466725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244475" y="1206500"/>
          <a:ext cx="382588" cy="571500"/>
        </p:xfrm>
        <a:graphic>
          <a:graphicData uri="http://schemas.openxmlformats.org/presentationml/2006/ole">
            <p:oleObj spid="_x0000_s9234" name="Equation" r:id="rId18" imgW="152280" imgH="228600" progId="Equation.DSMT4">
              <p:embed/>
            </p:oleObj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1828800" y="3505200"/>
          <a:ext cx="3059113" cy="793750"/>
        </p:xfrm>
        <a:graphic>
          <a:graphicData uri="http://schemas.openxmlformats.org/presentationml/2006/ole">
            <p:oleObj spid="_x0000_s9235" name="Equation" r:id="rId19" imgW="1218960" imgH="317160" progId="Equation.DSMT4">
              <p:embed/>
            </p:oleObj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5791200" y="3505200"/>
          <a:ext cx="3186113" cy="793750"/>
        </p:xfrm>
        <a:graphic>
          <a:graphicData uri="http://schemas.openxmlformats.org/presentationml/2006/ole">
            <p:oleObj spid="_x0000_s9236" name="Equation" r:id="rId20" imgW="1269720" imgH="317160" progId="Equation.DSMT4">
              <p:embed/>
            </p:oleObj>
          </a:graphicData>
        </a:graphic>
      </p:graphicFrame>
      <p:sp>
        <p:nvSpPr>
          <p:cNvPr id="81" name="Rectangle 80"/>
          <p:cNvSpPr/>
          <p:nvPr/>
        </p:nvSpPr>
        <p:spPr>
          <a:xfrm>
            <a:off x="457200" y="49530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>
              <a:spcBef>
                <a:spcPts val="650"/>
              </a:spcBef>
              <a:buSzPct val="70000"/>
              <a:buFont typeface="Wingdings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J. Farrell, M. Sharma, and M. </a:t>
            </a:r>
            <a:r>
              <a:rPr lang="en-US" dirty="0" err="1" smtClean="0">
                <a:solidFill>
                  <a:srgbClr val="000000"/>
                </a:solidFill>
              </a:rPr>
              <a:t>Polycarpou</a:t>
            </a:r>
            <a:r>
              <a:rPr lang="en-US" dirty="0" smtClean="0">
                <a:solidFill>
                  <a:srgbClr val="000000"/>
                </a:solidFill>
              </a:rPr>
              <a:t>, “</a:t>
            </a:r>
            <a:r>
              <a:rPr lang="en-US" dirty="0" err="1" smtClean="0">
                <a:solidFill>
                  <a:srgbClr val="000000"/>
                </a:solidFill>
              </a:rPr>
              <a:t>Backstepping</a:t>
            </a:r>
            <a:r>
              <a:rPr lang="en-US" dirty="0" smtClean="0">
                <a:solidFill>
                  <a:srgbClr val="000000"/>
                </a:solidFill>
              </a:rPr>
              <a:t>-based flight control with adaptive function approximation,” Journal of Guidance, Control, and Dynamics, vol. 28, no. 6, pp. 1089–1102, 2005.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524000" y="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Recursive Control Strategy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573385" y="2282428"/>
            <a:ext cx="6096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3608" y="2351485"/>
          <a:ext cx="509154" cy="700087"/>
        </p:xfrm>
        <a:graphic>
          <a:graphicData uri="http://schemas.openxmlformats.org/presentationml/2006/ole">
            <p:oleObj spid="_x0000_s53250" name="Equation" r:id="rId4" imgW="203040" imgH="279360" progId="Equation.DSMT4">
              <p:embed/>
            </p:oleObj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228773" y="2434828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59085" y="3561558"/>
            <a:ext cx="838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7432098" y="3618708"/>
          <a:ext cx="892175" cy="571500"/>
        </p:xfrm>
        <a:graphic>
          <a:graphicData uri="http://schemas.openxmlformats.org/presentationml/2006/ole">
            <p:oleObj spid="_x0000_s53251" name="Equation" r:id="rId5" imgW="355320" imgH="228600" progId="Equation.DSMT4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4823835" y="2358628"/>
            <a:ext cx="9906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857173" y="2415778"/>
          <a:ext cx="923925" cy="571500"/>
        </p:xfrm>
        <a:graphic>
          <a:graphicData uri="http://schemas.openxmlformats.org/presentationml/2006/ole">
            <p:oleObj spid="_x0000_s53252" name="Equation" r:id="rId6" imgW="368280" imgH="228600" progId="Equation.DSMT4">
              <p:embed/>
            </p:oleObj>
          </a:graphicData>
        </a:graphic>
      </p:graphicFrame>
      <p:cxnSp>
        <p:nvCxnSpPr>
          <p:cNvPr id="12" name="Shape 11"/>
          <p:cNvCxnSpPr>
            <a:stCxn id="7" idx="1"/>
            <a:endCxn id="6" idx="4"/>
          </p:cNvCxnSpPr>
          <p:nvPr/>
        </p:nvCxnSpPr>
        <p:spPr bwMode="auto">
          <a:xfrm rot="10800000">
            <a:off x="6533573" y="2968228"/>
            <a:ext cx="925512" cy="936230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hape 13"/>
          <p:cNvCxnSpPr/>
          <p:nvPr/>
        </p:nvCxnSpPr>
        <p:spPr bwMode="auto">
          <a:xfrm>
            <a:off x="6838373" y="2701131"/>
            <a:ext cx="735012" cy="79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Shape 13"/>
          <p:cNvCxnSpPr/>
          <p:nvPr/>
        </p:nvCxnSpPr>
        <p:spPr bwMode="auto">
          <a:xfrm>
            <a:off x="5814435" y="2700734"/>
            <a:ext cx="414338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hape 13"/>
          <p:cNvCxnSpPr>
            <a:stCxn id="4" idx="3"/>
            <a:endCxn id="7" idx="3"/>
          </p:cNvCxnSpPr>
          <p:nvPr/>
        </p:nvCxnSpPr>
        <p:spPr bwMode="auto">
          <a:xfrm>
            <a:off x="8182985" y="2701528"/>
            <a:ext cx="114300" cy="1202930"/>
          </a:xfrm>
          <a:prstGeom prst="bentConnector3">
            <a:avLst>
              <a:gd name="adj1" fmla="val 30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6914573" y="1834655"/>
          <a:ext cx="414338" cy="698500"/>
        </p:xfrm>
        <a:graphic>
          <a:graphicData uri="http://schemas.openxmlformats.org/presentationml/2006/ole">
            <p:oleObj spid="_x0000_s53253" name="Equation" r:id="rId7" imgW="164880" imgH="279360" progId="Equation.DSMT4">
              <p:embed/>
            </p:oleObj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8690408" y="2050257"/>
          <a:ext cx="382588" cy="571500"/>
        </p:xfrm>
        <a:graphic>
          <a:graphicData uri="http://schemas.openxmlformats.org/presentationml/2006/ole">
            <p:oleObj spid="_x0000_s53254" name="Equation" r:id="rId8" imgW="152280" imgH="228600" progId="Equation.DSMT4">
              <p:embed/>
            </p:oleObj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6099608" y="2888457"/>
          <a:ext cx="349250" cy="349250"/>
        </p:xfrm>
        <a:graphic>
          <a:graphicData uri="http://schemas.openxmlformats.org/presentationml/2006/ole">
            <p:oleObj spid="_x0000_s53261" name="Equation" r:id="rId9" imgW="139680" imgH="139680" progId="Equation.DSMT4">
              <p:embed/>
            </p:oleObj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6019800" y="2209800"/>
          <a:ext cx="349250" cy="349250"/>
        </p:xfrm>
        <a:graphic>
          <a:graphicData uri="http://schemas.openxmlformats.org/presentationml/2006/ole">
            <p:oleObj spid="_x0000_s53262" name="Equation" r:id="rId10" imgW="139680" imgH="139680" progId="Equation.DSMT4">
              <p:embed/>
            </p:oleObj>
          </a:graphicData>
        </a:graphic>
      </p:graphicFrame>
      <p:cxnSp>
        <p:nvCxnSpPr>
          <p:cNvPr id="54" name="Shape 13"/>
          <p:cNvCxnSpPr/>
          <p:nvPr/>
        </p:nvCxnSpPr>
        <p:spPr bwMode="auto">
          <a:xfrm>
            <a:off x="8182985" y="2700734"/>
            <a:ext cx="961015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Shape 13"/>
          <p:cNvCxnSpPr/>
          <p:nvPr/>
        </p:nvCxnSpPr>
        <p:spPr bwMode="auto">
          <a:xfrm flipV="1">
            <a:off x="4414476" y="2699742"/>
            <a:ext cx="409359" cy="357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4423208" y="2050257"/>
          <a:ext cx="382588" cy="571500"/>
        </p:xfrm>
        <a:graphic>
          <a:graphicData uri="http://schemas.openxmlformats.org/presentationml/2006/ole">
            <p:oleObj spid="_x0000_s53264" name="Equation" r:id="rId11" imgW="152280" imgH="228600" progId="Equation.DSMT4">
              <p:embed/>
            </p:oleObj>
          </a:graphicData>
        </a:graphic>
      </p:graphicFrame>
      <p:sp>
        <p:nvSpPr>
          <p:cNvPr id="51" name="Rectangle 50"/>
          <p:cNvSpPr/>
          <p:nvPr/>
        </p:nvSpPr>
        <p:spPr bwMode="auto">
          <a:xfrm>
            <a:off x="3204008" y="2358628"/>
            <a:ext cx="1210468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2" name="Object 5"/>
          <p:cNvGraphicFramePr>
            <a:graphicFrameLocks noChangeAspect="1"/>
          </p:cNvGraphicFramePr>
          <p:nvPr/>
        </p:nvGraphicFramePr>
        <p:xfrm>
          <a:off x="3267905" y="2399903"/>
          <a:ext cx="1082675" cy="603250"/>
        </p:xfrm>
        <a:graphic>
          <a:graphicData uri="http://schemas.openxmlformats.org/presentationml/2006/ole">
            <p:oleObj spid="_x0000_s53267" name="Equation" r:id="rId12" imgW="431640" imgH="241200" progId="Equation.DSMT4">
              <p:embed/>
            </p:oleObj>
          </a:graphicData>
        </a:graphic>
      </p:graphicFrame>
      <p:sp>
        <p:nvSpPr>
          <p:cNvPr id="53" name="Oval 52"/>
          <p:cNvSpPr/>
          <p:nvPr/>
        </p:nvSpPr>
        <p:spPr bwMode="auto">
          <a:xfrm>
            <a:off x="2286000" y="2434828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817702" y="1154907"/>
            <a:ext cx="1093787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6" name="Object 5"/>
          <p:cNvGraphicFramePr>
            <a:graphicFrameLocks noChangeAspect="1"/>
          </p:cNvGraphicFramePr>
          <p:nvPr/>
        </p:nvGraphicFramePr>
        <p:xfrm>
          <a:off x="4918508" y="1212057"/>
          <a:ext cx="892175" cy="571500"/>
        </p:xfrm>
        <a:graphic>
          <a:graphicData uri="http://schemas.openxmlformats.org/presentationml/2006/ole">
            <p:oleObj spid="_x0000_s53268" name="Equation" r:id="rId13" imgW="355320" imgH="228600" progId="Equation.DSMT4">
              <p:embed/>
            </p:oleObj>
          </a:graphicData>
        </a:graphic>
      </p:graphicFrame>
      <p:cxnSp>
        <p:nvCxnSpPr>
          <p:cNvPr id="57" name="Shape 13"/>
          <p:cNvCxnSpPr/>
          <p:nvPr/>
        </p:nvCxnSpPr>
        <p:spPr bwMode="auto">
          <a:xfrm>
            <a:off x="2895600" y="2701131"/>
            <a:ext cx="308408" cy="79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4" name="Shape 13"/>
          <p:cNvCxnSpPr>
            <a:stCxn id="4" idx="3"/>
            <a:endCxn id="55" idx="3"/>
          </p:cNvCxnSpPr>
          <p:nvPr/>
        </p:nvCxnSpPr>
        <p:spPr bwMode="auto">
          <a:xfrm flipH="1" flipV="1">
            <a:off x="5911489" y="1497807"/>
            <a:ext cx="2271496" cy="1203721"/>
          </a:xfrm>
          <a:prstGeom prst="bentConnector3">
            <a:avLst>
              <a:gd name="adj1" fmla="val -15096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9" name="Shape 13"/>
          <p:cNvCxnSpPr>
            <a:stCxn id="55" idx="1"/>
            <a:endCxn id="53" idx="0"/>
          </p:cNvCxnSpPr>
          <p:nvPr/>
        </p:nvCxnSpPr>
        <p:spPr bwMode="auto">
          <a:xfrm rot="10800000" flipV="1">
            <a:off x="2590800" y="1497806"/>
            <a:ext cx="2226902" cy="937021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53269" name="Object 16"/>
          <p:cNvGraphicFramePr>
            <a:graphicFrameLocks noChangeAspect="1"/>
          </p:cNvGraphicFramePr>
          <p:nvPr/>
        </p:nvGraphicFramePr>
        <p:xfrm>
          <a:off x="2146300" y="2101454"/>
          <a:ext cx="317500" cy="254000"/>
        </p:xfrm>
        <a:graphic>
          <a:graphicData uri="http://schemas.openxmlformats.org/presentationml/2006/ole">
            <p:oleObj spid="_x0000_s53269" name="Equation" r:id="rId14" imgW="126720" imgH="101520" progId="Equation.DSMT4">
              <p:embed/>
            </p:oleObj>
          </a:graphicData>
        </a:graphic>
      </p:graphicFrame>
      <p:sp>
        <p:nvSpPr>
          <p:cNvPr id="86" name="Rectangle 85"/>
          <p:cNvSpPr/>
          <p:nvPr/>
        </p:nvSpPr>
        <p:spPr bwMode="auto">
          <a:xfrm>
            <a:off x="1562894" y="2358628"/>
            <a:ext cx="457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87" name="Object 5"/>
          <p:cNvGraphicFramePr>
            <a:graphicFrameLocks noChangeAspect="1"/>
          </p:cNvGraphicFramePr>
          <p:nvPr/>
        </p:nvGraphicFramePr>
        <p:xfrm>
          <a:off x="1600200" y="2415778"/>
          <a:ext cx="382588" cy="571500"/>
        </p:xfrm>
        <a:graphic>
          <a:graphicData uri="http://schemas.openxmlformats.org/presentationml/2006/ole">
            <p:oleObj spid="_x0000_s53270" name="Equation" r:id="rId15" imgW="152280" imgH="228600" progId="Equation.DSMT4">
              <p:embed/>
            </p:oleObj>
          </a:graphicData>
        </a:graphic>
      </p:graphicFrame>
      <p:cxnSp>
        <p:nvCxnSpPr>
          <p:cNvPr id="88" name="Shape 13"/>
          <p:cNvCxnSpPr/>
          <p:nvPr/>
        </p:nvCxnSpPr>
        <p:spPr bwMode="auto">
          <a:xfrm>
            <a:off x="2020094" y="2700734"/>
            <a:ext cx="265906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1" name="Oval 90"/>
          <p:cNvSpPr/>
          <p:nvPr/>
        </p:nvSpPr>
        <p:spPr bwMode="auto">
          <a:xfrm>
            <a:off x="609600" y="2434828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3" name="Shape 13"/>
          <p:cNvCxnSpPr/>
          <p:nvPr/>
        </p:nvCxnSpPr>
        <p:spPr bwMode="auto">
          <a:xfrm>
            <a:off x="1219200" y="2700734"/>
            <a:ext cx="343694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7" name="Shape 13"/>
          <p:cNvCxnSpPr>
            <a:stCxn id="4" idx="3"/>
            <a:endCxn id="91" idx="4"/>
          </p:cNvCxnSpPr>
          <p:nvPr/>
        </p:nvCxnSpPr>
        <p:spPr bwMode="auto">
          <a:xfrm flipH="1">
            <a:off x="914400" y="2701528"/>
            <a:ext cx="7268585" cy="266700"/>
          </a:xfrm>
          <a:prstGeom prst="bentConnector4">
            <a:avLst>
              <a:gd name="adj1" fmla="val -4718"/>
              <a:gd name="adj2" fmla="val 682144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2" name="Shape 13"/>
          <p:cNvCxnSpPr/>
          <p:nvPr/>
        </p:nvCxnSpPr>
        <p:spPr bwMode="auto">
          <a:xfrm>
            <a:off x="0" y="2700734"/>
            <a:ext cx="609600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53272" name="Object 24"/>
          <p:cNvGraphicFramePr>
            <a:graphicFrameLocks noChangeAspect="1"/>
          </p:cNvGraphicFramePr>
          <p:nvPr/>
        </p:nvGraphicFramePr>
        <p:xfrm>
          <a:off x="457200" y="2133600"/>
          <a:ext cx="349250" cy="349250"/>
        </p:xfrm>
        <a:graphic>
          <a:graphicData uri="http://schemas.openxmlformats.org/presentationml/2006/ole">
            <p:oleObj spid="_x0000_s53272" name="Equation" r:id="rId16" imgW="139680" imgH="139680" progId="Equation.DSMT4">
              <p:embed/>
            </p:oleObj>
          </a:graphicData>
        </a:graphic>
      </p:graphicFrame>
      <p:graphicFrame>
        <p:nvGraphicFramePr>
          <p:cNvPr id="53273" name="Object 25"/>
          <p:cNvGraphicFramePr>
            <a:graphicFrameLocks noChangeAspect="1"/>
          </p:cNvGraphicFramePr>
          <p:nvPr/>
        </p:nvGraphicFramePr>
        <p:xfrm>
          <a:off x="457200" y="3048000"/>
          <a:ext cx="317500" cy="254000"/>
        </p:xfrm>
        <a:graphic>
          <a:graphicData uri="http://schemas.openxmlformats.org/presentationml/2006/ole">
            <p:oleObj spid="_x0000_s53273" name="Equation" r:id="rId17" imgW="126720" imgH="101520" progId="Equation.DSMT4">
              <p:embed/>
            </p:oleObj>
          </a:graphicData>
        </a:graphic>
      </p:graphicFrame>
      <p:graphicFrame>
        <p:nvGraphicFramePr>
          <p:cNvPr id="53274" name="Object 8"/>
          <p:cNvGraphicFramePr>
            <a:graphicFrameLocks noChangeAspect="1"/>
          </p:cNvGraphicFramePr>
          <p:nvPr/>
        </p:nvGraphicFramePr>
        <p:xfrm>
          <a:off x="0" y="1981200"/>
          <a:ext cx="541338" cy="571500"/>
        </p:xfrm>
        <a:graphic>
          <a:graphicData uri="http://schemas.openxmlformats.org/presentationml/2006/ole">
            <p:oleObj spid="_x0000_s53274" name="Equation" r:id="rId18" imgW="215640" imgH="228600" progId="Equation.DSMT4">
              <p:embed/>
            </p:oleObj>
          </a:graphicData>
        </a:graphic>
      </p:graphicFrame>
      <p:cxnSp>
        <p:nvCxnSpPr>
          <p:cNvPr id="125" name="Shape 13"/>
          <p:cNvCxnSpPr>
            <a:endCxn id="53" idx="4"/>
          </p:cNvCxnSpPr>
          <p:nvPr/>
        </p:nvCxnSpPr>
        <p:spPr bwMode="auto">
          <a:xfrm flipV="1">
            <a:off x="1828800" y="2968228"/>
            <a:ext cx="762000" cy="689372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53275" name="Object 27"/>
          <p:cNvGraphicFramePr>
            <a:graphicFrameLocks noChangeAspect="1"/>
          </p:cNvGraphicFramePr>
          <p:nvPr/>
        </p:nvGraphicFramePr>
        <p:xfrm>
          <a:off x="1371600" y="3213100"/>
          <a:ext cx="541338" cy="698500"/>
        </p:xfrm>
        <a:graphic>
          <a:graphicData uri="http://schemas.openxmlformats.org/presentationml/2006/ole">
            <p:oleObj spid="_x0000_s53275" name="Equation" r:id="rId19" imgW="215640" imgH="279360" progId="Equation.DSMT4">
              <p:embed/>
            </p:oleObj>
          </a:graphicData>
        </a:graphic>
      </p:graphicFrame>
      <p:graphicFrame>
        <p:nvGraphicFramePr>
          <p:cNvPr id="53276" name="Object 28"/>
          <p:cNvGraphicFramePr>
            <a:graphicFrameLocks noChangeAspect="1"/>
          </p:cNvGraphicFramePr>
          <p:nvPr/>
        </p:nvGraphicFramePr>
        <p:xfrm>
          <a:off x="2209800" y="2971800"/>
          <a:ext cx="349250" cy="349250"/>
        </p:xfrm>
        <a:graphic>
          <a:graphicData uri="http://schemas.openxmlformats.org/presentationml/2006/ole">
            <p:oleObj spid="_x0000_s53276" name="Equation" r:id="rId20" imgW="139680" imgH="139680" progId="Equation.DSMT4">
              <p:embed/>
            </p:oleObj>
          </a:graphicData>
        </a:graphic>
      </p:graphicFrame>
      <p:graphicFrame>
        <p:nvGraphicFramePr>
          <p:cNvPr id="53277" name="Object 18"/>
          <p:cNvGraphicFramePr>
            <a:graphicFrameLocks noChangeAspect="1"/>
          </p:cNvGraphicFramePr>
          <p:nvPr/>
        </p:nvGraphicFramePr>
        <p:xfrm>
          <a:off x="1524000" y="4800600"/>
          <a:ext cx="5707063" cy="1079500"/>
        </p:xfrm>
        <a:graphic>
          <a:graphicData uri="http://schemas.openxmlformats.org/presentationml/2006/ole">
            <p:oleObj spid="_x0000_s53277" name="Equation" r:id="rId21" imgW="2273040" imgH="4316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524000" y="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Ideal Feedback and </a:t>
            </a:r>
            <a:r>
              <a:rPr lang="en-US" sz="3000" b="1" i="0" dirty="0" err="1" smtClean="0">
                <a:solidFill>
                  <a:srgbClr val="000000"/>
                </a:solidFill>
              </a:rPr>
              <a:t>Feedforward</a:t>
            </a:r>
            <a:r>
              <a:rPr lang="en-US" sz="3000" b="1" i="0" dirty="0" smtClean="0">
                <a:solidFill>
                  <a:srgbClr val="000000"/>
                </a:solidFill>
              </a:rPr>
              <a:t> Comp.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512377" y="2289571"/>
            <a:ext cx="6096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62600" y="2358628"/>
          <a:ext cx="509154" cy="700087"/>
        </p:xfrm>
        <a:graphic>
          <a:graphicData uri="http://schemas.openxmlformats.org/presentationml/2006/ole">
            <p:oleObj spid="_x0000_s54274" name="Equation" r:id="rId4" imgW="203040" imgH="279360" progId="Equation.DSMT4">
              <p:embed/>
            </p:oleObj>
          </a:graphicData>
        </a:graphic>
      </p:graphicFrame>
      <p:cxnSp>
        <p:nvCxnSpPr>
          <p:cNvPr id="14" name="Shape 13"/>
          <p:cNvCxnSpPr/>
          <p:nvPr/>
        </p:nvCxnSpPr>
        <p:spPr bwMode="auto">
          <a:xfrm>
            <a:off x="4572000" y="2705100"/>
            <a:ext cx="940377" cy="714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4800600" y="1905000"/>
          <a:ext cx="414338" cy="698500"/>
        </p:xfrm>
        <a:graphic>
          <a:graphicData uri="http://schemas.openxmlformats.org/presentationml/2006/ole">
            <p:oleObj spid="_x0000_s54277" name="Equation" r:id="rId5" imgW="164880" imgH="279360" progId="Equation.DSMT4">
              <p:embed/>
            </p:oleObj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6248400" y="2057400"/>
          <a:ext cx="382588" cy="571500"/>
        </p:xfrm>
        <a:graphic>
          <a:graphicData uri="http://schemas.openxmlformats.org/presentationml/2006/ole">
            <p:oleObj spid="_x0000_s54278" name="Equation" r:id="rId6" imgW="152280" imgH="228600" progId="Equation.DSMT4">
              <p:embed/>
            </p:oleObj>
          </a:graphicData>
        </a:graphic>
      </p:graphicFrame>
      <p:cxnSp>
        <p:nvCxnSpPr>
          <p:cNvPr id="54" name="Shape 13"/>
          <p:cNvCxnSpPr>
            <a:stCxn id="4" idx="3"/>
          </p:cNvCxnSpPr>
          <p:nvPr/>
        </p:nvCxnSpPr>
        <p:spPr bwMode="auto">
          <a:xfrm>
            <a:off x="6121977" y="2708671"/>
            <a:ext cx="1117023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3962400" y="2441971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239294" y="2365771"/>
            <a:ext cx="457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87" name="Object 5"/>
          <p:cNvGraphicFramePr>
            <a:graphicFrameLocks noChangeAspect="1"/>
          </p:cNvGraphicFramePr>
          <p:nvPr/>
        </p:nvGraphicFramePr>
        <p:xfrm>
          <a:off x="3276600" y="2422921"/>
          <a:ext cx="382588" cy="571500"/>
        </p:xfrm>
        <a:graphic>
          <a:graphicData uri="http://schemas.openxmlformats.org/presentationml/2006/ole">
            <p:oleObj spid="_x0000_s54285" name="Equation" r:id="rId7" imgW="152280" imgH="228600" progId="Equation.DSMT4">
              <p:embed/>
            </p:oleObj>
          </a:graphicData>
        </a:graphic>
      </p:graphicFrame>
      <p:cxnSp>
        <p:nvCxnSpPr>
          <p:cNvPr id="88" name="Shape 13"/>
          <p:cNvCxnSpPr/>
          <p:nvPr/>
        </p:nvCxnSpPr>
        <p:spPr bwMode="auto">
          <a:xfrm>
            <a:off x="3696494" y="2707877"/>
            <a:ext cx="265906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1" name="Oval 90"/>
          <p:cNvSpPr/>
          <p:nvPr/>
        </p:nvSpPr>
        <p:spPr bwMode="auto">
          <a:xfrm>
            <a:off x="2286000" y="2441971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3" name="Shape 13"/>
          <p:cNvCxnSpPr/>
          <p:nvPr/>
        </p:nvCxnSpPr>
        <p:spPr bwMode="auto">
          <a:xfrm>
            <a:off x="2895600" y="2707877"/>
            <a:ext cx="343694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7" name="Shape 13"/>
          <p:cNvCxnSpPr>
            <a:stCxn id="4" idx="3"/>
            <a:endCxn id="91" idx="4"/>
          </p:cNvCxnSpPr>
          <p:nvPr/>
        </p:nvCxnSpPr>
        <p:spPr bwMode="auto">
          <a:xfrm flipH="1">
            <a:off x="2590800" y="2708671"/>
            <a:ext cx="3531177" cy="266700"/>
          </a:xfrm>
          <a:prstGeom prst="bentConnector4">
            <a:avLst>
              <a:gd name="adj1" fmla="val -6474"/>
              <a:gd name="adj2" fmla="val 360714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2" name="Shape 13"/>
          <p:cNvCxnSpPr/>
          <p:nvPr/>
        </p:nvCxnSpPr>
        <p:spPr bwMode="auto">
          <a:xfrm>
            <a:off x="1676400" y="2707877"/>
            <a:ext cx="609600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53272" name="Object 24"/>
          <p:cNvGraphicFramePr>
            <a:graphicFrameLocks noChangeAspect="1"/>
          </p:cNvGraphicFramePr>
          <p:nvPr/>
        </p:nvGraphicFramePr>
        <p:xfrm>
          <a:off x="2133600" y="2133600"/>
          <a:ext cx="349250" cy="349250"/>
        </p:xfrm>
        <a:graphic>
          <a:graphicData uri="http://schemas.openxmlformats.org/presentationml/2006/ole">
            <p:oleObj spid="_x0000_s54286" name="Equation" r:id="rId8" imgW="139680" imgH="139680" progId="Equation.DSMT4">
              <p:embed/>
            </p:oleObj>
          </a:graphicData>
        </a:graphic>
      </p:graphicFrame>
      <p:graphicFrame>
        <p:nvGraphicFramePr>
          <p:cNvPr id="53273" name="Object 25"/>
          <p:cNvGraphicFramePr>
            <a:graphicFrameLocks noChangeAspect="1"/>
          </p:cNvGraphicFramePr>
          <p:nvPr/>
        </p:nvGraphicFramePr>
        <p:xfrm>
          <a:off x="2133600" y="3048000"/>
          <a:ext cx="317500" cy="254000"/>
        </p:xfrm>
        <a:graphic>
          <a:graphicData uri="http://schemas.openxmlformats.org/presentationml/2006/ole">
            <p:oleObj spid="_x0000_s54287" name="Equation" r:id="rId9" imgW="126720" imgH="101520" progId="Equation.DSMT4">
              <p:embed/>
            </p:oleObj>
          </a:graphicData>
        </a:graphic>
      </p:graphicFrame>
      <p:graphicFrame>
        <p:nvGraphicFramePr>
          <p:cNvPr id="53274" name="Object 8"/>
          <p:cNvGraphicFramePr>
            <a:graphicFrameLocks noChangeAspect="1"/>
          </p:cNvGraphicFramePr>
          <p:nvPr/>
        </p:nvGraphicFramePr>
        <p:xfrm>
          <a:off x="1676400" y="1981200"/>
          <a:ext cx="541338" cy="571500"/>
        </p:xfrm>
        <a:graphic>
          <a:graphicData uri="http://schemas.openxmlformats.org/presentationml/2006/ole">
            <p:oleObj spid="_x0000_s54288" name="Equation" r:id="rId10" imgW="215640" imgH="228600" progId="Equation.DSMT4">
              <p:embed/>
            </p:oleObj>
          </a:graphicData>
        </a:graphic>
      </p:graphicFrame>
      <p:cxnSp>
        <p:nvCxnSpPr>
          <p:cNvPr id="125" name="Shape 13"/>
          <p:cNvCxnSpPr>
            <a:endCxn id="53" idx="0"/>
          </p:cNvCxnSpPr>
          <p:nvPr/>
        </p:nvCxnSpPr>
        <p:spPr bwMode="auto">
          <a:xfrm>
            <a:off x="2438400" y="1676400"/>
            <a:ext cx="1828800" cy="765571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53275" name="Object 27"/>
          <p:cNvGraphicFramePr>
            <a:graphicFrameLocks noChangeAspect="1"/>
          </p:cNvGraphicFramePr>
          <p:nvPr/>
        </p:nvGraphicFramePr>
        <p:xfrm>
          <a:off x="2438400" y="914400"/>
          <a:ext cx="541338" cy="698500"/>
        </p:xfrm>
        <a:graphic>
          <a:graphicData uri="http://schemas.openxmlformats.org/presentationml/2006/ole">
            <p:oleObj spid="_x0000_s54289" name="Equation" r:id="rId11" imgW="215640" imgH="279360" progId="Equation.DSMT4">
              <p:embed/>
            </p:oleObj>
          </a:graphicData>
        </a:graphic>
      </p:graphicFrame>
      <p:graphicFrame>
        <p:nvGraphicFramePr>
          <p:cNvPr id="53276" name="Object 28"/>
          <p:cNvGraphicFramePr>
            <a:graphicFrameLocks noChangeAspect="1"/>
          </p:cNvGraphicFramePr>
          <p:nvPr/>
        </p:nvGraphicFramePr>
        <p:xfrm>
          <a:off x="3886200" y="1905000"/>
          <a:ext cx="349250" cy="349250"/>
        </p:xfrm>
        <a:graphic>
          <a:graphicData uri="http://schemas.openxmlformats.org/presentationml/2006/ole">
            <p:oleObj spid="_x0000_s54290" name="Equation" r:id="rId12" imgW="139680" imgH="139680" progId="Equation.DSMT4">
              <p:embed/>
            </p:oleObj>
          </a:graphicData>
        </a:graphic>
      </p:graphicFrame>
      <p:sp>
        <p:nvSpPr>
          <p:cNvPr id="82" name="Rectangle 81"/>
          <p:cNvSpPr/>
          <p:nvPr/>
        </p:nvSpPr>
        <p:spPr bwMode="auto">
          <a:xfrm>
            <a:off x="4001294" y="4286250"/>
            <a:ext cx="457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83" name="Object 5"/>
          <p:cNvGraphicFramePr>
            <a:graphicFrameLocks noChangeAspect="1"/>
          </p:cNvGraphicFramePr>
          <p:nvPr/>
        </p:nvGraphicFramePr>
        <p:xfrm>
          <a:off x="4117975" y="4422775"/>
          <a:ext cx="223838" cy="412750"/>
        </p:xfrm>
        <a:graphic>
          <a:graphicData uri="http://schemas.openxmlformats.org/presentationml/2006/ole">
            <p:oleObj spid="_x0000_s54292" name="Equation" r:id="rId13" imgW="88560" imgH="164880" progId="Equation.DSMT4">
              <p:embed/>
            </p:oleObj>
          </a:graphicData>
        </a:graphic>
      </p:graphicFrame>
      <p:cxnSp>
        <p:nvCxnSpPr>
          <p:cNvPr id="84" name="Shape 13"/>
          <p:cNvCxnSpPr/>
          <p:nvPr/>
        </p:nvCxnSpPr>
        <p:spPr bwMode="auto">
          <a:xfrm>
            <a:off x="4458494" y="4628356"/>
            <a:ext cx="265906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5" name="Shape 13"/>
          <p:cNvCxnSpPr/>
          <p:nvPr/>
        </p:nvCxnSpPr>
        <p:spPr bwMode="auto">
          <a:xfrm>
            <a:off x="3657600" y="4628356"/>
            <a:ext cx="343694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54293" name="Object 26"/>
          <p:cNvGraphicFramePr>
            <a:graphicFrameLocks noChangeAspect="1"/>
          </p:cNvGraphicFramePr>
          <p:nvPr/>
        </p:nvGraphicFramePr>
        <p:xfrm>
          <a:off x="3429000" y="4038600"/>
          <a:ext cx="541338" cy="571500"/>
        </p:xfrm>
        <a:graphic>
          <a:graphicData uri="http://schemas.openxmlformats.org/presentationml/2006/ole">
            <p:oleObj spid="_x0000_s54293" name="Equation" r:id="rId14" imgW="215640" imgH="228600" progId="Equation.DSMT4">
              <p:embed/>
            </p:oleObj>
          </a:graphicData>
        </a:graphic>
      </p:graphicFrame>
      <p:graphicFrame>
        <p:nvGraphicFramePr>
          <p:cNvPr id="54294" name="Object 8"/>
          <p:cNvGraphicFramePr>
            <a:graphicFrameLocks noChangeAspect="1"/>
          </p:cNvGraphicFramePr>
          <p:nvPr/>
        </p:nvGraphicFramePr>
        <p:xfrm>
          <a:off x="4495800" y="4038600"/>
          <a:ext cx="382588" cy="571500"/>
        </p:xfrm>
        <a:graphic>
          <a:graphicData uri="http://schemas.openxmlformats.org/presentationml/2006/ole">
            <p:oleObj spid="_x0000_s54294" name="Equation" r:id="rId15" imgW="152280" imgH="2286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524000" y="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Recursive Control Strategy</a:t>
            </a:r>
            <a:endParaRPr lang="en-US" sz="3000" b="1" i="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573385" y="2282428"/>
            <a:ext cx="6096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3608" y="2351485"/>
          <a:ext cx="509154" cy="700087"/>
        </p:xfrm>
        <a:graphic>
          <a:graphicData uri="http://schemas.openxmlformats.org/presentationml/2006/ole">
            <p:oleObj spid="_x0000_s55298" name="Equation" r:id="rId4" imgW="203040" imgH="279360" progId="Equation.DSMT4">
              <p:embed/>
            </p:oleObj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228773" y="2434828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59085" y="3561558"/>
            <a:ext cx="838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7416800" y="3619500"/>
          <a:ext cx="923925" cy="571500"/>
        </p:xfrm>
        <a:graphic>
          <a:graphicData uri="http://schemas.openxmlformats.org/presentationml/2006/ole">
            <p:oleObj spid="_x0000_s55299" name="Equation" r:id="rId5" imgW="368280" imgH="228600" progId="Equation.DSMT4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4823835" y="2358628"/>
            <a:ext cx="9906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841875" y="2416175"/>
          <a:ext cx="955675" cy="571500"/>
        </p:xfrm>
        <a:graphic>
          <a:graphicData uri="http://schemas.openxmlformats.org/presentationml/2006/ole">
            <p:oleObj spid="_x0000_s55300" name="Equation" r:id="rId6" imgW="380880" imgH="228600" progId="Equation.DSMT4">
              <p:embed/>
            </p:oleObj>
          </a:graphicData>
        </a:graphic>
      </p:graphicFrame>
      <p:cxnSp>
        <p:nvCxnSpPr>
          <p:cNvPr id="12" name="Shape 11"/>
          <p:cNvCxnSpPr>
            <a:stCxn id="7" idx="1"/>
            <a:endCxn id="6" idx="4"/>
          </p:cNvCxnSpPr>
          <p:nvPr/>
        </p:nvCxnSpPr>
        <p:spPr bwMode="auto">
          <a:xfrm rot="10800000">
            <a:off x="6533573" y="2968228"/>
            <a:ext cx="925512" cy="936230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hape 13"/>
          <p:cNvCxnSpPr/>
          <p:nvPr/>
        </p:nvCxnSpPr>
        <p:spPr bwMode="auto">
          <a:xfrm>
            <a:off x="6838373" y="2701131"/>
            <a:ext cx="735012" cy="79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Shape 13"/>
          <p:cNvCxnSpPr/>
          <p:nvPr/>
        </p:nvCxnSpPr>
        <p:spPr bwMode="auto">
          <a:xfrm>
            <a:off x="5814435" y="2700734"/>
            <a:ext cx="414338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hape 13"/>
          <p:cNvCxnSpPr>
            <a:stCxn id="4" idx="3"/>
            <a:endCxn id="7" idx="3"/>
          </p:cNvCxnSpPr>
          <p:nvPr/>
        </p:nvCxnSpPr>
        <p:spPr bwMode="auto">
          <a:xfrm>
            <a:off x="8182985" y="2701528"/>
            <a:ext cx="114300" cy="1202930"/>
          </a:xfrm>
          <a:prstGeom prst="bentConnector3">
            <a:avLst>
              <a:gd name="adj1" fmla="val 30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6899275" y="1835150"/>
          <a:ext cx="446088" cy="698500"/>
        </p:xfrm>
        <a:graphic>
          <a:graphicData uri="http://schemas.openxmlformats.org/presentationml/2006/ole">
            <p:oleObj spid="_x0000_s55301" name="Equation" r:id="rId7" imgW="177480" imgH="279360" progId="Equation.DSMT4">
              <p:embed/>
            </p:oleObj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8674100" y="2051050"/>
          <a:ext cx="414338" cy="571500"/>
        </p:xfrm>
        <a:graphic>
          <a:graphicData uri="http://schemas.openxmlformats.org/presentationml/2006/ole">
            <p:oleObj spid="_x0000_s55302" name="Equation" r:id="rId8" imgW="164880" imgH="228600" progId="Equation.DSMT4">
              <p:embed/>
            </p:oleObj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6099608" y="2888457"/>
          <a:ext cx="349250" cy="349250"/>
        </p:xfrm>
        <a:graphic>
          <a:graphicData uri="http://schemas.openxmlformats.org/presentationml/2006/ole">
            <p:oleObj spid="_x0000_s55303" name="Equation" r:id="rId9" imgW="139680" imgH="139680" progId="Equation.DSMT4">
              <p:embed/>
            </p:oleObj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6019800" y="2209800"/>
          <a:ext cx="349250" cy="349250"/>
        </p:xfrm>
        <a:graphic>
          <a:graphicData uri="http://schemas.openxmlformats.org/presentationml/2006/ole">
            <p:oleObj spid="_x0000_s55304" name="Equation" r:id="rId10" imgW="139680" imgH="139680" progId="Equation.DSMT4">
              <p:embed/>
            </p:oleObj>
          </a:graphicData>
        </a:graphic>
      </p:graphicFrame>
      <p:cxnSp>
        <p:nvCxnSpPr>
          <p:cNvPr id="54" name="Shape 13"/>
          <p:cNvCxnSpPr/>
          <p:nvPr/>
        </p:nvCxnSpPr>
        <p:spPr bwMode="auto">
          <a:xfrm>
            <a:off x="8182985" y="2700734"/>
            <a:ext cx="961015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Shape 13"/>
          <p:cNvCxnSpPr/>
          <p:nvPr/>
        </p:nvCxnSpPr>
        <p:spPr bwMode="auto">
          <a:xfrm flipV="1">
            <a:off x="4414476" y="2699742"/>
            <a:ext cx="409359" cy="357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4343400" y="2051050"/>
          <a:ext cx="541338" cy="571500"/>
        </p:xfrm>
        <a:graphic>
          <a:graphicData uri="http://schemas.openxmlformats.org/presentationml/2006/ole">
            <p:oleObj spid="_x0000_s55305" name="Equation" r:id="rId11" imgW="215640" imgH="228600" progId="Equation.DSMT4">
              <p:embed/>
            </p:oleObj>
          </a:graphicData>
        </a:graphic>
      </p:graphicFrame>
      <p:sp>
        <p:nvSpPr>
          <p:cNvPr id="51" name="Rectangle 50"/>
          <p:cNvSpPr/>
          <p:nvPr/>
        </p:nvSpPr>
        <p:spPr bwMode="auto">
          <a:xfrm>
            <a:off x="3204008" y="2358628"/>
            <a:ext cx="1210468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2" name="Object 5"/>
          <p:cNvGraphicFramePr>
            <a:graphicFrameLocks noChangeAspect="1"/>
          </p:cNvGraphicFramePr>
          <p:nvPr/>
        </p:nvGraphicFramePr>
        <p:xfrm>
          <a:off x="3267905" y="2399903"/>
          <a:ext cx="1082675" cy="603250"/>
        </p:xfrm>
        <a:graphic>
          <a:graphicData uri="http://schemas.openxmlformats.org/presentationml/2006/ole">
            <p:oleObj spid="_x0000_s55306" name="Equation" r:id="rId12" imgW="431640" imgH="241200" progId="Equation.DSMT4">
              <p:embed/>
            </p:oleObj>
          </a:graphicData>
        </a:graphic>
      </p:graphicFrame>
      <p:sp>
        <p:nvSpPr>
          <p:cNvPr id="53" name="Oval 52"/>
          <p:cNvSpPr/>
          <p:nvPr/>
        </p:nvSpPr>
        <p:spPr bwMode="auto">
          <a:xfrm>
            <a:off x="2286000" y="2434828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817702" y="1154907"/>
            <a:ext cx="1093787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56" name="Object 5"/>
          <p:cNvGraphicFramePr>
            <a:graphicFrameLocks noChangeAspect="1"/>
          </p:cNvGraphicFramePr>
          <p:nvPr/>
        </p:nvGraphicFramePr>
        <p:xfrm>
          <a:off x="4902200" y="1212850"/>
          <a:ext cx="923925" cy="571500"/>
        </p:xfrm>
        <a:graphic>
          <a:graphicData uri="http://schemas.openxmlformats.org/presentationml/2006/ole">
            <p:oleObj spid="_x0000_s55307" name="Equation" r:id="rId13" imgW="368280" imgH="228600" progId="Equation.DSMT4">
              <p:embed/>
            </p:oleObj>
          </a:graphicData>
        </a:graphic>
      </p:graphicFrame>
      <p:cxnSp>
        <p:nvCxnSpPr>
          <p:cNvPr id="57" name="Shape 13"/>
          <p:cNvCxnSpPr/>
          <p:nvPr/>
        </p:nvCxnSpPr>
        <p:spPr bwMode="auto">
          <a:xfrm>
            <a:off x="2895600" y="2701131"/>
            <a:ext cx="308408" cy="79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4" name="Shape 13"/>
          <p:cNvCxnSpPr>
            <a:stCxn id="4" idx="3"/>
            <a:endCxn id="55" idx="3"/>
          </p:cNvCxnSpPr>
          <p:nvPr/>
        </p:nvCxnSpPr>
        <p:spPr bwMode="auto">
          <a:xfrm flipH="1" flipV="1">
            <a:off x="5911489" y="1497807"/>
            <a:ext cx="2271496" cy="1203721"/>
          </a:xfrm>
          <a:prstGeom prst="bentConnector3">
            <a:avLst>
              <a:gd name="adj1" fmla="val -15096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9" name="Shape 13"/>
          <p:cNvCxnSpPr>
            <a:stCxn id="55" idx="1"/>
            <a:endCxn id="53" idx="0"/>
          </p:cNvCxnSpPr>
          <p:nvPr/>
        </p:nvCxnSpPr>
        <p:spPr bwMode="auto">
          <a:xfrm rot="10800000" flipV="1">
            <a:off x="2590800" y="1497806"/>
            <a:ext cx="2226902" cy="937021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53269" name="Object 16"/>
          <p:cNvGraphicFramePr>
            <a:graphicFrameLocks noChangeAspect="1"/>
          </p:cNvGraphicFramePr>
          <p:nvPr/>
        </p:nvGraphicFramePr>
        <p:xfrm>
          <a:off x="2146300" y="2101454"/>
          <a:ext cx="317500" cy="254000"/>
        </p:xfrm>
        <a:graphic>
          <a:graphicData uri="http://schemas.openxmlformats.org/presentationml/2006/ole">
            <p:oleObj spid="_x0000_s55308" name="Equation" r:id="rId14" imgW="126720" imgH="101520" progId="Equation.DSMT4">
              <p:embed/>
            </p:oleObj>
          </a:graphicData>
        </a:graphic>
      </p:graphicFrame>
      <p:sp>
        <p:nvSpPr>
          <p:cNvPr id="86" name="Rectangle 85"/>
          <p:cNvSpPr/>
          <p:nvPr/>
        </p:nvSpPr>
        <p:spPr bwMode="auto">
          <a:xfrm>
            <a:off x="1562894" y="2358628"/>
            <a:ext cx="457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87" name="Object 5"/>
          <p:cNvGraphicFramePr>
            <a:graphicFrameLocks noChangeAspect="1"/>
          </p:cNvGraphicFramePr>
          <p:nvPr/>
        </p:nvGraphicFramePr>
        <p:xfrm>
          <a:off x="1584325" y="2416175"/>
          <a:ext cx="414338" cy="571500"/>
        </p:xfrm>
        <a:graphic>
          <a:graphicData uri="http://schemas.openxmlformats.org/presentationml/2006/ole">
            <p:oleObj spid="_x0000_s55309" name="Equation" r:id="rId15" imgW="164880" imgH="228600" progId="Equation.DSMT4">
              <p:embed/>
            </p:oleObj>
          </a:graphicData>
        </a:graphic>
      </p:graphicFrame>
      <p:cxnSp>
        <p:nvCxnSpPr>
          <p:cNvPr id="88" name="Shape 13"/>
          <p:cNvCxnSpPr/>
          <p:nvPr/>
        </p:nvCxnSpPr>
        <p:spPr bwMode="auto">
          <a:xfrm>
            <a:off x="2020094" y="2700734"/>
            <a:ext cx="265906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1" name="Oval 90"/>
          <p:cNvSpPr/>
          <p:nvPr/>
        </p:nvSpPr>
        <p:spPr bwMode="auto">
          <a:xfrm>
            <a:off x="609600" y="2434828"/>
            <a:ext cx="609600" cy="533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6666"/>
              </a:buClr>
              <a:buSzPct val="100000"/>
              <a:buFont typeface="Arial" charset="0"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3" name="Shape 13"/>
          <p:cNvCxnSpPr/>
          <p:nvPr/>
        </p:nvCxnSpPr>
        <p:spPr bwMode="auto">
          <a:xfrm>
            <a:off x="1219200" y="2700734"/>
            <a:ext cx="343694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7" name="Shape 13"/>
          <p:cNvCxnSpPr>
            <a:stCxn id="4" idx="3"/>
            <a:endCxn id="91" idx="4"/>
          </p:cNvCxnSpPr>
          <p:nvPr/>
        </p:nvCxnSpPr>
        <p:spPr bwMode="auto">
          <a:xfrm flipH="1">
            <a:off x="914400" y="2701528"/>
            <a:ext cx="7268585" cy="266700"/>
          </a:xfrm>
          <a:prstGeom prst="bentConnector4">
            <a:avLst>
              <a:gd name="adj1" fmla="val -4718"/>
              <a:gd name="adj2" fmla="val 682144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2" name="Shape 13"/>
          <p:cNvCxnSpPr/>
          <p:nvPr/>
        </p:nvCxnSpPr>
        <p:spPr bwMode="auto">
          <a:xfrm>
            <a:off x="0" y="2700734"/>
            <a:ext cx="609600" cy="158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53272" name="Object 24"/>
          <p:cNvGraphicFramePr>
            <a:graphicFrameLocks noChangeAspect="1"/>
          </p:cNvGraphicFramePr>
          <p:nvPr/>
        </p:nvGraphicFramePr>
        <p:xfrm>
          <a:off x="457200" y="2133600"/>
          <a:ext cx="349250" cy="349250"/>
        </p:xfrm>
        <a:graphic>
          <a:graphicData uri="http://schemas.openxmlformats.org/presentationml/2006/ole">
            <p:oleObj spid="_x0000_s55310" name="Equation" r:id="rId16" imgW="139680" imgH="139680" progId="Equation.DSMT4">
              <p:embed/>
            </p:oleObj>
          </a:graphicData>
        </a:graphic>
      </p:graphicFrame>
      <p:graphicFrame>
        <p:nvGraphicFramePr>
          <p:cNvPr id="53273" name="Object 25"/>
          <p:cNvGraphicFramePr>
            <a:graphicFrameLocks noChangeAspect="1"/>
          </p:cNvGraphicFramePr>
          <p:nvPr/>
        </p:nvGraphicFramePr>
        <p:xfrm>
          <a:off x="457200" y="3048000"/>
          <a:ext cx="317500" cy="254000"/>
        </p:xfrm>
        <a:graphic>
          <a:graphicData uri="http://schemas.openxmlformats.org/presentationml/2006/ole">
            <p:oleObj spid="_x0000_s55311" name="Equation" r:id="rId17" imgW="126720" imgH="101520" progId="Equation.DSMT4">
              <p:embed/>
            </p:oleObj>
          </a:graphicData>
        </a:graphic>
      </p:graphicFrame>
      <p:graphicFrame>
        <p:nvGraphicFramePr>
          <p:cNvPr id="53274" name="Object 8"/>
          <p:cNvGraphicFramePr>
            <a:graphicFrameLocks noChangeAspect="1"/>
          </p:cNvGraphicFramePr>
          <p:nvPr/>
        </p:nvGraphicFramePr>
        <p:xfrm>
          <a:off x="-15875" y="1981200"/>
          <a:ext cx="573088" cy="571500"/>
        </p:xfrm>
        <a:graphic>
          <a:graphicData uri="http://schemas.openxmlformats.org/presentationml/2006/ole">
            <p:oleObj spid="_x0000_s55312" name="Equation" r:id="rId18" imgW="228600" imgH="228600" progId="Equation.DSMT4">
              <p:embed/>
            </p:oleObj>
          </a:graphicData>
        </a:graphic>
      </p:graphicFrame>
      <p:cxnSp>
        <p:nvCxnSpPr>
          <p:cNvPr id="125" name="Shape 13"/>
          <p:cNvCxnSpPr>
            <a:endCxn id="53" idx="4"/>
          </p:cNvCxnSpPr>
          <p:nvPr/>
        </p:nvCxnSpPr>
        <p:spPr bwMode="auto">
          <a:xfrm flipV="1">
            <a:off x="1828800" y="2968228"/>
            <a:ext cx="762000" cy="689372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53275" name="Object 27"/>
          <p:cNvGraphicFramePr>
            <a:graphicFrameLocks noChangeAspect="1"/>
          </p:cNvGraphicFramePr>
          <p:nvPr/>
        </p:nvGraphicFramePr>
        <p:xfrm>
          <a:off x="1339850" y="3213100"/>
          <a:ext cx="604838" cy="698500"/>
        </p:xfrm>
        <a:graphic>
          <a:graphicData uri="http://schemas.openxmlformats.org/presentationml/2006/ole">
            <p:oleObj spid="_x0000_s55313" name="Equation" r:id="rId19" imgW="241200" imgH="279360" progId="Equation.DSMT4">
              <p:embed/>
            </p:oleObj>
          </a:graphicData>
        </a:graphic>
      </p:graphicFrame>
      <p:graphicFrame>
        <p:nvGraphicFramePr>
          <p:cNvPr id="53276" name="Object 28"/>
          <p:cNvGraphicFramePr>
            <a:graphicFrameLocks noChangeAspect="1"/>
          </p:cNvGraphicFramePr>
          <p:nvPr/>
        </p:nvGraphicFramePr>
        <p:xfrm>
          <a:off x="2209800" y="2971800"/>
          <a:ext cx="349250" cy="349250"/>
        </p:xfrm>
        <a:graphic>
          <a:graphicData uri="http://schemas.openxmlformats.org/presentationml/2006/ole">
            <p:oleObj spid="_x0000_s55314" name="Equation" r:id="rId20" imgW="139680" imgH="139680" progId="Equation.DSMT4">
              <p:embed/>
            </p:oleObj>
          </a:graphicData>
        </a:graphic>
      </p:graphicFrame>
      <p:graphicFrame>
        <p:nvGraphicFramePr>
          <p:cNvPr id="53277" name="Object 18"/>
          <p:cNvGraphicFramePr>
            <a:graphicFrameLocks noChangeAspect="1"/>
          </p:cNvGraphicFramePr>
          <p:nvPr/>
        </p:nvGraphicFramePr>
        <p:xfrm>
          <a:off x="1333500" y="4800600"/>
          <a:ext cx="6089650" cy="1079500"/>
        </p:xfrm>
        <a:graphic>
          <a:graphicData uri="http://schemas.openxmlformats.org/presentationml/2006/ole">
            <p:oleObj spid="_x0000_s55315" name="Equation" r:id="rId21" imgW="2425680" imgH="4316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524000" y="-76200"/>
            <a:ext cx="7391400" cy="1028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339725" indent="-339725">
              <a:spcBef>
                <a:spcPts val="65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 b="1" i="0" dirty="0" smtClean="0">
                <a:solidFill>
                  <a:srgbClr val="000000"/>
                </a:solidFill>
              </a:rPr>
              <a:t>Quad-Rotor Dynamics</a:t>
            </a:r>
            <a:endParaRPr lang="en-US" sz="3000" b="1" i="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1788" y="484188"/>
          <a:ext cx="8618537" cy="5738812"/>
        </p:xfrm>
        <a:graphic>
          <a:graphicData uri="http://schemas.openxmlformats.org/presentationml/2006/ole">
            <p:oleObj spid="_x0000_s10245" name="Equation" r:id="rId4" imgW="5092560" imgH="339084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336666"/>
          </a:buClr>
          <a:buSzPct val="100000"/>
          <a:buFont typeface="Arial" charset="0"/>
          <a:buNone/>
          <a:tabLst/>
          <a:defRPr kumimoji="0" lang="en-GB" sz="16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336666"/>
          </a:buClr>
          <a:buSzPct val="100000"/>
          <a:buFont typeface="Arial" charset="0"/>
          <a:buNone/>
          <a:tabLst/>
          <a:defRPr kumimoji="0" lang="en-GB" sz="16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336666"/>
          </a:buClr>
          <a:buSzPct val="100000"/>
          <a:buFont typeface="Arial" charset="0"/>
          <a:buNone/>
          <a:tabLst/>
          <a:defRPr kumimoji="0" lang="en-GB" sz="16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336666"/>
          </a:buClr>
          <a:buSzPct val="100000"/>
          <a:buFont typeface="Arial" charset="0"/>
          <a:buNone/>
          <a:tabLst/>
          <a:defRPr kumimoji="0" lang="en-GB" sz="16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777</Words>
  <Application>Microsoft Office PowerPoint</Application>
  <PresentationFormat>On-screen Show (4:3)</PresentationFormat>
  <Paragraphs>117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Times New Roman</vt:lpstr>
      <vt:lpstr>Arial</vt:lpstr>
      <vt:lpstr>Wingdings</vt:lpstr>
      <vt:lpstr>Arial Unicode MS</vt:lpstr>
      <vt:lpstr>Office Theme</vt:lpstr>
      <vt:lpstr>Office Theme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sztipaj</dc:creator>
  <cp:lastModifiedBy>Nicholas Kottenstette</cp:lastModifiedBy>
  <cp:revision>92</cp:revision>
  <dcterms:modified xsi:type="dcterms:W3CDTF">2009-12-02T20:09:32Z</dcterms:modified>
</cp:coreProperties>
</file>