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4"/>
  </p:notesMasterIdLst>
  <p:sldIdLst>
    <p:sldId id="256" r:id="rId3"/>
    <p:sldId id="257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79" r:id="rId12"/>
    <p:sldId id="287" r:id="rId13"/>
    <p:sldId id="288" r:id="rId14"/>
    <p:sldId id="289" r:id="rId15"/>
    <p:sldId id="290" r:id="rId16"/>
    <p:sldId id="291" r:id="rId17"/>
    <p:sldId id="293" r:id="rId18"/>
    <p:sldId id="292" r:id="rId19"/>
    <p:sldId id="296" r:id="rId20"/>
    <p:sldId id="297" r:id="rId21"/>
    <p:sldId id="295" r:id="rId22"/>
    <p:sldId id="299" r:id="rId23"/>
    <p:sldId id="298" r:id="rId24"/>
    <p:sldId id="300" r:id="rId25"/>
    <p:sldId id="319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02" r:id="rId37"/>
    <p:sldId id="303" r:id="rId38"/>
    <p:sldId id="304" r:id="rId39"/>
    <p:sldId id="306" r:id="rId40"/>
    <p:sldId id="305" r:id="rId41"/>
    <p:sldId id="307" r:id="rId42"/>
    <p:sldId id="308" r:id="rId43"/>
  </p:sldIdLst>
  <p:sldSz cx="9144000" cy="6858000" type="screen4x3"/>
  <p:notesSz cx="6858000" cy="8758238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336666"/>
      </a:buClr>
      <a:buSzPct val="100000"/>
      <a:buFont typeface="Arial" charset="0"/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336666"/>
      </a:buClr>
      <a:buSzPct val="100000"/>
      <a:buFont typeface="Arial" charset="0"/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336666"/>
      </a:buClr>
      <a:buSzPct val="100000"/>
      <a:buFont typeface="Arial" charset="0"/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336666"/>
      </a:buClr>
      <a:buSzPct val="100000"/>
      <a:buFont typeface="Arial" charset="0"/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336666"/>
      </a:buClr>
      <a:buSzPct val="100000"/>
      <a:buFont typeface="Arial" charset="0"/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70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image" Target="../media/image126.png"/><Relationship Id="rId4" Type="http://schemas.openxmlformats.org/officeDocument/2006/relationships/image" Target="../media/image129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87582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87582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38250" y="657225"/>
            <a:ext cx="4378325" cy="32813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6025" cy="3938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280" tIns="44640" rIns="89280" bIns="446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8304213"/>
            <a:ext cx="2971800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321675"/>
            <a:ext cx="2968625" cy="43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280" tIns="44640" rIns="89280" bIns="4464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</a:lstStyle>
          <a:p>
            <a:fld id="{4FF078E5-FBC3-4333-9571-69C4E4CCA7F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246D98-4DDD-4541-BD0D-3E4B5F8A5E33}" type="slidenum">
              <a:rPr lang="en-US"/>
              <a:pPr/>
              <a:t>1</a:t>
            </a:fld>
            <a:endParaRPr lang="en-US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4408D0C-DA82-45E3-A2D0-6641899A6946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10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11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12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13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14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15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16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17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18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18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19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19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AFF1C6-637E-4D82-ADD0-F582C17FA908}" type="slidenum">
              <a:rPr lang="en-US"/>
              <a:pPr/>
              <a:t>2</a:t>
            </a:fld>
            <a:endParaRPr lang="en-US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FD3945D-BD92-4303-8E6E-0B57490EF9D4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20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20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21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21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22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22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23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23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24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4B9A89-21B3-46A7-AAD3-682F5022A988}" type="slidenum">
              <a:rPr lang="en-US"/>
              <a:pPr/>
              <a:t>25</a:t>
            </a:fld>
            <a:endParaRPr lang="en-U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657225"/>
            <a:ext cx="4375150" cy="3281363"/>
          </a:xfrm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D50C7-18CA-498B-98AB-3A37118B6F13}" type="slidenum">
              <a:rPr lang="en-US"/>
              <a:pPr/>
              <a:t>26</a:t>
            </a:fld>
            <a:endParaRPr 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657225"/>
            <a:ext cx="4375150" cy="3281363"/>
          </a:xfrm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5ACF8-713D-49A5-BA93-F4FE9933850F}" type="slidenum">
              <a:rPr lang="en-US"/>
              <a:pPr/>
              <a:t>27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657225"/>
            <a:ext cx="4375150" cy="3281363"/>
          </a:xfrm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95969-8602-41A9-9966-7D359C329924}" type="slidenum">
              <a:rPr lang="en-US"/>
              <a:pPr/>
              <a:t>28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657225"/>
            <a:ext cx="4375150" cy="3281363"/>
          </a:xfrm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AF17CE-5BC4-43EB-91A4-ABE71763A8C5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1425" y="655638"/>
            <a:ext cx="4379913" cy="3284537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160084"/>
            <a:ext cx="5029200" cy="3942636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AFF1C6-637E-4D82-ADD0-F582C17FA908}" type="slidenum">
              <a:rPr lang="en-US"/>
              <a:pPr/>
              <a:t>3</a:t>
            </a:fld>
            <a:endParaRPr lang="en-US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FD3945D-BD92-4303-8E6E-0B57490EF9D4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39838" y="657225"/>
            <a:ext cx="4378325" cy="3284538"/>
          </a:xfrm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F4060E-4DB2-48EB-B0BF-EDF1EFC52AB6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AFF1C6-637E-4D82-ADD0-F582C17FA908}" type="slidenum">
              <a:rPr lang="en-US"/>
              <a:pPr/>
              <a:t>4</a:t>
            </a:fld>
            <a:endParaRPr lang="en-US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FD3945D-BD92-4303-8E6E-0B57490EF9D4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AFF1C6-637E-4D82-ADD0-F582C17FA908}" type="slidenum">
              <a:rPr lang="en-US"/>
              <a:pPr/>
              <a:t>5</a:t>
            </a:fld>
            <a:endParaRPr lang="en-US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FD3945D-BD92-4303-8E6E-0B57490EF9D4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AFF1C6-637E-4D82-ADD0-F582C17FA908}" type="slidenum">
              <a:rPr lang="en-US"/>
              <a:pPr/>
              <a:t>6</a:t>
            </a:fld>
            <a:endParaRPr lang="en-US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FD3945D-BD92-4303-8E6E-0B57490EF9D4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AFF1C6-637E-4D82-ADD0-F582C17FA908}" type="slidenum">
              <a:rPr lang="en-US"/>
              <a:pPr/>
              <a:t>7</a:t>
            </a:fld>
            <a:endParaRPr lang="en-US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FD3945D-BD92-4303-8E6E-0B57490EF9D4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AFF1C6-637E-4D82-ADD0-F582C17FA908}" type="slidenum">
              <a:rPr lang="en-US"/>
              <a:pPr/>
              <a:t>8</a:t>
            </a:fld>
            <a:endParaRPr lang="en-US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FD3945D-BD92-4303-8E6E-0B57490EF9D4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AFF1C6-637E-4D82-ADD0-F582C17FA908}" type="slidenum">
              <a:rPr lang="en-US"/>
              <a:pPr/>
              <a:t>9</a:t>
            </a:fld>
            <a:endParaRPr lang="en-US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FD3945D-BD92-4303-8E6E-0B57490EF9D4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5963" y="-76200"/>
            <a:ext cx="1846262" cy="6550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-76200"/>
            <a:ext cx="5389563" cy="6550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009C194-4C70-4F8C-B2E6-C34218798A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DB4CA84-227D-4DAA-8ED7-FCF38FB73A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3103F75-CBFB-4E5E-A302-79AACDC303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447800"/>
            <a:ext cx="3617913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4313" y="1447800"/>
            <a:ext cx="3617912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4ADF693-ADE0-4E53-BB85-3C44EF2330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F957DBF-9E4F-4771-96A8-E44288B90C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B69BAC8-79C1-4359-A026-ED6584131A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112F676-2E5B-4BFD-AB74-34C6C3938B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33A494B-3178-4380-BABF-C7E2080AF0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C3D0DC2-7F14-432F-BC4A-B6C321C3C0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4381AA3-F9E5-43C4-9921-4E4F710E53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5963" y="-76200"/>
            <a:ext cx="1846262" cy="6550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-76200"/>
            <a:ext cx="5389563" cy="6550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73F0AE0-49D4-44FF-94B1-133BC015AB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447800"/>
            <a:ext cx="3617913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4313" y="1447800"/>
            <a:ext cx="3617912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-76200"/>
            <a:ext cx="7388225" cy="1025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447800"/>
            <a:ext cx="7388225" cy="5026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 flipV="1">
            <a:off x="1371600" y="-3175"/>
            <a:ext cx="1588" cy="84455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" name="Oval 4"/>
          <p:cNvSpPr>
            <a:spLocks noChangeArrowheads="1"/>
          </p:cNvSpPr>
          <p:nvPr/>
        </p:nvSpPr>
        <p:spPr bwMode="auto">
          <a:xfrm>
            <a:off x="152400" y="304800"/>
            <a:ext cx="228600" cy="228600"/>
          </a:xfrm>
          <a:prstGeom prst="ellipse">
            <a:avLst/>
          </a:prstGeom>
          <a:solidFill>
            <a:srgbClr val="3366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Oval 5"/>
          <p:cNvSpPr>
            <a:spLocks noChangeArrowheads="1"/>
          </p:cNvSpPr>
          <p:nvPr/>
        </p:nvSpPr>
        <p:spPr bwMode="auto">
          <a:xfrm>
            <a:off x="539750" y="304800"/>
            <a:ext cx="228600" cy="228600"/>
          </a:xfrm>
          <a:prstGeom prst="ellipse">
            <a:avLst/>
          </a:prstGeom>
          <a:solidFill>
            <a:srgbClr val="99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927100" y="304800"/>
            <a:ext cx="228600" cy="228600"/>
          </a:xfrm>
          <a:prstGeom prst="ellipse">
            <a:avLst/>
          </a:prstGeom>
          <a:solidFill>
            <a:srgbClr val="CC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197850" y="6521450"/>
            <a:ext cx="1106488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FB7A20F-FEF6-4C0E-B1C0-F5E317A0D6A8}" type="slidenum">
              <a:rPr lang="en-US">
                <a:solidFill>
                  <a:srgbClr val="336666"/>
                </a:solidFill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US">
              <a:solidFill>
                <a:srgbClr val="3366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39725" indent="-339725" algn="l" defTabSz="457200" rtl="0" eaLnBrk="0" fontAlgn="base" hangingPunct="0">
        <a:spcBef>
          <a:spcPts val="650"/>
        </a:spcBef>
        <a:spcAft>
          <a:spcPct val="0"/>
        </a:spcAft>
        <a:buClr>
          <a:srgbClr val="336666"/>
        </a:buClr>
        <a:buSzPct val="70000"/>
        <a:buFont typeface="Wingdings" pitchFamily="2" charset="2"/>
        <a:buChar char="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57200" rtl="0" eaLnBrk="0" fontAlgn="base" hangingPunct="0">
        <a:spcBef>
          <a:spcPts val="600"/>
        </a:spcBef>
        <a:spcAft>
          <a:spcPct val="0"/>
        </a:spcAft>
        <a:buClr>
          <a:srgbClr val="99CCCC"/>
        </a:buClr>
        <a:buSzPct val="75000"/>
        <a:buFont typeface="Wingdings" pitchFamily="2" charset="2"/>
        <a:buChar char="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CCCCCC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Line 1"/>
          <p:cNvSpPr>
            <a:spLocks noChangeShapeType="1"/>
          </p:cNvSpPr>
          <p:nvPr/>
        </p:nvSpPr>
        <p:spPr bwMode="auto">
          <a:xfrm>
            <a:off x="1905000" y="1219200"/>
            <a:ext cx="1588" cy="2057400"/>
          </a:xfrm>
          <a:prstGeom prst="line">
            <a:avLst/>
          </a:prstGeom>
          <a:noFill/>
          <a:ln w="349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47675" y="828675"/>
            <a:ext cx="952500" cy="781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00050" y="1735138"/>
            <a:ext cx="1047750" cy="104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04813" y="2909888"/>
            <a:ext cx="1038225" cy="971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47675" y="4006850"/>
            <a:ext cx="952500" cy="962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447675" y="5095875"/>
            <a:ext cx="952500" cy="923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-76200"/>
            <a:ext cx="7388225" cy="1025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447800"/>
            <a:ext cx="7388225" cy="5026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7086600" y="6248400"/>
            <a:ext cx="15240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810000" y="624840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2209800" y="6248400"/>
            <a:ext cx="12160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</a:tabLst>
              <a:defRPr sz="1400">
                <a:solidFill>
                  <a:srgbClr val="336666"/>
                </a:solidFill>
                <a:latin typeface="Times New Roman" pitchFamily="18" charset="0"/>
                <a:cs typeface="Arial Unicode MS" charset="0"/>
              </a:defRPr>
            </a:lvl1pPr>
          </a:lstStyle>
          <a:p>
            <a:fld id="{84EDF4C7-9545-4711-8828-64F480308D2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39725" indent="-339725" algn="l" defTabSz="457200" rtl="0" eaLnBrk="0" fontAlgn="base" hangingPunct="0">
        <a:spcBef>
          <a:spcPts val="650"/>
        </a:spcBef>
        <a:spcAft>
          <a:spcPct val="0"/>
        </a:spcAft>
        <a:buClr>
          <a:srgbClr val="336666"/>
        </a:buClr>
        <a:buSzPct val="70000"/>
        <a:buFont typeface="Wingdings" pitchFamily="2" charset="2"/>
        <a:buChar char="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57200" rtl="0" eaLnBrk="0" fontAlgn="base" hangingPunct="0">
        <a:spcBef>
          <a:spcPts val="600"/>
        </a:spcBef>
        <a:spcAft>
          <a:spcPct val="0"/>
        </a:spcAft>
        <a:buClr>
          <a:srgbClr val="99CCCC"/>
        </a:buClr>
        <a:buSzPct val="75000"/>
        <a:buFont typeface="Wingdings" pitchFamily="2" charset="2"/>
        <a:buChar char="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CCCCCC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3.bin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2.bin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4.bin"/><Relationship Id="rId5" Type="http://schemas.openxmlformats.org/officeDocument/2006/relationships/image" Target="../media/image86.png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image" Target="../media/image86.png"/><Relationship Id="rId9" Type="http://schemas.openxmlformats.org/officeDocument/2006/relationships/oleObject" Target="../embeddings/oleObject6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94.png"/><Relationship Id="rId4" Type="http://schemas.openxmlformats.org/officeDocument/2006/relationships/oleObject" Target="../embeddings/oleObject7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94.png"/><Relationship Id="rId4" Type="http://schemas.openxmlformats.org/officeDocument/2006/relationships/oleObject" Target="../embeddings/oleObject7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94.png"/><Relationship Id="rId4" Type="http://schemas.openxmlformats.org/officeDocument/2006/relationships/oleObject" Target="../embeddings/oleObject7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isis.vanderbilt.edu/node/4079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1.bin"/><Relationship Id="rId5" Type="http://schemas.openxmlformats.org/officeDocument/2006/relationships/oleObject" Target="../embeddings/oleObject80.bin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79.bin"/><Relationship Id="rId9" Type="http://schemas.openxmlformats.org/officeDocument/2006/relationships/oleObject" Target="../embeddings/oleObject8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0.png"/><Relationship Id="rId5" Type="http://schemas.openxmlformats.org/officeDocument/2006/relationships/oleObject" Target="../embeddings/oleObject88.bin"/><Relationship Id="rId4" Type="http://schemas.openxmlformats.org/officeDocument/2006/relationships/oleObject" Target="../embeddings/oleObject87.bin"/><Relationship Id="rId9" Type="http://schemas.openxmlformats.org/officeDocument/2006/relationships/oleObject" Target="../embeddings/oleObject9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1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5" Type="http://schemas.openxmlformats.org/officeDocument/2006/relationships/image" Target="../media/image123.png"/><Relationship Id="rId10" Type="http://schemas.openxmlformats.org/officeDocument/2006/relationships/image" Target="../media/image137.jpeg"/><Relationship Id="rId4" Type="http://schemas.openxmlformats.org/officeDocument/2006/relationships/image" Target="../media/image132.png"/><Relationship Id="rId9" Type="http://schemas.openxmlformats.org/officeDocument/2006/relationships/image" Target="../media/image1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oleObject" Target="../embeddings/oleObject12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19.png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21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2.png"/><Relationship Id="rId9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9.png"/><Relationship Id="rId9" Type="http://schemas.openxmlformats.org/officeDocument/2006/relationships/image" Target="../media/image4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905000" y="762000"/>
            <a:ext cx="70104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500" b="1" dirty="0" smtClean="0">
                <a:solidFill>
                  <a:srgbClr val="000000"/>
                </a:solidFill>
              </a:rPr>
              <a:t>FRAMEWORKS AND TOOLS FOR HIGH-CONFIDENCE OF ADAPTIVE DISTRIBUTED EMBEDDED CONTROL SYSTEMS</a:t>
            </a:r>
            <a:endParaRPr lang="en-US" sz="2500" b="1" dirty="0">
              <a:solidFill>
                <a:srgbClr val="000000"/>
              </a:solidFill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81200" y="2362200"/>
            <a:ext cx="6477000" cy="281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NL" sz="2000" dirty="0" smtClean="0">
                <a:solidFill>
                  <a:srgbClr val="000000"/>
                </a:solidFill>
              </a:rPr>
              <a:t>Janos Sztipanovits and Gabor Karsai</a:t>
            </a:r>
            <a:endParaRPr lang="nl-NL" sz="2000" dirty="0">
              <a:solidFill>
                <a:srgbClr val="000000"/>
              </a:solidFill>
            </a:endParaRPr>
          </a:p>
          <a:p>
            <a:pPr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NL" sz="2000" dirty="0">
                <a:solidFill>
                  <a:srgbClr val="000000"/>
                </a:solidFill>
              </a:rPr>
              <a:t>ISIS-Vanderbilt </a:t>
            </a:r>
            <a:r>
              <a:rPr lang="nl-NL" sz="2000" dirty="0" smtClean="0">
                <a:solidFill>
                  <a:srgbClr val="000000"/>
                </a:solidFill>
              </a:rPr>
              <a:t>University</a:t>
            </a:r>
          </a:p>
          <a:p>
            <a:pPr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NL" sz="2000" dirty="0" smtClean="0">
                <a:solidFill>
                  <a:srgbClr val="000000"/>
                </a:solidFill>
              </a:rPr>
              <a:t>Claire Tomlin, Edward Lee and Shankar Sastry</a:t>
            </a:r>
          </a:p>
          <a:p>
            <a:pPr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NL" sz="2000" dirty="0" smtClean="0">
                <a:solidFill>
                  <a:srgbClr val="000000"/>
                </a:solidFill>
              </a:rPr>
              <a:t>UC Berkley</a:t>
            </a:r>
          </a:p>
          <a:p>
            <a:pPr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NL" sz="2000" dirty="0" smtClean="0">
                <a:solidFill>
                  <a:srgbClr val="000000"/>
                </a:solidFill>
              </a:rPr>
              <a:t>Bruce Krogh and Edmund Clarke, CMU</a:t>
            </a:r>
          </a:p>
          <a:p>
            <a:pPr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NL" sz="2000" dirty="0" smtClean="0">
                <a:solidFill>
                  <a:srgbClr val="000000"/>
                </a:solidFill>
              </a:rPr>
              <a:t>Stephen Boyd, Stanford</a:t>
            </a:r>
          </a:p>
          <a:p>
            <a:pPr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NL" sz="2000" dirty="0" smtClean="0">
                <a:solidFill>
                  <a:srgbClr val="000000"/>
                </a:solidFill>
              </a:rPr>
              <a:t>Air Force (FA9550-06-1-0312)</a:t>
            </a:r>
          </a:p>
          <a:p>
            <a:pPr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nl-NL" sz="2600" dirty="0">
              <a:solidFill>
                <a:srgbClr val="000000"/>
              </a:solidFill>
            </a:endParaRPr>
          </a:p>
          <a:p>
            <a:pPr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nl-NL" sz="2600" dirty="0">
              <a:solidFill>
                <a:srgbClr val="000000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133600" y="5257800"/>
            <a:ext cx="6019800" cy="1447800"/>
          </a:xfrm>
          <a:prstGeom prst="rect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buSzPct val="70000"/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336666"/>
                </a:solidFill>
              </a:rPr>
              <a:t>July 16, 2009</a:t>
            </a:r>
            <a:endParaRPr lang="en-US" dirty="0">
              <a:solidFill>
                <a:srgbClr val="33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000000"/>
                </a:solidFill>
              </a:rPr>
              <a:t>Quad-Rotor Cont. Subj. To Actuator Saturation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838200"/>
            <a:ext cx="9144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320291"/>
            <a:ext cx="3576638" cy="3537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2164" name="Object 16"/>
          <p:cNvGraphicFramePr>
            <a:graphicFrameLocks noChangeAspect="1"/>
          </p:cNvGraphicFramePr>
          <p:nvPr/>
        </p:nvGraphicFramePr>
        <p:xfrm>
          <a:off x="3962400" y="3505200"/>
          <a:ext cx="4602163" cy="2438400"/>
        </p:xfrm>
        <a:graphic>
          <a:graphicData uri="http://schemas.openxmlformats.org/presentationml/2006/ole">
            <p:oleObj spid="_x0000_s92164" name="Equation" r:id="rId6" imgW="1777680" imgH="9396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 smtClean="0">
                <a:solidFill>
                  <a:srgbClr val="000000"/>
                </a:solidFill>
              </a:rPr>
              <a:t>Lead-Compensator, Thrust Computation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85800"/>
            <a:ext cx="9144000" cy="212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2550" y="3048000"/>
            <a:ext cx="6438900" cy="179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3187" name="Object 16"/>
          <p:cNvGraphicFramePr>
            <a:graphicFrameLocks noChangeAspect="1"/>
          </p:cNvGraphicFramePr>
          <p:nvPr/>
        </p:nvGraphicFramePr>
        <p:xfrm>
          <a:off x="1421606" y="2734590"/>
          <a:ext cx="6300788" cy="366713"/>
        </p:xfrm>
        <a:graphic>
          <a:graphicData uri="http://schemas.openxmlformats.org/presentationml/2006/ole">
            <p:oleObj spid="_x0000_s93187" name="Equation" r:id="rId6" imgW="3492360" imgH="203040" progId="Equation.DSMT4">
              <p:embed/>
            </p:oleObj>
          </a:graphicData>
        </a:graphic>
      </p:graphicFrame>
      <p:graphicFrame>
        <p:nvGraphicFramePr>
          <p:cNvPr id="93188" name="Object 16"/>
          <p:cNvGraphicFramePr>
            <a:graphicFrameLocks noChangeAspect="1"/>
          </p:cNvGraphicFramePr>
          <p:nvPr/>
        </p:nvGraphicFramePr>
        <p:xfrm>
          <a:off x="228600" y="4800600"/>
          <a:ext cx="8529638" cy="1739900"/>
        </p:xfrm>
        <a:graphic>
          <a:graphicData uri="http://schemas.openxmlformats.org/presentationml/2006/ole">
            <p:oleObj spid="_x0000_s93188" name="Equation" r:id="rId7" imgW="4724280" imgH="96516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Attitude PD-Controller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338" y="1033463"/>
            <a:ext cx="90773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4211" name="Object 16"/>
          <p:cNvGraphicFramePr>
            <a:graphicFrameLocks noChangeAspect="1"/>
          </p:cNvGraphicFramePr>
          <p:nvPr/>
        </p:nvGraphicFramePr>
        <p:xfrm>
          <a:off x="4191000" y="5867400"/>
          <a:ext cx="1100138" cy="366713"/>
        </p:xfrm>
        <a:graphic>
          <a:graphicData uri="http://schemas.openxmlformats.org/presentationml/2006/ole">
            <p:oleObj spid="_x0000_s94211" name="Equation" r:id="rId5" imgW="609480" imgH="203040" progId="Equation.DSMT4">
              <p:embed/>
            </p:oleObj>
          </a:graphicData>
        </a:graphic>
      </p:graphicFrame>
      <p:graphicFrame>
        <p:nvGraphicFramePr>
          <p:cNvPr id="94212" name="Object 16"/>
          <p:cNvGraphicFramePr>
            <a:graphicFrameLocks noChangeAspect="1"/>
          </p:cNvGraphicFramePr>
          <p:nvPr/>
        </p:nvGraphicFramePr>
        <p:xfrm>
          <a:off x="6781800" y="2514600"/>
          <a:ext cx="665162" cy="366713"/>
        </p:xfrm>
        <a:graphic>
          <a:graphicData uri="http://schemas.openxmlformats.org/presentationml/2006/ole">
            <p:oleObj spid="_x0000_s94212" name="Equation" r:id="rId6" imgW="368280" imgH="203040" progId="Equation.DSMT4">
              <p:embed/>
            </p:oleObj>
          </a:graphicData>
        </a:graphic>
      </p:graphicFrame>
      <p:graphicFrame>
        <p:nvGraphicFramePr>
          <p:cNvPr id="94213" name="Object 16"/>
          <p:cNvGraphicFramePr>
            <a:graphicFrameLocks noChangeAspect="1"/>
          </p:cNvGraphicFramePr>
          <p:nvPr/>
        </p:nvGraphicFramePr>
        <p:xfrm>
          <a:off x="5619750" y="3733800"/>
          <a:ext cx="550863" cy="366713"/>
        </p:xfrm>
        <a:graphic>
          <a:graphicData uri="http://schemas.openxmlformats.org/presentationml/2006/ole">
            <p:oleObj spid="_x0000_s94213" name="Equation" r:id="rId7" imgW="304560" imgH="2030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Inertial PD-Controller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865188" y="14208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600200"/>
            <a:ext cx="8444327" cy="417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5235" name="Object 16"/>
          <p:cNvGraphicFramePr>
            <a:graphicFrameLocks noChangeAspect="1"/>
          </p:cNvGraphicFramePr>
          <p:nvPr/>
        </p:nvGraphicFramePr>
        <p:xfrm>
          <a:off x="4191000" y="5791200"/>
          <a:ext cx="665162" cy="366713"/>
        </p:xfrm>
        <a:graphic>
          <a:graphicData uri="http://schemas.openxmlformats.org/presentationml/2006/ole">
            <p:oleObj spid="_x0000_s95235" name="Equation" r:id="rId5" imgW="368280" imgH="203040" progId="Equation.DSMT4">
              <p:embed/>
            </p:oleObj>
          </a:graphicData>
        </a:graphic>
      </p:graphicFrame>
      <p:graphicFrame>
        <p:nvGraphicFramePr>
          <p:cNvPr id="95236" name="Object 16"/>
          <p:cNvGraphicFramePr>
            <a:graphicFrameLocks noChangeAspect="1"/>
          </p:cNvGraphicFramePr>
          <p:nvPr/>
        </p:nvGraphicFramePr>
        <p:xfrm>
          <a:off x="6553200" y="3581400"/>
          <a:ext cx="665162" cy="366713"/>
        </p:xfrm>
        <a:graphic>
          <a:graphicData uri="http://schemas.openxmlformats.org/presentationml/2006/ole">
            <p:oleObj spid="_x0000_s95236" name="Equation" r:id="rId6" imgW="368280" imgH="203040" progId="Equation.DSMT4">
              <p:embed/>
            </p:oleObj>
          </a:graphicData>
        </a:graphic>
      </p:graphicFrame>
      <p:graphicFrame>
        <p:nvGraphicFramePr>
          <p:cNvPr id="95237" name="Object 16"/>
          <p:cNvGraphicFramePr>
            <a:graphicFrameLocks noChangeAspect="1"/>
          </p:cNvGraphicFramePr>
          <p:nvPr/>
        </p:nvGraphicFramePr>
        <p:xfrm>
          <a:off x="533400" y="1371600"/>
          <a:ext cx="2660650" cy="320675"/>
        </p:xfrm>
        <a:graphic>
          <a:graphicData uri="http://schemas.openxmlformats.org/presentationml/2006/ole">
            <p:oleObj spid="_x0000_s95237" name="Equation" r:id="rId7" imgW="1473120" imgH="17748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Advanced Quad-Rotor System Model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747713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4125" y="609600"/>
            <a:ext cx="6129338" cy="6005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198438" y="1787525"/>
          <a:ext cx="1050925" cy="561975"/>
        </p:xfrm>
        <a:graphic>
          <a:graphicData uri="http://schemas.openxmlformats.org/presentationml/2006/ole">
            <p:oleObj spid="_x0000_s96259" name="Equation" r:id="rId5" imgW="380880" imgH="203040" progId="Equation.DSMT4">
              <p:embed/>
            </p:oleObj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0" y="3124200"/>
          <a:ext cx="1296988" cy="631825"/>
        </p:xfrm>
        <a:graphic>
          <a:graphicData uri="http://schemas.openxmlformats.org/presentationml/2006/ole">
            <p:oleObj spid="_x0000_s96260" name="Equation" r:id="rId6" imgW="469800" imgH="228600" progId="Equation.DSMT4">
              <p:embed/>
            </p:oleObj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111125" y="5181600"/>
          <a:ext cx="1260475" cy="561975"/>
        </p:xfrm>
        <a:graphic>
          <a:graphicData uri="http://schemas.openxmlformats.org/presentationml/2006/ole">
            <p:oleObj spid="_x0000_s96261" name="Equation" r:id="rId7" imgW="457200" imgH="203040" progId="Equation.DSMT4">
              <p:embed/>
            </p:oleObj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7229475" y="5181600"/>
          <a:ext cx="1644650" cy="561975"/>
        </p:xfrm>
        <a:graphic>
          <a:graphicData uri="http://schemas.openxmlformats.org/presentationml/2006/ole">
            <p:oleObj spid="_x0000_s96262" name="Equation" r:id="rId8" imgW="596880" imgH="203040" progId="Equation.DSMT4">
              <p:embed/>
            </p:oleObj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477000" y="609600"/>
            <a:ext cx="2667000" cy="289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4"/>
            </a:solidFill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Used Extensively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OpenC2WT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Integrated seamlessly with autonomous target trackers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Quad-Rotor System Model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762000"/>
            <a:ext cx="7048500" cy="5914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6096000" y="990600"/>
          <a:ext cx="2730500" cy="561975"/>
        </p:xfrm>
        <a:graphic>
          <a:graphicData uri="http://schemas.openxmlformats.org/presentationml/2006/ole">
            <p:oleObj spid="_x0000_s97283" name="Equation" r:id="rId5" imgW="990360" imgH="20304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3657600" y="1524000"/>
            <a:ext cx="2133600" cy="1219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7"/>
          <p:cNvCxnSpPr>
            <a:endCxn id="6" idx="3"/>
          </p:cNvCxnSpPr>
          <p:nvPr/>
        </p:nvCxnSpPr>
        <p:spPr bwMode="auto">
          <a:xfrm rot="10800000" flipV="1">
            <a:off x="5791200" y="1524000"/>
            <a:ext cx="1676400" cy="6096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5181600" y="3048000"/>
            <a:ext cx="1143000" cy="1447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5748338" y="5562600"/>
          <a:ext cx="3395662" cy="1057275"/>
        </p:xfrm>
        <a:graphic>
          <a:graphicData uri="http://schemas.openxmlformats.org/presentationml/2006/ole">
            <p:oleObj spid="_x0000_s97284" name="Equation" r:id="rId6" imgW="1473120" imgH="457200" progId="Equation.DSMT4">
              <p:embed/>
            </p:oleObj>
          </a:graphicData>
        </a:graphic>
      </p:graphicFrame>
      <p:cxnSp>
        <p:nvCxnSpPr>
          <p:cNvPr id="14" name="Straight Arrow Connector 13"/>
          <p:cNvCxnSpPr>
            <a:endCxn id="12" idx="3"/>
          </p:cNvCxnSpPr>
          <p:nvPr/>
        </p:nvCxnSpPr>
        <p:spPr bwMode="auto">
          <a:xfrm rot="16200000" flipV="1">
            <a:off x="5962650" y="4133850"/>
            <a:ext cx="1790700" cy="10668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2971800" y="3276600"/>
            <a:ext cx="1371600" cy="1066800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838200" y="2514600"/>
          <a:ext cx="2909888" cy="522288"/>
        </p:xfrm>
        <a:graphic>
          <a:graphicData uri="http://schemas.openxmlformats.org/presentationml/2006/ole">
            <p:oleObj spid="_x0000_s97285" name="Equation" r:id="rId7" imgW="1193760" imgH="203040" progId="Equation.DSMT4">
              <p:embed/>
            </p:oleObj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 bwMode="auto">
          <a:xfrm>
            <a:off x="2438400" y="3048000"/>
            <a:ext cx="1219200" cy="2286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3352800" y="4572000"/>
            <a:ext cx="1371600" cy="12954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61913" y="4114800"/>
          <a:ext cx="2786062" cy="522288"/>
        </p:xfrm>
        <a:graphic>
          <a:graphicData uri="http://schemas.openxmlformats.org/presentationml/2006/ole">
            <p:oleObj spid="_x0000_s97286" name="Equation" r:id="rId8" imgW="1143000" imgH="203040" progId="Equation.DSMT4">
              <p:embed/>
            </p:oleObj>
          </a:graphicData>
        </a:graphic>
      </p:graphicFrame>
      <p:cxnSp>
        <p:nvCxnSpPr>
          <p:cNvPr id="36" name="Straight Arrow Connector 35"/>
          <p:cNvCxnSpPr>
            <a:endCxn id="34" idx="1"/>
          </p:cNvCxnSpPr>
          <p:nvPr/>
        </p:nvCxnSpPr>
        <p:spPr bwMode="auto">
          <a:xfrm>
            <a:off x="1371600" y="4648200"/>
            <a:ext cx="1981200" cy="5715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10" name="Picture 6"/>
          <p:cNvPicPr>
            <a:picLocks noChangeAspect="1" noChangeArrowheads="1"/>
          </p:cNvPicPr>
          <p:nvPr/>
        </p:nvPicPr>
        <p:blipFill>
          <a:blip r:embed="rId4"/>
          <a:srcRect r="18479"/>
          <a:stretch>
            <a:fillRect/>
          </a:stretch>
        </p:blipFill>
        <p:spPr bwMode="auto">
          <a:xfrm>
            <a:off x="0" y="1371600"/>
            <a:ext cx="9007202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UAV Dynamics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66800" y="671512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4114800" y="747712"/>
          <a:ext cx="3643313" cy="512762"/>
        </p:xfrm>
        <a:graphic>
          <a:graphicData uri="http://schemas.openxmlformats.org/presentationml/2006/ole">
            <p:oleObj spid="_x0000_s98306" name="Equation" r:id="rId5" imgW="1447560" imgH="20304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819400" y="2500312"/>
            <a:ext cx="2133600" cy="990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rot="5400000">
            <a:off x="3562350" y="1604962"/>
            <a:ext cx="1181100" cy="5334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6553200" y="2271712"/>
            <a:ext cx="1905000" cy="1752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4495800" y="4938712"/>
          <a:ext cx="3922713" cy="411162"/>
        </p:xfrm>
        <a:graphic>
          <a:graphicData uri="http://schemas.openxmlformats.org/presentationml/2006/ole">
            <p:oleObj spid="_x0000_s98307" name="Equation" r:id="rId6" imgW="1701720" imgH="177480" progId="Equation.DSMT4">
              <p:embed/>
            </p:oleObj>
          </a:graphicData>
        </a:graphic>
      </p:graphicFrame>
      <p:cxnSp>
        <p:nvCxnSpPr>
          <p:cNvPr id="14" name="Straight Arrow Connector 13"/>
          <p:cNvCxnSpPr/>
          <p:nvPr/>
        </p:nvCxnSpPr>
        <p:spPr bwMode="auto">
          <a:xfrm rot="5400000" flipH="1" flipV="1">
            <a:off x="6781800" y="4176712"/>
            <a:ext cx="838200" cy="5334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685800" y="2500312"/>
            <a:ext cx="1905000" cy="685800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166688" y="1357312"/>
          <a:ext cx="3095625" cy="457200"/>
        </p:xfrm>
        <a:graphic>
          <a:graphicData uri="http://schemas.openxmlformats.org/presentationml/2006/ole">
            <p:oleObj spid="_x0000_s98308" name="Equation" r:id="rId7" imgW="1269720" imgH="177480" progId="Equation.DSMT4">
              <p:embed/>
            </p:oleObj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 bwMode="auto">
          <a:xfrm rot="5400000">
            <a:off x="1314450" y="2138362"/>
            <a:ext cx="685800" cy="381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381000" y="3948112"/>
            <a:ext cx="1600200" cy="6858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381000" y="4938712"/>
          <a:ext cx="2971800" cy="457200"/>
        </p:xfrm>
        <a:graphic>
          <a:graphicData uri="http://schemas.openxmlformats.org/presentationml/2006/ole">
            <p:oleObj spid="_x0000_s98309" name="Equation" r:id="rId8" imgW="1218960" imgH="177480" progId="Equation.DSMT4">
              <p:embed/>
            </p:oleObj>
          </a:graphicData>
        </a:graphic>
      </p:graphicFrame>
      <p:cxnSp>
        <p:nvCxnSpPr>
          <p:cNvPr id="36" name="Straight Arrow Connector 35"/>
          <p:cNvCxnSpPr>
            <a:endCxn id="34" idx="2"/>
          </p:cNvCxnSpPr>
          <p:nvPr/>
        </p:nvCxnSpPr>
        <p:spPr bwMode="auto">
          <a:xfrm rot="10800000">
            <a:off x="1181100" y="4633912"/>
            <a:ext cx="723900" cy="3048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304800" y="5486400"/>
            <a:ext cx="81534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Highly detailed and refined model</a:t>
            </a:r>
          </a:p>
          <a:p>
            <a:pPr marL="796925" lvl="1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UC-Berkley, CMU, Vanderbilt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Recall Passivity Theorem</a:t>
            </a:r>
            <a:endParaRPr lang="en-US" sz="3000" b="1" dirty="0">
              <a:solidFill>
                <a:srgbClr val="00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00200" y="4495800"/>
          <a:ext cx="5377543" cy="762000"/>
        </p:xfrm>
        <a:graphic>
          <a:graphicData uri="http://schemas.openxmlformats.org/presentationml/2006/ole">
            <p:oleObj spid="_x0000_s99330" name="Equation" r:id="rId4" imgW="3136680" imgH="44424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85750" y="5410200"/>
          <a:ext cx="3573463" cy="488950"/>
        </p:xfrm>
        <a:graphic>
          <a:graphicData uri="http://schemas.openxmlformats.org/presentationml/2006/ole">
            <p:oleObj spid="_x0000_s99331" name="Equation" r:id="rId5" imgW="1854000" imgH="2538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962400" y="5257800"/>
          <a:ext cx="2640012" cy="758825"/>
        </p:xfrm>
        <a:graphic>
          <a:graphicData uri="http://schemas.openxmlformats.org/presentationml/2006/ole">
            <p:oleObj spid="_x0000_s99332" name="Equation" r:id="rId6" imgW="1371600" imgH="39348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567054" y="5410200"/>
          <a:ext cx="1891146" cy="533400"/>
        </p:xfrm>
        <a:graphic>
          <a:graphicData uri="http://schemas.openxmlformats.org/presentationml/2006/ole">
            <p:oleObj spid="_x0000_s99333" name="Equation" r:id="rId7" imgW="990360" imgH="279360" progId="Equation.DSMT4">
              <p:embed/>
            </p:oleObj>
          </a:graphicData>
        </a:graphic>
      </p:graphicFrame>
      <p:pic>
        <p:nvPicPr>
          <p:cNvPr id="99334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90600" y="1066800"/>
            <a:ext cx="6934200" cy="2713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2193132" y="762000"/>
          <a:ext cx="4632325" cy="434975"/>
        </p:xfrm>
        <a:graphic>
          <a:graphicData uri="http://schemas.openxmlformats.org/presentationml/2006/ole">
            <p:oleObj spid="_x0000_s99335" name="Equation" r:id="rId9" imgW="2565360" imgH="241200" progId="Equation.DSMT4">
              <p:embed/>
            </p:oleObj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2146300" y="3657600"/>
          <a:ext cx="4725988" cy="730250"/>
        </p:xfrm>
        <a:graphic>
          <a:graphicData uri="http://schemas.openxmlformats.org/presentationml/2006/ole">
            <p:oleObj spid="_x0000_s99336" name="Equation" r:id="rId10" imgW="2616120" imgH="406080" progId="Equation.DSMT4">
              <p:embed/>
            </p:oleObj>
          </a:graphicData>
        </a:graphic>
      </p:graphicFrame>
      <p:graphicFrame>
        <p:nvGraphicFramePr>
          <p:cNvPr id="99337" name="Object 9"/>
          <p:cNvGraphicFramePr>
            <a:graphicFrameLocks noChangeAspect="1"/>
          </p:cNvGraphicFramePr>
          <p:nvPr/>
        </p:nvGraphicFramePr>
        <p:xfrm>
          <a:off x="2570163" y="6019800"/>
          <a:ext cx="3878262" cy="365125"/>
        </p:xfrm>
        <a:graphic>
          <a:graphicData uri="http://schemas.openxmlformats.org/presentationml/2006/ole">
            <p:oleObj spid="_x0000_s99337" name="Equation" r:id="rId11" imgW="2145960" imgH="2030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Res. Controller Has Infinite L</a:t>
            </a:r>
            <a:r>
              <a:rPr lang="en-US" sz="3000" b="1" baseline="30000" dirty="0" smtClean="0">
                <a:solidFill>
                  <a:srgbClr val="000000"/>
                </a:solidFill>
              </a:rPr>
              <a:t>m</a:t>
            </a:r>
            <a:r>
              <a:rPr lang="en-US" sz="3000" b="1" baseline="-25000" dirty="0" smtClean="0">
                <a:solidFill>
                  <a:srgbClr val="000000"/>
                </a:solidFill>
              </a:rPr>
              <a:t>2</a:t>
            </a:r>
            <a:r>
              <a:rPr lang="en-US" sz="3000" b="1" dirty="0" smtClean="0">
                <a:solidFill>
                  <a:srgbClr val="000000"/>
                </a:solidFill>
              </a:rPr>
              <a:t> - Gain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2000" y="914400"/>
          <a:ext cx="6862762" cy="893762"/>
        </p:xfrm>
        <a:graphic>
          <a:graphicData uri="http://schemas.openxmlformats.org/presentationml/2006/ole">
            <p:oleObj spid="_x0000_s101378" name="Equation" r:id="rId4" imgW="3314520" imgH="431640" progId="Equation.DSMT4">
              <p:embed/>
            </p:oleObj>
          </a:graphicData>
        </a:graphic>
      </p:graphicFrame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4267200"/>
            <a:ext cx="7438592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1379" name="Object 2"/>
          <p:cNvGraphicFramePr>
            <a:graphicFrameLocks noChangeAspect="1"/>
          </p:cNvGraphicFramePr>
          <p:nvPr/>
        </p:nvGraphicFramePr>
        <p:xfrm>
          <a:off x="685800" y="1828800"/>
          <a:ext cx="3971925" cy="946150"/>
        </p:xfrm>
        <a:graphic>
          <a:graphicData uri="http://schemas.openxmlformats.org/presentationml/2006/ole">
            <p:oleObj spid="_x0000_s101379" name="Equation" r:id="rId6" imgW="1917360" imgH="457200" progId="Equation.DSMT4">
              <p:embed/>
            </p:oleObj>
          </a:graphicData>
        </a:graphic>
      </p:graphicFrame>
      <p:graphicFrame>
        <p:nvGraphicFramePr>
          <p:cNvPr id="101380" name="Object 2"/>
          <p:cNvGraphicFramePr>
            <a:graphicFrameLocks noChangeAspect="1"/>
          </p:cNvGraphicFramePr>
          <p:nvPr/>
        </p:nvGraphicFramePr>
        <p:xfrm>
          <a:off x="5181600" y="1981200"/>
          <a:ext cx="1657350" cy="473075"/>
        </p:xfrm>
        <a:graphic>
          <a:graphicData uri="http://schemas.openxmlformats.org/presentationml/2006/ole">
            <p:oleObj spid="_x0000_s101380" name="Equation" r:id="rId7" imgW="799920" imgH="228600" progId="Equation.DSMT4">
              <p:embed/>
            </p:oleObj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1828800" y="2743200"/>
          <a:ext cx="4886325" cy="549275"/>
        </p:xfrm>
        <a:graphic>
          <a:graphicData uri="http://schemas.openxmlformats.org/presentationml/2006/ole">
            <p:oleObj spid="_x0000_s101381" name="Equation" r:id="rId8" imgW="2705040" imgH="304560" progId="Equation.DSMT4">
              <p:embed/>
            </p:oleObj>
          </a:graphicData>
        </a:graphic>
      </p:graphicFrame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2057400" y="3124200"/>
          <a:ext cx="4243387" cy="708025"/>
        </p:xfrm>
        <a:graphic>
          <a:graphicData uri="http://schemas.openxmlformats.org/presentationml/2006/ole">
            <p:oleObj spid="_x0000_s101382" name="Equation" r:id="rId9" imgW="2349360" imgH="393480" progId="Equation.DSMT4">
              <p:embed/>
            </p:oleObj>
          </a:graphicData>
        </a:graphic>
      </p:graphicFrame>
      <p:graphicFrame>
        <p:nvGraphicFramePr>
          <p:cNvPr id="101383" name="Object 2"/>
          <p:cNvGraphicFramePr>
            <a:graphicFrameLocks noChangeAspect="1"/>
          </p:cNvGraphicFramePr>
          <p:nvPr/>
        </p:nvGraphicFramePr>
        <p:xfrm>
          <a:off x="762000" y="3733800"/>
          <a:ext cx="7019925" cy="473075"/>
        </p:xfrm>
        <a:graphic>
          <a:graphicData uri="http://schemas.openxmlformats.org/presentationml/2006/ole">
            <p:oleObj spid="_x0000_s101383" name="Equation" r:id="rId10" imgW="3390840" imgH="228600" progId="Equation.DSMT4">
              <p:embed/>
            </p:oleObj>
          </a:graphicData>
        </a:graphic>
      </p:graphicFrame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6477000" y="2438400"/>
          <a:ext cx="2479675" cy="319088"/>
        </p:xfrm>
        <a:graphic>
          <a:graphicData uri="http://schemas.openxmlformats.org/presentationml/2006/ole">
            <p:oleObj spid="_x0000_s101384" name="Equation" r:id="rId11" imgW="1371600" imgH="17748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Not all is lost, can handle many inputs.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4191000"/>
            <a:ext cx="7438592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408" name="Object 8"/>
          <p:cNvGraphicFramePr>
            <a:graphicFrameLocks noChangeAspect="1"/>
          </p:cNvGraphicFramePr>
          <p:nvPr/>
        </p:nvGraphicFramePr>
        <p:xfrm>
          <a:off x="533400" y="990600"/>
          <a:ext cx="8097838" cy="3203575"/>
        </p:xfrm>
        <a:graphic>
          <a:graphicData uri="http://schemas.openxmlformats.org/presentationml/2006/ole">
            <p:oleObj spid="_x0000_s102408" name="Equation" r:id="rId5" imgW="3911400" imgH="1549080" progId="Equation.DSMT4">
              <p:embed/>
            </p:oleObj>
          </a:graphicData>
        </a:graphic>
      </p:graphicFrame>
      <p:graphicFrame>
        <p:nvGraphicFramePr>
          <p:cNvPr id="102409" name="Object 9"/>
          <p:cNvGraphicFramePr>
            <a:graphicFrameLocks noChangeAspect="1"/>
          </p:cNvGraphicFramePr>
          <p:nvPr/>
        </p:nvGraphicFramePr>
        <p:xfrm>
          <a:off x="6234906" y="1066800"/>
          <a:ext cx="1836738" cy="319088"/>
        </p:xfrm>
        <a:graphic>
          <a:graphicData uri="http://schemas.openxmlformats.org/presentationml/2006/ole">
            <p:oleObj spid="_x0000_s102409" name="Equation" r:id="rId6" imgW="1015920" imgH="177480" progId="Equation.DSMT4">
              <p:embed/>
            </p:oleObj>
          </a:graphicData>
        </a:graphic>
      </p:graphicFrame>
      <p:graphicFrame>
        <p:nvGraphicFramePr>
          <p:cNvPr id="102410" name="Object 10"/>
          <p:cNvGraphicFramePr>
            <a:graphicFrameLocks noChangeAspect="1"/>
          </p:cNvGraphicFramePr>
          <p:nvPr/>
        </p:nvGraphicFramePr>
        <p:xfrm>
          <a:off x="5638800" y="3200400"/>
          <a:ext cx="3028950" cy="363538"/>
        </p:xfrm>
        <a:graphic>
          <a:graphicData uri="http://schemas.openxmlformats.org/presentationml/2006/ole">
            <p:oleObj spid="_x0000_s102410" name="Equation" r:id="rId7" imgW="1676160" imgH="203040" progId="Equation.DSMT4">
              <p:embed/>
            </p:oleObj>
          </a:graphicData>
        </a:graphic>
      </p:graphicFrame>
      <p:graphicFrame>
        <p:nvGraphicFramePr>
          <p:cNvPr id="102412" name="Object 12"/>
          <p:cNvGraphicFramePr>
            <a:graphicFrameLocks noChangeAspect="1"/>
          </p:cNvGraphicFramePr>
          <p:nvPr/>
        </p:nvGraphicFramePr>
        <p:xfrm>
          <a:off x="1295400" y="6096000"/>
          <a:ext cx="6043612" cy="365125"/>
        </p:xfrm>
        <a:graphic>
          <a:graphicData uri="http://schemas.openxmlformats.org/presentationml/2006/ole">
            <p:oleObj spid="_x0000_s102412" name="Equation" r:id="rId8" imgW="3340080" imgH="203040" progId="Equation.DSMT4">
              <p:embed/>
            </p:oleObj>
          </a:graphicData>
        </a:graphic>
      </p:graphicFrame>
      <p:graphicFrame>
        <p:nvGraphicFramePr>
          <p:cNvPr id="102413" name="Object 13"/>
          <p:cNvGraphicFramePr>
            <a:graphicFrameLocks noChangeAspect="1"/>
          </p:cNvGraphicFramePr>
          <p:nvPr/>
        </p:nvGraphicFramePr>
        <p:xfrm>
          <a:off x="1447800" y="685800"/>
          <a:ext cx="5715000" cy="363538"/>
        </p:xfrm>
        <a:graphic>
          <a:graphicData uri="http://schemas.openxmlformats.org/presentationml/2006/ole">
            <p:oleObj spid="_x0000_s102413" name="Equation" r:id="rId9" imgW="2463480" imgH="2030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Team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371600" y="838200"/>
            <a:ext cx="7315200" cy="541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Vanderbilt</a:t>
            </a:r>
          </a:p>
          <a:p>
            <a:pPr marL="796925" lvl="1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err="1" smtClean="0">
                <a:solidFill>
                  <a:srgbClr val="000000"/>
                </a:solidFill>
              </a:rPr>
              <a:t>Sztipanovits</a:t>
            </a:r>
            <a:r>
              <a:rPr lang="en-US" sz="2800" dirty="0" smtClean="0">
                <a:solidFill>
                  <a:srgbClr val="000000"/>
                </a:solidFill>
              </a:rPr>
              <a:t> (PI), </a:t>
            </a:r>
            <a:r>
              <a:rPr lang="en-US" sz="2800" dirty="0" err="1" smtClean="0">
                <a:solidFill>
                  <a:srgbClr val="000000"/>
                </a:solidFill>
              </a:rPr>
              <a:t>Karsai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b="1" dirty="0" err="1" smtClean="0">
                <a:solidFill>
                  <a:srgbClr val="000000"/>
                </a:solidFill>
              </a:rPr>
              <a:t>Kottenstette</a:t>
            </a:r>
            <a:r>
              <a:rPr lang="en-US" sz="2800" dirty="0" smtClean="0">
                <a:solidFill>
                  <a:srgbClr val="000000"/>
                </a:solidFill>
              </a:rPr>
              <a:t>, Porter, Hemingway, Thibodeaux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UC Berkeley</a:t>
            </a:r>
          </a:p>
          <a:p>
            <a:pPr marL="796925" lvl="1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Tomlin (PI), Lee, </a:t>
            </a:r>
            <a:r>
              <a:rPr lang="en-US" sz="2800" dirty="0" err="1" smtClean="0">
                <a:solidFill>
                  <a:srgbClr val="000000"/>
                </a:solidFill>
              </a:rPr>
              <a:t>Sastry</a:t>
            </a:r>
            <a:r>
              <a:rPr lang="en-US" sz="2800" dirty="0" smtClean="0">
                <a:solidFill>
                  <a:srgbClr val="000000"/>
                </a:solidFill>
              </a:rPr>
              <a:t>, Gonzales, Zhou, Leung, Hsia, Ding, Brooks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CMU </a:t>
            </a:r>
          </a:p>
          <a:p>
            <a:pPr marL="796925" lvl="1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Krogh (PI), Clarke, </a:t>
            </a:r>
            <a:r>
              <a:rPr lang="en-US" sz="2800" dirty="0" err="1" smtClean="0">
                <a:solidFill>
                  <a:srgbClr val="000000"/>
                </a:solidFill>
              </a:rPr>
              <a:t>Kapinski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</a:rPr>
              <a:t>Rahjans</a:t>
            </a:r>
            <a:r>
              <a:rPr lang="en-US" sz="2800" dirty="0" smtClean="0">
                <a:solidFill>
                  <a:srgbClr val="000000"/>
                </a:solidFill>
              </a:rPr>
              <a:t>, Jain, </a:t>
            </a:r>
            <a:r>
              <a:rPr lang="en-US" sz="2800" dirty="0" err="1" smtClean="0">
                <a:solidFill>
                  <a:srgbClr val="000000"/>
                </a:solidFill>
              </a:rPr>
              <a:t>Lerda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</a:rPr>
              <a:t>Bhave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</a:rPr>
              <a:t>Donze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Stanford</a:t>
            </a:r>
          </a:p>
          <a:p>
            <a:pPr marL="796925" lvl="1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Boyd (PI), </a:t>
            </a:r>
            <a:r>
              <a:rPr lang="en-US" sz="2800" dirty="0" err="1" smtClean="0">
                <a:solidFill>
                  <a:srgbClr val="000000"/>
                </a:solidFill>
              </a:rPr>
              <a:t>Skaf</a:t>
            </a:r>
            <a:r>
              <a:rPr lang="en-US" sz="2800" dirty="0" smtClean="0">
                <a:solidFill>
                  <a:srgbClr val="000000"/>
                </a:solidFill>
              </a:rPr>
              <a:t>, Joshi, </a:t>
            </a:r>
            <a:r>
              <a:rPr lang="en-US" sz="2800" dirty="0" err="1" smtClean="0">
                <a:solidFill>
                  <a:srgbClr val="000000"/>
                </a:solidFill>
              </a:rPr>
              <a:t>Mutapcic</a:t>
            </a:r>
            <a:r>
              <a:rPr lang="en-US" sz="2800" dirty="0" smtClean="0">
                <a:solidFill>
                  <a:srgbClr val="000000"/>
                </a:solidFill>
              </a:rPr>
              <a:t>, Kim</a:t>
            </a:r>
          </a:p>
          <a:p>
            <a:pPr marL="796925" lvl="1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u="sng" dirty="0" smtClean="0">
                <a:solidFill>
                  <a:srgbClr val="000000"/>
                </a:solidFill>
              </a:rPr>
              <a:t>L</a:t>
            </a:r>
            <a:r>
              <a:rPr lang="en-US" sz="3000" b="1" u="sng" baseline="30000" dirty="0" smtClean="0">
                <a:solidFill>
                  <a:srgbClr val="000000"/>
                </a:solidFill>
              </a:rPr>
              <a:t>m</a:t>
            </a:r>
            <a:r>
              <a:rPr lang="en-US" sz="3000" b="1" u="sng" baseline="-25000" dirty="0" smtClean="0">
                <a:solidFill>
                  <a:srgbClr val="000000"/>
                </a:solidFill>
              </a:rPr>
              <a:t>2</a:t>
            </a:r>
            <a:r>
              <a:rPr lang="en-US" sz="3000" b="1" u="sng" dirty="0" smtClean="0">
                <a:solidFill>
                  <a:srgbClr val="000000"/>
                </a:solidFill>
              </a:rPr>
              <a:t> – stable </a:t>
            </a:r>
            <a:r>
              <a:rPr lang="en-US" sz="3000" b="1" dirty="0" smtClean="0">
                <a:solidFill>
                  <a:srgbClr val="000000"/>
                </a:solidFill>
              </a:rPr>
              <a:t>networks w/ </a:t>
            </a:r>
            <a:r>
              <a:rPr lang="en-US" sz="3000" b="1" u="sng" dirty="0" smtClean="0">
                <a:solidFill>
                  <a:srgbClr val="000000"/>
                </a:solidFill>
              </a:rPr>
              <a:t>digital </a:t>
            </a:r>
            <a:r>
              <a:rPr lang="en-US" sz="3000" b="1" dirty="0" smtClean="0">
                <a:solidFill>
                  <a:srgbClr val="000000"/>
                </a:solidFill>
              </a:rPr>
              <a:t>control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25438" y="1295400"/>
          <a:ext cx="8386762" cy="1601788"/>
        </p:xfrm>
        <a:graphic>
          <a:graphicData uri="http://schemas.openxmlformats.org/presentationml/2006/ole">
            <p:oleObj spid="_x0000_s103426" name="Equation" r:id="rId4" imgW="4051080" imgH="774360" progId="Equation.DSMT4">
              <p:embed/>
            </p:oleObj>
          </a:graphicData>
        </a:graphic>
      </p:graphicFrame>
      <p:pic>
        <p:nvPicPr>
          <p:cNvPr id="5" name="Picture 12" descr="C:\cygwin\home\Administrator\workspace\CPS\siamct09\slide_5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4613" y="3048000"/>
            <a:ext cx="8969387" cy="175260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2514600" y="4800600"/>
            <a:ext cx="6629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Design of Networked Control Systems Using Passivity</a:t>
            </a:r>
          </a:p>
          <a:p>
            <a:pPr algn="ctr"/>
            <a:r>
              <a:rPr lang="en-US" b="1" dirty="0" smtClean="0"/>
              <a:t> 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Kottenstette</a:t>
            </a:r>
            <a:r>
              <a:rPr lang="en-US" sz="1400" b="1" dirty="0" smtClean="0"/>
              <a:t>, Hall, </a:t>
            </a:r>
            <a:r>
              <a:rPr lang="en-US" sz="1400" b="1" dirty="0" err="1" smtClean="0"/>
              <a:t>Koutsoukos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Sztipanovits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Antsaklis</a:t>
            </a:r>
            <a:r>
              <a:rPr lang="en-US" sz="1400" b="1" dirty="0" smtClean="0"/>
              <a:t>, under review TPDS)</a:t>
            </a:r>
            <a:endParaRPr lang="en-US" sz="1400" b="1" dirty="0"/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357188" y="5638800"/>
          <a:ext cx="8651875" cy="623888"/>
        </p:xfrm>
        <a:graphic>
          <a:graphicData uri="http://schemas.openxmlformats.org/presentationml/2006/ole">
            <p:oleObj spid="_x0000_s103427" name="Equation" r:id="rId6" imgW="2793960" imgH="2030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Bilinear Transform w/ Wave Variables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28600" y="1371600"/>
          <a:ext cx="4183644" cy="990600"/>
        </p:xfrm>
        <a:graphic>
          <a:graphicData uri="http://schemas.openxmlformats.org/presentationml/2006/ole">
            <p:oleObj spid="_x0000_s104451" name="Equation" r:id="rId4" imgW="2247840" imgH="533160" progId="Equation.DSMT4">
              <p:embed/>
            </p:oleObj>
          </a:graphicData>
        </a:graphic>
      </p:graphicFrame>
      <p:pic>
        <p:nvPicPr>
          <p:cNvPr id="8" name="Picture 12" descr="C:\cygwin\home\Administrator\workspace\CPS\siamct09\slide_5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4613" y="2819400"/>
            <a:ext cx="8969387" cy="17526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5715000" y="2895600"/>
            <a:ext cx="685800" cy="1524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95400" y="2971800"/>
            <a:ext cx="685800" cy="137160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" y="1371600"/>
            <a:ext cx="4191000" cy="99060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57625" y="5334000"/>
            <a:ext cx="5105400" cy="762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304800" y="4572000"/>
          <a:ext cx="5181600" cy="723113"/>
        </p:xfrm>
        <a:graphic>
          <a:graphicData uri="http://schemas.openxmlformats.org/presentationml/2006/ole">
            <p:oleObj spid="_x0000_s104452" name="Equation" r:id="rId6" imgW="2819160" imgH="393480" progId="Equation.DSMT4">
              <p:embed/>
            </p:oleObj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3962400" y="5334000"/>
          <a:ext cx="4972050" cy="723900"/>
        </p:xfrm>
        <a:graphic>
          <a:graphicData uri="http://schemas.openxmlformats.org/presentationml/2006/ole">
            <p:oleObj spid="_x0000_s104453" name="Equation" r:id="rId7" imgW="2705040" imgH="393480" progId="Equation.DSMT4">
              <p:embed/>
            </p:oleObj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4800600" y="1219200"/>
          <a:ext cx="3454400" cy="1486810"/>
        </p:xfrm>
        <a:graphic>
          <a:graphicData uri="http://schemas.openxmlformats.org/presentationml/2006/ole">
            <p:oleObj spid="_x0000_s104454" name="Equation" r:id="rId8" imgW="2120760" imgH="914400" progId="Equation.DSMT4">
              <p:embed/>
            </p:oleObj>
          </a:graphicData>
        </a:graphic>
      </p:graphicFrame>
      <p:sp>
        <p:nvSpPr>
          <p:cNvPr id="16" name="Rectangle 15"/>
          <p:cNvSpPr/>
          <p:nvPr/>
        </p:nvSpPr>
        <p:spPr>
          <a:xfrm>
            <a:off x="4800600" y="1219200"/>
            <a:ext cx="3505200" cy="1524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0" y="4572000"/>
            <a:ext cx="5334000" cy="68580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PS-PH inside [-1,1] 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60375" y="4800600"/>
          <a:ext cx="7308850" cy="1443037"/>
        </p:xfrm>
        <a:graphic>
          <a:graphicData uri="http://schemas.openxmlformats.org/presentationml/2006/ole">
            <p:oleObj spid="_x0000_s105474" name="Equation" r:id="rId4" imgW="3530520" imgH="698400" progId="Equation.DSMT4">
              <p:embed/>
            </p:oleObj>
          </a:graphicData>
        </a:graphic>
      </p:graphicFrame>
      <p:pic>
        <p:nvPicPr>
          <p:cNvPr id="5" name="Picture 12" descr="C:\cygwin\home\Administrator\workspace\CPS\siamct09\slide_5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4613" y="2971800"/>
            <a:ext cx="8969387" cy="1752600"/>
          </a:xfrm>
          <a:prstGeom prst="rect">
            <a:avLst/>
          </a:prstGeom>
          <a:noFill/>
        </p:spPr>
      </p:pic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28600" y="1066800"/>
          <a:ext cx="8832850" cy="1470025"/>
        </p:xfrm>
        <a:graphic>
          <a:graphicData uri="http://schemas.openxmlformats.org/presentationml/2006/ole">
            <p:oleObj spid="_x0000_s105475" name="Equation" r:id="rId6" imgW="4267080" imgH="711000" progId="Equation.DSMT4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1981200" y="3352800"/>
            <a:ext cx="609600" cy="91440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2800" y="3124200"/>
            <a:ext cx="1524000" cy="1371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4800600"/>
            <a:ext cx="7620000" cy="14478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1066800"/>
            <a:ext cx="8874125" cy="190500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1263650" y="2514600"/>
          <a:ext cx="6297613" cy="365125"/>
        </p:xfrm>
        <a:graphic>
          <a:graphicData uri="http://schemas.openxmlformats.org/presentationml/2006/ole">
            <p:oleObj spid="_x0000_s105476" name="Equation" r:id="rId7" imgW="3479760" imgH="203040" progId="Equation.DSMT4">
              <p:embed/>
            </p:oleObj>
          </a:graphicData>
        </a:graphic>
      </p:graphicFrame>
      <p:cxnSp>
        <p:nvCxnSpPr>
          <p:cNvPr id="12" name="Straight Arrow Connector 11"/>
          <p:cNvCxnSpPr/>
          <p:nvPr/>
        </p:nvCxnSpPr>
        <p:spPr bwMode="auto">
          <a:xfrm rot="10800000" flipV="1">
            <a:off x="2209800" y="2819400"/>
            <a:ext cx="1752600" cy="5334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u="sng" dirty="0" smtClean="0">
                <a:solidFill>
                  <a:srgbClr val="000000"/>
                </a:solidFill>
              </a:rPr>
              <a:t>L</a:t>
            </a:r>
            <a:r>
              <a:rPr lang="en-US" sz="3000" b="1" u="sng" baseline="30000" dirty="0" smtClean="0">
                <a:solidFill>
                  <a:srgbClr val="000000"/>
                </a:solidFill>
              </a:rPr>
              <a:t>m</a:t>
            </a:r>
            <a:r>
              <a:rPr lang="en-US" sz="3000" b="1" u="sng" baseline="-25000" dirty="0" smtClean="0">
                <a:solidFill>
                  <a:srgbClr val="000000"/>
                </a:solidFill>
              </a:rPr>
              <a:t>2</a:t>
            </a:r>
            <a:r>
              <a:rPr lang="en-US" sz="3000" b="1" u="sng" dirty="0" smtClean="0">
                <a:solidFill>
                  <a:srgbClr val="000000"/>
                </a:solidFill>
              </a:rPr>
              <a:t> – stable </a:t>
            </a:r>
            <a:r>
              <a:rPr lang="en-US" sz="3000" b="1" dirty="0" smtClean="0">
                <a:solidFill>
                  <a:srgbClr val="000000"/>
                </a:solidFill>
              </a:rPr>
              <a:t>digital control networks   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219200"/>
            <a:ext cx="873442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2690812" y="5105400"/>
            <a:ext cx="571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Single Digital Controller, Multiple Continuous Plants </a:t>
            </a:r>
            <a:r>
              <a:rPr lang="en-US" b="1" dirty="0" smtClean="0">
                <a:hlinkClick r:id="rId4"/>
              </a:rPr>
              <a:t>[1]</a:t>
            </a:r>
            <a:endParaRPr lang="en-US" b="1" dirty="0" smtClean="0"/>
          </a:p>
          <a:p>
            <a:pPr algn="r"/>
            <a:r>
              <a:rPr lang="en-US" sz="1400" b="1" dirty="0" smtClean="0"/>
              <a:t>(</a:t>
            </a:r>
            <a:r>
              <a:rPr lang="en-US" sz="1400" b="1" dirty="0" err="1" smtClean="0"/>
              <a:t>Kottenstette</a:t>
            </a:r>
            <a:r>
              <a:rPr lang="en-US" sz="1400" b="1" dirty="0" smtClean="0"/>
              <a:t>, Chopra: to appear </a:t>
            </a:r>
            <a:r>
              <a:rPr lang="en-US" sz="1400" b="1" dirty="0" err="1" smtClean="0"/>
              <a:t>Necsys</a:t>
            </a:r>
            <a:r>
              <a:rPr lang="en-US" sz="1400" b="1" dirty="0" smtClean="0"/>
              <a:t> 2009)</a:t>
            </a:r>
            <a:endParaRPr lang="en-US" sz="1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667000" y="5867400"/>
            <a:ext cx="571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/>
              <a:t>Digital Control of Multiple Discrete Passive Plants Over Networks (</a:t>
            </a:r>
            <a:r>
              <a:rPr lang="en-US" sz="1400" b="1" dirty="0" err="1" smtClean="0"/>
              <a:t>Kottenstette</a:t>
            </a:r>
            <a:r>
              <a:rPr lang="en-US" sz="1400" b="1" dirty="0" smtClean="0"/>
              <a:t>, Hall, </a:t>
            </a:r>
            <a:r>
              <a:rPr lang="en-US" sz="1400" b="1" dirty="0" err="1" smtClean="0"/>
              <a:t>Koutsoukos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Antsaklis</a:t>
            </a:r>
            <a:r>
              <a:rPr lang="en-US" sz="1400" b="1" dirty="0" smtClean="0"/>
              <a:t>, and  </a:t>
            </a:r>
            <a:r>
              <a:rPr lang="en-US" sz="1400" b="1" dirty="0" err="1" smtClean="0"/>
              <a:t>Sztipanovits</a:t>
            </a:r>
            <a:r>
              <a:rPr lang="en-US" sz="1400" b="1" dirty="0" smtClean="0"/>
              <a:t>: under review IJSCC)</a:t>
            </a:r>
            <a:endParaRPr lang="en-US" sz="14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u="sng" dirty="0" smtClean="0">
                <a:solidFill>
                  <a:srgbClr val="000000"/>
                </a:solidFill>
              </a:rPr>
              <a:t>L</a:t>
            </a:r>
            <a:r>
              <a:rPr lang="en-US" sz="3000" b="1" u="sng" baseline="30000" dirty="0" smtClean="0">
                <a:solidFill>
                  <a:srgbClr val="000000"/>
                </a:solidFill>
              </a:rPr>
              <a:t>m</a:t>
            </a:r>
            <a:r>
              <a:rPr lang="en-US" sz="3000" b="1" u="sng" baseline="-25000" dirty="0" smtClean="0">
                <a:solidFill>
                  <a:srgbClr val="000000"/>
                </a:solidFill>
              </a:rPr>
              <a:t>2</a:t>
            </a:r>
            <a:r>
              <a:rPr lang="en-US" sz="3000" b="1" u="sng" dirty="0" smtClean="0">
                <a:solidFill>
                  <a:srgbClr val="000000"/>
                </a:solidFill>
              </a:rPr>
              <a:t> – stable </a:t>
            </a:r>
            <a:r>
              <a:rPr lang="en-US" sz="3000" b="1" dirty="0" smtClean="0">
                <a:solidFill>
                  <a:srgbClr val="000000"/>
                </a:solidFill>
              </a:rPr>
              <a:t>digital control networks   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71600" y="838200"/>
            <a:ext cx="7315200" cy="3657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Both consensus-like networks and (even better) parallel networks can be created which allow:</a:t>
            </a:r>
          </a:p>
          <a:p>
            <a:pPr marL="796925" lvl="1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passive-plants (different dynamics) with similar steady-state gains to be led by a single SISO PID-controller.</a:t>
            </a:r>
          </a:p>
          <a:p>
            <a:pPr marL="1254125" lvl="2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used to coordinate multiple robotic arms</a:t>
            </a:r>
          </a:p>
          <a:p>
            <a:pPr marL="1254125" lvl="2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Can be used to coordinate aircraft</a:t>
            </a:r>
          </a:p>
          <a:p>
            <a:pPr marL="796925" lvl="1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resilient networks  to be created which allow redundant controllers to control a single passive plant.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191000" y="3505200"/>
          <a:ext cx="1003300" cy="723900"/>
        </p:xfrm>
        <a:graphic>
          <a:graphicData uri="http://schemas.openxmlformats.org/presentationml/2006/ole">
            <p:oleObj spid="_x0000_s143362" name="Equation" r:id="rId4" imgW="545760" imgH="393480" progId="Equation.DSMT4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3987799" y="5219699"/>
            <a:ext cx="1295400" cy="5334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043362" y="5313362"/>
          <a:ext cx="1190625" cy="374650"/>
        </p:xfrm>
        <a:graphic>
          <a:graphicData uri="http://schemas.openxmlformats.org/presentationml/2006/ole">
            <p:oleObj spid="_x0000_s143363" name="Equation" r:id="rId5" imgW="647640" imgH="203040" progId="Equation.DSMT4">
              <p:embed/>
            </p:oleObj>
          </a:graphicData>
        </a:graphic>
      </p:graphicFrame>
      <p:sp>
        <p:nvSpPr>
          <p:cNvPr id="12" name="Oval 11"/>
          <p:cNvSpPr/>
          <p:nvPr/>
        </p:nvSpPr>
        <p:spPr>
          <a:xfrm>
            <a:off x="6176962" y="4475162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9"/>
          <p:cNvCxnSpPr>
            <a:stCxn id="18" idx="3"/>
            <a:endCxn id="12" idx="0"/>
          </p:cNvCxnSpPr>
          <p:nvPr/>
        </p:nvCxnSpPr>
        <p:spPr>
          <a:xfrm>
            <a:off x="5262562" y="3903662"/>
            <a:ext cx="1181100" cy="57150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9"/>
          <p:cNvCxnSpPr>
            <a:stCxn id="10" idx="3"/>
            <a:endCxn id="12" idx="4"/>
          </p:cNvCxnSpPr>
          <p:nvPr/>
        </p:nvCxnSpPr>
        <p:spPr>
          <a:xfrm flipV="1">
            <a:off x="5283199" y="4932362"/>
            <a:ext cx="1160463" cy="55403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3433762" y="5770562"/>
          <a:ext cx="2708275" cy="374650"/>
        </p:xfrm>
        <a:graphic>
          <a:graphicData uri="http://schemas.openxmlformats.org/presentationml/2006/ole">
            <p:oleObj spid="_x0000_s143364" name="Equation" r:id="rId6" imgW="1473120" imgH="203040" progId="Equation.DSMT4">
              <p:embed/>
            </p:oleObj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6024562" y="4094162"/>
          <a:ext cx="396003" cy="398462"/>
        </p:xfrm>
        <a:graphic>
          <a:graphicData uri="http://schemas.openxmlformats.org/presentationml/2006/ole">
            <p:oleObj spid="_x0000_s143365" name="Equation" r:id="rId7" imgW="139680" imgH="139680" progId="Equation.DSMT4">
              <p:embed/>
            </p:oleObj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6024562" y="4932362"/>
          <a:ext cx="395288" cy="398463"/>
        </p:xfrm>
        <a:graphic>
          <a:graphicData uri="http://schemas.openxmlformats.org/presentationml/2006/ole">
            <p:oleObj spid="_x0000_s143366" name="Equation" r:id="rId8" imgW="139680" imgH="139680" progId="Equation.DSMT4">
              <p:embed/>
            </p:oleObj>
          </a:graphicData>
        </a:graphic>
      </p:graphicFrame>
      <p:sp>
        <p:nvSpPr>
          <p:cNvPr id="18" name="Rectangle 17"/>
          <p:cNvSpPr/>
          <p:nvPr/>
        </p:nvSpPr>
        <p:spPr>
          <a:xfrm>
            <a:off x="4119562" y="3560762"/>
            <a:ext cx="1143000" cy="6858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9"/>
          <p:cNvCxnSpPr>
            <a:endCxn id="18" idx="1"/>
          </p:cNvCxnSpPr>
          <p:nvPr/>
        </p:nvCxnSpPr>
        <p:spPr>
          <a:xfrm flipV="1">
            <a:off x="1528762" y="3903662"/>
            <a:ext cx="2590800" cy="838200"/>
          </a:xfrm>
          <a:prstGeom prst="bentConnector3">
            <a:avLst>
              <a:gd name="adj1" fmla="val 4795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9"/>
          <p:cNvCxnSpPr>
            <a:endCxn id="10" idx="1"/>
          </p:cNvCxnSpPr>
          <p:nvPr/>
        </p:nvCxnSpPr>
        <p:spPr>
          <a:xfrm>
            <a:off x="1528762" y="4741862"/>
            <a:ext cx="2459037" cy="7445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6"/>
          </p:cNvCxnSpPr>
          <p:nvPr/>
        </p:nvCxnSpPr>
        <p:spPr>
          <a:xfrm>
            <a:off x="6710362" y="4703762"/>
            <a:ext cx="838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519362" y="3408362"/>
            <a:ext cx="4267200" cy="28194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Object 7"/>
          <p:cNvGraphicFramePr>
            <a:graphicFrameLocks noChangeAspect="1"/>
          </p:cNvGraphicFramePr>
          <p:nvPr/>
        </p:nvGraphicFramePr>
        <p:xfrm>
          <a:off x="5033962" y="6227762"/>
          <a:ext cx="1774825" cy="374650"/>
        </p:xfrm>
        <a:graphic>
          <a:graphicData uri="http://schemas.openxmlformats.org/presentationml/2006/ole">
            <p:oleObj spid="_x0000_s143367" name="Equation" r:id="rId9" imgW="965160" imgH="203040" progId="Equation.DSMT4">
              <p:embed/>
            </p:oleObj>
          </a:graphicData>
        </a:graphic>
      </p:graphicFrame>
      <p:graphicFrame>
        <p:nvGraphicFramePr>
          <p:cNvPr id="24" name="Object 2"/>
          <p:cNvGraphicFramePr>
            <a:graphicFrameLocks noChangeAspect="1"/>
          </p:cNvGraphicFramePr>
          <p:nvPr/>
        </p:nvGraphicFramePr>
        <p:xfrm>
          <a:off x="3890962" y="4322762"/>
          <a:ext cx="1819275" cy="374650"/>
        </p:xfrm>
        <a:graphic>
          <a:graphicData uri="http://schemas.openxmlformats.org/presentationml/2006/ole">
            <p:oleObj spid="_x0000_s143368" name="Equation" r:id="rId10" imgW="990360" imgH="2030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4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Polyhedral Domains and Widening for Verification of Numerical Programs</a:t>
            </a:r>
            <a:endParaRPr lang="en-US" sz="2400" dirty="0"/>
          </a:p>
        </p:txBody>
      </p:sp>
      <p:pic>
        <p:nvPicPr>
          <p:cNvPr id="4874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175" y="1163638"/>
            <a:ext cx="1758950" cy="182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7429" name="Picture 5"/>
          <p:cNvPicPr>
            <a:picLocks noChangeAspect="1" noChangeArrowheads="1"/>
          </p:cNvPicPr>
          <p:nvPr/>
        </p:nvPicPr>
        <p:blipFill>
          <a:blip r:embed="rId4"/>
          <a:srcRect l="64037" t="27057" r="13083" b="14951"/>
          <a:stretch>
            <a:fillRect/>
          </a:stretch>
        </p:blipFill>
        <p:spPr bwMode="auto">
          <a:xfrm>
            <a:off x="2743200" y="1600200"/>
            <a:ext cx="1993900" cy="364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7430" name="Text Box 6"/>
          <p:cNvSpPr txBox="1">
            <a:spLocks noChangeArrowheads="1"/>
          </p:cNvSpPr>
          <p:nvPr/>
        </p:nvSpPr>
        <p:spPr bwMode="auto">
          <a:xfrm>
            <a:off x="479425" y="815975"/>
            <a:ext cx="154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design model</a:t>
            </a:r>
          </a:p>
        </p:txBody>
      </p:sp>
      <p:sp>
        <p:nvSpPr>
          <p:cNvPr id="487431" name="Text Box 7"/>
          <p:cNvSpPr txBox="1">
            <a:spLocks noChangeArrowheads="1"/>
          </p:cNvSpPr>
          <p:nvPr/>
        </p:nvSpPr>
        <p:spPr bwMode="auto">
          <a:xfrm>
            <a:off x="533400" y="3124200"/>
            <a:ext cx="20233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code generation</a:t>
            </a:r>
          </a:p>
        </p:txBody>
      </p:sp>
      <p:sp>
        <p:nvSpPr>
          <p:cNvPr id="487432" name="Line 8"/>
          <p:cNvSpPr>
            <a:spLocks noChangeShapeType="1"/>
          </p:cNvSpPr>
          <p:nvPr/>
        </p:nvSpPr>
        <p:spPr bwMode="auto">
          <a:xfrm>
            <a:off x="2455863" y="19018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7433" name="Text Box 9"/>
          <p:cNvSpPr txBox="1">
            <a:spLocks noChangeArrowheads="1"/>
          </p:cNvSpPr>
          <p:nvPr/>
        </p:nvSpPr>
        <p:spPr bwMode="auto">
          <a:xfrm>
            <a:off x="307032" y="3940175"/>
            <a:ext cx="20345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</a:rPr>
              <a:t>target processor</a:t>
            </a:r>
          </a:p>
          <a:p>
            <a:pPr algn="r"/>
            <a:r>
              <a:rPr lang="en-US" sz="2000">
                <a:solidFill>
                  <a:schemeClr val="tx1"/>
                </a:solidFill>
              </a:rPr>
              <a:t>compiler</a:t>
            </a:r>
          </a:p>
        </p:txBody>
      </p:sp>
      <p:pic>
        <p:nvPicPr>
          <p:cNvPr id="487445" name="Picture 2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09663" y="5011738"/>
            <a:ext cx="1670050" cy="146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7446" name="Line 22"/>
          <p:cNvSpPr>
            <a:spLocks noChangeShapeType="1"/>
          </p:cNvSpPr>
          <p:nvPr/>
        </p:nvSpPr>
        <p:spPr bwMode="auto">
          <a:xfrm flipH="1">
            <a:off x="2598738" y="4968875"/>
            <a:ext cx="590550" cy="4492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7450" name="Line 26"/>
          <p:cNvSpPr>
            <a:spLocks noChangeShapeType="1"/>
          </p:cNvSpPr>
          <p:nvPr/>
        </p:nvSpPr>
        <p:spPr bwMode="auto">
          <a:xfrm flipH="1">
            <a:off x="2441575" y="1314450"/>
            <a:ext cx="2560638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7451" name="Text Box 27"/>
          <p:cNvSpPr txBox="1">
            <a:spLocks noChangeArrowheads="1"/>
          </p:cNvSpPr>
          <p:nvPr/>
        </p:nvSpPr>
        <p:spPr bwMode="auto">
          <a:xfrm>
            <a:off x="5081588" y="1065213"/>
            <a:ext cx="378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model-based development</a:t>
            </a:r>
          </a:p>
        </p:txBody>
      </p:sp>
      <p:sp>
        <p:nvSpPr>
          <p:cNvPr id="487453" name="Text Box 29"/>
          <p:cNvSpPr txBox="1">
            <a:spLocks noChangeArrowheads="1"/>
          </p:cNvSpPr>
          <p:nvPr/>
        </p:nvSpPr>
        <p:spPr bwMode="auto">
          <a:xfrm>
            <a:off x="5143500" y="2436813"/>
            <a:ext cx="400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source code implementation</a:t>
            </a:r>
          </a:p>
        </p:txBody>
      </p:sp>
      <p:sp>
        <p:nvSpPr>
          <p:cNvPr id="487454" name="AutoShape 30"/>
          <p:cNvSpPr>
            <a:spLocks/>
          </p:cNvSpPr>
          <p:nvPr/>
        </p:nvSpPr>
        <p:spPr bwMode="auto">
          <a:xfrm>
            <a:off x="4789488" y="1587500"/>
            <a:ext cx="182562" cy="2224088"/>
          </a:xfrm>
          <a:prstGeom prst="rightBrace">
            <a:avLst>
              <a:gd name="adj1" fmla="val 101522"/>
              <a:gd name="adj2" fmla="val 50000"/>
            </a:avLst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87455" name="Text Box 31"/>
          <p:cNvSpPr txBox="1">
            <a:spLocks noChangeArrowheads="1"/>
          </p:cNvSpPr>
          <p:nvPr/>
        </p:nvSpPr>
        <p:spPr bwMode="auto">
          <a:xfrm>
            <a:off x="5081588" y="4572000"/>
            <a:ext cx="3440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platform implementation</a:t>
            </a:r>
          </a:p>
        </p:txBody>
      </p:sp>
      <p:sp>
        <p:nvSpPr>
          <p:cNvPr id="487456" name="AutoShape 32"/>
          <p:cNvSpPr>
            <a:spLocks/>
          </p:cNvSpPr>
          <p:nvPr/>
        </p:nvSpPr>
        <p:spPr bwMode="auto">
          <a:xfrm>
            <a:off x="4789488" y="3935413"/>
            <a:ext cx="152400" cy="1857375"/>
          </a:xfrm>
          <a:prstGeom prst="rightBrace">
            <a:avLst>
              <a:gd name="adj1" fmla="val 101562"/>
              <a:gd name="adj2" fmla="val 50000"/>
            </a:avLst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81600" y="3048000"/>
            <a:ext cx="365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Goran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Frehse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Verimag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Hitashyam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Maka</a:t>
            </a:r>
            <a:r>
              <a:rPr lang="en-US" dirty="0" smtClean="0">
                <a:solidFill>
                  <a:schemeClr val="tx1"/>
                </a:solidFill>
              </a:rPr>
              <a:t> and Bruce H. Krogh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Carnegie Mellon University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Verification of numerical programs</a:t>
            </a:r>
          </a:p>
        </p:txBody>
      </p:sp>
      <p:pic>
        <p:nvPicPr>
          <p:cNvPr id="5017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725" y="1084263"/>
            <a:ext cx="1758950" cy="182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64" name="Picture 4"/>
          <p:cNvPicPr>
            <a:picLocks noChangeAspect="1" noChangeArrowheads="1"/>
          </p:cNvPicPr>
          <p:nvPr/>
        </p:nvPicPr>
        <p:blipFill>
          <a:blip r:embed="rId4"/>
          <a:srcRect l="64037" t="27057" r="13083" b="14951"/>
          <a:stretch>
            <a:fillRect/>
          </a:stretch>
        </p:blipFill>
        <p:spPr bwMode="auto">
          <a:xfrm>
            <a:off x="2952750" y="1520825"/>
            <a:ext cx="1993900" cy="364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1765" name="Text Box 5"/>
          <p:cNvSpPr txBox="1">
            <a:spLocks noChangeArrowheads="1"/>
          </p:cNvSpPr>
          <p:nvPr/>
        </p:nvSpPr>
        <p:spPr bwMode="auto">
          <a:xfrm>
            <a:off x="688975" y="736600"/>
            <a:ext cx="17107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design model</a:t>
            </a:r>
          </a:p>
        </p:txBody>
      </p:sp>
      <p:sp>
        <p:nvSpPr>
          <p:cNvPr id="501766" name="Text Box 6"/>
          <p:cNvSpPr txBox="1">
            <a:spLocks noChangeArrowheads="1"/>
          </p:cNvSpPr>
          <p:nvPr/>
        </p:nvSpPr>
        <p:spPr bwMode="auto">
          <a:xfrm>
            <a:off x="914400" y="3048000"/>
            <a:ext cx="20233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code generation</a:t>
            </a:r>
          </a:p>
        </p:txBody>
      </p:sp>
      <p:sp>
        <p:nvSpPr>
          <p:cNvPr id="501767" name="Line 7"/>
          <p:cNvSpPr>
            <a:spLocks noChangeShapeType="1"/>
          </p:cNvSpPr>
          <p:nvPr/>
        </p:nvSpPr>
        <p:spPr bwMode="auto">
          <a:xfrm>
            <a:off x="2665413" y="182245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768" name="Text Box 8"/>
          <p:cNvSpPr txBox="1">
            <a:spLocks noChangeArrowheads="1"/>
          </p:cNvSpPr>
          <p:nvPr/>
        </p:nvSpPr>
        <p:spPr bwMode="auto">
          <a:xfrm>
            <a:off x="688032" y="3863975"/>
            <a:ext cx="20345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</a:rPr>
              <a:t>target processor</a:t>
            </a:r>
          </a:p>
          <a:p>
            <a:pPr algn="r"/>
            <a:r>
              <a:rPr lang="en-US" sz="2000">
                <a:solidFill>
                  <a:schemeClr val="tx1"/>
                </a:solidFill>
              </a:rPr>
              <a:t>compiler</a:t>
            </a:r>
          </a:p>
        </p:txBody>
      </p:sp>
      <p:pic>
        <p:nvPicPr>
          <p:cNvPr id="501769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19213" y="4932363"/>
            <a:ext cx="1670050" cy="146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1770" name="Line 10"/>
          <p:cNvSpPr>
            <a:spLocks noChangeShapeType="1"/>
          </p:cNvSpPr>
          <p:nvPr/>
        </p:nvSpPr>
        <p:spPr bwMode="auto">
          <a:xfrm flipH="1">
            <a:off x="2743200" y="4800600"/>
            <a:ext cx="590550" cy="4492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01777" name="Freeform 17"/>
          <p:cNvSpPr>
            <a:spLocks/>
          </p:cNvSpPr>
          <p:nvPr/>
        </p:nvSpPr>
        <p:spPr bwMode="auto">
          <a:xfrm>
            <a:off x="3170238" y="3687763"/>
            <a:ext cx="3535362" cy="1951037"/>
          </a:xfrm>
          <a:custGeom>
            <a:avLst/>
            <a:gdLst/>
            <a:ahLst/>
            <a:cxnLst>
              <a:cxn ang="0">
                <a:pos x="2227" y="0"/>
              </a:cxn>
              <a:cxn ang="0">
                <a:pos x="2227" y="1229"/>
              </a:cxn>
              <a:cxn ang="0">
                <a:pos x="0" y="1229"/>
              </a:cxn>
            </a:cxnLst>
            <a:rect l="0" t="0" r="r" b="b"/>
            <a:pathLst>
              <a:path w="2227" h="1229">
                <a:moveTo>
                  <a:pt x="2227" y="0"/>
                </a:moveTo>
                <a:lnTo>
                  <a:pt x="2227" y="1229"/>
                </a:lnTo>
                <a:lnTo>
                  <a:pt x="0" y="1229"/>
                </a:lnTo>
              </a:path>
            </a:pathLst>
          </a:custGeom>
          <a:noFill/>
          <a:ln w="57150" cmpd="sng">
            <a:solidFill>
              <a:srgbClr val="CC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778" name="Text Box 18"/>
          <p:cNvSpPr txBox="1">
            <a:spLocks noChangeArrowheads="1"/>
          </p:cNvSpPr>
          <p:nvPr/>
        </p:nvSpPr>
        <p:spPr bwMode="auto">
          <a:xfrm>
            <a:off x="5410200" y="1981200"/>
            <a:ext cx="307648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Need to verify how</a:t>
            </a:r>
          </a:p>
          <a:p>
            <a:r>
              <a:rPr lang="en-US" sz="2400" dirty="0">
                <a:solidFill>
                  <a:schemeClr val="tx1"/>
                </a:solidFill>
              </a:rPr>
              <a:t>numerical code will</a:t>
            </a:r>
          </a:p>
          <a:p>
            <a:r>
              <a:rPr lang="en-US" sz="2400" dirty="0">
                <a:solidFill>
                  <a:schemeClr val="tx1"/>
                </a:solidFill>
              </a:rPr>
              <a:t>execute on the target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048000" y="5867400"/>
            <a:ext cx="571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/>
              <a:t>Problem:</a:t>
            </a:r>
            <a:r>
              <a:rPr lang="en-US" sz="1400" b="1" dirty="0"/>
              <a:t> </a:t>
            </a:r>
            <a:r>
              <a:rPr lang="en-US" sz="1400" b="1" dirty="0" smtClean="0"/>
              <a:t>simulation tools don’t execute numerical code exactly as it will be executed on the target processor (e.g., because of different round off properties due to different word-lengths)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4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525" y="1236663"/>
            <a:ext cx="1758950" cy="182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9476" name="Picture 4"/>
          <p:cNvPicPr>
            <a:picLocks noChangeAspect="1" noChangeArrowheads="1"/>
          </p:cNvPicPr>
          <p:nvPr/>
        </p:nvPicPr>
        <p:blipFill>
          <a:blip r:embed="rId4"/>
          <a:srcRect l="64037" t="27057" r="13083" b="14951"/>
          <a:stretch>
            <a:fillRect/>
          </a:stretch>
        </p:blipFill>
        <p:spPr bwMode="auto">
          <a:xfrm>
            <a:off x="2495550" y="1673225"/>
            <a:ext cx="1993900" cy="364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9477" name="Text Box 5"/>
          <p:cNvSpPr txBox="1">
            <a:spLocks noChangeArrowheads="1"/>
          </p:cNvSpPr>
          <p:nvPr/>
        </p:nvSpPr>
        <p:spPr bwMode="auto">
          <a:xfrm>
            <a:off x="231775" y="889000"/>
            <a:ext cx="154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design model</a:t>
            </a:r>
          </a:p>
        </p:txBody>
      </p:sp>
      <p:sp>
        <p:nvSpPr>
          <p:cNvPr id="489478" name="Text Box 6"/>
          <p:cNvSpPr txBox="1">
            <a:spLocks noChangeArrowheads="1"/>
          </p:cNvSpPr>
          <p:nvPr/>
        </p:nvSpPr>
        <p:spPr bwMode="auto">
          <a:xfrm>
            <a:off x="736600" y="3167063"/>
            <a:ext cx="182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code generation</a:t>
            </a:r>
          </a:p>
        </p:txBody>
      </p:sp>
      <p:sp>
        <p:nvSpPr>
          <p:cNvPr id="489479" name="Line 7"/>
          <p:cNvSpPr>
            <a:spLocks noChangeShapeType="1"/>
          </p:cNvSpPr>
          <p:nvPr/>
        </p:nvSpPr>
        <p:spPr bwMode="auto">
          <a:xfrm>
            <a:off x="2208213" y="197485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9480" name="Text Box 8"/>
          <p:cNvSpPr txBox="1">
            <a:spLocks noChangeArrowheads="1"/>
          </p:cNvSpPr>
          <p:nvPr/>
        </p:nvSpPr>
        <p:spPr bwMode="auto">
          <a:xfrm>
            <a:off x="709613" y="3983038"/>
            <a:ext cx="183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</a:rPr>
              <a:t>target processor</a:t>
            </a:r>
          </a:p>
          <a:p>
            <a:pPr algn="r"/>
            <a:r>
              <a:rPr lang="en-US" sz="1800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489481" name="Rectangle 9"/>
          <p:cNvSpPr>
            <a:spLocks noChangeArrowheads="1"/>
          </p:cNvSpPr>
          <p:nvPr/>
        </p:nvSpPr>
        <p:spPr bwMode="auto">
          <a:xfrm>
            <a:off x="5387975" y="1636713"/>
            <a:ext cx="1631950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disassembler</a:t>
            </a:r>
          </a:p>
        </p:txBody>
      </p:sp>
      <p:sp>
        <p:nvSpPr>
          <p:cNvPr id="489482" name="Freeform 10"/>
          <p:cNvSpPr>
            <a:spLocks/>
          </p:cNvSpPr>
          <p:nvPr/>
        </p:nvSpPr>
        <p:spPr bwMode="auto">
          <a:xfrm>
            <a:off x="3671888" y="1833563"/>
            <a:ext cx="1687512" cy="3122612"/>
          </a:xfrm>
          <a:custGeom>
            <a:avLst/>
            <a:gdLst/>
            <a:ahLst/>
            <a:cxnLst>
              <a:cxn ang="0">
                <a:pos x="0" y="1967"/>
              </a:cxn>
              <a:cxn ang="0">
                <a:pos x="726" y="1967"/>
              </a:cxn>
              <a:cxn ang="0">
                <a:pos x="726" y="0"/>
              </a:cxn>
              <a:cxn ang="0">
                <a:pos x="1329" y="0"/>
              </a:cxn>
            </a:cxnLst>
            <a:rect l="0" t="0" r="r" b="b"/>
            <a:pathLst>
              <a:path w="1329" h="1967">
                <a:moveTo>
                  <a:pt x="0" y="1967"/>
                </a:moveTo>
                <a:lnTo>
                  <a:pt x="726" y="1967"/>
                </a:lnTo>
                <a:lnTo>
                  <a:pt x="726" y="0"/>
                </a:lnTo>
                <a:lnTo>
                  <a:pt x="13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489487" name="AutoShape 15"/>
          <p:cNvCxnSpPr>
            <a:cxnSpLocks noChangeShapeType="1"/>
            <a:stCxn id="489481" idx="2"/>
            <a:endCxn id="489483" idx="0"/>
          </p:cNvCxnSpPr>
          <p:nvPr/>
        </p:nvCxnSpPr>
        <p:spPr bwMode="auto">
          <a:xfrm>
            <a:off x="6203950" y="2085975"/>
            <a:ext cx="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pic>
        <p:nvPicPr>
          <p:cNvPr id="489492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2013" y="5084763"/>
            <a:ext cx="1670050" cy="146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9493" name="Line 21"/>
          <p:cNvSpPr>
            <a:spLocks noChangeShapeType="1"/>
          </p:cNvSpPr>
          <p:nvPr/>
        </p:nvSpPr>
        <p:spPr bwMode="auto">
          <a:xfrm flipH="1">
            <a:off x="2351088" y="5041900"/>
            <a:ext cx="590550" cy="4492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9505" name="Line 33"/>
          <p:cNvSpPr>
            <a:spLocks noChangeShapeType="1"/>
          </p:cNvSpPr>
          <p:nvPr/>
        </p:nvSpPr>
        <p:spPr bwMode="auto">
          <a:xfrm>
            <a:off x="6218238" y="2087563"/>
            <a:ext cx="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9507" name="Rectangle 3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Verification of numerical programs</a:t>
            </a:r>
          </a:p>
        </p:txBody>
      </p:sp>
      <p:sp>
        <p:nvSpPr>
          <p:cNvPr id="489483" name="Rectangle 11"/>
          <p:cNvSpPr>
            <a:spLocks noChangeArrowheads="1"/>
          </p:cNvSpPr>
          <p:nvPr/>
        </p:nvSpPr>
        <p:spPr bwMode="auto">
          <a:xfrm>
            <a:off x="5387975" y="2708275"/>
            <a:ext cx="1631950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CFA generator</a:t>
            </a:r>
          </a:p>
        </p:txBody>
      </p:sp>
      <p:sp>
        <p:nvSpPr>
          <p:cNvPr id="489484" name="Text Box 12"/>
          <p:cNvSpPr txBox="1">
            <a:spLocks noChangeArrowheads="1"/>
          </p:cNvSpPr>
          <p:nvPr/>
        </p:nvSpPr>
        <p:spPr bwMode="auto">
          <a:xfrm>
            <a:off x="6197600" y="2225675"/>
            <a:ext cx="1931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control flow graph</a:t>
            </a:r>
          </a:p>
        </p:txBody>
      </p:sp>
      <p:sp>
        <p:nvSpPr>
          <p:cNvPr id="489485" name="Text Box 13"/>
          <p:cNvSpPr txBox="1">
            <a:spLocks noChangeArrowheads="1"/>
          </p:cNvSpPr>
          <p:nvPr/>
        </p:nvSpPr>
        <p:spPr bwMode="auto">
          <a:xfrm>
            <a:off x="7462838" y="2651125"/>
            <a:ext cx="1476686" cy="52322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target processor</a:t>
            </a:r>
          </a:p>
          <a:p>
            <a:r>
              <a:rPr lang="en-US" sz="1400">
                <a:solidFill>
                  <a:schemeClr val="tx1"/>
                </a:solidFill>
              </a:rPr>
              <a:t>error model</a:t>
            </a:r>
          </a:p>
        </p:txBody>
      </p:sp>
      <p:sp>
        <p:nvSpPr>
          <p:cNvPr id="489486" name="Rectangle 14"/>
          <p:cNvSpPr>
            <a:spLocks noChangeArrowheads="1"/>
          </p:cNvSpPr>
          <p:nvPr/>
        </p:nvSpPr>
        <p:spPr bwMode="auto">
          <a:xfrm>
            <a:off x="5387975" y="3667125"/>
            <a:ext cx="1631950" cy="449263"/>
          </a:xfrm>
          <a:prstGeom prst="rect">
            <a:avLst/>
          </a:prstGeom>
          <a:noFill/>
          <a:ln w="571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PHAVer</a:t>
            </a:r>
          </a:p>
        </p:txBody>
      </p:sp>
      <p:cxnSp>
        <p:nvCxnSpPr>
          <p:cNvPr id="489488" name="AutoShape 16"/>
          <p:cNvCxnSpPr>
            <a:cxnSpLocks noChangeShapeType="1"/>
            <a:stCxn id="489483" idx="2"/>
            <a:endCxn id="489486" idx="0"/>
          </p:cNvCxnSpPr>
          <p:nvPr/>
        </p:nvCxnSpPr>
        <p:spPr bwMode="auto">
          <a:xfrm>
            <a:off x="6203950" y="3157538"/>
            <a:ext cx="0" cy="481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9489" name="AutoShape 17"/>
          <p:cNvSpPr>
            <a:spLocks noChangeArrowheads="1"/>
          </p:cNvSpPr>
          <p:nvPr/>
        </p:nvSpPr>
        <p:spPr bwMode="auto">
          <a:xfrm>
            <a:off x="5332413" y="4564063"/>
            <a:ext cx="1744662" cy="561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>
                <a:solidFill>
                  <a:schemeClr val="tx1"/>
                </a:solidFill>
              </a:rPr>
              <a:t>reachability</a:t>
            </a:r>
          </a:p>
          <a:p>
            <a:pPr algn="ctr"/>
            <a:r>
              <a:rPr lang="en-US" sz="1800" b="1">
                <a:solidFill>
                  <a:schemeClr val="tx1"/>
                </a:solidFill>
              </a:rPr>
              <a:t>results</a:t>
            </a:r>
          </a:p>
        </p:txBody>
      </p:sp>
      <p:cxnSp>
        <p:nvCxnSpPr>
          <p:cNvPr id="489490" name="AutoShape 18"/>
          <p:cNvCxnSpPr>
            <a:cxnSpLocks noChangeShapeType="1"/>
            <a:stCxn id="489486" idx="2"/>
            <a:endCxn id="489489" idx="0"/>
          </p:cNvCxnSpPr>
          <p:nvPr/>
        </p:nvCxnSpPr>
        <p:spPr bwMode="auto">
          <a:xfrm>
            <a:off x="6203950" y="4144963"/>
            <a:ext cx="1588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9491" name="AutoShape 19"/>
          <p:cNvCxnSpPr>
            <a:cxnSpLocks noChangeShapeType="1"/>
            <a:stCxn id="489485" idx="1"/>
            <a:endCxn id="489483" idx="3"/>
          </p:cNvCxnSpPr>
          <p:nvPr/>
        </p:nvCxnSpPr>
        <p:spPr bwMode="auto">
          <a:xfrm rot="10800000" flipV="1">
            <a:off x="7019926" y="2912735"/>
            <a:ext cx="442913" cy="201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9494" name="Text Box 22"/>
          <p:cNvSpPr txBox="1">
            <a:spLocks noChangeArrowheads="1"/>
          </p:cNvSpPr>
          <p:nvPr/>
        </p:nvSpPr>
        <p:spPr bwMode="auto">
          <a:xfrm>
            <a:off x="6226175" y="3267075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CFA</a:t>
            </a:r>
          </a:p>
        </p:txBody>
      </p:sp>
      <p:sp>
        <p:nvSpPr>
          <p:cNvPr id="489503" name="AutoShape 31"/>
          <p:cNvSpPr>
            <a:spLocks noChangeArrowheads="1"/>
          </p:cNvSpPr>
          <p:nvPr/>
        </p:nvSpPr>
        <p:spPr bwMode="auto">
          <a:xfrm>
            <a:off x="5059363" y="2514600"/>
            <a:ext cx="4084637" cy="2743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numerical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program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verifier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200400" y="5638800"/>
            <a:ext cx="571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/>
              <a:t>To achieve verification of the target code, the binary is disassembled into a control flow graph – similar to what is done in compilers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8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525" y="1300163"/>
            <a:ext cx="1758950" cy="182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3811" name="Picture 3"/>
          <p:cNvPicPr>
            <a:picLocks noChangeAspect="1" noChangeArrowheads="1"/>
          </p:cNvPicPr>
          <p:nvPr/>
        </p:nvPicPr>
        <p:blipFill>
          <a:blip r:embed="rId4"/>
          <a:srcRect l="64037" t="27057" r="13083" b="14951"/>
          <a:stretch>
            <a:fillRect/>
          </a:stretch>
        </p:blipFill>
        <p:spPr bwMode="auto">
          <a:xfrm>
            <a:off x="2495550" y="1736725"/>
            <a:ext cx="1993900" cy="364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3812" name="Text Box 4"/>
          <p:cNvSpPr txBox="1">
            <a:spLocks noChangeArrowheads="1"/>
          </p:cNvSpPr>
          <p:nvPr/>
        </p:nvSpPr>
        <p:spPr bwMode="auto">
          <a:xfrm>
            <a:off x="231775" y="952500"/>
            <a:ext cx="154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design model</a:t>
            </a:r>
          </a:p>
        </p:txBody>
      </p:sp>
      <p:sp>
        <p:nvSpPr>
          <p:cNvPr id="503813" name="Text Box 5"/>
          <p:cNvSpPr txBox="1">
            <a:spLocks noChangeArrowheads="1"/>
          </p:cNvSpPr>
          <p:nvPr/>
        </p:nvSpPr>
        <p:spPr bwMode="auto">
          <a:xfrm>
            <a:off x="736600" y="3230563"/>
            <a:ext cx="182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code generation</a:t>
            </a:r>
          </a:p>
        </p:txBody>
      </p:sp>
      <p:sp>
        <p:nvSpPr>
          <p:cNvPr id="503814" name="Line 6"/>
          <p:cNvSpPr>
            <a:spLocks noChangeShapeType="1"/>
          </p:cNvSpPr>
          <p:nvPr/>
        </p:nvSpPr>
        <p:spPr bwMode="auto">
          <a:xfrm>
            <a:off x="2208213" y="203835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5" name="Text Box 7"/>
          <p:cNvSpPr txBox="1">
            <a:spLocks noChangeArrowheads="1"/>
          </p:cNvSpPr>
          <p:nvPr/>
        </p:nvSpPr>
        <p:spPr bwMode="auto">
          <a:xfrm>
            <a:off x="709613" y="4046538"/>
            <a:ext cx="183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</a:rPr>
              <a:t>target processor</a:t>
            </a:r>
          </a:p>
          <a:p>
            <a:pPr algn="r"/>
            <a:r>
              <a:rPr lang="en-US" sz="1800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503816" name="Rectangle 8"/>
          <p:cNvSpPr>
            <a:spLocks noChangeArrowheads="1"/>
          </p:cNvSpPr>
          <p:nvPr/>
        </p:nvSpPr>
        <p:spPr bwMode="auto">
          <a:xfrm>
            <a:off x="5387975" y="1700213"/>
            <a:ext cx="1631950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disassembler</a:t>
            </a:r>
          </a:p>
        </p:txBody>
      </p:sp>
      <p:sp>
        <p:nvSpPr>
          <p:cNvPr id="503817" name="Freeform 9"/>
          <p:cNvSpPr>
            <a:spLocks/>
          </p:cNvSpPr>
          <p:nvPr/>
        </p:nvSpPr>
        <p:spPr bwMode="auto">
          <a:xfrm>
            <a:off x="3671888" y="1897063"/>
            <a:ext cx="1687512" cy="3122612"/>
          </a:xfrm>
          <a:custGeom>
            <a:avLst/>
            <a:gdLst/>
            <a:ahLst/>
            <a:cxnLst>
              <a:cxn ang="0">
                <a:pos x="0" y="1967"/>
              </a:cxn>
              <a:cxn ang="0">
                <a:pos x="726" y="1967"/>
              </a:cxn>
              <a:cxn ang="0">
                <a:pos x="726" y="0"/>
              </a:cxn>
              <a:cxn ang="0">
                <a:pos x="1329" y="0"/>
              </a:cxn>
            </a:cxnLst>
            <a:rect l="0" t="0" r="r" b="b"/>
            <a:pathLst>
              <a:path w="1329" h="1967">
                <a:moveTo>
                  <a:pt x="0" y="1967"/>
                </a:moveTo>
                <a:lnTo>
                  <a:pt x="726" y="1967"/>
                </a:lnTo>
                <a:lnTo>
                  <a:pt x="726" y="0"/>
                </a:lnTo>
                <a:lnTo>
                  <a:pt x="13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8" name="Rectangle 10"/>
          <p:cNvSpPr>
            <a:spLocks noChangeArrowheads="1"/>
          </p:cNvSpPr>
          <p:nvPr/>
        </p:nvSpPr>
        <p:spPr bwMode="auto">
          <a:xfrm>
            <a:off x="5387975" y="2771775"/>
            <a:ext cx="1631950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CFA generator</a:t>
            </a:r>
          </a:p>
        </p:txBody>
      </p:sp>
      <p:sp>
        <p:nvSpPr>
          <p:cNvPr id="503819" name="Text Box 11"/>
          <p:cNvSpPr txBox="1">
            <a:spLocks noChangeArrowheads="1"/>
          </p:cNvSpPr>
          <p:nvPr/>
        </p:nvSpPr>
        <p:spPr bwMode="auto">
          <a:xfrm>
            <a:off x="6197600" y="2289175"/>
            <a:ext cx="1931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control flow graph</a:t>
            </a:r>
          </a:p>
        </p:txBody>
      </p:sp>
      <p:sp>
        <p:nvSpPr>
          <p:cNvPr id="503820" name="Text Box 12"/>
          <p:cNvSpPr txBox="1">
            <a:spLocks noChangeArrowheads="1"/>
          </p:cNvSpPr>
          <p:nvPr/>
        </p:nvSpPr>
        <p:spPr bwMode="auto">
          <a:xfrm>
            <a:off x="7462838" y="2714625"/>
            <a:ext cx="1492250" cy="5461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target processor</a:t>
            </a:r>
          </a:p>
          <a:p>
            <a:r>
              <a:rPr lang="en-US" sz="1400">
                <a:solidFill>
                  <a:schemeClr val="tx1"/>
                </a:solidFill>
              </a:rPr>
              <a:t>error model</a:t>
            </a:r>
          </a:p>
        </p:txBody>
      </p:sp>
      <p:sp>
        <p:nvSpPr>
          <p:cNvPr id="503821" name="Rectangle 13"/>
          <p:cNvSpPr>
            <a:spLocks noChangeArrowheads="1"/>
          </p:cNvSpPr>
          <p:nvPr/>
        </p:nvSpPr>
        <p:spPr bwMode="auto">
          <a:xfrm>
            <a:off x="5387975" y="3730625"/>
            <a:ext cx="1631950" cy="449263"/>
          </a:xfrm>
          <a:prstGeom prst="rect">
            <a:avLst/>
          </a:prstGeom>
          <a:noFill/>
          <a:ln w="571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PHAVer</a:t>
            </a:r>
          </a:p>
        </p:txBody>
      </p:sp>
      <p:cxnSp>
        <p:nvCxnSpPr>
          <p:cNvPr id="503822" name="AutoShape 14"/>
          <p:cNvCxnSpPr>
            <a:cxnSpLocks noChangeShapeType="1"/>
            <a:stCxn id="503816" idx="2"/>
            <a:endCxn id="503818" idx="0"/>
          </p:cNvCxnSpPr>
          <p:nvPr/>
        </p:nvCxnSpPr>
        <p:spPr bwMode="auto">
          <a:xfrm>
            <a:off x="6203950" y="2149475"/>
            <a:ext cx="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3823" name="AutoShape 15"/>
          <p:cNvCxnSpPr>
            <a:cxnSpLocks noChangeShapeType="1"/>
            <a:stCxn id="503818" idx="2"/>
            <a:endCxn id="503821" idx="0"/>
          </p:cNvCxnSpPr>
          <p:nvPr/>
        </p:nvCxnSpPr>
        <p:spPr bwMode="auto">
          <a:xfrm>
            <a:off x="6203950" y="3221038"/>
            <a:ext cx="0" cy="481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03824" name="AutoShape 16"/>
          <p:cNvSpPr>
            <a:spLocks noChangeArrowheads="1"/>
          </p:cNvSpPr>
          <p:nvPr/>
        </p:nvSpPr>
        <p:spPr bwMode="auto">
          <a:xfrm>
            <a:off x="5332413" y="4627563"/>
            <a:ext cx="1744662" cy="561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>
                <a:solidFill>
                  <a:schemeClr val="tx1"/>
                </a:solidFill>
              </a:rPr>
              <a:t>error</a:t>
            </a:r>
          </a:p>
          <a:p>
            <a:pPr algn="ctr"/>
            <a:r>
              <a:rPr lang="en-US" sz="1800" b="1">
                <a:solidFill>
                  <a:schemeClr val="tx1"/>
                </a:solidFill>
              </a:rPr>
              <a:t>bounds</a:t>
            </a:r>
          </a:p>
        </p:txBody>
      </p:sp>
      <p:cxnSp>
        <p:nvCxnSpPr>
          <p:cNvPr id="503825" name="AutoShape 17"/>
          <p:cNvCxnSpPr>
            <a:cxnSpLocks noChangeShapeType="1"/>
            <a:stCxn id="503821" idx="2"/>
            <a:endCxn id="503824" idx="0"/>
          </p:cNvCxnSpPr>
          <p:nvPr/>
        </p:nvCxnSpPr>
        <p:spPr bwMode="auto">
          <a:xfrm>
            <a:off x="6203950" y="4208463"/>
            <a:ext cx="1588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3826" name="AutoShape 18"/>
          <p:cNvCxnSpPr>
            <a:cxnSpLocks noChangeShapeType="1"/>
            <a:stCxn id="503820" idx="1"/>
            <a:endCxn id="503818" idx="3"/>
          </p:cNvCxnSpPr>
          <p:nvPr/>
        </p:nvCxnSpPr>
        <p:spPr bwMode="auto">
          <a:xfrm flipH="1">
            <a:off x="7019925" y="2987675"/>
            <a:ext cx="42862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pic>
        <p:nvPicPr>
          <p:cNvPr id="503827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2013" y="5148263"/>
            <a:ext cx="1670050" cy="146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3828" name="Line 20"/>
          <p:cNvSpPr>
            <a:spLocks noChangeShapeType="1"/>
          </p:cNvSpPr>
          <p:nvPr/>
        </p:nvSpPr>
        <p:spPr bwMode="auto">
          <a:xfrm flipH="1">
            <a:off x="2351088" y="5105400"/>
            <a:ext cx="590550" cy="4492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9" name="Text Box 21"/>
          <p:cNvSpPr txBox="1">
            <a:spLocks noChangeArrowheads="1"/>
          </p:cNvSpPr>
          <p:nvPr/>
        </p:nvSpPr>
        <p:spPr bwMode="auto">
          <a:xfrm>
            <a:off x="6226175" y="3330575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CFA</a:t>
            </a:r>
          </a:p>
        </p:txBody>
      </p:sp>
      <p:sp>
        <p:nvSpPr>
          <p:cNvPr id="503831" name="AutoShape 23"/>
          <p:cNvSpPr>
            <a:spLocks noChangeArrowheads="1"/>
          </p:cNvSpPr>
          <p:nvPr/>
        </p:nvSpPr>
        <p:spPr bwMode="auto">
          <a:xfrm>
            <a:off x="5059363" y="2578100"/>
            <a:ext cx="4084637" cy="2743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3832" name="Line 24"/>
          <p:cNvSpPr>
            <a:spLocks noChangeShapeType="1"/>
          </p:cNvSpPr>
          <p:nvPr/>
        </p:nvSpPr>
        <p:spPr bwMode="auto">
          <a:xfrm>
            <a:off x="4648201" y="1447800"/>
            <a:ext cx="579438" cy="1160463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35" name="Rectangle 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2400" dirty="0"/>
              <a:t>Verification of </a:t>
            </a:r>
            <a:r>
              <a:rPr lang="en-US" sz="2400" u="sng" dirty="0" smtClean="0"/>
              <a:t>linear</a:t>
            </a:r>
            <a:r>
              <a:rPr lang="en-US" sz="2400" dirty="0" smtClean="0"/>
              <a:t> numerical </a:t>
            </a:r>
            <a:r>
              <a:rPr lang="en-US" sz="2400" dirty="0"/>
              <a:t>programs</a:t>
            </a:r>
          </a:p>
        </p:txBody>
      </p:sp>
      <p:sp>
        <p:nvSpPr>
          <p:cNvPr id="503836" name="Text Box 28"/>
          <p:cNvSpPr txBox="1">
            <a:spLocks noChangeArrowheads="1"/>
          </p:cNvSpPr>
          <p:nvPr/>
        </p:nvSpPr>
        <p:spPr bwMode="auto">
          <a:xfrm>
            <a:off x="6226175" y="4275138"/>
            <a:ext cx="11715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reachable sets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057400" y="762000"/>
            <a:ext cx="6172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CFG is augmented with a model of the numerical error propagation (IEEE 754 standard), leading to a linear hybrid automaton (LHA) model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895600" y="5562600"/>
            <a:ext cx="5943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i="0" dirty="0" smtClean="0"/>
              <a:t>A LHA </a:t>
            </a:r>
            <a:r>
              <a:rPr lang="en-US" b="1" i="0" dirty="0" err="1" smtClean="0"/>
              <a:t>rechability</a:t>
            </a:r>
            <a:r>
              <a:rPr lang="en-US" b="1" i="0" dirty="0" smtClean="0"/>
              <a:t> tool which calculates error bounds on critical variables by using </a:t>
            </a:r>
            <a:r>
              <a:rPr lang="en-US" b="1" i="0" dirty="0" err="1" smtClean="0"/>
              <a:t>polyhedra</a:t>
            </a:r>
            <a:r>
              <a:rPr lang="en-US" b="1" i="0" dirty="0" smtClean="0"/>
              <a:t> in order to, for example, over-approximate piecewise affine dynamics</a:t>
            </a: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V="1">
            <a:off x="4343400" y="4056063"/>
            <a:ext cx="1036638" cy="150653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Polyhedral domains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762000"/>
            <a:ext cx="7388225" cy="57150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dirty="0" smtClean="0"/>
              <a:t>convex </a:t>
            </a:r>
            <a:r>
              <a:rPr lang="en-US" sz="2400" dirty="0"/>
              <a:t>polyhedron: conjunction of linear predicates</a:t>
            </a:r>
          </a:p>
          <a:p>
            <a:pPr>
              <a:buFontTx/>
              <a:buChar char="•"/>
            </a:pPr>
            <a:r>
              <a:rPr lang="en-US" sz="2400" dirty="0"/>
              <a:t>polyhedron: disjunction of convex </a:t>
            </a:r>
            <a:r>
              <a:rPr lang="en-US" sz="2400" dirty="0" err="1"/>
              <a:t>polyhedra</a:t>
            </a:r>
            <a:endParaRPr lang="en-US" sz="2400" dirty="0"/>
          </a:p>
          <a:p>
            <a:pPr>
              <a:buFontTx/>
              <a:buChar char="•"/>
            </a:pPr>
            <a:r>
              <a:rPr lang="en-US" sz="2400" dirty="0"/>
              <a:t>Parma </a:t>
            </a:r>
            <a:r>
              <a:rPr lang="en-US" sz="2400" dirty="0" err="1"/>
              <a:t>Polyhedra</a:t>
            </a:r>
            <a:r>
              <a:rPr lang="en-US" sz="2400" dirty="0"/>
              <a:t> Library (PPL): performs exact computations with non-convex </a:t>
            </a:r>
            <a:r>
              <a:rPr lang="en-US" sz="2400" dirty="0" err="1"/>
              <a:t>polyhedra</a:t>
            </a:r>
            <a:endParaRPr lang="en-US" sz="2400" dirty="0"/>
          </a:p>
          <a:p>
            <a:pPr>
              <a:buFontTx/>
              <a:buChar char="•"/>
            </a:pPr>
            <a:r>
              <a:rPr lang="en-US" sz="2400" dirty="0" err="1"/>
              <a:t>PHAVer</a:t>
            </a:r>
            <a:r>
              <a:rPr lang="en-US" sz="2400" dirty="0"/>
              <a:t>: performs </a:t>
            </a:r>
            <a:r>
              <a:rPr lang="en-US" sz="2400" dirty="0" err="1"/>
              <a:t>reachability</a:t>
            </a:r>
            <a:r>
              <a:rPr lang="en-US" sz="2400" dirty="0"/>
              <a:t> for LHA</a:t>
            </a:r>
          </a:p>
          <a:p>
            <a:pPr lvl="1"/>
            <a:r>
              <a:rPr lang="en-US" sz="2000" dirty="0"/>
              <a:t>exact and robust arithmetic with unlimited precision (PPL)</a:t>
            </a:r>
          </a:p>
          <a:p>
            <a:pPr lvl="1"/>
            <a:r>
              <a:rPr lang="en-US" sz="2000" dirty="0"/>
              <a:t>bit-constrained over-approximations for termination heuristics</a:t>
            </a:r>
          </a:p>
          <a:p>
            <a:pPr lvl="1"/>
            <a:r>
              <a:rPr lang="en-US" sz="2000" dirty="0"/>
              <a:t>on-the-fly over-approximation of piecewise affine dynamics</a:t>
            </a:r>
          </a:p>
          <a:p>
            <a:pPr lvl="1"/>
            <a:r>
              <a:rPr lang="en-US" sz="2000" dirty="0"/>
              <a:t>support for compositional and assume-guarantee reasoning.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Project Overview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371600" y="838200"/>
            <a:ext cx="7315200" cy="548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Develop a comprehensive approach to the model-based design of high-confidence embedded control systems.</a:t>
            </a:r>
            <a:endParaRPr lang="en-US" sz="2000" dirty="0">
              <a:solidFill>
                <a:srgbClr val="000000"/>
              </a:solidFill>
            </a:endParaRPr>
          </a:p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Hybrid Control Systems (aircraft collision avoidance): Tomlin, Krogh, </a:t>
            </a:r>
            <a:r>
              <a:rPr lang="en-US" sz="2000" dirty="0" err="1" smtClean="0">
                <a:solidFill>
                  <a:srgbClr val="000000"/>
                </a:solidFill>
              </a:rPr>
              <a:t>Sastry</a:t>
            </a:r>
            <a:endParaRPr lang="en-US" sz="2000" dirty="0">
              <a:solidFill>
                <a:srgbClr val="000000"/>
              </a:solidFill>
            </a:endParaRPr>
          </a:p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Integrated Software Model Checking (</a:t>
            </a:r>
            <a:r>
              <a:rPr lang="en-US" sz="2000" dirty="0" err="1" smtClean="0">
                <a:solidFill>
                  <a:srgbClr val="000000"/>
                </a:solidFill>
              </a:rPr>
              <a:t>bisimulation</a:t>
            </a:r>
            <a:r>
              <a:rPr lang="en-US" sz="2000" dirty="0" smtClean="0">
                <a:solidFill>
                  <a:srgbClr val="000000"/>
                </a:solidFill>
              </a:rPr>
              <a:t> functions) and new widening operator for verification on numerical programs: Clarke, Krogh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Networked-digital-control of (cascaded) continuous-time conic (passive) systems which are L</a:t>
            </a:r>
            <a:r>
              <a:rPr lang="en-US" sz="2000" baseline="30000" dirty="0" smtClean="0">
                <a:solidFill>
                  <a:srgbClr val="000000"/>
                </a:solidFill>
              </a:rPr>
              <a:t>m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-stable : </a:t>
            </a:r>
            <a:r>
              <a:rPr lang="en-US" sz="2000" dirty="0" err="1" smtClean="0">
                <a:solidFill>
                  <a:srgbClr val="000000"/>
                </a:solidFill>
              </a:rPr>
              <a:t>Kottenstette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Working prototype of an end-to-end tool-chain for model-based design of networked-control systems: </a:t>
            </a:r>
            <a:r>
              <a:rPr lang="en-US" sz="2000" dirty="0" err="1" smtClean="0">
                <a:solidFill>
                  <a:srgbClr val="000000"/>
                </a:solidFill>
              </a:rPr>
              <a:t>Sztipanovits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Karsai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Kottenstette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Ptolemy-II extended to build code generators based on synchronous dataflow, FSM, …, models of computation which can target micros, </a:t>
            </a:r>
            <a:r>
              <a:rPr lang="en-US" sz="2000" dirty="0" err="1" smtClean="0">
                <a:solidFill>
                  <a:srgbClr val="000000"/>
                </a:solidFill>
              </a:rPr>
              <a:t>microkernels</a:t>
            </a:r>
            <a:r>
              <a:rPr lang="en-US" sz="2000" dirty="0" smtClean="0">
                <a:solidFill>
                  <a:srgbClr val="000000"/>
                </a:solidFill>
              </a:rPr>
              <a:t>, and RTOS’s: Lee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Convex (optimal, affine, model-predictive,…) control: Boyd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Exact Arithmetic in PHAVer</a:t>
            </a:r>
          </a:p>
        </p:txBody>
      </p:sp>
      <p:sp>
        <p:nvSpPr>
          <p:cNvPr id="525318" name="Rectangle 6"/>
          <p:cNvSpPr>
            <a:spLocks noChangeArrowheads="1"/>
          </p:cNvSpPr>
          <p:nvPr/>
        </p:nvSpPr>
        <p:spPr bwMode="auto">
          <a:xfrm>
            <a:off x="457200" y="1143000"/>
            <a:ext cx="823753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0" tIns="45711" rIns="91420" bIns="45711"/>
          <a:lstStyle/>
          <a:p>
            <a:pPr marL="342900" indent="-342900">
              <a:lnSpc>
                <a:spcPct val="93000"/>
              </a:lnSpc>
              <a:spcBef>
                <a:spcPts val="313"/>
              </a:spcBef>
            </a:pPr>
            <a:r>
              <a:rPr lang="en-GB" sz="2400" dirty="0">
                <a:solidFill>
                  <a:schemeClr val="tx1"/>
                </a:solidFill>
              </a:rPr>
              <a:t>Finite resources require over approximation</a:t>
            </a:r>
          </a:p>
          <a:p>
            <a:pPr marL="342900" indent="-342900">
              <a:spcBef>
                <a:spcPts val="138"/>
              </a:spcBef>
            </a:pPr>
            <a:r>
              <a:rPr lang="en-GB" sz="2400" dirty="0">
                <a:solidFill>
                  <a:schemeClr val="tx1"/>
                </a:solidFill>
              </a:rPr>
              <a:t>Semi-bounded exact arithmetic</a:t>
            </a:r>
          </a:p>
          <a:p>
            <a:pPr marL="742950" lvl="1" indent="-285750">
              <a:spcBef>
                <a:spcPts val="138"/>
              </a:spcBef>
              <a:buFontTx/>
              <a:buChar char="–"/>
            </a:pPr>
            <a:r>
              <a:rPr lang="en-US" sz="2000" dirty="0">
                <a:solidFill>
                  <a:schemeClr val="tx1"/>
                </a:solidFill>
              </a:rPr>
              <a:t>exact computations </a:t>
            </a:r>
            <a:r>
              <a:rPr lang="en-US" sz="2000" dirty="0" smtClean="0">
                <a:solidFill>
                  <a:schemeClr val="tx1"/>
                </a:solidFill>
              </a:rPr>
              <a:t> (rational </a:t>
            </a:r>
            <a:r>
              <a:rPr lang="en-US" sz="2000" dirty="0" err="1" smtClean="0">
                <a:solidFill>
                  <a:schemeClr val="tx1"/>
                </a:solidFill>
              </a:rPr>
              <a:t>arith</a:t>
            </a:r>
            <a:r>
              <a:rPr lang="en-US" sz="2000" dirty="0" smtClean="0">
                <a:solidFill>
                  <a:schemeClr val="tx1"/>
                </a:solidFill>
              </a:rPr>
              <a:t>.) that </a:t>
            </a:r>
            <a:r>
              <a:rPr lang="en-US" sz="2000" dirty="0">
                <a:solidFill>
                  <a:schemeClr val="tx1"/>
                </a:solidFill>
              </a:rPr>
              <a:t>result in finite precision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spcBef>
                <a:spcPts val="138"/>
              </a:spcBef>
            </a:pPr>
            <a:r>
              <a:rPr lang="en-US" sz="2400" dirty="0">
                <a:solidFill>
                  <a:schemeClr val="tx1"/>
                </a:solidFill>
              </a:rPr>
              <a:t>* Managing the complexity by over-approximation</a:t>
            </a:r>
          </a:p>
          <a:p>
            <a:pPr marL="742950" lvl="1" indent="-285750">
              <a:spcBef>
                <a:spcPts val="138"/>
              </a:spcBef>
              <a:buFontTx/>
              <a:buChar char="–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25319" name="Freeform 7"/>
          <p:cNvSpPr>
            <a:spLocks noChangeArrowheads="1"/>
          </p:cNvSpPr>
          <p:nvPr/>
        </p:nvSpPr>
        <p:spPr bwMode="auto">
          <a:xfrm>
            <a:off x="1228725" y="2420938"/>
            <a:ext cx="806450" cy="820737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0" y="1866"/>
              </a:cxn>
              <a:cxn ang="0">
                <a:pos x="0" y="2486"/>
              </a:cxn>
              <a:cxn ang="0">
                <a:pos x="682" y="2486"/>
              </a:cxn>
              <a:cxn ang="0">
                <a:pos x="2440" y="0"/>
              </a:cxn>
              <a:cxn ang="0">
                <a:pos x="186" y="0"/>
              </a:cxn>
            </a:cxnLst>
            <a:rect l="0" t="0" r="r" b="b"/>
            <a:pathLst>
              <a:path w="2441" h="2487">
                <a:moveTo>
                  <a:pt x="186" y="0"/>
                </a:moveTo>
                <a:lnTo>
                  <a:pt x="0" y="1866"/>
                </a:lnTo>
                <a:lnTo>
                  <a:pt x="0" y="2486"/>
                </a:lnTo>
                <a:lnTo>
                  <a:pt x="682" y="2486"/>
                </a:lnTo>
                <a:lnTo>
                  <a:pt x="2440" y="0"/>
                </a:lnTo>
                <a:lnTo>
                  <a:pt x="186" y="0"/>
                </a:lnTo>
              </a:path>
            </a:pathLst>
          </a:custGeom>
          <a:solidFill>
            <a:srgbClr val="99CCFF"/>
          </a:solidFill>
          <a:ln w="2736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20" name="Line 8"/>
          <p:cNvSpPr>
            <a:spLocks noChangeShapeType="1"/>
          </p:cNvSpPr>
          <p:nvPr/>
        </p:nvSpPr>
        <p:spPr bwMode="auto">
          <a:xfrm flipV="1">
            <a:off x="1096963" y="2374900"/>
            <a:ext cx="1587" cy="1155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5321" name="Line 9"/>
          <p:cNvSpPr>
            <a:spLocks noChangeShapeType="1"/>
          </p:cNvSpPr>
          <p:nvPr/>
        </p:nvSpPr>
        <p:spPr bwMode="auto">
          <a:xfrm>
            <a:off x="1011238" y="3406775"/>
            <a:ext cx="134143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5322" name="AutoShape 10"/>
          <p:cNvSpPr>
            <a:spLocks noChangeArrowheads="1"/>
          </p:cNvSpPr>
          <p:nvPr/>
        </p:nvSpPr>
        <p:spPr bwMode="auto">
          <a:xfrm>
            <a:off x="1228725" y="3036888"/>
            <a:ext cx="225425" cy="204787"/>
          </a:xfrm>
          <a:prstGeom prst="roundRect">
            <a:avLst>
              <a:gd name="adj" fmla="val 713"/>
            </a:avLst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406525" y="2546350"/>
            <a:ext cx="173038" cy="357188"/>
            <a:chOff x="1168" y="2010"/>
            <a:chExt cx="109" cy="225"/>
          </a:xfrm>
        </p:grpSpPr>
        <p:sp>
          <p:nvSpPr>
            <p:cNvPr id="525324" name="Line 12"/>
            <p:cNvSpPr>
              <a:spLocks noChangeShapeType="1"/>
            </p:cNvSpPr>
            <p:nvPr/>
          </p:nvSpPr>
          <p:spPr bwMode="auto">
            <a:xfrm flipV="1">
              <a:off x="1168" y="2010"/>
              <a:ext cx="29" cy="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5325" name="Line 13"/>
            <p:cNvSpPr>
              <a:spLocks noChangeShapeType="1"/>
            </p:cNvSpPr>
            <p:nvPr/>
          </p:nvSpPr>
          <p:spPr bwMode="auto">
            <a:xfrm flipV="1">
              <a:off x="1168" y="2039"/>
              <a:ext cx="109" cy="1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5326" name="Freeform 14"/>
            <p:cNvSpPr>
              <a:spLocks noChangeArrowheads="1"/>
            </p:cNvSpPr>
            <p:nvPr/>
          </p:nvSpPr>
          <p:spPr bwMode="auto">
            <a:xfrm>
              <a:off x="1186" y="2093"/>
              <a:ext cx="50" cy="25"/>
            </a:xfrm>
            <a:custGeom>
              <a:avLst/>
              <a:gdLst/>
              <a:ahLst/>
              <a:cxnLst>
                <a:cxn ang="0">
                  <a:pos x="236" y="122"/>
                </a:cxn>
                <a:cxn ang="0">
                  <a:pos x="222" y="108"/>
                </a:cxn>
                <a:cxn ang="0">
                  <a:pos x="208" y="94"/>
                </a:cxn>
                <a:cxn ang="0">
                  <a:pos x="193" y="81"/>
                </a:cxn>
                <a:cxn ang="0">
                  <a:pos x="178" y="69"/>
                </a:cxn>
                <a:cxn ang="0">
                  <a:pos x="162" y="58"/>
                </a:cxn>
                <a:cxn ang="0">
                  <a:pos x="147" y="48"/>
                </a:cxn>
                <a:cxn ang="0">
                  <a:pos x="131" y="39"/>
                </a:cxn>
                <a:cxn ang="0">
                  <a:pos x="115" y="31"/>
                </a:cxn>
                <a:cxn ang="0">
                  <a:pos x="99" y="23"/>
                </a:cxn>
                <a:cxn ang="0">
                  <a:pos x="83" y="17"/>
                </a:cxn>
                <a:cxn ang="0">
                  <a:pos x="66" y="12"/>
                </a:cxn>
                <a:cxn ang="0">
                  <a:pos x="50" y="7"/>
                </a:cxn>
                <a:cxn ang="0">
                  <a:pos x="33" y="4"/>
                </a:cxn>
                <a:cxn ang="0">
                  <a:pos x="16" y="2"/>
                </a:cxn>
                <a:cxn ang="0">
                  <a:pos x="0" y="0"/>
                </a:cxn>
              </a:cxnLst>
              <a:rect l="0" t="0" r="r" b="b"/>
              <a:pathLst>
                <a:path w="237" h="123">
                  <a:moveTo>
                    <a:pt x="236" y="122"/>
                  </a:moveTo>
                  <a:lnTo>
                    <a:pt x="222" y="108"/>
                  </a:lnTo>
                  <a:lnTo>
                    <a:pt x="208" y="94"/>
                  </a:lnTo>
                  <a:lnTo>
                    <a:pt x="193" y="81"/>
                  </a:lnTo>
                  <a:lnTo>
                    <a:pt x="178" y="69"/>
                  </a:lnTo>
                  <a:lnTo>
                    <a:pt x="162" y="58"/>
                  </a:lnTo>
                  <a:lnTo>
                    <a:pt x="147" y="48"/>
                  </a:lnTo>
                  <a:lnTo>
                    <a:pt x="131" y="39"/>
                  </a:lnTo>
                  <a:lnTo>
                    <a:pt x="115" y="31"/>
                  </a:lnTo>
                  <a:lnTo>
                    <a:pt x="99" y="23"/>
                  </a:lnTo>
                  <a:lnTo>
                    <a:pt x="83" y="17"/>
                  </a:lnTo>
                  <a:lnTo>
                    <a:pt x="66" y="12"/>
                  </a:lnTo>
                  <a:lnTo>
                    <a:pt x="50" y="7"/>
                  </a:lnTo>
                  <a:lnTo>
                    <a:pt x="33" y="4"/>
                  </a:lnTo>
                  <a:lnTo>
                    <a:pt x="16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5327" name="Freeform 15"/>
          <p:cNvSpPr>
            <a:spLocks noChangeArrowheads="1"/>
          </p:cNvSpPr>
          <p:nvPr/>
        </p:nvSpPr>
        <p:spPr bwMode="auto">
          <a:xfrm>
            <a:off x="1228725" y="2420938"/>
            <a:ext cx="806450" cy="820737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0" y="1865"/>
              </a:cxn>
              <a:cxn ang="0">
                <a:pos x="0" y="2486"/>
              </a:cxn>
              <a:cxn ang="0">
                <a:pos x="682" y="2486"/>
              </a:cxn>
              <a:cxn ang="0">
                <a:pos x="2440" y="0"/>
              </a:cxn>
              <a:cxn ang="0">
                <a:pos x="186" y="0"/>
              </a:cxn>
            </a:cxnLst>
            <a:rect l="0" t="0" r="r" b="b"/>
            <a:pathLst>
              <a:path w="2441" h="2487">
                <a:moveTo>
                  <a:pt x="186" y="0"/>
                </a:moveTo>
                <a:lnTo>
                  <a:pt x="0" y="1865"/>
                </a:lnTo>
                <a:lnTo>
                  <a:pt x="0" y="2486"/>
                </a:lnTo>
                <a:lnTo>
                  <a:pt x="682" y="2486"/>
                </a:lnTo>
                <a:lnTo>
                  <a:pt x="2440" y="0"/>
                </a:lnTo>
                <a:lnTo>
                  <a:pt x="186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28" name="Text Box 16"/>
          <p:cNvSpPr txBox="1">
            <a:spLocks noChangeArrowheads="1"/>
          </p:cNvSpPr>
          <p:nvPr/>
        </p:nvSpPr>
        <p:spPr bwMode="auto">
          <a:xfrm>
            <a:off x="2390775" y="2454275"/>
            <a:ext cx="2012950" cy="852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 defTabSz="414338" hangingPunct="0">
              <a:lnSpc>
                <a:spcPct val="93000"/>
              </a:lnSpc>
              <a:buClr>
                <a:srgbClr val="000000"/>
              </a:buClr>
              <a:buFont typeface="StarSymbol" charset="0"/>
              <a:buAutoNum type="arabicPeriod"/>
              <a:tabLst>
                <a:tab pos="657225" algn="l"/>
                <a:tab pos="1312863" algn="l"/>
              </a:tabLst>
            </a:pPr>
            <a:r>
              <a:rPr lang="en-GB" sz="2000">
                <a:solidFill>
                  <a:srgbClr val="000000"/>
                </a:solidFill>
                <a:cs typeface="Lucida Sans Unicode" pitchFamily="34" charset="0"/>
              </a:rPr>
              <a:t>generate time-elapse polyhedron</a:t>
            </a:r>
          </a:p>
        </p:txBody>
      </p:sp>
      <p:sp>
        <p:nvSpPr>
          <p:cNvPr id="525329" name="Line 17"/>
          <p:cNvSpPr>
            <a:spLocks noChangeShapeType="1"/>
          </p:cNvSpPr>
          <p:nvPr/>
        </p:nvSpPr>
        <p:spPr bwMode="auto">
          <a:xfrm flipH="1" flipV="1">
            <a:off x="1485900" y="2767013"/>
            <a:ext cx="2682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5330" name="Text Box 18"/>
          <p:cNvSpPr txBox="1">
            <a:spLocks noChangeArrowheads="1"/>
          </p:cNvSpPr>
          <p:nvPr/>
        </p:nvSpPr>
        <p:spPr bwMode="auto">
          <a:xfrm>
            <a:off x="1157288" y="3463925"/>
            <a:ext cx="1363662" cy="255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14338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</a:tabLst>
            </a:pPr>
            <a:r>
              <a:rPr lang="en-GB" sz="1800">
                <a:solidFill>
                  <a:srgbClr val="000000"/>
                </a:solidFill>
                <a:latin typeface="Arial Narrow" pitchFamily="34" charset="0"/>
                <a:cs typeface="Lucida Sans Unicode" pitchFamily="34" charset="0"/>
              </a:rPr>
              <a:t>initial set</a:t>
            </a:r>
          </a:p>
        </p:txBody>
      </p:sp>
      <p:sp>
        <p:nvSpPr>
          <p:cNvPr id="525331" name="Line 19"/>
          <p:cNvSpPr>
            <a:spLocks noChangeShapeType="1"/>
          </p:cNvSpPr>
          <p:nvPr/>
        </p:nvSpPr>
        <p:spPr bwMode="auto">
          <a:xfrm flipH="1" flipV="1">
            <a:off x="1322388" y="3168650"/>
            <a:ext cx="155575" cy="290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5332" name="Line 20"/>
          <p:cNvSpPr>
            <a:spLocks noChangeShapeType="1"/>
          </p:cNvSpPr>
          <p:nvPr/>
        </p:nvSpPr>
        <p:spPr bwMode="auto">
          <a:xfrm flipV="1">
            <a:off x="4870450" y="2386013"/>
            <a:ext cx="0" cy="1155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5333" name="Freeform 21"/>
          <p:cNvSpPr>
            <a:spLocks noChangeArrowheads="1"/>
          </p:cNvSpPr>
          <p:nvPr/>
        </p:nvSpPr>
        <p:spPr bwMode="auto">
          <a:xfrm>
            <a:off x="4984750" y="2432050"/>
            <a:ext cx="1049338" cy="820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65"/>
              </a:cxn>
              <a:cxn ang="0">
                <a:pos x="0" y="2488"/>
              </a:cxn>
              <a:cxn ang="0">
                <a:pos x="681" y="2488"/>
              </a:cxn>
              <a:cxn ang="0">
                <a:pos x="3174" y="0"/>
              </a:cxn>
              <a:cxn ang="0">
                <a:pos x="0" y="0"/>
              </a:cxn>
            </a:cxnLst>
            <a:rect l="0" t="0" r="r" b="b"/>
            <a:pathLst>
              <a:path w="3175" h="2489">
                <a:moveTo>
                  <a:pt x="0" y="0"/>
                </a:moveTo>
                <a:lnTo>
                  <a:pt x="0" y="1865"/>
                </a:lnTo>
                <a:lnTo>
                  <a:pt x="0" y="2488"/>
                </a:lnTo>
                <a:lnTo>
                  <a:pt x="681" y="2488"/>
                </a:lnTo>
                <a:lnTo>
                  <a:pt x="3174" y="0"/>
                </a:lnTo>
                <a:lnTo>
                  <a:pt x="0" y="0"/>
                </a:lnTo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34" name="Freeform 22"/>
          <p:cNvSpPr>
            <a:spLocks noChangeArrowheads="1"/>
          </p:cNvSpPr>
          <p:nvPr/>
        </p:nvSpPr>
        <p:spPr bwMode="auto">
          <a:xfrm>
            <a:off x="4983163" y="2432050"/>
            <a:ext cx="806450" cy="820738"/>
          </a:xfrm>
          <a:custGeom>
            <a:avLst/>
            <a:gdLst/>
            <a:ahLst/>
            <a:cxnLst>
              <a:cxn ang="0">
                <a:pos x="185" y="0"/>
              </a:cxn>
              <a:cxn ang="0">
                <a:pos x="0" y="1864"/>
              </a:cxn>
              <a:cxn ang="0">
                <a:pos x="0" y="2486"/>
              </a:cxn>
              <a:cxn ang="0">
                <a:pos x="682" y="2486"/>
              </a:cxn>
              <a:cxn ang="0">
                <a:pos x="2441" y="0"/>
              </a:cxn>
              <a:cxn ang="0">
                <a:pos x="185" y="0"/>
              </a:cxn>
            </a:cxnLst>
            <a:rect l="0" t="0" r="r" b="b"/>
            <a:pathLst>
              <a:path w="2442" h="2487">
                <a:moveTo>
                  <a:pt x="185" y="0"/>
                </a:moveTo>
                <a:lnTo>
                  <a:pt x="0" y="1864"/>
                </a:lnTo>
                <a:lnTo>
                  <a:pt x="0" y="2486"/>
                </a:lnTo>
                <a:lnTo>
                  <a:pt x="682" y="2486"/>
                </a:lnTo>
                <a:lnTo>
                  <a:pt x="2441" y="0"/>
                </a:lnTo>
                <a:lnTo>
                  <a:pt x="185" y="0"/>
                </a:lnTo>
              </a:path>
            </a:pathLst>
          </a:cu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35" name="Line 23"/>
          <p:cNvSpPr>
            <a:spLocks noChangeShapeType="1"/>
          </p:cNvSpPr>
          <p:nvPr/>
        </p:nvSpPr>
        <p:spPr bwMode="auto">
          <a:xfrm>
            <a:off x="4767263" y="3417888"/>
            <a:ext cx="13398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5336" name="Freeform 24"/>
          <p:cNvSpPr>
            <a:spLocks noChangeArrowheads="1"/>
          </p:cNvSpPr>
          <p:nvPr/>
        </p:nvSpPr>
        <p:spPr bwMode="auto">
          <a:xfrm>
            <a:off x="4984750" y="2432050"/>
            <a:ext cx="1049338" cy="820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65"/>
              </a:cxn>
              <a:cxn ang="0">
                <a:pos x="0" y="2488"/>
              </a:cxn>
              <a:cxn ang="0">
                <a:pos x="681" y="2488"/>
              </a:cxn>
              <a:cxn ang="0">
                <a:pos x="3174" y="0"/>
              </a:cxn>
              <a:cxn ang="0">
                <a:pos x="0" y="0"/>
              </a:cxn>
            </a:cxnLst>
            <a:rect l="0" t="0" r="r" b="b"/>
            <a:pathLst>
              <a:path w="3175" h="2489">
                <a:moveTo>
                  <a:pt x="0" y="0"/>
                </a:moveTo>
                <a:lnTo>
                  <a:pt x="0" y="1865"/>
                </a:lnTo>
                <a:lnTo>
                  <a:pt x="0" y="2488"/>
                </a:lnTo>
                <a:lnTo>
                  <a:pt x="681" y="2488"/>
                </a:lnTo>
                <a:lnTo>
                  <a:pt x="3174" y="0"/>
                </a:lnTo>
                <a:lnTo>
                  <a:pt x="0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37" name="Line 25"/>
          <p:cNvSpPr>
            <a:spLocks noChangeShapeType="1"/>
          </p:cNvSpPr>
          <p:nvPr/>
        </p:nvSpPr>
        <p:spPr bwMode="auto">
          <a:xfrm>
            <a:off x="5462588" y="2698750"/>
            <a:ext cx="160337" cy="136525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5338" name="Line 26"/>
          <p:cNvSpPr>
            <a:spLocks noChangeShapeType="1"/>
          </p:cNvSpPr>
          <p:nvPr/>
        </p:nvSpPr>
        <p:spPr bwMode="auto">
          <a:xfrm flipH="1">
            <a:off x="4994275" y="2625725"/>
            <a:ext cx="204788" cy="15875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5339" name="Text Box 27"/>
          <p:cNvSpPr txBox="1">
            <a:spLocks noChangeArrowheads="1"/>
          </p:cNvSpPr>
          <p:nvPr/>
        </p:nvSpPr>
        <p:spPr bwMode="auto">
          <a:xfrm>
            <a:off x="6140450" y="2454275"/>
            <a:ext cx="2628900" cy="1144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 defTabSz="414338" hangingPunct="0">
              <a:lnSpc>
                <a:spcPct val="93000"/>
              </a:lnSpc>
              <a:buClr>
                <a:srgbClr val="000000"/>
              </a:buClr>
              <a:buFont typeface="StarSymbol" charset="0"/>
              <a:buAutoNum type="arabicPeriod" startAt="2"/>
              <a:tabLst>
                <a:tab pos="657225" algn="l"/>
                <a:tab pos="1312863" algn="l"/>
              </a:tabLst>
            </a:pPr>
            <a:r>
              <a:rPr lang="en-GB" sz="2000" dirty="0">
                <a:solidFill>
                  <a:srgbClr val="000000"/>
                </a:solidFill>
                <a:cs typeface="Lucida Sans Unicode" pitchFamily="34" charset="0"/>
              </a:rPr>
              <a:t>* compute conservative </a:t>
            </a:r>
            <a:r>
              <a:rPr lang="en-GB" sz="2000" dirty="0" smtClean="0">
                <a:solidFill>
                  <a:srgbClr val="000000"/>
                </a:solidFill>
                <a:cs typeface="Lucida Sans Unicode" pitchFamily="34" charset="0"/>
              </a:rPr>
              <a:t>over-approximation (bits bounded!)</a:t>
            </a:r>
            <a:endParaRPr lang="en-GB" sz="2000" dirty="0">
              <a:solidFill>
                <a:srgbClr val="9E0000"/>
              </a:solidFill>
              <a:cs typeface="Lucida Sans Unicode" pitchFamily="34" charset="0"/>
            </a:endParaRPr>
          </a:p>
        </p:txBody>
      </p:sp>
      <p:sp>
        <p:nvSpPr>
          <p:cNvPr id="525340" name="Text Box 28"/>
          <p:cNvSpPr txBox="1">
            <a:spLocks noChangeArrowheads="1"/>
          </p:cNvSpPr>
          <p:nvPr/>
        </p:nvSpPr>
        <p:spPr bwMode="auto">
          <a:xfrm>
            <a:off x="1651000" y="2979738"/>
            <a:ext cx="863600" cy="255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14338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</a:tabLst>
            </a:pPr>
            <a:r>
              <a:rPr lang="en-GB" sz="1800">
                <a:solidFill>
                  <a:srgbClr val="000000"/>
                </a:solidFill>
                <a:latin typeface="Arial Narrow" pitchFamily="34" charset="0"/>
                <a:cs typeface="Lucida Sans Unicode" pitchFamily="34" charset="0"/>
              </a:rPr>
              <a:t>derivative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303338" y="4241800"/>
            <a:ext cx="1427162" cy="258763"/>
            <a:chOff x="1099" y="3080"/>
            <a:chExt cx="899" cy="163"/>
          </a:xfrm>
        </p:grpSpPr>
        <p:sp>
          <p:nvSpPr>
            <p:cNvPr id="525343" name="Rectangle 31"/>
            <p:cNvSpPr>
              <a:spLocks noChangeArrowheads="1"/>
            </p:cNvSpPr>
            <p:nvPr/>
          </p:nvSpPr>
          <p:spPr bwMode="auto">
            <a:xfrm>
              <a:off x="1099" y="3080"/>
              <a:ext cx="18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700">
                  <a:solidFill>
                    <a:srgbClr val="006600"/>
                  </a:solidFill>
                  <a:latin typeface="Arial Narrow" pitchFamily="34" charset="0"/>
                </a:rPr>
                <a:t>109</a:t>
              </a:r>
              <a:endParaRPr lang="en-US" sz="1800" b="1">
                <a:solidFill>
                  <a:srgbClr val="006600"/>
                </a:solidFill>
                <a:latin typeface="Arial Narrow" pitchFamily="34" charset="0"/>
              </a:endParaRPr>
            </a:p>
          </p:txBody>
        </p:sp>
        <p:sp>
          <p:nvSpPr>
            <p:cNvPr id="525344" name="Rectangle 32"/>
            <p:cNvSpPr>
              <a:spLocks noChangeArrowheads="1"/>
            </p:cNvSpPr>
            <p:nvPr/>
          </p:nvSpPr>
          <p:spPr bwMode="auto">
            <a:xfrm>
              <a:off x="1304" y="3080"/>
              <a:ext cx="5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700" i="1">
                  <a:solidFill>
                    <a:srgbClr val="006600"/>
                  </a:solidFill>
                  <a:latin typeface="Arial Narrow" pitchFamily="34" charset="0"/>
                </a:rPr>
                <a:t>x</a:t>
              </a:r>
              <a:endParaRPr lang="en-US" sz="1800" b="1">
                <a:solidFill>
                  <a:srgbClr val="006600"/>
                </a:solidFill>
                <a:latin typeface="Arial Narrow" pitchFamily="34" charset="0"/>
              </a:endParaRPr>
            </a:p>
          </p:txBody>
        </p:sp>
        <p:sp>
          <p:nvSpPr>
            <p:cNvPr id="525345" name="Freeform 33"/>
            <p:cNvSpPr>
              <a:spLocks/>
            </p:cNvSpPr>
            <p:nvPr/>
          </p:nvSpPr>
          <p:spPr bwMode="auto">
            <a:xfrm>
              <a:off x="1382" y="3116"/>
              <a:ext cx="67" cy="68"/>
            </a:xfrm>
            <a:custGeom>
              <a:avLst/>
              <a:gdLst/>
              <a:ahLst/>
              <a:cxnLst>
                <a:cxn ang="0">
                  <a:pos x="108" y="234"/>
                </a:cxn>
                <a:cxn ang="0">
                  <a:pos x="108" y="126"/>
                </a:cxn>
                <a:cxn ang="0">
                  <a:pos x="0" y="126"/>
                </a:cxn>
                <a:cxn ang="0">
                  <a:pos x="0" y="108"/>
                </a:cxn>
                <a:cxn ang="0">
                  <a:pos x="108" y="108"/>
                </a:cxn>
                <a:cxn ang="0">
                  <a:pos x="108" y="0"/>
                </a:cxn>
                <a:cxn ang="0">
                  <a:pos x="127" y="0"/>
                </a:cxn>
                <a:cxn ang="0">
                  <a:pos x="127" y="108"/>
                </a:cxn>
                <a:cxn ang="0">
                  <a:pos x="235" y="108"/>
                </a:cxn>
                <a:cxn ang="0">
                  <a:pos x="235" y="126"/>
                </a:cxn>
                <a:cxn ang="0">
                  <a:pos x="127" y="126"/>
                </a:cxn>
                <a:cxn ang="0">
                  <a:pos x="127" y="234"/>
                </a:cxn>
                <a:cxn ang="0">
                  <a:pos x="108" y="234"/>
                </a:cxn>
              </a:cxnLst>
              <a:rect l="0" t="0" r="r" b="b"/>
              <a:pathLst>
                <a:path w="235" h="234">
                  <a:moveTo>
                    <a:pt x="108" y="234"/>
                  </a:moveTo>
                  <a:lnTo>
                    <a:pt x="108" y="126"/>
                  </a:lnTo>
                  <a:lnTo>
                    <a:pt x="0" y="126"/>
                  </a:lnTo>
                  <a:lnTo>
                    <a:pt x="0" y="108"/>
                  </a:lnTo>
                  <a:lnTo>
                    <a:pt x="108" y="108"/>
                  </a:lnTo>
                  <a:lnTo>
                    <a:pt x="108" y="0"/>
                  </a:lnTo>
                  <a:lnTo>
                    <a:pt x="127" y="0"/>
                  </a:lnTo>
                  <a:lnTo>
                    <a:pt x="127" y="108"/>
                  </a:lnTo>
                  <a:lnTo>
                    <a:pt x="235" y="108"/>
                  </a:lnTo>
                  <a:lnTo>
                    <a:pt x="235" y="126"/>
                  </a:lnTo>
                  <a:lnTo>
                    <a:pt x="127" y="126"/>
                  </a:lnTo>
                  <a:lnTo>
                    <a:pt x="127" y="234"/>
                  </a:lnTo>
                  <a:lnTo>
                    <a:pt x="108" y="2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46" name="Rectangle 34"/>
            <p:cNvSpPr>
              <a:spLocks noChangeArrowheads="1"/>
            </p:cNvSpPr>
            <p:nvPr/>
          </p:nvSpPr>
          <p:spPr bwMode="auto">
            <a:xfrm>
              <a:off x="1456" y="3080"/>
              <a:ext cx="18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700">
                  <a:solidFill>
                    <a:srgbClr val="006600"/>
                  </a:solidFill>
                  <a:latin typeface="Arial Narrow" pitchFamily="34" charset="0"/>
                </a:rPr>
                <a:t>121</a:t>
              </a:r>
              <a:endParaRPr lang="en-US" sz="1800" b="1">
                <a:solidFill>
                  <a:srgbClr val="006600"/>
                </a:solidFill>
                <a:latin typeface="Arial Narrow" pitchFamily="34" charset="0"/>
              </a:endParaRPr>
            </a:p>
          </p:txBody>
        </p:sp>
        <p:sp>
          <p:nvSpPr>
            <p:cNvPr id="525347" name="Rectangle 35"/>
            <p:cNvSpPr>
              <a:spLocks noChangeArrowheads="1"/>
            </p:cNvSpPr>
            <p:nvPr/>
          </p:nvSpPr>
          <p:spPr bwMode="auto">
            <a:xfrm>
              <a:off x="1661" y="3080"/>
              <a:ext cx="5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700" i="1">
                  <a:solidFill>
                    <a:srgbClr val="006600"/>
                  </a:solidFill>
                  <a:latin typeface="Arial Narrow" pitchFamily="34" charset="0"/>
                </a:rPr>
                <a:t>y</a:t>
              </a:r>
              <a:endParaRPr lang="en-US" sz="1800" b="1">
                <a:solidFill>
                  <a:srgbClr val="006600"/>
                </a:solidFill>
                <a:latin typeface="Arial Narrow" pitchFamily="34" charset="0"/>
              </a:endParaRPr>
            </a:p>
          </p:txBody>
        </p:sp>
        <p:sp>
          <p:nvSpPr>
            <p:cNvPr id="525348" name="Freeform 36"/>
            <p:cNvSpPr>
              <a:spLocks noEditPoints="1"/>
            </p:cNvSpPr>
            <p:nvPr/>
          </p:nvSpPr>
          <p:spPr bwMode="auto">
            <a:xfrm>
              <a:off x="1734" y="3116"/>
              <a:ext cx="67" cy="68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214"/>
                </a:cxn>
                <a:cxn ang="0">
                  <a:pos x="234" y="214"/>
                </a:cxn>
                <a:cxn ang="0">
                  <a:pos x="234" y="234"/>
                </a:cxn>
                <a:cxn ang="0">
                  <a:pos x="0" y="234"/>
                </a:cxn>
                <a:cxn ang="0">
                  <a:pos x="234" y="0"/>
                </a:cxn>
                <a:cxn ang="0">
                  <a:pos x="234" y="20"/>
                </a:cxn>
                <a:cxn ang="0">
                  <a:pos x="53" y="94"/>
                </a:cxn>
                <a:cxn ang="0">
                  <a:pos x="234" y="166"/>
                </a:cxn>
                <a:cxn ang="0">
                  <a:pos x="234" y="187"/>
                </a:cxn>
                <a:cxn ang="0">
                  <a:pos x="0" y="94"/>
                </a:cxn>
                <a:cxn ang="0">
                  <a:pos x="234" y="0"/>
                </a:cxn>
              </a:cxnLst>
              <a:rect l="0" t="0" r="r" b="b"/>
              <a:pathLst>
                <a:path w="234" h="234">
                  <a:moveTo>
                    <a:pt x="0" y="234"/>
                  </a:moveTo>
                  <a:lnTo>
                    <a:pt x="0" y="214"/>
                  </a:lnTo>
                  <a:lnTo>
                    <a:pt x="234" y="214"/>
                  </a:lnTo>
                  <a:lnTo>
                    <a:pt x="234" y="234"/>
                  </a:lnTo>
                  <a:lnTo>
                    <a:pt x="0" y="234"/>
                  </a:lnTo>
                  <a:close/>
                  <a:moveTo>
                    <a:pt x="234" y="0"/>
                  </a:moveTo>
                  <a:lnTo>
                    <a:pt x="234" y="20"/>
                  </a:lnTo>
                  <a:lnTo>
                    <a:pt x="53" y="94"/>
                  </a:lnTo>
                  <a:lnTo>
                    <a:pt x="234" y="166"/>
                  </a:lnTo>
                  <a:lnTo>
                    <a:pt x="234" y="187"/>
                  </a:lnTo>
                  <a:lnTo>
                    <a:pt x="0" y="94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49" name="Rectangle 37"/>
            <p:cNvSpPr>
              <a:spLocks noChangeArrowheads="1"/>
            </p:cNvSpPr>
            <p:nvPr/>
          </p:nvSpPr>
          <p:spPr bwMode="auto">
            <a:xfrm>
              <a:off x="1812" y="3080"/>
              <a:ext cx="18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700">
                  <a:solidFill>
                    <a:srgbClr val="006600"/>
                  </a:solidFill>
                  <a:latin typeface="Arial Narrow" pitchFamily="34" charset="0"/>
                </a:rPr>
                <a:t>100</a:t>
              </a:r>
              <a:endParaRPr lang="en-US" sz="1800" b="1">
                <a:solidFill>
                  <a:srgbClr val="0066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942975" y="4259263"/>
            <a:ext cx="1463675" cy="1635125"/>
            <a:chOff x="718" y="2869"/>
            <a:chExt cx="1158" cy="1292"/>
          </a:xfrm>
        </p:grpSpPr>
        <p:sp>
          <p:nvSpPr>
            <p:cNvPr id="525352" name="Freeform 40"/>
            <p:cNvSpPr>
              <a:spLocks/>
            </p:cNvSpPr>
            <p:nvPr/>
          </p:nvSpPr>
          <p:spPr bwMode="auto">
            <a:xfrm>
              <a:off x="827" y="3234"/>
              <a:ext cx="756" cy="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61"/>
                </a:cxn>
                <a:cxn ang="0">
                  <a:pos x="2631" y="2361"/>
                </a:cxn>
                <a:cxn ang="0">
                  <a:pos x="0" y="0"/>
                </a:cxn>
              </a:cxnLst>
              <a:rect l="0" t="0" r="r" b="b"/>
              <a:pathLst>
                <a:path w="2631" h="2361">
                  <a:moveTo>
                    <a:pt x="0" y="0"/>
                  </a:moveTo>
                  <a:lnTo>
                    <a:pt x="0" y="2361"/>
                  </a:lnTo>
                  <a:lnTo>
                    <a:pt x="2631" y="2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53" name="Freeform 41"/>
            <p:cNvSpPr>
              <a:spLocks/>
            </p:cNvSpPr>
            <p:nvPr/>
          </p:nvSpPr>
          <p:spPr bwMode="auto">
            <a:xfrm>
              <a:off x="827" y="3234"/>
              <a:ext cx="756" cy="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61"/>
                </a:cxn>
                <a:cxn ang="0">
                  <a:pos x="2631" y="2361"/>
                </a:cxn>
                <a:cxn ang="0">
                  <a:pos x="0" y="0"/>
                </a:cxn>
              </a:cxnLst>
              <a:rect l="0" t="0" r="r" b="b"/>
              <a:pathLst>
                <a:path w="2631" h="2361">
                  <a:moveTo>
                    <a:pt x="0" y="0"/>
                  </a:moveTo>
                  <a:lnTo>
                    <a:pt x="0" y="2361"/>
                  </a:lnTo>
                  <a:lnTo>
                    <a:pt x="2631" y="236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54" name="Line 42"/>
            <p:cNvSpPr>
              <a:spLocks noChangeShapeType="1"/>
            </p:cNvSpPr>
            <p:nvPr/>
          </p:nvSpPr>
          <p:spPr bwMode="auto">
            <a:xfrm>
              <a:off x="828" y="3228"/>
              <a:ext cx="756" cy="684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55" name="Freeform 43"/>
            <p:cNvSpPr>
              <a:spLocks/>
            </p:cNvSpPr>
            <p:nvPr/>
          </p:nvSpPr>
          <p:spPr bwMode="auto">
            <a:xfrm>
              <a:off x="800" y="2893"/>
              <a:ext cx="57" cy="85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0" y="294"/>
                </a:cxn>
                <a:cxn ang="0">
                  <a:pos x="196" y="294"/>
                </a:cxn>
                <a:cxn ang="0">
                  <a:pos x="99" y="0"/>
                </a:cxn>
              </a:cxnLst>
              <a:rect l="0" t="0" r="r" b="b"/>
              <a:pathLst>
                <a:path w="196" h="294">
                  <a:moveTo>
                    <a:pt x="99" y="0"/>
                  </a:moveTo>
                  <a:lnTo>
                    <a:pt x="0" y="294"/>
                  </a:lnTo>
                  <a:lnTo>
                    <a:pt x="196" y="2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56" name="Line 44"/>
            <p:cNvSpPr>
              <a:spLocks noChangeShapeType="1"/>
            </p:cNvSpPr>
            <p:nvPr/>
          </p:nvSpPr>
          <p:spPr bwMode="auto">
            <a:xfrm flipV="1">
              <a:off x="828" y="2960"/>
              <a:ext cx="1" cy="10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57" name="Freeform 45"/>
            <p:cNvSpPr>
              <a:spLocks/>
            </p:cNvSpPr>
            <p:nvPr/>
          </p:nvSpPr>
          <p:spPr bwMode="auto">
            <a:xfrm>
              <a:off x="1774" y="3884"/>
              <a:ext cx="84" cy="56"/>
            </a:xfrm>
            <a:custGeom>
              <a:avLst/>
              <a:gdLst/>
              <a:ahLst/>
              <a:cxnLst>
                <a:cxn ang="0">
                  <a:pos x="295" y="98"/>
                </a:cxn>
                <a:cxn ang="0">
                  <a:pos x="0" y="0"/>
                </a:cxn>
                <a:cxn ang="0">
                  <a:pos x="0" y="196"/>
                </a:cxn>
                <a:cxn ang="0">
                  <a:pos x="295" y="98"/>
                </a:cxn>
              </a:cxnLst>
              <a:rect l="0" t="0" r="r" b="b"/>
              <a:pathLst>
                <a:path w="295" h="196">
                  <a:moveTo>
                    <a:pt x="295" y="98"/>
                  </a:moveTo>
                  <a:lnTo>
                    <a:pt x="0" y="0"/>
                  </a:lnTo>
                  <a:lnTo>
                    <a:pt x="0" y="196"/>
                  </a:lnTo>
                  <a:lnTo>
                    <a:pt x="295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58" name="Line 46"/>
            <p:cNvSpPr>
              <a:spLocks noChangeShapeType="1"/>
            </p:cNvSpPr>
            <p:nvPr/>
          </p:nvSpPr>
          <p:spPr bwMode="auto">
            <a:xfrm>
              <a:off x="727" y="3912"/>
              <a:ext cx="10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59" name="Line 47"/>
            <p:cNvSpPr>
              <a:spLocks noChangeShapeType="1"/>
            </p:cNvSpPr>
            <p:nvPr/>
          </p:nvSpPr>
          <p:spPr bwMode="auto">
            <a:xfrm>
              <a:off x="794" y="3091"/>
              <a:ext cx="6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60" name="Line 48"/>
            <p:cNvSpPr>
              <a:spLocks noChangeShapeType="1"/>
            </p:cNvSpPr>
            <p:nvPr/>
          </p:nvSpPr>
          <p:spPr bwMode="auto">
            <a:xfrm>
              <a:off x="1652" y="3879"/>
              <a:ext cx="1" cy="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61" name="Rectangle 49"/>
            <p:cNvSpPr>
              <a:spLocks noChangeArrowheads="1"/>
            </p:cNvSpPr>
            <p:nvPr/>
          </p:nvSpPr>
          <p:spPr bwMode="auto">
            <a:xfrm>
              <a:off x="726" y="3030"/>
              <a:ext cx="7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700">
                  <a:solidFill>
                    <a:srgbClr val="000000"/>
                  </a:solidFill>
                  <a:latin typeface="Arial Narrow" pitchFamily="34" charset="0"/>
                </a:rPr>
                <a:t>1</a:t>
              </a:r>
              <a:endParaRPr lang="en-US" sz="1800" b="1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525362" name="Rectangle 50"/>
            <p:cNvSpPr>
              <a:spLocks noChangeArrowheads="1"/>
            </p:cNvSpPr>
            <p:nvPr/>
          </p:nvSpPr>
          <p:spPr bwMode="auto">
            <a:xfrm>
              <a:off x="1627" y="3957"/>
              <a:ext cx="78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700">
                  <a:solidFill>
                    <a:srgbClr val="000000"/>
                  </a:solidFill>
                  <a:latin typeface="Arial Narrow" pitchFamily="34" charset="0"/>
                </a:rPr>
                <a:t>1</a:t>
              </a:r>
              <a:endParaRPr lang="en-US" sz="1800" b="1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525363" name="Rectangle 51"/>
            <p:cNvSpPr>
              <a:spLocks noChangeArrowheads="1"/>
            </p:cNvSpPr>
            <p:nvPr/>
          </p:nvSpPr>
          <p:spPr bwMode="auto">
            <a:xfrm>
              <a:off x="729" y="2869"/>
              <a:ext cx="7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700">
                  <a:solidFill>
                    <a:srgbClr val="000000"/>
                  </a:solidFill>
                  <a:latin typeface="Arial Narrow" pitchFamily="34" charset="0"/>
                </a:rPr>
                <a:t>y</a:t>
              </a:r>
              <a:endParaRPr lang="en-US" sz="1800" b="1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525364" name="Rectangle 52"/>
            <p:cNvSpPr>
              <a:spLocks noChangeArrowheads="1"/>
            </p:cNvSpPr>
            <p:nvPr/>
          </p:nvSpPr>
          <p:spPr bwMode="auto">
            <a:xfrm>
              <a:off x="1805" y="3957"/>
              <a:ext cx="7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700">
                  <a:solidFill>
                    <a:srgbClr val="000000"/>
                  </a:solidFill>
                  <a:latin typeface="Arial Narrow" pitchFamily="34" charset="0"/>
                </a:rPr>
                <a:t>x</a:t>
              </a:r>
              <a:endParaRPr lang="en-US" sz="1800" b="1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525365" name="Rectangle 53"/>
            <p:cNvSpPr>
              <a:spLocks noChangeArrowheads="1"/>
            </p:cNvSpPr>
            <p:nvPr/>
          </p:nvSpPr>
          <p:spPr bwMode="auto">
            <a:xfrm>
              <a:off x="718" y="3957"/>
              <a:ext cx="78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700">
                  <a:solidFill>
                    <a:srgbClr val="000000"/>
                  </a:solidFill>
                  <a:latin typeface="Arial Narrow" pitchFamily="34" charset="0"/>
                </a:rPr>
                <a:t>0</a:t>
              </a:r>
              <a:endParaRPr lang="en-US" sz="1800" b="1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525366" name="Line 54"/>
            <p:cNvSpPr>
              <a:spLocks noChangeShapeType="1"/>
            </p:cNvSpPr>
            <p:nvPr/>
          </p:nvSpPr>
          <p:spPr bwMode="auto">
            <a:xfrm flipV="1">
              <a:off x="1201" y="3407"/>
              <a:ext cx="150" cy="167"/>
            </a:xfrm>
            <a:prstGeom prst="line">
              <a:avLst/>
            </a:prstGeom>
            <a:noFill/>
            <a:ln w="0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67" name="Line 55"/>
            <p:cNvSpPr>
              <a:spLocks noChangeShapeType="1"/>
            </p:cNvSpPr>
            <p:nvPr/>
          </p:nvSpPr>
          <p:spPr bwMode="auto">
            <a:xfrm>
              <a:off x="795" y="3160"/>
              <a:ext cx="824" cy="823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68" name="Line 56"/>
            <p:cNvSpPr>
              <a:spLocks noChangeShapeType="1"/>
            </p:cNvSpPr>
            <p:nvPr/>
          </p:nvSpPr>
          <p:spPr bwMode="auto">
            <a:xfrm flipV="1">
              <a:off x="1206" y="3434"/>
              <a:ext cx="164" cy="131"/>
            </a:xfrm>
            <a:prstGeom prst="line">
              <a:avLst/>
            </a:prstGeom>
            <a:noFill/>
            <a:ln w="0">
              <a:solidFill>
                <a:srgbClr val="99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69" name="Freeform 57"/>
            <p:cNvSpPr>
              <a:spLocks/>
            </p:cNvSpPr>
            <p:nvPr/>
          </p:nvSpPr>
          <p:spPr bwMode="auto">
            <a:xfrm>
              <a:off x="825" y="3083"/>
              <a:ext cx="839" cy="834"/>
            </a:xfrm>
            <a:custGeom>
              <a:avLst/>
              <a:gdLst/>
              <a:ahLst/>
              <a:cxnLst>
                <a:cxn ang="0">
                  <a:pos x="2890" y="2900"/>
                </a:cxn>
                <a:cxn ang="0">
                  <a:pos x="6" y="35"/>
                </a:cxn>
                <a:cxn ang="0">
                  <a:pos x="21" y="21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1" y="14"/>
                </a:cxn>
                <a:cxn ang="0">
                  <a:pos x="2" y="11"/>
                </a:cxn>
                <a:cxn ang="0">
                  <a:pos x="4" y="8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5" y="1"/>
                </a:cxn>
                <a:cxn ang="0">
                  <a:pos x="29" y="2"/>
                </a:cxn>
                <a:cxn ang="0">
                  <a:pos x="34" y="6"/>
                </a:cxn>
                <a:cxn ang="0">
                  <a:pos x="2919" y="2872"/>
                </a:cxn>
                <a:cxn ang="0">
                  <a:pos x="2905" y="2887"/>
                </a:cxn>
                <a:cxn ang="0">
                  <a:pos x="2890" y="2900"/>
                </a:cxn>
              </a:cxnLst>
              <a:rect l="0" t="0" r="r" b="b"/>
              <a:pathLst>
                <a:path w="2919" h="2900">
                  <a:moveTo>
                    <a:pt x="2890" y="2900"/>
                  </a:moveTo>
                  <a:lnTo>
                    <a:pt x="6" y="35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2" y="11"/>
                  </a:lnTo>
                  <a:lnTo>
                    <a:pt x="4" y="8"/>
                  </a:lnTo>
                  <a:lnTo>
                    <a:pt x="7" y="5"/>
                  </a:lnTo>
                  <a:lnTo>
                    <a:pt x="9" y="4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5" y="1"/>
                  </a:lnTo>
                  <a:lnTo>
                    <a:pt x="29" y="2"/>
                  </a:lnTo>
                  <a:lnTo>
                    <a:pt x="34" y="6"/>
                  </a:lnTo>
                  <a:lnTo>
                    <a:pt x="2919" y="2872"/>
                  </a:lnTo>
                  <a:lnTo>
                    <a:pt x="2905" y="2887"/>
                  </a:lnTo>
                  <a:lnTo>
                    <a:pt x="2890" y="2900"/>
                  </a:lnTo>
                  <a:close/>
                </a:path>
              </a:pathLst>
            </a:custGeom>
            <a:solidFill>
              <a:srgbClr val="0000FF"/>
            </a:solidFill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5378" name="Text Box 66"/>
          <p:cNvSpPr txBox="1">
            <a:spLocks noChangeArrowheads="1"/>
          </p:cNvSpPr>
          <p:nvPr/>
        </p:nvSpPr>
        <p:spPr bwMode="auto">
          <a:xfrm>
            <a:off x="2976563" y="4281488"/>
            <a:ext cx="2012950" cy="852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 defTabSz="414338" hangingPunct="0">
              <a:lnSpc>
                <a:spcPct val="93000"/>
              </a:lnSpc>
              <a:buClr>
                <a:srgbClr val="000000"/>
              </a:buClr>
              <a:buFont typeface="StarSymbol" charset="0"/>
              <a:buAutoNum type="arabicPeriod"/>
              <a:tabLst>
                <a:tab pos="657225" algn="l"/>
                <a:tab pos="1312863" algn="l"/>
              </a:tabLst>
            </a:pPr>
            <a:r>
              <a:rPr lang="en-GB" sz="2000">
                <a:solidFill>
                  <a:srgbClr val="000000"/>
                </a:solidFill>
                <a:cs typeface="Lucida Sans Unicode" pitchFamily="34" charset="0"/>
              </a:rPr>
              <a:t>limit the number of bits of coefficients</a:t>
            </a:r>
          </a:p>
        </p:txBody>
      </p:sp>
      <p:pic>
        <p:nvPicPr>
          <p:cNvPr id="525379" name="Picture 6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3188" y="4154488"/>
            <a:ext cx="1735137" cy="17287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525380" name="Text Box 68"/>
          <p:cNvSpPr txBox="1">
            <a:spLocks noChangeArrowheads="1"/>
          </p:cNvSpPr>
          <p:nvPr/>
        </p:nvSpPr>
        <p:spPr bwMode="auto">
          <a:xfrm>
            <a:off x="6818313" y="4281488"/>
            <a:ext cx="2012950" cy="852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 defTabSz="414338" hangingPunct="0">
              <a:lnSpc>
                <a:spcPct val="93000"/>
              </a:lnSpc>
              <a:buClr>
                <a:srgbClr val="000000"/>
              </a:buClr>
              <a:buFont typeface="StarSymbol" charset="0"/>
              <a:buAutoNum type="arabicPeriod" startAt="2"/>
              <a:tabLst>
                <a:tab pos="657225" algn="l"/>
                <a:tab pos="1312863" algn="l"/>
              </a:tabLst>
            </a:pPr>
            <a:r>
              <a:rPr lang="en-GB" sz="2000">
                <a:solidFill>
                  <a:srgbClr val="000000"/>
                </a:solidFill>
                <a:cs typeface="Lucida Sans Unicode" pitchFamily="34" charset="0"/>
              </a:rPr>
              <a:t>limit the number of constraints</a:t>
            </a:r>
          </a:p>
        </p:txBody>
      </p:sp>
      <p:sp>
        <p:nvSpPr>
          <p:cNvPr id="525381" name="Freeform 69"/>
          <p:cNvSpPr>
            <a:spLocks/>
          </p:cNvSpPr>
          <p:nvPr/>
        </p:nvSpPr>
        <p:spPr bwMode="auto">
          <a:xfrm>
            <a:off x="6015038" y="4414838"/>
            <a:ext cx="495300" cy="795337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31" y="237"/>
              </a:cxn>
              <a:cxn ang="0">
                <a:pos x="234" y="355"/>
              </a:cxn>
              <a:cxn ang="0">
                <a:pos x="312" y="501"/>
              </a:cxn>
            </a:cxnLst>
            <a:rect l="0" t="0" r="r" b="b"/>
            <a:pathLst>
              <a:path w="312" h="501">
                <a:moveTo>
                  <a:pt x="46" y="0"/>
                </a:moveTo>
                <a:cubicBezTo>
                  <a:pt x="44" y="39"/>
                  <a:pt x="0" y="178"/>
                  <a:pt x="31" y="237"/>
                </a:cubicBezTo>
                <a:cubicBezTo>
                  <a:pt x="62" y="296"/>
                  <a:pt x="187" y="311"/>
                  <a:pt x="234" y="355"/>
                </a:cubicBezTo>
                <a:cubicBezTo>
                  <a:pt x="281" y="399"/>
                  <a:pt x="297" y="446"/>
                  <a:pt x="312" y="501"/>
                </a:cubicBezTo>
              </a:path>
            </a:pathLst>
          </a:cu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5350" name="Freeform 38"/>
          <p:cNvSpPr>
            <a:spLocks/>
          </p:cNvSpPr>
          <p:nvPr/>
        </p:nvSpPr>
        <p:spPr bwMode="auto">
          <a:xfrm>
            <a:off x="1985963" y="4505325"/>
            <a:ext cx="714375" cy="5762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6" y="149"/>
              </a:cxn>
              <a:cxn ang="0">
                <a:pos x="435" y="217"/>
              </a:cxn>
              <a:cxn ang="0">
                <a:pos x="526" y="363"/>
              </a:cxn>
            </a:cxnLst>
            <a:rect l="0" t="0" r="r" b="b"/>
            <a:pathLst>
              <a:path w="526" h="363">
                <a:moveTo>
                  <a:pt x="0" y="0"/>
                </a:moveTo>
                <a:cubicBezTo>
                  <a:pt x="30" y="25"/>
                  <a:pt x="103" y="113"/>
                  <a:pt x="176" y="149"/>
                </a:cubicBezTo>
                <a:cubicBezTo>
                  <a:pt x="249" y="185"/>
                  <a:pt x="377" y="181"/>
                  <a:pt x="435" y="217"/>
                </a:cubicBezTo>
                <a:cubicBezTo>
                  <a:pt x="493" y="253"/>
                  <a:pt x="509" y="308"/>
                  <a:pt x="526" y="363"/>
                </a:cubicBezTo>
              </a:path>
            </a:pathLst>
          </a:cu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2262184" y="5118100"/>
            <a:ext cx="857249" cy="261938"/>
            <a:chOff x="4432" y="2612"/>
            <a:chExt cx="540" cy="165"/>
          </a:xfrm>
        </p:grpSpPr>
        <p:sp>
          <p:nvSpPr>
            <p:cNvPr id="525371" name="Rectangle 59"/>
            <p:cNvSpPr>
              <a:spLocks noChangeArrowheads="1"/>
            </p:cNvSpPr>
            <p:nvPr/>
          </p:nvSpPr>
          <p:spPr bwMode="auto">
            <a:xfrm>
              <a:off x="4432" y="2612"/>
              <a:ext cx="6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700">
                  <a:solidFill>
                    <a:schemeClr val="tx1"/>
                  </a:solidFill>
                  <a:latin typeface="Arial Narrow" pitchFamily="34" charset="0"/>
                </a:rPr>
                <a:t>6</a:t>
              </a:r>
              <a:endParaRPr lang="en-US" sz="1800" b="1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525372" name="Rectangle 60"/>
            <p:cNvSpPr>
              <a:spLocks noChangeArrowheads="1"/>
            </p:cNvSpPr>
            <p:nvPr/>
          </p:nvSpPr>
          <p:spPr bwMode="auto">
            <a:xfrm>
              <a:off x="4515" y="2612"/>
              <a:ext cx="5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700" i="1">
                  <a:solidFill>
                    <a:schemeClr val="tx1"/>
                  </a:solidFill>
                  <a:latin typeface="Arial Narrow" pitchFamily="34" charset="0"/>
                </a:rPr>
                <a:t>x</a:t>
              </a:r>
              <a:endParaRPr lang="en-US" sz="1800" b="1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525373" name="Freeform 61"/>
            <p:cNvSpPr>
              <a:spLocks/>
            </p:cNvSpPr>
            <p:nvPr/>
          </p:nvSpPr>
          <p:spPr bwMode="auto">
            <a:xfrm>
              <a:off x="4584" y="2648"/>
              <a:ext cx="68" cy="68"/>
            </a:xfrm>
            <a:custGeom>
              <a:avLst/>
              <a:gdLst/>
              <a:ahLst/>
              <a:cxnLst>
                <a:cxn ang="0">
                  <a:pos x="109" y="235"/>
                </a:cxn>
                <a:cxn ang="0">
                  <a:pos x="109" y="127"/>
                </a:cxn>
                <a:cxn ang="0">
                  <a:pos x="0" y="127"/>
                </a:cxn>
                <a:cxn ang="0">
                  <a:pos x="0" y="108"/>
                </a:cxn>
                <a:cxn ang="0">
                  <a:pos x="109" y="108"/>
                </a:cxn>
                <a:cxn ang="0">
                  <a:pos x="109" y="0"/>
                </a:cxn>
                <a:cxn ang="0">
                  <a:pos x="129" y="0"/>
                </a:cxn>
                <a:cxn ang="0">
                  <a:pos x="129" y="108"/>
                </a:cxn>
                <a:cxn ang="0">
                  <a:pos x="237" y="108"/>
                </a:cxn>
                <a:cxn ang="0">
                  <a:pos x="237" y="127"/>
                </a:cxn>
                <a:cxn ang="0">
                  <a:pos x="129" y="127"/>
                </a:cxn>
                <a:cxn ang="0">
                  <a:pos x="129" y="235"/>
                </a:cxn>
                <a:cxn ang="0">
                  <a:pos x="109" y="235"/>
                </a:cxn>
              </a:cxnLst>
              <a:rect l="0" t="0" r="r" b="b"/>
              <a:pathLst>
                <a:path w="237" h="235">
                  <a:moveTo>
                    <a:pt x="109" y="235"/>
                  </a:moveTo>
                  <a:lnTo>
                    <a:pt x="109" y="127"/>
                  </a:lnTo>
                  <a:lnTo>
                    <a:pt x="0" y="127"/>
                  </a:lnTo>
                  <a:lnTo>
                    <a:pt x="0" y="108"/>
                  </a:lnTo>
                  <a:lnTo>
                    <a:pt x="109" y="108"/>
                  </a:lnTo>
                  <a:lnTo>
                    <a:pt x="109" y="0"/>
                  </a:lnTo>
                  <a:lnTo>
                    <a:pt x="129" y="0"/>
                  </a:lnTo>
                  <a:lnTo>
                    <a:pt x="129" y="108"/>
                  </a:lnTo>
                  <a:lnTo>
                    <a:pt x="237" y="108"/>
                  </a:lnTo>
                  <a:lnTo>
                    <a:pt x="237" y="127"/>
                  </a:lnTo>
                  <a:lnTo>
                    <a:pt x="129" y="127"/>
                  </a:lnTo>
                  <a:lnTo>
                    <a:pt x="129" y="235"/>
                  </a:lnTo>
                  <a:lnTo>
                    <a:pt x="109" y="2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5374" name="Rectangle 62"/>
            <p:cNvSpPr>
              <a:spLocks noChangeArrowheads="1"/>
            </p:cNvSpPr>
            <p:nvPr/>
          </p:nvSpPr>
          <p:spPr bwMode="auto">
            <a:xfrm>
              <a:off x="4670" y="2612"/>
              <a:ext cx="6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700">
                  <a:solidFill>
                    <a:schemeClr val="tx1"/>
                  </a:solidFill>
                  <a:latin typeface="Arial Narrow" pitchFamily="34" charset="0"/>
                </a:rPr>
                <a:t>6</a:t>
              </a:r>
              <a:endParaRPr lang="en-US" sz="1800" b="1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525375" name="Rectangle 63"/>
            <p:cNvSpPr>
              <a:spLocks noChangeArrowheads="1"/>
            </p:cNvSpPr>
            <p:nvPr/>
          </p:nvSpPr>
          <p:spPr bwMode="auto">
            <a:xfrm>
              <a:off x="4754" y="2612"/>
              <a:ext cx="5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700" i="1">
                  <a:solidFill>
                    <a:schemeClr val="tx1"/>
                  </a:solidFill>
                  <a:latin typeface="Arial Narrow" pitchFamily="34" charset="0"/>
                </a:rPr>
                <a:t>y</a:t>
              </a:r>
              <a:endParaRPr lang="en-US" sz="1800" b="1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525376" name="Freeform 64"/>
            <p:cNvSpPr>
              <a:spLocks noEditPoints="1"/>
            </p:cNvSpPr>
            <p:nvPr/>
          </p:nvSpPr>
          <p:spPr bwMode="auto">
            <a:xfrm>
              <a:off x="4830" y="2648"/>
              <a:ext cx="67" cy="68"/>
            </a:xfrm>
            <a:custGeom>
              <a:avLst/>
              <a:gdLst/>
              <a:ahLst/>
              <a:cxnLst>
                <a:cxn ang="0">
                  <a:pos x="0" y="235"/>
                </a:cxn>
                <a:cxn ang="0">
                  <a:pos x="0" y="215"/>
                </a:cxn>
                <a:cxn ang="0">
                  <a:pos x="235" y="215"/>
                </a:cxn>
                <a:cxn ang="0">
                  <a:pos x="235" y="235"/>
                </a:cxn>
                <a:cxn ang="0">
                  <a:pos x="0" y="235"/>
                </a:cxn>
                <a:cxn ang="0">
                  <a:pos x="235" y="0"/>
                </a:cxn>
                <a:cxn ang="0">
                  <a:pos x="235" y="21"/>
                </a:cxn>
                <a:cxn ang="0">
                  <a:pos x="53" y="94"/>
                </a:cxn>
                <a:cxn ang="0">
                  <a:pos x="235" y="167"/>
                </a:cxn>
                <a:cxn ang="0">
                  <a:pos x="235" y="188"/>
                </a:cxn>
                <a:cxn ang="0">
                  <a:pos x="0" y="94"/>
                </a:cxn>
                <a:cxn ang="0">
                  <a:pos x="235" y="0"/>
                </a:cxn>
              </a:cxnLst>
              <a:rect l="0" t="0" r="r" b="b"/>
              <a:pathLst>
                <a:path w="235" h="235">
                  <a:moveTo>
                    <a:pt x="0" y="235"/>
                  </a:moveTo>
                  <a:lnTo>
                    <a:pt x="0" y="215"/>
                  </a:lnTo>
                  <a:lnTo>
                    <a:pt x="235" y="215"/>
                  </a:lnTo>
                  <a:lnTo>
                    <a:pt x="235" y="235"/>
                  </a:lnTo>
                  <a:lnTo>
                    <a:pt x="0" y="235"/>
                  </a:lnTo>
                  <a:close/>
                  <a:moveTo>
                    <a:pt x="235" y="0"/>
                  </a:moveTo>
                  <a:lnTo>
                    <a:pt x="235" y="21"/>
                  </a:lnTo>
                  <a:lnTo>
                    <a:pt x="53" y="94"/>
                  </a:lnTo>
                  <a:lnTo>
                    <a:pt x="235" y="167"/>
                  </a:lnTo>
                  <a:lnTo>
                    <a:pt x="235" y="188"/>
                  </a:lnTo>
                  <a:lnTo>
                    <a:pt x="0" y="94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5377" name="Rectangle 65"/>
            <p:cNvSpPr>
              <a:spLocks noChangeArrowheads="1"/>
            </p:cNvSpPr>
            <p:nvPr/>
          </p:nvSpPr>
          <p:spPr bwMode="auto">
            <a:xfrm>
              <a:off x="4909" y="2612"/>
              <a:ext cx="6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700">
                  <a:solidFill>
                    <a:schemeClr val="tx1"/>
                  </a:solidFill>
                  <a:latin typeface="Arial Narrow" pitchFamily="34" charset="0"/>
                </a:rPr>
                <a:t>6</a:t>
              </a:r>
              <a:endParaRPr lang="en-US" sz="1800" b="1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sp>
        <p:nvSpPr>
          <p:cNvPr id="66" name="Rounded Rectangle 65"/>
          <p:cNvSpPr/>
          <p:nvPr/>
        </p:nvSpPr>
        <p:spPr>
          <a:xfrm>
            <a:off x="838200" y="5867400"/>
            <a:ext cx="4648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i="0" dirty="0" smtClean="0"/>
              <a:t>bounding the number of bits guarantees convergence of </a:t>
            </a:r>
            <a:r>
              <a:rPr lang="en-US" b="1" i="0" dirty="0" err="1" smtClean="0"/>
              <a:t>reachability</a:t>
            </a:r>
            <a:r>
              <a:rPr lang="en-US" b="1" i="0" dirty="0" smtClean="0"/>
              <a:t> computations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widening: </a:t>
            </a:r>
            <a:r>
              <a:rPr lang="en-US" dirty="0" smtClean="0"/>
              <a:t>example (</a:t>
            </a:r>
            <a:r>
              <a:rPr lang="en-US" dirty="0" err="1" smtClean="0"/>
              <a:t>Cousot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13028" name="Picture 4"/>
          <p:cNvPicPr>
            <a:picLocks noChangeAspect="1" noChangeArrowheads="1"/>
          </p:cNvPicPr>
          <p:nvPr/>
        </p:nvPicPr>
        <p:blipFill>
          <a:blip r:embed="rId2"/>
          <a:srcRect l="6586" t="13579" r="53333" b="44218"/>
          <a:stretch>
            <a:fillRect/>
          </a:stretch>
        </p:blipFill>
        <p:spPr bwMode="auto">
          <a:xfrm>
            <a:off x="323850" y="1066800"/>
            <a:ext cx="3894138" cy="256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029" name="Picture 5"/>
          <p:cNvPicPr>
            <a:picLocks noChangeAspect="1" noChangeArrowheads="1"/>
          </p:cNvPicPr>
          <p:nvPr/>
        </p:nvPicPr>
        <p:blipFill>
          <a:blip r:embed="rId3"/>
          <a:srcRect l="11732" t="16562" r="49362" b="33972"/>
          <a:stretch>
            <a:fillRect/>
          </a:stretch>
        </p:blipFill>
        <p:spPr bwMode="auto">
          <a:xfrm>
            <a:off x="5702300" y="977900"/>
            <a:ext cx="316706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030" name="Picture 6"/>
          <p:cNvPicPr>
            <a:picLocks noChangeAspect="1" noChangeArrowheads="1"/>
          </p:cNvPicPr>
          <p:nvPr/>
        </p:nvPicPr>
        <p:blipFill>
          <a:blip r:embed="rId3"/>
          <a:srcRect l="50948" t="16562" r="12337" b="22606"/>
          <a:stretch>
            <a:fillRect/>
          </a:stretch>
        </p:blipFill>
        <p:spPr bwMode="auto">
          <a:xfrm>
            <a:off x="2247900" y="3098800"/>
            <a:ext cx="3435350" cy="355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3033" name="Rectangle 9"/>
          <p:cNvSpPr>
            <a:spLocks noChangeArrowheads="1"/>
          </p:cNvSpPr>
          <p:nvPr/>
        </p:nvSpPr>
        <p:spPr bwMode="auto">
          <a:xfrm>
            <a:off x="4191000" y="3230563"/>
            <a:ext cx="1068388" cy="4270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13034" name="Line 10"/>
          <p:cNvSpPr>
            <a:spLocks noChangeShapeType="1"/>
          </p:cNvSpPr>
          <p:nvPr/>
        </p:nvSpPr>
        <p:spPr bwMode="auto">
          <a:xfrm flipV="1">
            <a:off x="4160838" y="1096963"/>
            <a:ext cx="2011362" cy="2103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13035" name="Line 11"/>
          <p:cNvSpPr>
            <a:spLocks noChangeShapeType="1"/>
          </p:cNvSpPr>
          <p:nvPr/>
        </p:nvSpPr>
        <p:spPr bwMode="auto">
          <a:xfrm flipV="1">
            <a:off x="5257800" y="3322638"/>
            <a:ext cx="3140075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13036" name="Text Box 12"/>
          <p:cNvSpPr txBox="1">
            <a:spLocks noChangeArrowheads="1"/>
          </p:cNvSpPr>
          <p:nvPr/>
        </p:nvSpPr>
        <p:spPr bwMode="auto">
          <a:xfrm>
            <a:off x="5975350" y="3635375"/>
            <a:ext cx="25827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exact</a:t>
            </a:r>
          </a:p>
          <a:p>
            <a:pPr algn="ctr"/>
            <a:r>
              <a:rPr lang="en-US" sz="2400">
                <a:solidFill>
                  <a:schemeClr val="tx1"/>
                </a:solidFill>
              </a:rPr>
              <a:t>(nonterimintating)</a:t>
            </a:r>
          </a:p>
        </p:txBody>
      </p:sp>
      <p:sp>
        <p:nvSpPr>
          <p:cNvPr id="513037" name="Text Box 13"/>
          <p:cNvSpPr txBox="1">
            <a:spLocks noChangeArrowheads="1"/>
          </p:cNvSpPr>
          <p:nvPr/>
        </p:nvSpPr>
        <p:spPr bwMode="auto">
          <a:xfrm>
            <a:off x="355600" y="3927475"/>
            <a:ext cx="2547938" cy="193899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8925" indent="-288925"/>
            <a:r>
              <a:rPr lang="en-US" sz="2400" dirty="0">
                <a:solidFill>
                  <a:schemeClr val="tx1"/>
                </a:solidFill>
              </a:rPr>
              <a:t>std. widening</a:t>
            </a:r>
          </a:p>
          <a:p>
            <a:pPr marL="288925" indent="-288925">
              <a:buFontTx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terminates at iteration 5</a:t>
            </a:r>
          </a:p>
          <a:p>
            <a:pPr marL="288925" indent="-288925">
              <a:buFontTx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large over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approximation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1: Application to Program 1</a:t>
            </a:r>
          </a:p>
        </p:txBody>
      </p:sp>
      <p:pic>
        <p:nvPicPr>
          <p:cNvPr id="516100" name="Picture 4"/>
          <p:cNvPicPr>
            <a:picLocks noChangeAspect="1" noChangeArrowheads="1"/>
          </p:cNvPicPr>
          <p:nvPr/>
        </p:nvPicPr>
        <p:blipFill>
          <a:blip r:embed="rId2"/>
          <a:srcRect l="50948" t="16562" r="12337" b="23665"/>
          <a:stretch>
            <a:fillRect/>
          </a:stretch>
        </p:blipFill>
        <p:spPr bwMode="auto">
          <a:xfrm>
            <a:off x="481013" y="1422400"/>
            <a:ext cx="3435350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6101" name="Picture 5"/>
          <p:cNvPicPr>
            <a:picLocks noChangeAspect="1" noChangeArrowheads="1"/>
          </p:cNvPicPr>
          <p:nvPr/>
        </p:nvPicPr>
        <p:blipFill>
          <a:blip r:embed="rId3"/>
          <a:srcRect l="50507" t="16588" r="9723" b="9053"/>
          <a:stretch>
            <a:fillRect/>
          </a:stretch>
        </p:blipFill>
        <p:spPr bwMode="auto">
          <a:xfrm>
            <a:off x="4651375" y="1219200"/>
            <a:ext cx="386397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6102" name="Rectangle 6"/>
          <p:cNvSpPr>
            <a:spLocks noChangeArrowheads="1"/>
          </p:cNvSpPr>
          <p:nvPr/>
        </p:nvSpPr>
        <p:spPr bwMode="auto">
          <a:xfrm>
            <a:off x="2422525" y="1554163"/>
            <a:ext cx="1068388" cy="4270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16103" name="Line 7"/>
          <p:cNvSpPr>
            <a:spLocks noChangeShapeType="1"/>
          </p:cNvSpPr>
          <p:nvPr/>
        </p:nvSpPr>
        <p:spPr bwMode="auto">
          <a:xfrm flipV="1">
            <a:off x="3475038" y="1508125"/>
            <a:ext cx="1981200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16104" name="Line 8"/>
          <p:cNvSpPr>
            <a:spLocks noChangeShapeType="1"/>
          </p:cNvSpPr>
          <p:nvPr/>
        </p:nvSpPr>
        <p:spPr bwMode="auto">
          <a:xfrm>
            <a:off x="2408238" y="1997075"/>
            <a:ext cx="3048000" cy="2163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16105" name="Text Box 9"/>
          <p:cNvSpPr txBox="1">
            <a:spLocks noChangeArrowheads="1"/>
          </p:cNvSpPr>
          <p:nvPr/>
        </p:nvSpPr>
        <p:spPr bwMode="auto">
          <a:xfrm>
            <a:off x="1295400" y="4800600"/>
            <a:ext cx="19832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std. widening</a:t>
            </a:r>
          </a:p>
        </p:txBody>
      </p:sp>
      <p:sp>
        <p:nvSpPr>
          <p:cNvPr id="516106" name="Text Box 10"/>
          <p:cNvSpPr txBox="1">
            <a:spLocks noChangeArrowheads="1"/>
          </p:cNvSpPr>
          <p:nvPr/>
        </p:nvSpPr>
        <p:spPr bwMode="auto">
          <a:xfrm>
            <a:off x="5302250" y="5565775"/>
            <a:ext cx="2719014" cy="83099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coefficient-limiting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widening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848600" cy="762000"/>
          </a:xfrm>
        </p:spPr>
        <p:txBody>
          <a:bodyPr/>
          <a:lstStyle/>
          <a:p>
            <a:r>
              <a:rPr lang="en-US" sz="2400" dirty="0"/>
              <a:t>Example 2: Non-convex </a:t>
            </a:r>
            <a:r>
              <a:rPr lang="en-US" sz="2400" dirty="0" err="1"/>
              <a:t>polyhedra</a:t>
            </a:r>
            <a:r>
              <a:rPr lang="en-US" sz="2400" dirty="0"/>
              <a:t> (w/o convex hull)</a:t>
            </a:r>
          </a:p>
        </p:txBody>
      </p:sp>
      <p:pic>
        <p:nvPicPr>
          <p:cNvPr id="517124" name="Picture 4"/>
          <p:cNvPicPr>
            <a:picLocks noChangeAspect="1" noChangeArrowheads="1"/>
          </p:cNvPicPr>
          <p:nvPr/>
        </p:nvPicPr>
        <p:blipFill>
          <a:blip r:embed="rId2"/>
          <a:srcRect l="4379" t="35165" r="57108" b="12062"/>
          <a:stretch>
            <a:fillRect/>
          </a:stretch>
        </p:blipFill>
        <p:spPr bwMode="auto">
          <a:xfrm>
            <a:off x="998538" y="1031875"/>
            <a:ext cx="2703512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7126" name="Picture 6"/>
          <p:cNvPicPr>
            <a:picLocks noChangeAspect="1" noChangeArrowheads="1"/>
          </p:cNvPicPr>
          <p:nvPr/>
        </p:nvPicPr>
        <p:blipFill>
          <a:blip r:embed="rId3"/>
          <a:srcRect l="6290" t="16090" r="2942" b="8530"/>
          <a:stretch>
            <a:fillRect/>
          </a:stretch>
        </p:blipFill>
        <p:spPr bwMode="auto">
          <a:xfrm>
            <a:off x="974725" y="3065463"/>
            <a:ext cx="7188200" cy="372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7388225" cy="5486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new widening operator based on bounding coefficients</a:t>
            </a:r>
          </a:p>
          <a:p>
            <a:pPr>
              <a:buFontTx/>
              <a:buChar char="•"/>
            </a:pPr>
            <a:r>
              <a:rPr lang="en-US" dirty="0"/>
              <a:t>error-preserving reductions</a:t>
            </a:r>
            <a:br>
              <a:rPr lang="en-US" dirty="0"/>
            </a:br>
            <a:r>
              <a:rPr lang="en-US" dirty="0"/>
              <a:t>	- transition merging</a:t>
            </a:r>
            <a:br>
              <a:rPr lang="en-US" dirty="0"/>
            </a:br>
            <a:r>
              <a:rPr lang="en-US" dirty="0"/>
              <a:t>	- variable elimination</a:t>
            </a:r>
          </a:p>
          <a:p>
            <a:pPr>
              <a:buFontTx/>
              <a:buChar char="•"/>
            </a:pPr>
            <a:r>
              <a:rPr lang="en-US" dirty="0"/>
              <a:t>implementation using </a:t>
            </a:r>
            <a:r>
              <a:rPr lang="en-US" dirty="0" err="1" smtClean="0"/>
              <a:t>PHAVer</a:t>
            </a:r>
            <a:endParaRPr lang="en-US" dirty="0"/>
          </a:p>
          <a:p>
            <a:r>
              <a:rPr lang="en-US" dirty="0"/>
              <a:t>next steps</a:t>
            </a:r>
          </a:p>
          <a:p>
            <a:pPr>
              <a:buFontTx/>
              <a:buChar char="•"/>
            </a:pPr>
            <a:r>
              <a:rPr lang="en-US" dirty="0"/>
              <a:t>exercise on benchmarks</a:t>
            </a:r>
          </a:p>
          <a:p>
            <a:pPr>
              <a:buFontTx/>
              <a:buChar char="•"/>
            </a:pPr>
            <a:r>
              <a:rPr lang="en-US" dirty="0"/>
              <a:t>integration with standard tools</a:t>
            </a:r>
          </a:p>
          <a:p>
            <a:pPr>
              <a:buFontTx/>
              <a:buChar char="•"/>
            </a:pPr>
            <a:r>
              <a:rPr lang="en-US" dirty="0"/>
              <a:t>incorporating other sources of errors (e.g., </a:t>
            </a:r>
            <a:r>
              <a:rPr lang="en-US" dirty="0" err="1"/>
              <a:t>inf</a:t>
            </a:r>
            <a:r>
              <a:rPr lang="en-US" dirty="0"/>
              <a:t>, 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143000"/>
            <a:ext cx="25146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090738"/>
            <a:ext cx="2667000" cy="1643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22988" y="2971800"/>
            <a:ext cx="2792412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8200" y="2971800"/>
            <a:ext cx="3355975" cy="188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391400" cy="549275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Overall Design Flow</a:t>
            </a:r>
          </a:p>
        </p:txBody>
      </p:sp>
      <p:pic>
        <p:nvPicPr>
          <p:cNvPr id="5127" name="Picture 7" descr="clip_image00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10200" y="3890963"/>
            <a:ext cx="2924175" cy="171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24000" y="3886200"/>
            <a:ext cx="3276600" cy="172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67000" y="4933950"/>
            <a:ext cx="3886200" cy="161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838200"/>
            <a:ext cx="9144000" cy="6019800"/>
          </a:xfrm>
          <a:prstGeom prst="rect">
            <a:avLst/>
          </a:prstGeom>
          <a:solidFill>
            <a:srgbClr val="F8F8F8">
              <a:alpha val="30196"/>
            </a:srgbClr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 i="0">
              <a:latin typeface="Comic Sans MS" pitchFamily="66" charset="0"/>
            </a:endParaRPr>
          </a:p>
        </p:txBody>
      </p:sp>
      <p:sp>
        <p:nvSpPr>
          <p:cNvPr id="5131" name="Oval 11"/>
          <p:cNvSpPr>
            <a:spLocks noChangeArrowheads="1"/>
          </p:cNvSpPr>
          <p:nvPr/>
        </p:nvSpPr>
        <p:spPr bwMode="auto">
          <a:xfrm>
            <a:off x="920750" y="1352550"/>
            <a:ext cx="600075" cy="5715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0">
                <a:solidFill>
                  <a:schemeClr val="tx1"/>
                </a:solidFill>
                <a:latin typeface="Comic Sans MS" pitchFamily="66" charset="0"/>
              </a:rPr>
              <a:t>RA</a:t>
            </a:r>
          </a:p>
        </p:txBody>
      </p:sp>
      <p:sp>
        <p:nvSpPr>
          <p:cNvPr id="5132" name="Oval 12"/>
          <p:cNvSpPr>
            <a:spLocks noChangeArrowheads="1"/>
          </p:cNvSpPr>
          <p:nvPr/>
        </p:nvSpPr>
        <p:spPr bwMode="auto">
          <a:xfrm>
            <a:off x="1524000" y="2238375"/>
            <a:ext cx="600075" cy="5715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0">
                <a:solidFill>
                  <a:schemeClr val="tx1"/>
                </a:solidFill>
                <a:latin typeface="Comic Sans MS" pitchFamily="66" charset="0"/>
              </a:rPr>
              <a:t>FD</a:t>
            </a:r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2990850" y="4057650"/>
            <a:ext cx="600075" cy="5715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0">
                <a:solidFill>
                  <a:schemeClr val="tx1"/>
                </a:solidFill>
                <a:latin typeface="Comic Sans MS" pitchFamily="66" charset="0"/>
              </a:rPr>
              <a:t>CD</a:t>
            </a:r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7143750" y="2466975"/>
            <a:ext cx="600075" cy="5715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0">
                <a:solidFill>
                  <a:schemeClr val="tx1"/>
                </a:solidFill>
                <a:latin typeface="Comic Sans MS" pitchFamily="66" charset="0"/>
              </a:rPr>
              <a:t>HwA</a:t>
            </a:r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5829300" y="4038600"/>
            <a:ext cx="600075" cy="5715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0">
                <a:solidFill>
                  <a:schemeClr val="tx1"/>
                </a:solidFill>
                <a:latin typeface="Comic Sans MS" pitchFamily="66" charset="0"/>
              </a:rPr>
              <a:t>SY</a:t>
            </a:r>
          </a:p>
        </p:txBody>
      </p:sp>
      <p:sp>
        <p:nvSpPr>
          <p:cNvPr id="5136" name="Oval 16"/>
          <p:cNvSpPr>
            <a:spLocks noChangeArrowheads="1"/>
          </p:cNvSpPr>
          <p:nvPr/>
        </p:nvSpPr>
        <p:spPr bwMode="auto">
          <a:xfrm>
            <a:off x="4410075" y="5648325"/>
            <a:ext cx="600075" cy="5715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0" dirty="0">
                <a:solidFill>
                  <a:schemeClr val="tx1"/>
                </a:solidFill>
                <a:latin typeface="Comic Sans MS" pitchFamily="66" charset="0"/>
              </a:rPr>
              <a:t>DPL</a:t>
            </a:r>
          </a:p>
        </p:txBody>
      </p:sp>
      <p:sp>
        <p:nvSpPr>
          <p:cNvPr id="5137" name="Arc 17"/>
          <p:cNvSpPr>
            <a:spLocks/>
          </p:cNvSpPr>
          <p:nvPr/>
        </p:nvSpPr>
        <p:spPr bwMode="auto">
          <a:xfrm flipH="1">
            <a:off x="971550" y="2133600"/>
            <a:ext cx="663575" cy="1012825"/>
          </a:xfrm>
          <a:custGeom>
            <a:avLst/>
            <a:gdLst>
              <a:gd name="T0" fmla="*/ 2147483647 w 42379"/>
              <a:gd name="T1" fmla="*/ 2147483647 h 43200"/>
              <a:gd name="T2" fmla="*/ 0 w 42379"/>
              <a:gd name="T3" fmla="*/ 2147483647 h 43200"/>
              <a:gd name="T4" fmla="*/ 2147483647 w 42379"/>
              <a:gd name="T5" fmla="*/ 2147483647 h 43200"/>
              <a:gd name="T6" fmla="*/ 0 60000 65536"/>
              <a:gd name="T7" fmla="*/ 0 60000 65536"/>
              <a:gd name="T8" fmla="*/ 0 60000 65536"/>
              <a:gd name="T9" fmla="*/ 0 w 42379"/>
              <a:gd name="T10" fmla="*/ 0 h 43200"/>
              <a:gd name="T11" fmla="*/ 42379 w 4237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79" h="43200" fill="none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</a:path>
              <a:path w="42379" h="43200" stroke="0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  <a:lnTo>
                  <a:pt x="20779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>
            <a:off x="1417638" y="1858963"/>
            <a:ext cx="269875" cy="403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9" name="Arc 19"/>
          <p:cNvSpPr>
            <a:spLocks/>
          </p:cNvSpPr>
          <p:nvPr/>
        </p:nvSpPr>
        <p:spPr bwMode="auto">
          <a:xfrm flipH="1">
            <a:off x="358775" y="1238250"/>
            <a:ext cx="663575" cy="1012825"/>
          </a:xfrm>
          <a:custGeom>
            <a:avLst/>
            <a:gdLst>
              <a:gd name="T0" fmla="*/ 2147483647 w 42379"/>
              <a:gd name="T1" fmla="*/ 2147483647 h 43200"/>
              <a:gd name="T2" fmla="*/ 0 w 42379"/>
              <a:gd name="T3" fmla="*/ 2147483647 h 43200"/>
              <a:gd name="T4" fmla="*/ 2147483647 w 42379"/>
              <a:gd name="T5" fmla="*/ 2147483647 h 43200"/>
              <a:gd name="T6" fmla="*/ 0 60000 65536"/>
              <a:gd name="T7" fmla="*/ 0 60000 65536"/>
              <a:gd name="T8" fmla="*/ 0 60000 65536"/>
              <a:gd name="T9" fmla="*/ 0 w 42379"/>
              <a:gd name="T10" fmla="*/ 0 h 43200"/>
              <a:gd name="T11" fmla="*/ 42379 w 4237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79" h="43200" fill="none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</a:path>
              <a:path w="42379" h="43200" stroke="0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  <a:lnTo>
                  <a:pt x="20779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184150" y="2741613"/>
            <a:ext cx="1401763" cy="7016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0">
                <a:latin typeface="Comic Sans MS" pitchFamily="66" charset="0"/>
              </a:rPr>
              <a:t>Functional</a:t>
            </a:r>
          </a:p>
          <a:p>
            <a:r>
              <a:rPr lang="en-US" sz="2000" b="1" i="0">
                <a:latin typeface="Comic Sans MS" pitchFamily="66" charset="0"/>
              </a:rPr>
              <a:t>Mod/Sim</a:t>
            </a:r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>
            <a:off x="2011363" y="2724150"/>
            <a:ext cx="338137" cy="46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2" name="Arc 22"/>
          <p:cNvSpPr>
            <a:spLocks/>
          </p:cNvSpPr>
          <p:nvPr/>
        </p:nvSpPr>
        <p:spPr bwMode="auto">
          <a:xfrm flipH="1">
            <a:off x="2381250" y="4038600"/>
            <a:ext cx="663575" cy="1012825"/>
          </a:xfrm>
          <a:custGeom>
            <a:avLst/>
            <a:gdLst>
              <a:gd name="T0" fmla="*/ 2147483647 w 42379"/>
              <a:gd name="T1" fmla="*/ 2147483647 h 43200"/>
              <a:gd name="T2" fmla="*/ 0 w 42379"/>
              <a:gd name="T3" fmla="*/ 2147483647 h 43200"/>
              <a:gd name="T4" fmla="*/ 2147483647 w 42379"/>
              <a:gd name="T5" fmla="*/ 2147483647 h 43200"/>
              <a:gd name="T6" fmla="*/ 0 60000 65536"/>
              <a:gd name="T7" fmla="*/ 0 60000 65536"/>
              <a:gd name="T8" fmla="*/ 0 60000 65536"/>
              <a:gd name="T9" fmla="*/ 0 w 42379"/>
              <a:gd name="T10" fmla="*/ 0 h 43200"/>
              <a:gd name="T11" fmla="*/ 42379 w 4237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79" h="43200" fill="none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</a:path>
              <a:path w="42379" h="43200" stroke="0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  <a:lnTo>
                  <a:pt x="20779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0" y="3902075"/>
            <a:ext cx="1958975" cy="3968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0">
                <a:latin typeface="Comic Sans MS" pitchFamily="66" charset="0"/>
              </a:rPr>
              <a:t>Arch Mod/Sim</a:t>
            </a:r>
          </a:p>
        </p:txBody>
      </p:sp>
      <p:sp>
        <p:nvSpPr>
          <p:cNvPr id="5144" name="Line 24"/>
          <p:cNvSpPr>
            <a:spLocks noChangeShapeType="1"/>
          </p:cNvSpPr>
          <p:nvPr/>
        </p:nvSpPr>
        <p:spPr bwMode="auto">
          <a:xfrm>
            <a:off x="3475038" y="4587875"/>
            <a:ext cx="1001712" cy="1155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5" name="Arc 25"/>
          <p:cNvSpPr>
            <a:spLocks/>
          </p:cNvSpPr>
          <p:nvPr/>
        </p:nvSpPr>
        <p:spPr bwMode="auto">
          <a:xfrm flipH="1">
            <a:off x="3771900" y="5524500"/>
            <a:ext cx="663575" cy="1012825"/>
          </a:xfrm>
          <a:custGeom>
            <a:avLst/>
            <a:gdLst>
              <a:gd name="T0" fmla="*/ 2147483647 w 42379"/>
              <a:gd name="T1" fmla="*/ 2147483647 h 43200"/>
              <a:gd name="T2" fmla="*/ 0 w 42379"/>
              <a:gd name="T3" fmla="*/ 2147483647 h 43200"/>
              <a:gd name="T4" fmla="*/ 2147483647 w 42379"/>
              <a:gd name="T5" fmla="*/ 2147483647 h 43200"/>
              <a:gd name="T6" fmla="*/ 0 60000 65536"/>
              <a:gd name="T7" fmla="*/ 0 60000 65536"/>
              <a:gd name="T8" fmla="*/ 0 60000 65536"/>
              <a:gd name="T9" fmla="*/ 0 w 42379"/>
              <a:gd name="T10" fmla="*/ 0 h 43200"/>
              <a:gd name="T11" fmla="*/ 42379 w 4237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79" h="43200" fill="none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</a:path>
              <a:path w="42379" h="43200" stroke="0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  <a:lnTo>
                  <a:pt x="20779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Line 26"/>
          <p:cNvSpPr>
            <a:spLocks noChangeShapeType="1"/>
          </p:cNvSpPr>
          <p:nvPr/>
        </p:nvSpPr>
        <p:spPr bwMode="auto">
          <a:xfrm flipH="1">
            <a:off x="6338888" y="3017838"/>
            <a:ext cx="908050" cy="1087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 flipH="1">
            <a:off x="4953000" y="4552950"/>
            <a:ext cx="989013" cy="1179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8" name="Arc 28"/>
          <p:cNvSpPr>
            <a:spLocks/>
          </p:cNvSpPr>
          <p:nvPr/>
        </p:nvSpPr>
        <p:spPr bwMode="auto">
          <a:xfrm flipV="1">
            <a:off x="5019675" y="3048000"/>
            <a:ext cx="2505075" cy="290512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9" name="Arc 29"/>
          <p:cNvSpPr>
            <a:spLocks/>
          </p:cNvSpPr>
          <p:nvPr/>
        </p:nvSpPr>
        <p:spPr bwMode="auto">
          <a:xfrm flipV="1">
            <a:off x="5000625" y="4549775"/>
            <a:ext cx="1333500" cy="12890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0" name="Arc 30"/>
          <p:cNvSpPr>
            <a:spLocks/>
          </p:cNvSpPr>
          <p:nvPr/>
        </p:nvSpPr>
        <p:spPr bwMode="auto">
          <a:xfrm>
            <a:off x="3443288" y="4387850"/>
            <a:ext cx="1195387" cy="1260475"/>
          </a:xfrm>
          <a:custGeom>
            <a:avLst/>
            <a:gdLst>
              <a:gd name="T0" fmla="*/ 2147483647 w 21600"/>
              <a:gd name="T1" fmla="*/ 0 h 21458"/>
              <a:gd name="T2" fmla="*/ 2147483647 w 21600"/>
              <a:gd name="T3" fmla="*/ 2147483647 h 21458"/>
              <a:gd name="T4" fmla="*/ 0 w 21600"/>
              <a:gd name="T5" fmla="*/ 2147483647 h 21458"/>
              <a:gd name="T6" fmla="*/ 0 60000 65536"/>
              <a:gd name="T7" fmla="*/ 0 60000 65536"/>
              <a:gd name="T8" fmla="*/ 0 60000 65536"/>
              <a:gd name="T9" fmla="*/ 0 w 21600"/>
              <a:gd name="T10" fmla="*/ 0 h 21458"/>
              <a:gd name="T11" fmla="*/ 21600 w 21600"/>
              <a:gd name="T12" fmla="*/ 21458 h 214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458" fill="none" extrusionOk="0">
                <a:moveTo>
                  <a:pt x="2470" y="-1"/>
                </a:moveTo>
                <a:cubicBezTo>
                  <a:pt x="13371" y="1254"/>
                  <a:pt x="21600" y="10484"/>
                  <a:pt x="21600" y="21458"/>
                </a:cubicBezTo>
              </a:path>
              <a:path w="21600" h="21458" stroke="0" extrusionOk="0">
                <a:moveTo>
                  <a:pt x="2470" y="-1"/>
                </a:moveTo>
                <a:cubicBezTo>
                  <a:pt x="13371" y="1254"/>
                  <a:pt x="21600" y="10484"/>
                  <a:pt x="21600" y="21458"/>
                </a:cubicBezTo>
                <a:lnTo>
                  <a:pt x="0" y="21458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1" name="Arc 31"/>
          <p:cNvSpPr>
            <a:spLocks/>
          </p:cNvSpPr>
          <p:nvPr/>
        </p:nvSpPr>
        <p:spPr bwMode="auto">
          <a:xfrm>
            <a:off x="2770188" y="3313113"/>
            <a:ext cx="1935162" cy="2335212"/>
          </a:xfrm>
          <a:custGeom>
            <a:avLst/>
            <a:gdLst>
              <a:gd name="T0" fmla="*/ 2147483647 w 21600"/>
              <a:gd name="T1" fmla="*/ 0 h 21599"/>
              <a:gd name="T2" fmla="*/ 2147483647 w 21600"/>
              <a:gd name="T3" fmla="*/ 2147483647 h 21599"/>
              <a:gd name="T4" fmla="*/ 0 w 21600"/>
              <a:gd name="T5" fmla="*/ 2147483647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248" y="0"/>
                </a:moveTo>
                <a:cubicBezTo>
                  <a:pt x="12080" y="136"/>
                  <a:pt x="21600" y="9766"/>
                  <a:pt x="21600" y="21599"/>
                </a:cubicBezTo>
              </a:path>
              <a:path w="21600" h="21599" stroke="0" extrusionOk="0">
                <a:moveTo>
                  <a:pt x="248" y="0"/>
                </a:moveTo>
                <a:cubicBezTo>
                  <a:pt x="12080" y="136"/>
                  <a:pt x="21600" y="9766"/>
                  <a:pt x="21600" y="21599"/>
                </a:cubicBezTo>
                <a:lnTo>
                  <a:pt x="0" y="2159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2" name="Text Box 32"/>
          <p:cNvSpPr txBox="1">
            <a:spLocks noChangeArrowheads="1"/>
          </p:cNvSpPr>
          <p:nvPr/>
        </p:nvSpPr>
        <p:spPr bwMode="auto">
          <a:xfrm>
            <a:off x="1822450" y="5770563"/>
            <a:ext cx="1865313" cy="7016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0">
                <a:latin typeface="Comic Sans MS" pitchFamily="66" charset="0"/>
              </a:rPr>
              <a:t>Alloc./Sched.</a:t>
            </a:r>
          </a:p>
          <a:p>
            <a:r>
              <a:rPr lang="en-US" sz="2000" b="1" i="0">
                <a:latin typeface="Comic Sans MS" pitchFamily="66" charset="0"/>
              </a:rPr>
              <a:t>Analysis </a:t>
            </a:r>
          </a:p>
        </p:txBody>
      </p:sp>
      <p:sp>
        <p:nvSpPr>
          <p:cNvPr id="5153" name="Text Box 33"/>
          <p:cNvSpPr txBox="1">
            <a:spLocks noChangeArrowheads="1"/>
          </p:cNvSpPr>
          <p:nvPr/>
        </p:nvSpPr>
        <p:spPr bwMode="auto">
          <a:xfrm>
            <a:off x="7797800" y="2770188"/>
            <a:ext cx="1312863" cy="7016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0">
                <a:latin typeface="Comic Sans MS" pitchFamily="66" charset="0"/>
              </a:rPr>
              <a:t>HW Pwr/</a:t>
            </a:r>
          </a:p>
          <a:p>
            <a:r>
              <a:rPr lang="en-US" sz="2000" b="1" i="0">
                <a:latin typeface="Comic Sans MS" pitchFamily="66" charset="0"/>
              </a:rPr>
              <a:t>Perf Est</a:t>
            </a:r>
          </a:p>
        </p:txBody>
      </p:sp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6130925" y="5180013"/>
            <a:ext cx="1597025" cy="7016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0">
                <a:latin typeface="Comic Sans MS" pitchFamily="66" charset="0"/>
              </a:rPr>
              <a:t>Latency/RT</a:t>
            </a:r>
          </a:p>
          <a:p>
            <a:r>
              <a:rPr lang="en-US" sz="2000" b="1" i="0">
                <a:latin typeface="Comic Sans MS" pitchFamily="66" charset="0"/>
              </a:rPr>
              <a:t>Analysis</a:t>
            </a:r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2201863" y="3149600"/>
            <a:ext cx="600075" cy="5715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0" dirty="0" err="1">
                <a:solidFill>
                  <a:schemeClr val="tx1"/>
                </a:solidFill>
                <a:latin typeface="Comic Sans MS" pitchFamily="66" charset="0"/>
              </a:rPr>
              <a:t>SwA</a:t>
            </a:r>
            <a:endParaRPr lang="en-US" sz="2000" b="1" i="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156" name="Arc 36"/>
          <p:cNvSpPr>
            <a:spLocks/>
          </p:cNvSpPr>
          <p:nvPr/>
        </p:nvSpPr>
        <p:spPr bwMode="auto">
          <a:xfrm flipH="1">
            <a:off x="1649413" y="3044825"/>
            <a:ext cx="663575" cy="1012825"/>
          </a:xfrm>
          <a:custGeom>
            <a:avLst/>
            <a:gdLst>
              <a:gd name="T0" fmla="*/ 2147483647 w 42379"/>
              <a:gd name="T1" fmla="*/ 2147483647 h 43200"/>
              <a:gd name="T2" fmla="*/ 0 w 42379"/>
              <a:gd name="T3" fmla="*/ 2147483647 h 43200"/>
              <a:gd name="T4" fmla="*/ 2147483647 w 42379"/>
              <a:gd name="T5" fmla="*/ 2147483647 h 43200"/>
              <a:gd name="T6" fmla="*/ 0 60000 65536"/>
              <a:gd name="T7" fmla="*/ 0 60000 65536"/>
              <a:gd name="T8" fmla="*/ 0 60000 65536"/>
              <a:gd name="T9" fmla="*/ 0 w 42379"/>
              <a:gd name="T10" fmla="*/ 0 h 43200"/>
              <a:gd name="T11" fmla="*/ 42379 w 4237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79" h="43200" fill="none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</a:path>
              <a:path w="42379" h="43200" stroke="0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  <a:lnTo>
                  <a:pt x="20779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7" name="Line 37"/>
          <p:cNvSpPr>
            <a:spLocks noChangeShapeType="1"/>
          </p:cNvSpPr>
          <p:nvPr/>
        </p:nvSpPr>
        <p:spPr bwMode="auto">
          <a:xfrm>
            <a:off x="2698750" y="3646488"/>
            <a:ext cx="384175" cy="484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276225" y="800100"/>
            <a:ext cx="361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i="0" dirty="0">
                <a:latin typeface="Comic Sans MS" pitchFamily="66" charset="0"/>
              </a:rPr>
              <a:t>Requirement </a:t>
            </a:r>
            <a:r>
              <a:rPr lang="en-US" sz="1800" b="1" i="0" dirty="0">
                <a:solidFill>
                  <a:schemeClr val="tx1"/>
                </a:solidFill>
                <a:latin typeface="Comic Sans MS" pitchFamily="66" charset="0"/>
              </a:rPr>
              <a:t>Specification</a:t>
            </a:r>
          </a:p>
        </p:txBody>
      </p:sp>
      <p:sp>
        <p:nvSpPr>
          <p:cNvPr id="5159" name="Text Box 39"/>
          <p:cNvSpPr txBox="1">
            <a:spLocks noChangeArrowheads="1"/>
          </p:cNvSpPr>
          <p:nvPr/>
        </p:nvSpPr>
        <p:spPr bwMode="auto">
          <a:xfrm>
            <a:off x="1924050" y="1752600"/>
            <a:ext cx="229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i="0" dirty="0">
                <a:latin typeface="Comic Sans MS" pitchFamily="66" charset="0"/>
              </a:rPr>
              <a:t>Control </a:t>
            </a:r>
            <a:r>
              <a:rPr lang="en-US" sz="1800" b="1" i="0" dirty="0">
                <a:solidFill>
                  <a:schemeClr val="tx1"/>
                </a:solidFill>
                <a:latin typeface="Comic Sans MS" pitchFamily="66" charset="0"/>
              </a:rPr>
              <a:t>Design</a:t>
            </a:r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2662238" y="3627438"/>
            <a:ext cx="2274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i="0">
                <a:latin typeface="Comic Sans MS" pitchFamily="66" charset="0"/>
              </a:rPr>
              <a:t>Component Design</a:t>
            </a:r>
          </a:p>
        </p:txBody>
      </p:sp>
      <p:sp>
        <p:nvSpPr>
          <p:cNvPr id="5161" name="Text Box 41"/>
          <p:cNvSpPr txBox="1">
            <a:spLocks noChangeArrowheads="1"/>
          </p:cNvSpPr>
          <p:nvPr/>
        </p:nvSpPr>
        <p:spPr bwMode="auto">
          <a:xfrm>
            <a:off x="1971675" y="2652713"/>
            <a:ext cx="276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i="0" dirty="0">
                <a:latin typeface="Comic Sans MS" pitchFamily="66" charset="0"/>
              </a:rPr>
              <a:t>Software </a:t>
            </a:r>
            <a:r>
              <a:rPr lang="en-US" sz="1800" b="1" i="0" dirty="0">
                <a:solidFill>
                  <a:schemeClr val="tx1"/>
                </a:solidFill>
                <a:latin typeface="Comic Sans MS" pitchFamily="66" charset="0"/>
              </a:rPr>
              <a:t>Architecture</a:t>
            </a:r>
            <a:r>
              <a:rPr lang="en-US" sz="1800" b="1" i="0" dirty="0">
                <a:latin typeface="Comic Sans MS" pitchFamily="66" charset="0"/>
              </a:rPr>
              <a:t> </a:t>
            </a:r>
          </a:p>
        </p:txBody>
      </p:sp>
      <p:sp>
        <p:nvSpPr>
          <p:cNvPr id="5162" name="Text Box 42"/>
          <p:cNvSpPr txBox="1">
            <a:spLocks noChangeArrowheads="1"/>
          </p:cNvSpPr>
          <p:nvPr/>
        </p:nvSpPr>
        <p:spPr bwMode="auto">
          <a:xfrm>
            <a:off x="5018088" y="2667000"/>
            <a:ext cx="342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i="0" dirty="0">
                <a:solidFill>
                  <a:schemeClr val="tx1"/>
                </a:solidFill>
                <a:latin typeface="Comic Sans MS" pitchFamily="66" charset="0"/>
              </a:rPr>
              <a:t>HW Arch. Design</a:t>
            </a:r>
          </a:p>
        </p:txBody>
      </p:sp>
      <p:sp>
        <p:nvSpPr>
          <p:cNvPr id="5163" name="Text Box 43"/>
          <p:cNvSpPr txBox="1">
            <a:spLocks noChangeArrowheads="1"/>
          </p:cNvSpPr>
          <p:nvPr/>
        </p:nvSpPr>
        <p:spPr bwMode="auto">
          <a:xfrm>
            <a:off x="5686425" y="3578225"/>
            <a:ext cx="2887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i="0">
                <a:solidFill>
                  <a:schemeClr val="tx1"/>
                </a:solidFill>
                <a:latin typeface="Comic Sans MS" pitchFamily="66" charset="0"/>
              </a:rPr>
              <a:t>System Arch. Design</a:t>
            </a:r>
          </a:p>
        </p:txBody>
      </p:sp>
      <p:sp>
        <p:nvSpPr>
          <p:cNvPr id="5164" name="Text Box 44"/>
          <p:cNvSpPr txBox="1">
            <a:spLocks noChangeArrowheads="1"/>
          </p:cNvSpPr>
          <p:nvPr/>
        </p:nvSpPr>
        <p:spPr bwMode="auto">
          <a:xfrm>
            <a:off x="895350" y="4659313"/>
            <a:ext cx="1431925" cy="7016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0">
                <a:latin typeface="Comic Sans MS" pitchFamily="66" charset="0"/>
              </a:rPr>
              <a:t>Code Gen.</a:t>
            </a:r>
            <a:br>
              <a:rPr lang="en-US" sz="2000" b="1" i="0">
                <a:latin typeface="Comic Sans MS" pitchFamily="66" charset="0"/>
              </a:rPr>
            </a:br>
            <a:r>
              <a:rPr lang="en-US" sz="2000" b="1" i="0">
                <a:latin typeface="Comic Sans MS" pitchFamily="66" charset="0"/>
              </a:rPr>
              <a:t>Verif.</a:t>
            </a:r>
          </a:p>
        </p:txBody>
      </p:sp>
      <p:sp>
        <p:nvSpPr>
          <p:cNvPr id="5165" name="Arc 45"/>
          <p:cNvSpPr>
            <a:spLocks/>
          </p:cNvSpPr>
          <p:nvPr/>
        </p:nvSpPr>
        <p:spPr bwMode="auto">
          <a:xfrm rot="1175032">
            <a:off x="2509838" y="3476625"/>
            <a:ext cx="1162050" cy="703263"/>
          </a:xfrm>
          <a:custGeom>
            <a:avLst/>
            <a:gdLst>
              <a:gd name="T0" fmla="*/ 2147483647 w 20989"/>
              <a:gd name="T1" fmla="*/ 0 h 21458"/>
              <a:gd name="T2" fmla="*/ 2147483647 w 20989"/>
              <a:gd name="T3" fmla="*/ 2147483647 h 21458"/>
              <a:gd name="T4" fmla="*/ 0 w 20989"/>
              <a:gd name="T5" fmla="*/ 2147483647 h 21458"/>
              <a:gd name="T6" fmla="*/ 0 60000 65536"/>
              <a:gd name="T7" fmla="*/ 0 60000 65536"/>
              <a:gd name="T8" fmla="*/ 0 60000 65536"/>
              <a:gd name="T9" fmla="*/ 0 w 20989"/>
              <a:gd name="T10" fmla="*/ 0 h 21458"/>
              <a:gd name="T11" fmla="*/ 20989 w 20989"/>
              <a:gd name="T12" fmla="*/ 21458 h 214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89" h="21458" fill="none" extrusionOk="0">
                <a:moveTo>
                  <a:pt x="2470" y="-1"/>
                </a:moveTo>
                <a:cubicBezTo>
                  <a:pt x="11460" y="1034"/>
                  <a:pt x="18851" y="7563"/>
                  <a:pt x="20989" y="16356"/>
                </a:cubicBezTo>
              </a:path>
              <a:path w="20989" h="21458" stroke="0" extrusionOk="0">
                <a:moveTo>
                  <a:pt x="2470" y="-1"/>
                </a:moveTo>
                <a:cubicBezTo>
                  <a:pt x="11460" y="1034"/>
                  <a:pt x="18851" y="7563"/>
                  <a:pt x="20989" y="16356"/>
                </a:cubicBezTo>
                <a:lnTo>
                  <a:pt x="0" y="21458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66" name="Text Box 46"/>
          <p:cNvSpPr txBox="1">
            <a:spLocks noChangeArrowheads="1"/>
          </p:cNvSpPr>
          <p:nvPr/>
        </p:nvSpPr>
        <p:spPr bwMode="auto">
          <a:xfrm>
            <a:off x="4989513" y="6099175"/>
            <a:ext cx="1992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i="0">
                <a:solidFill>
                  <a:schemeClr val="tx1"/>
                </a:solidFill>
                <a:latin typeface="Comic Sans MS" pitchFamily="66" charset="0"/>
              </a:rPr>
              <a:t>SW Deployment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Focus of the toolchain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066800" y="2590800"/>
            <a:ext cx="1828800" cy="2057400"/>
            <a:chOff x="1066800" y="1447800"/>
            <a:chExt cx="1828800" cy="2057400"/>
          </a:xfrm>
        </p:grpSpPr>
        <p:sp>
          <p:nvSpPr>
            <p:cNvPr id="5" name="Rectangle 4"/>
            <p:cNvSpPr/>
            <p:nvPr/>
          </p:nvSpPr>
          <p:spPr bwMode="auto">
            <a:xfrm>
              <a:off x="1066800" y="1447800"/>
              <a:ext cx="1828800" cy="762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b="1" i="0" dirty="0"/>
                <a:t>Plant Models and Requirements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066800" y="2743200"/>
              <a:ext cx="1828800" cy="762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b="1" i="0" dirty="0"/>
                <a:t>Function (Controller) Modeling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581400" y="2590800"/>
            <a:ext cx="1828800" cy="2057400"/>
            <a:chOff x="3581400" y="1447800"/>
            <a:chExt cx="1828800" cy="2057400"/>
          </a:xfrm>
        </p:grpSpPr>
        <p:sp>
          <p:nvSpPr>
            <p:cNvPr id="8" name="Rectangle 7"/>
            <p:cNvSpPr/>
            <p:nvPr/>
          </p:nvSpPr>
          <p:spPr bwMode="auto">
            <a:xfrm>
              <a:off x="3581400" y="2743200"/>
              <a:ext cx="1828800" cy="762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b="1" i="0" dirty="0"/>
                <a:t>Component</a:t>
              </a:r>
            </a:p>
            <a:p>
              <a:pPr algn="ctr">
                <a:defRPr/>
              </a:pPr>
              <a:r>
                <a:rPr lang="en-US" b="1" i="0" dirty="0"/>
                <a:t>Platforms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581400" y="1447800"/>
              <a:ext cx="1828800" cy="762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1" i="0" dirty="0"/>
                <a:t>Code and </a:t>
              </a:r>
              <a:br>
                <a:rPr lang="en-US" b="1" i="0" dirty="0"/>
              </a:br>
              <a:r>
                <a:rPr lang="en-US" b="1" i="0" dirty="0"/>
                <a:t>SW Component Design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096000" y="2590800"/>
            <a:ext cx="1828800" cy="2057400"/>
            <a:chOff x="6096000" y="1447800"/>
            <a:chExt cx="1828800" cy="20574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096000" y="2743200"/>
              <a:ext cx="1828800" cy="762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1" i="0" dirty="0"/>
                <a:t>System and</a:t>
              </a:r>
            </a:p>
            <a:p>
              <a:pPr algn="ctr">
                <a:defRPr/>
              </a:pPr>
              <a:r>
                <a:rPr lang="en-US" b="1" i="0" dirty="0"/>
                <a:t>Hardware Platforms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096000" y="1447800"/>
              <a:ext cx="1828800" cy="762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b="1" i="0" dirty="0"/>
                <a:t>System-Level</a:t>
              </a:r>
            </a:p>
            <a:p>
              <a:pPr algn="ctr">
                <a:defRPr/>
              </a:pPr>
              <a:r>
                <a:rPr lang="en-US" b="1" i="0" dirty="0"/>
                <a:t>Design</a:t>
              </a:r>
            </a:p>
          </p:txBody>
        </p:sp>
      </p:grpSp>
      <p:sp>
        <p:nvSpPr>
          <p:cNvPr id="1036" name="TextBox 14"/>
          <p:cNvSpPr txBox="1">
            <a:spLocks noChangeArrowheads="1"/>
          </p:cNvSpPr>
          <p:nvPr/>
        </p:nvSpPr>
        <p:spPr bwMode="auto">
          <a:xfrm>
            <a:off x="381000" y="5029200"/>
            <a:ext cx="8077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i="0">
                <a:solidFill>
                  <a:schemeClr val="tx1"/>
                </a:solidFill>
              </a:rPr>
              <a:t>The toolchain turns the </a:t>
            </a:r>
            <a:r>
              <a:rPr lang="en-US" sz="1800">
                <a:solidFill>
                  <a:schemeClr val="tx1"/>
                </a:solidFill>
              </a:rPr>
              <a:t>functional controller design </a:t>
            </a:r>
            <a:r>
              <a:rPr lang="en-US" sz="1800" i="0">
                <a:solidFill>
                  <a:schemeClr val="tx1"/>
                </a:solidFill>
              </a:rPr>
              <a:t>into a </a:t>
            </a:r>
            <a:r>
              <a:rPr lang="en-US" sz="1800">
                <a:solidFill>
                  <a:schemeClr val="tx1"/>
                </a:solidFill>
              </a:rPr>
              <a:t>software implementation: </a:t>
            </a:r>
            <a:r>
              <a:rPr lang="en-US" sz="1800" i="0">
                <a:solidFill>
                  <a:schemeClr val="tx1"/>
                </a:solidFill>
              </a:rPr>
              <a:t>a collection of </a:t>
            </a:r>
            <a:r>
              <a:rPr lang="en-US" sz="1800" i="0" u="sng">
                <a:solidFill>
                  <a:schemeClr val="tx1"/>
                </a:solidFill>
              </a:rPr>
              <a:t>integrated components </a:t>
            </a:r>
            <a:r>
              <a:rPr lang="en-US" sz="1800" i="0">
                <a:solidFill>
                  <a:schemeClr val="tx1"/>
                </a:solidFill>
              </a:rPr>
              <a:t>executed by a </a:t>
            </a:r>
            <a:r>
              <a:rPr lang="en-US" sz="1800" i="0" u="sng">
                <a:solidFill>
                  <a:schemeClr val="tx1"/>
                </a:solidFill>
              </a:rPr>
              <a:t>robust component platform </a:t>
            </a:r>
            <a:r>
              <a:rPr lang="en-US" sz="1800" i="0">
                <a:solidFill>
                  <a:schemeClr val="tx1"/>
                </a:solidFill>
              </a:rPr>
              <a:t>that runs on a </a:t>
            </a:r>
            <a:r>
              <a:rPr lang="en-US" sz="1800" i="0" u="sng">
                <a:solidFill>
                  <a:schemeClr val="tx1"/>
                </a:solidFill>
              </a:rPr>
              <a:t>system/hardware platform</a:t>
            </a:r>
            <a:r>
              <a:rPr lang="en-US" sz="1800" i="0">
                <a:solidFill>
                  <a:schemeClr val="tx1"/>
                </a:solidFill>
              </a:rPr>
              <a:t>. </a:t>
            </a:r>
          </a:p>
        </p:txBody>
      </p: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914400" y="2895600"/>
            <a:ext cx="7696200" cy="1447800"/>
            <a:chOff x="914400" y="3810000"/>
            <a:chExt cx="7696200" cy="1447800"/>
          </a:xfrm>
        </p:grpSpPr>
        <p:grpSp>
          <p:nvGrpSpPr>
            <p:cNvPr id="10" name="Group 48"/>
            <p:cNvGrpSpPr>
              <a:grpSpLocks/>
            </p:cNvGrpSpPr>
            <p:nvPr/>
          </p:nvGrpSpPr>
          <p:grpSpPr bwMode="auto">
            <a:xfrm>
              <a:off x="1783360" y="3854042"/>
              <a:ext cx="5797548" cy="1370013"/>
              <a:chOff x="781050" y="2125663"/>
              <a:chExt cx="6616700" cy="2520950"/>
            </a:xfrm>
          </p:grpSpPr>
          <p:grpSp>
            <p:nvGrpSpPr>
              <p:cNvPr id="13" name="Group 31"/>
              <p:cNvGrpSpPr>
                <a:grpSpLocks/>
              </p:cNvGrpSpPr>
              <p:nvPr/>
            </p:nvGrpSpPr>
            <p:grpSpPr bwMode="auto">
              <a:xfrm>
                <a:off x="781050" y="3756025"/>
                <a:ext cx="1136650" cy="890588"/>
                <a:chOff x="391" y="1640"/>
                <a:chExt cx="712" cy="566"/>
              </a:xfrm>
            </p:grpSpPr>
            <p:graphicFrame>
              <p:nvGraphicFramePr>
                <p:cNvPr id="1026" name="Object 23"/>
                <p:cNvGraphicFramePr>
                  <a:graphicFrameLocks noChangeAspect="1"/>
                </p:cNvGraphicFramePr>
                <p:nvPr/>
              </p:nvGraphicFramePr>
              <p:xfrm>
                <a:off x="391" y="1640"/>
                <a:ext cx="712" cy="566"/>
              </p:xfrm>
              <a:graphic>
                <a:graphicData uri="http://schemas.openxmlformats.org/presentationml/2006/ole">
                  <p:oleObj spid="_x0000_s107527" name="Bitmap Image" r:id="rId3" imgW="11304762" imgH="8992855" progId="PBrush">
                    <p:embed/>
                  </p:oleObj>
                </a:graphicData>
              </a:graphic>
            </p:graphicFrame>
            <p:sp>
              <p:nvSpPr>
                <p:cNvPr id="106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78" y="1798"/>
                  <a:ext cx="471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700"/>
                    <a:t>MDL</a:t>
                  </a:r>
                </a:p>
                <a:p>
                  <a:pPr algn="ctr"/>
                  <a:r>
                    <a:rPr lang="en-US" sz="700"/>
                    <a:t>Meta-Model</a:t>
                  </a:r>
                </a:p>
              </p:txBody>
            </p:sp>
          </p:grpSp>
          <p:grpSp>
            <p:nvGrpSpPr>
              <p:cNvPr id="14" name="Group 34"/>
              <p:cNvGrpSpPr>
                <a:grpSpLocks/>
              </p:cNvGrpSpPr>
              <p:nvPr/>
            </p:nvGrpSpPr>
            <p:grpSpPr bwMode="auto">
              <a:xfrm>
                <a:off x="3530600" y="3932240"/>
                <a:ext cx="898525" cy="638855"/>
                <a:chOff x="2273" y="1680"/>
                <a:chExt cx="563" cy="406"/>
              </a:xfrm>
            </p:grpSpPr>
            <p:graphicFrame>
              <p:nvGraphicFramePr>
                <p:cNvPr id="1027" name="Object 24"/>
                <p:cNvGraphicFramePr>
                  <a:graphicFrameLocks noChangeAspect="1"/>
                </p:cNvGraphicFramePr>
                <p:nvPr/>
              </p:nvGraphicFramePr>
              <p:xfrm>
                <a:off x="2273" y="1680"/>
                <a:ext cx="563" cy="341"/>
              </p:xfrm>
              <a:graphic>
                <a:graphicData uri="http://schemas.openxmlformats.org/presentationml/2006/ole">
                  <p:oleObj spid="_x0000_s107526" name="Bitmap Image" r:id="rId4" imgW="8933333" imgH="5409524" progId="PBrush">
                    <p:embed/>
                  </p:oleObj>
                </a:graphicData>
              </a:graphic>
            </p:graphicFrame>
            <p:sp>
              <p:nvSpPr>
                <p:cNvPr id="1061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287" y="1726"/>
                  <a:ext cx="471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700"/>
                    <a:t>ESMOL</a:t>
                  </a:r>
                </a:p>
                <a:p>
                  <a:pPr algn="ctr"/>
                  <a:r>
                    <a:rPr lang="en-US" sz="700"/>
                    <a:t>Meta-Model</a:t>
                  </a:r>
                </a:p>
              </p:txBody>
            </p:sp>
          </p:grpSp>
          <p:grpSp>
            <p:nvGrpSpPr>
              <p:cNvPr id="15" name="Group 37"/>
              <p:cNvGrpSpPr>
                <a:grpSpLocks/>
              </p:cNvGrpSpPr>
              <p:nvPr/>
            </p:nvGrpSpPr>
            <p:grpSpPr bwMode="auto">
              <a:xfrm>
                <a:off x="6396038" y="2125663"/>
                <a:ext cx="1001712" cy="704615"/>
                <a:chOff x="4311" y="336"/>
                <a:chExt cx="629" cy="447"/>
              </a:xfrm>
            </p:grpSpPr>
            <p:graphicFrame>
              <p:nvGraphicFramePr>
                <p:cNvPr id="1028" name="Object 25"/>
                <p:cNvGraphicFramePr>
                  <a:graphicFrameLocks noChangeAspect="1"/>
                </p:cNvGraphicFramePr>
                <p:nvPr/>
              </p:nvGraphicFramePr>
              <p:xfrm>
                <a:off x="4311" y="336"/>
                <a:ext cx="629" cy="426"/>
              </p:xfrm>
              <a:graphic>
                <a:graphicData uri="http://schemas.openxmlformats.org/presentationml/2006/ole">
                  <p:oleObj spid="_x0000_s107525" name="Bitmap Image" r:id="rId5" imgW="9993120" imgH="6771429" progId="PBrush">
                    <p:embed/>
                  </p:oleObj>
                </a:graphicData>
              </a:graphic>
            </p:graphicFrame>
            <p:sp>
              <p:nvSpPr>
                <p:cNvPr id="106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357" y="424"/>
                  <a:ext cx="472" cy="35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700"/>
                    <a:t>Analysis</a:t>
                  </a:r>
                </a:p>
                <a:p>
                  <a:r>
                    <a:rPr lang="en-US" sz="700"/>
                    <a:t>Meta-Model</a:t>
                  </a:r>
                </a:p>
              </p:txBody>
            </p:sp>
          </p:grpSp>
          <p:grpSp>
            <p:nvGrpSpPr>
              <p:cNvPr id="16" name="Group 40"/>
              <p:cNvGrpSpPr>
                <a:grpSpLocks/>
              </p:cNvGrpSpPr>
              <p:nvPr/>
            </p:nvGrpSpPr>
            <p:grpSpPr bwMode="auto">
              <a:xfrm>
                <a:off x="6319841" y="3908423"/>
                <a:ext cx="751913" cy="666140"/>
                <a:chOff x="4383" y="1584"/>
                <a:chExt cx="471" cy="423"/>
              </a:xfrm>
            </p:grpSpPr>
            <p:pic>
              <p:nvPicPr>
                <p:cNvPr id="1058" name="Picture 41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4417" y="1584"/>
                  <a:ext cx="431" cy="37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pic>
            <p:sp>
              <p:nvSpPr>
                <p:cNvPr id="1059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383" y="1647"/>
                  <a:ext cx="471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700"/>
                    <a:t>SFC</a:t>
                  </a:r>
                  <a:br>
                    <a:rPr lang="en-US" sz="700"/>
                  </a:br>
                  <a:r>
                    <a:rPr lang="en-US" sz="700"/>
                    <a:t>Meta-Model</a:t>
                  </a:r>
                </a:p>
              </p:txBody>
            </p:sp>
          </p:grpSp>
          <p:grpSp>
            <p:nvGrpSpPr>
              <p:cNvPr id="17" name="Group 43"/>
              <p:cNvGrpSpPr>
                <a:grpSpLocks/>
              </p:cNvGrpSpPr>
              <p:nvPr/>
            </p:nvGrpSpPr>
            <p:grpSpPr bwMode="auto">
              <a:xfrm>
                <a:off x="2173117" y="3921130"/>
                <a:ext cx="919337" cy="587376"/>
                <a:chOff x="1439" y="1715"/>
                <a:chExt cx="577" cy="373"/>
              </a:xfrm>
            </p:grpSpPr>
            <p:graphicFrame>
              <p:nvGraphicFramePr>
                <p:cNvPr id="1029" name="Object 26"/>
                <p:cNvGraphicFramePr>
                  <a:graphicFrameLocks noChangeAspect="1"/>
                </p:cNvGraphicFramePr>
                <p:nvPr/>
              </p:nvGraphicFramePr>
              <p:xfrm>
                <a:off x="1469" y="1715"/>
                <a:ext cx="547" cy="373"/>
              </p:xfrm>
              <a:graphic>
                <a:graphicData uri="http://schemas.openxmlformats.org/presentationml/2006/ole">
                  <p:oleObj spid="_x0000_s107524" name="Bitmap Image" r:id="rId7" imgW="5896798" imgH="4019048" progId="PBrush">
                    <p:embed/>
                  </p:oleObj>
                </a:graphicData>
              </a:graphic>
            </p:graphicFrame>
            <p:sp>
              <p:nvSpPr>
                <p:cNvPr id="105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439" y="1776"/>
                  <a:ext cx="556" cy="2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700"/>
                    <a:t>MDL-&gt; ESMoL</a:t>
                  </a:r>
                </a:p>
              </p:txBody>
            </p:sp>
          </p:grpSp>
          <p:grpSp>
            <p:nvGrpSpPr>
              <p:cNvPr id="18" name="Group 46"/>
              <p:cNvGrpSpPr>
                <a:grpSpLocks/>
              </p:cNvGrpSpPr>
              <p:nvPr/>
            </p:nvGrpSpPr>
            <p:grpSpPr bwMode="auto">
              <a:xfrm>
                <a:off x="5006974" y="3910018"/>
                <a:ext cx="940050" cy="587376"/>
                <a:chOff x="3318" y="1667"/>
                <a:chExt cx="590" cy="373"/>
              </a:xfrm>
            </p:grpSpPr>
            <p:graphicFrame>
              <p:nvGraphicFramePr>
                <p:cNvPr id="1030" name="Object 27"/>
                <p:cNvGraphicFramePr>
                  <a:graphicFrameLocks noChangeAspect="1"/>
                </p:cNvGraphicFramePr>
                <p:nvPr/>
              </p:nvGraphicFramePr>
              <p:xfrm>
                <a:off x="3318" y="1667"/>
                <a:ext cx="547" cy="373"/>
              </p:xfrm>
              <a:graphic>
                <a:graphicData uri="http://schemas.openxmlformats.org/presentationml/2006/ole">
                  <p:oleObj spid="_x0000_s107523" name="Bitmap Image" r:id="rId8" imgW="5896798" imgH="4019048" progId="PBrush">
                    <p:embed/>
                  </p:oleObj>
                </a:graphicData>
              </a:graphic>
            </p:graphicFrame>
            <p:sp>
              <p:nvSpPr>
                <p:cNvPr id="105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360" y="1728"/>
                  <a:ext cx="548" cy="2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700"/>
                    <a:t>ESMoL-&gt; SFC</a:t>
                  </a:r>
                  <a:endParaRPr lang="en-US" sz="700">
                    <a:sym typeface="Wingdings" pitchFamily="2" charset="2"/>
                  </a:endParaRPr>
                </a:p>
              </p:txBody>
            </p:sp>
          </p:grpSp>
          <p:grpSp>
            <p:nvGrpSpPr>
              <p:cNvPr id="19" name="Group 49"/>
              <p:cNvGrpSpPr>
                <a:grpSpLocks/>
              </p:cNvGrpSpPr>
              <p:nvPr/>
            </p:nvGrpSpPr>
            <p:grpSpPr bwMode="auto">
              <a:xfrm>
                <a:off x="4949826" y="2870200"/>
                <a:ext cx="871538" cy="662963"/>
                <a:chOff x="3264" y="432"/>
                <a:chExt cx="547" cy="421"/>
              </a:xfrm>
            </p:grpSpPr>
            <p:graphicFrame>
              <p:nvGraphicFramePr>
                <p:cNvPr id="1031" name="Object 28"/>
                <p:cNvGraphicFramePr>
                  <a:graphicFrameLocks noChangeAspect="1"/>
                </p:cNvGraphicFramePr>
                <p:nvPr/>
              </p:nvGraphicFramePr>
              <p:xfrm>
                <a:off x="3264" y="432"/>
                <a:ext cx="547" cy="373"/>
              </p:xfrm>
              <a:graphic>
                <a:graphicData uri="http://schemas.openxmlformats.org/presentationml/2006/ole">
                  <p:oleObj spid="_x0000_s107522" name="Bitmap Image" r:id="rId9" imgW="5896798" imgH="4019048" progId="PBrush">
                    <p:embed/>
                  </p:oleObj>
                </a:graphicData>
              </a:graphic>
            </p:graphicFrame>
            <p:sp>
              <p:nvSpPr>
                <p:cNvPr id="1055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306" y="493"/>
                  <a:ext cx="466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700"/>
                    <a:t>ESMoL </a:t>
                  </a:r>
                </a:p>
                <a:p>
                  <a:pPr algn="ctr"/>
                  <a:r>
                    <a:rPr lang="en-US" sz="700">
                      <a:sym typeface="Wingdings" pitchFamily="2" charset="2"/>
                    </a:rPr>
                    <a:t>-&gt;  Analysis</a:t>
                  </a:r>
                </a:p>
              </p:txBody>
            </p:sp>
          </p:grpSp>
          <p:cxnSp>
            <p:nvCxnSpPr>
              <p:cNvPr id="1049" name="AutoShape 52"/>
              <p:cNvCxnSpPr>
                <a:cxnSpLocks noChangeShapeType="1"/>
              </p:cNvCxnSpPr>
              <p:nvPr/>
            </p:nvCxnSpPr>
            <p:spPr bwMode="auto">
              <a:xfrm>
                <a:off x="4429125" y="4200525"/>
                <a:ext cx="577850" cy="31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050" name="AutoShape 53"/>
              <p:cNvCxnSpPr>
                <a:cxnSpLocks noChangeShapeType="1"/>
                <a:endCxn id="1059" idx="1"/>
              </p:cNvCxnSpPr>
              <p:nvPr/>
            </p:nvCxnSpPr>
            <p:spPr bwMode="auto">
              <a:xfrm>
                <a:off x="5878513" y="4203698"/>
                <a:ext cx="441325" cy="871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051" name="AutoShape 54"/>
              <p:cNvCxnSpPr>
                <a:cxnSpLocks noChangeShapeType="1"/>
              </p:cNvCxnSpPr>
              <p:nvPr/>
            </p:nvCxnSpPr>
            <p:spPr bwMode="auto">
              <a:xfrm flipV="1">
                <a:off x="4429125" y="3163888"/>
                <a:ext cx="520700" cy="10366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052" name="AutoShape 55"/>
              <p:cNvCxnSpPr>
                <a:cxnSpLocks noChangeShapeType="1"/>
              </p:cNvCxnSpPr>
              <p:nvPr/>
            </p:nvCxnSpPr>
            <p:spPr bwMode="auto">
              <a:xfrm flipV="1">
                <a:off x="5821363" y="2462213"/>
                <a:ext cx="574675" cy="7016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</p:cxnSp>
          <p:sp>
            <p:nvSpPr>
              <p:cNvPr id="1053" name="Line 56"/>
              <p:cNvSpPr>
                <a:spLocks noChangeShapeType="1"/>
              </p:cNvSpPr>
              <p:nvPr/>
            </p:nvSpPr>
            <p:spPr bwMode="auto">
              <a:xfrm>
                <a:off x="1924050" y="4191000"/>
                <a:ext cx="2952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" name="Line 57"/>
              <p:cNvSpPr>
                <a:spLocks noChangeShapeType="1"/>
              </p:cNvSpPr>
              <p:nvPr/>
            </p:nvSpPr>
            <p:spPr bwMode="auto">
              <a:xfrm>
                <a:off x="3086100" y="4191000"/>
                <a:ext cx="4381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" name="Rounded Rectangle 49"/>
            <p:cNvSpPr/>
            <p:nvPr/>
          </p:nvSpPr>
          <p:spPr bwMode="auto">
            <a:xfrm>
              <a:off x="914400" y="3810000"/>
              <a:ext cx="7696200" cy="1447800"/>
            </a:xfrm>
            <a:prstGeom prst="roundRect">
              <a:avLst/>
            </a:prstGeom>
            <a:solidFill>
              <a:srgbClr val="00B0F0">
                <a:alpha val="5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algn="ctr">
                <a:defRPr/>
              </a:pPr>
              <a:endParaRPr lang="en-US" sz="2000" b="1" i="0" dirty="0"/>
            </a:p>
            <a:p>
              <a:pPr algn="ctr">
                <a:defRPr/>
              </a:pPr>
              <a:r>
                <a:rPr lang="en-US" sz="3200" b="1" i="0" dirty="0"/>
                <a:t>Model-Based Design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Toolchain overview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28600" y="1143000"/>
            <a:ext cx="2646363" cy="1778000"/>
            <a:chOff x="228600" y="1828800"/>
            <a:chExt cx="2646868" cy="1777747"/>
          </a:xfrm>
        </p:grpSpPr>
        <p:pic>
          <p:nvPicPr>
            <p:cNvPr id="6179" name="Picture 2" descr="P2.tif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600" y="1828800"/>
              <a:ext cx="2646868" cy="177774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</p:pic>
        <p:sp>
          <p:nvSpPr>
            <p:cNvPr id="6180" name="TextBox 7"/>
            <p:cNvSpPr txBox="1">
              <a:spLocks noChangeArrowheads="1"/>
            </p:cNvSpPr>
            <p:nvPr/>
          </p:nvSpPr>
          <p:spPr bwMode="auto">
            <a:xfrm>
              <a:off x="409034" y="2425286"/>
              <a:ext cx="2286000" cy="584775"/>
            </a:xfrm>
            <a:prstGeom prst="rect">
              <a:avLst/>
            </a:prstGeom>
            <a:solidFill>
              <a:srgbClr val="F8F8F8">
                <a:alpha val="78822"/>
              </a:srgb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Functional Design</a:t>
              </a:r>
            </a:p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Simulink</a:t>
              </a:r>
              <a:r>
                <a:rPr lang="en-US" b="1" dirty="0">
                  <a:solidFill>
                    <a:schemeClr val="tx1"/>
                  </a:solidFill>
                </a:rPr>
                <a:t>/</a:t>
              </a:r>
              <a:r>
                <a:rPr lang="en-US" b="1" dirty="0" err="1">
                  <a:solidFill>
                    <a:schemeClr val="tx1"/>
                  </a:solidFill>
                </a:rPr>
                <a:t>Stateflow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267200" y="1117600"/>
            <a:ext cx="3382963" cy="1930400"/>
            <a:chOff x="4343400" y="1727200"/>
            <a:chExt cx="3382963" cy="1930400"/>
          </a:xfrm>
        </p:grpSpPr>
        <p:pic>
          <p:nvPicPr>
            <p:cNvPr id="6175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81600" y="1727200"/>
              <a:ext cx="2286000" cy="1203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6176" name="Picture 7" descr="clip_image00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343400" y="2565400"/>
              <a:ext cx="1857375" cy="109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6177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715000" y="2717800"/>
              <a:ext cx="2011363" cy="838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6178" name="TextBox 8"/>
            <p:cNvSpPr txBox="1">
              <a:spLocks noChangeArrowheads="1"/>
            </p:cNvSpPr>
            <p:nvPr/>
          </p:nvSpPr>
          <p:spPr bwMode="auto">
            <a:xfrm>
              <a:off x="4953000" y="2209800"/>
              <a:ext cx="2286000" cy="984885"/>
            </a:xfrm>
            <a:prstGeom prst="rect">
              <a:avLst/>
            </a:prstGeom>
            <a:solidFill>
              <a:srgbClr val="F8F8F8">
                <a:alpha val="78822"/>
              </a:srgb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Model-based Design</a:t>
              </a:r>
            </a:p>
            <a:p>
              <a:pPr>
                <a:buFont typeface="Arial" charset="0"/>
                <a:buChar char="•"/>
              </a:pPr>
              <a:r>
                <a:rPr lang="en-US" sz="1400" b="1" dirty="0">
                  <a:solidFill>
                    <a:schemeClr val="tx1"/>
                  </a:solidFill>
                </a:rPr>
                <a:t>Componentization</a:t>
              </a:r>
            </a:p>
            <a:p>
              <a:pPr>
                <a:buFont typeface="Arial" charset="0"/>
                <a:buChar char="•"/>
              </a:pPr>
              <a:r>
                <a:rPr lang="en-US" sz="1400" b="1" dirty="0">
                  <a:solidFill>
                    <a:schemeClr val="tx1"/>
                  </a:solidFill>
                </a:rPr>
                <a:t>Architecture modeling</a:t>
              </a:r>
            </a:p>
            <a:p>
              <a:pPr>
                <a:buFont typeface="Arial" charset="0"/>
                <a:buChar char="•"/>
              </a:pPr>
              <a:r>
                <a:rPr lang="en-US" sz="1400" b="1" dirty="0">
                  <a:solidFill>
                    <a:schemeClr val="tx1"/>
                  </a:solidFill>
                </a:rPr>
                <a:t>Deployment modeling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219200" y="3251200"/>
            <a:ext cx="2133600" cy="1700213"/>
            <a:chOff x="1676400" y="4038600"/>
            <a:chExt cx="2133600" cy="1700832"/>
          </a:xfrm>
        </p:grpSpPr>
        <p:pic>
          <p:nvPicPr>
            <p:cNvPr id="4" name="Picture 1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676400" y="4038600"/>
              <a:ext cx="2133600" cy="17008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74" name="TextBox 10"/>
            <p:cNvSpPr txBox="1">
              <a:spLocks noChangeArrowheads="1"/>
            </p:cNvSpPr>
            <p:nvPr/>
          </p:nvSpPr>
          <p:spPr bwMode="auto">
            <a:xfrm>
              <a:off x="1828800" y="4419600"/>
              <a:ext cx="1828800" cy="769441"/>
            </a:xfrm>
            <a:prstGeom prst="rect">
              <a:avLst/>
            </a:prstGeom>
            <a:solidFill>
              <a:srgbClr val="F8F8F8">
                <a:alpha val="78822"/>
              </a:srgb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Analysis</a:t>
              </a:r>
            </a:p>
            <a:p>
              <a:pPr>
                <a:buFont typeface="Arial" charset="0"/>
                <a:buChar char="•"/>
              </a:pPr>
              <a:r>
                <a:rPr lang="en-US" sz="1400" b="1" dirty="0">
                  <a:solidFill>
                    <a:schemeClr val="tx1"/>
                  </a:solidFill>
                </a:rPr>
                <a:t>Platform effects</a:t>
              </a:r>
            </a:p>
            <a:p>
              <a:pPr>
                <a:buFont typeface="Arial" charset="0"/>
                <a:buChar char="•"/>
              </a:pPr>
              <a:r>
                <a:rPr lang="en-US" sz="1400" b="1" dirty="0">
                  <a:solidFill>
                    <a:schemeClr val="tx1"/>
                  </a:solidFill>
                </a:rPr>
                <a:t>Verification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4267200" y="3251200"/>
            <a:ext cx="2155825" cy="838200"/>
            <a:chOff x="4952999" y="3886200"/>
            <a:chExt cx="2155371" cy="838200"/>
          </a:xfrm>
        </p:grpSpPr>
        <p:pic>
          <p:nvPicPr>
            <p:cNvPr id="6171" name="Picture 16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952999" y="3886200"/>
              <a:ext cx="2155371" cy="838200"/>
            </a:xfrm>
            <a:prstGeom prst="rect">
              <a:avLst/>
            </a:prstGeom>
            <a:noFill/>
            <a:ln w="12700" algn="ctr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</p:pic>
        <p:sp>
          <p:nvSpPr>
            <p:cNvPr id="6172" name="TextBox 14"/>
            <p:cNvSpPr txBox="1">
              <a:spLocks noChangeArrowheads="1"/>
            </p:cNvSpPr>
            <p:nvPr/>
          </p:nvSpPr>
          <p:spPr bwMode="auto">
            <a:xfrm>
              <a:off x="5154384" y="4089857"/>
              <a:ext cx="1752600" cy="430887"/>
            </a:xfrm>
            <a:prstGeom prst="rect">
              <a:avLst/>
            </a:prstGeom>
            <a:solidFill>
              <a:srgbClr val="F8F8F8">
                <a:alpha val="78822"/>
              </a:srgb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Model-based Code Generation</a:t>
              </a:r>
            </a:p>
          </p:txBody>
        </p:sp>
      </p:grpSp>
      <p:pic>
        <p:nvPicPr>
          <p:cNvPr id="6151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781800" y="5280025"/>
            <a:ext cx="17748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21" descr="store_roboBT_pack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267200" y="5081588"/>
            <a:ext cx="1676400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6727825" y="3368675"/>
            <a:ext cx="2111375" cy="568325"/>
            <a:chOff x="6705600" y="4114800"/>
            <a:chExt cx="2111604" cy="568960"/>
          </a:xfrm>
        </p:grpSpPr>
        <p:pic>
          <p:nvPicPr>
            <p:cNvPr id="6169" name="Picture 7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6705600" y="4114800"/>
              <a:ext cx="2111604" cy="5689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</p:pic>
        <p:sp>
          <p:nvSpPr>
            <p:cNvPr id="6170" name="TextBox 24"/>
            <p:cNvSpPr txBox="1">
              <a:spLocks noChangeArrowheads="1"/>
            </p:cNvSpPr>
            <p:nvPr/>
          </p:nvSpPr>
          <p:spPr bwMode="auto">
            <a:xfrm>
              <a:off x="6885102" y="4183837"/>
              <a:ext cx="1752600" cy="430887"/>
            </a:xfrm>
            <a:prstGeom prst="rect">
              <a:avLst/>
            </a:prstGeom>
            <a:solidFill>
              <a:srgbClr val="F8F8F8">
                <a:alpha val="78822"/>
              </a:srgb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Schedule Generation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5943600" y="4241800"/>
            <a:ext cx="1219200" cy="990600"/>
            <a:chOff x="5943600" y="4800600"/>
            <a:chExt cx="1219200" cy="990600"/>
          </a:xfrm>
        </p:grpSpPr>
        <p:sp>
          <p:nvSpPr>
            <p:cNvPr id="6164" name="Rounded Rectangle 30"/>
            <p:cNvSpPr>
              <a:spLocks noChangeArrowheads="1"/>
            </p:cNvSpPr>
            <p:nvPr/>
          </p:nvSpPr>
          <p:spPr bwMode="auto">
            <a:xfrm>
              <a:off x="5943600" y="4800600"/>
              <a:ext cx="1219200" cy="990600"/>
            </a:xfrm>
            <a:prstGeom prst="roundRect">
              <a:avLst>
                <a:gd name="adj" fmla="val 16667"/>
              </a:avLst>
            </a:prstGeom>
            <a:noFill/>
            <a:ln w="44450" algn="ctr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6057900" y="4935558"/>
              <a:ext cx="990600" cy="720685"/>
              <a:chOff x="6096000" y="4918115"/>
              <a:chExt cx="990600" cy="720685"/>
            </a:xfrm>
          </p:grpSpPr>
          <p:pic>
            <p:nvPicPr>
              <p:cNvPr id="6166" name="Picture 27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6096000" y="4918115"/>
                <a:ext cx="660037" cy="5095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6167" name="Rounded Rectangle 27"/>
              <p:cNvSpPr>
                <a:spLocks noChangeArrowheads="1"/>
              </p:cNvSpPr>
              <p:nvPr/>
            </p:nvSpPr>
            <p:spPr bwMode="auto">
              <a:xfrm>
                <a:off x="6400800" y="5105400"/>
                <a:ext cx="685800" cy="18728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1100" b="1"/>
                  <a:t>Schedule</a:t>
                </a:r>
              </a:p>
            </p:txBody>
          </p:sp>
          <p:sp>
            <p:nvSpPr>
              <p:cNvPr id="6168" name="Rounded Rectangle 28"/>
              <p:cNvSpPr>
                <a:spLocks noChangeArrowheads="1"/>
              </p:cNvSpPr>
              <p:nvPr/>
            </p:nvSpPr>
            <p:spPr bwMode="auto">
              <a:xfrm>
                <a:off x="6096000" y="5451515"/>
                <a:ext cx="914400" cy="18728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1100" b="1"/>
                  <a:t>SW Platform</a:t>
                </a:r>
              </a:p>
            </p:txBody>
          </p:sp>
        </p:grpSp>
      </p:grpSp>
      <p:sp>
        <p:nvSpPr>
          <p:cNvPr id="6155" name="Right Arrow 32"/>
          <p:cNvSpPr>
            <a:spLocks noChangeArrowheads="1"/>
          </p:cNvSpPr>
          <p:nvPr/>
        </p:nvSpPr>
        <p:spPr bwMode="auto">
          <a:xfrm>
            <a:off x="3276600" y="1955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Down Arrow 34"/>
          <p:cNvSpPr>
            <a:spLocks noChangeArrowheads="1"/>
          </p:cNvSpPr>
          <p:nvPr/>
        </p:nvSpPr>
        <p:spPr bwMode="auto">
          <a:xfrm>
            <a:off x="5105400" y="2946400"/>
            <a:ext cx="3048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7" name="Down Arrow 35"/>
          <p:cNvSpPr>
            <a:spLocks noChangeArrowheads="1"/>
          </p:cNvSpPr>
          <p:nvPr/>
        </p:nvSpPr>
        <p:spPr bwMode="auto">
          <a:xfrm>
            <a:off x="7162800" y="3022600"/>
            <a:ext cx="3048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6158" name="Shape 39"/>
          <p:cNvCxnSpPr>
            <a:cxnSpLocks noChangeShapeType="1"/>
          </p:cNvCxnSpPr>
          <p:nvPr/>
        </p:nvCxnSpPr>
        <p:spPr bwMode="auto">
          <a:xfrm rot="16200000" flipH="1">
            <a:off x="5430044" y="4004469"/>
            <a:ext cx="542925" cy="71278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59" name="Shape 41"/>
          <p:cNvCxnSpPr>
            <a:cxnSpLocks noChangeShapeType="1"/>
          </p:cNvCxnSpPr>
          <p:nvPr/>
        </p:nvCxnSpPr>
        <p:spPr bwMode="auto">
          <a:xfrm rot="5400000">
            <a:off x="7055644" y="3929856"/>
            <a:ext cx="720725" cy="73501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3" name="Bent-Up Arrow 42"/>
          <p:cNvSpPr/>
          <p:nvPr/>
        </p:nvSpPr>
        <p:spPr bwMode="auto">
          <a:xfrm flipV="1">
            <a:off x="7239000" y="4927600"/>
            <a:ext cx="457200" cy="381000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" name="Bent-Up Arrow 43"/>
          <p:cNvSpPr/>
          <p:nvPr/>
        </p:nvSpPr>
        <p:spPr bwMode="auto">
          <a:xfrm flipH="1" flipV="1">
            <a:off x="5257800" y="4851400"/>
            <a:ext cx="609600" cy="381000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62" name="Right Arrow 40"/>
          <p:cNvSpPr>
            <a:spLocks noChangeArrowheads="1"/>
          </p:cNvSpPr>
          <p:nvPr/>
        </p:nvSpPr>
        <p:spPr bwMode="auto">
          <a:xfrm rot="-2520802">
            <a:off x="3475038" y="2924175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3" name="Right Arrow 44"/>
          <p:cNvSpPr>
            <a:spLocks noChangeArrowheads="1"/>
          </p:cNvSpPr>
          <p:nvPr/>
        </p:nvSpPr>
        <p:spPr bwMode="auto">
          <a:xfrm rot="8279198">
            <a:off x="3154363" y="2663825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and verification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219200"/>
            <a:ext cx="3619500" cy="3657600"/>
          </a:xfrm>
        </p:spPr>
        <p:txBody>
          <a:bodyPr/>
          <a:lstStyle/>
          <a:p>
            <a:r>
              <a:rPr lang="en-US" sz="1600" smtClean="0"/>
              <a:t>Platform effects analysis</a:t>
            </a:r>
          </a:p>
          <a:p>
            <a:pPr lvl="1"/>
            <a:r>
              <a:rPr lang="en-US" sz="1400" i="1" smtClean="0"/>
              <a:t>TrueTime</a:t>
            </a:r>
            <a:r>
              <a:rPr lang="en-US" sz="1400" smtClean="0"/>
              <a:t> model for platform</a:t>
            </a:r>
          </a:p>
          <a:p>
            <a:pPr lvl="1"/>
            <a:r>
              <a:rPr lang="en-US" sz="1400" smtClean="0"/>
              <a:t>Generator to build Simulink model for functional model + platform model</a:t>
            </a:r>
          </a:p>
          <a:p>
            <a:pPr lvl="1"/>
            <a:r>
              <a:rPr lang="en-US" sz="1400" smtClean="0"/>
              <a:t>Continuous time, high-precision Simulink simulation allows studying subtle platform effects</a:t>
            </a:r>
          </a:p>
          <a:p>
            <a:endParaRPr lang="en-US" sz="1600" smtClean="0"/>
          </a:p>
          <a:p>
            <a:r>
              <a:rPr lang="en-US" sz="1600" smtClean="0"/>
              <a:t>Verification </a:t>
            </a:r>
            <a:r>
              <a:rPr lang="en-US" sz="1600" i="1" smtClean="0"/>
              <a:t>(Leverage NASA MICTES Project - JPF)</a:t>
            </a:r>
          </a:p>
          <a:p>
            <a:pPr lvl="1"/>
            <a:r>
              <a:rPr lang="en-US" sz="1400" smtClean="0"/>
              <a:t>Functional model state reachability verification</a:t>
            </a:r>
          </a:p>
          <a:p>
            <a:pPr lvl="1"/>
            <a:r>
              <a:rPr lang="en-US" sz="1400" smtClean="0"/>
              <a:t>Functional code verification</a:t>
            </a:r>
          </a:p>
        </p:txBody>
      </p:sp>
      <p:pic>
        <p:nvPicPr>
          <p:cNvPr id="819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638800" y="1524000"/>
            <a:ext cx="2952750" cy="2165350"/>
          </a:xfrm>
        </p:spPr>
      </p:pic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3886200"/>
            <a:ext cx="2971800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5791200"/>
            <a:ext cx="52578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Objective: To give feedback for the designer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Foundation: Semantics for ESMoL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990600"/>
            <a:ext cx="4191000" cy="5257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400" b="1" dirty="0" err="1" smtClean="0"/>
              <a:t>ESMoL</a:t>
            </a:r>
            <a:r>
              <a:rPr lang="en-US" sz="1400" dirty="0" smtClean="0"/>
              <a:t>: Embedded System Modeling Language</a:t>
            </a:r>
          </a:p>
          <a:p>
            <a:r>
              <a:rPr lang="en-US" sz="1400" dirty="0" smtClean="0"/>
              <a:t>Components:  (Imported from </a:t>
            </a:r>
            <a:r>
              <a:rPr lang="en-US" sz="1400" dirty="0" err="1" smtClean="0"/>
              <a:t>Simulink</a:t>
            </a:r>
            <a:r>
              <a:rPr lang="en-US" sz="1400" dirty="0" smtClean="0"/>
              <a:t>)</a:t>
            </a:r>
          </a:p>
          <a:p>
            <a:pPr lvl="1"/>
            <a:r>
              <a:rPr lang="en-US" sz="1200" dirty="0" smtClean="0"/>
              <a:t>Synchronous dataflow network + </a:t>
            </a:r>
            <a:r>
              <a:rPr lang="en-US" sz="1200" dirty="0" err="1" smtClean="0"/>
              <a:t>Statecharts</a:t>
            </a:r>
            <a:endParaRPr lang="en-US" sz="1200" dirty="0" smtClean="0"/>
          </a:p>
          <a:p>
            <a:pPr lvl="1"/>
            <a:r>
              <a:rPr lang="en-US" sz="1200" dirty="0" smtClean="0"/>
              <a:t>Run at a fixed rate - periodic execution:</a:t>
            </a:r>
          </a:p>
          <a:p>
            <a:pPr lvl="1">
              <a:buFont typeface="Wingdings" pitchFamily="2" charset="2"/>
              <a:buNone/>
            </a:pPr>
            <a:r>
              <a:rPr lang="en-US" sz="1200" dirty="0" smtClean="0"/>
              <a:t>	x(k+1) = f(x(k),u(k)) – State update</a:t>
            </a:r>
          </a:p>
          <a:p>
            <a:pPr lvl="1">
              <a:buFont typeface="Wingdings" pitchFamily="2" charset="2"/>
              <a:buNone/>
            </a:pPr>
            <a:r>
              <a:rPr lang="en-US" sz="1200" dirty="0" smtClean="0"/>
              <a:t>	y(k+1) = g(x(k),u(k)) – Output Update </a:t>
            </a:r>
          </a:p>
          <a:p>
            <a:pPr lvl="1"/>
            <a:r>
              <a:rPr lang="en-US" sz="1200" dirty="0" smtClean="0"/>
              <a:t>Responsible for (periodic) I/O interactions</a:t>
            </a:r>
          </a:p>
          <a:p>
            <a:r>
              <a:rPr lang="en-US" sz="1400" dirty="0" smtClean="0"/>
              <a:t>Component architecture:</a:t>
            </a:r>
          </a:p>
          <a:p>
            <a:pPr lvl="1"/>
            <a:r>
              <a:rPr lang="en-US" sz="1200" dirty="0" smtClean="0"/>
              <a:t>Components are statically scheduled according to their rates</a:t>
            </a:r>
          </a:p>
          <a:p>
            <a:pPr lvl="1"/>
            <a:r>
              <a:rPr lang="en-US" sz="1200" dirty="0" smtClean="0"/>
              <a:t>Communication is facilitated by time-triggered messages (also statically scheduled)</a:t>
            </a:r>
          </a:p>
          <a:p>
            <a:r>
              <a:rPr lang="en-US" sz="1400" dirty="0" smtClean="0"/>
              <a:t>Hardware platform:</a:t>
            </a:r>
          </a:p>
          <a:p>
            <a:pPr lvl="1"/>
            <a:r>
              <a:rPr lang="en-US" sz="1200" dirty="0" smtClean="0"/>
              <a:t>Each node runs a cyclic, static, timed-triggered schedule</a:t>
            </a:r>
          </a:p>
          <a:p>
            <a:pPr lvl="1"/>
            <a:r>
              <a:rPr lang="en-US" sz="1200" dirty="0" smtClean="0"/>
              <a:t>Nodes communicate via time-triggered messages </a:t>
            </a:r>
          </a:p>
          <a:p>
            <a:r>
              <a:rPr lang="en-US" sz="1400" dirty="0" smtClean="0"/>
              <a:t>Deployment model: </a:t>
            </a:r>
          </a:p>
          <a:p>
            <a:pPr lvl="1"/>
            <a:r>
              <a:rPr lang="en-US" sz="1200" dirty="0" smtClean="0"/>
              <a:t>Time-triggered tasks hosting components, interfacing via messages, mapped to processor nodes</a:t>
            </a:r>
          </a:p>
          <a:p>
            <a:endParaRPr lang="en-US" sz="1600" dirty="0" smtClean="0"/>
          </a:p>
        </p:txBody>
      </p:sp>
      <p:pic>
        <p:nvPicPr>
          <p:cNvPr id="7172" name="Content Placeholder 4" descr="esmol_design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610225" y="990600"/>
            <a:ext cx="3000375" cy="1314450"/>
          </a:xfrm>
          <a:ln>
            <a:solidFill>
              <a:schemeClr val="tx1"/>
            </a:solidFill>
          </a:ln>
        </p:spPr>
      </p:pic>
      <p:pic>
        <p:nvPicPr>
          <p:cNvPr id="7173" name="Picture 5" descr="tmr_deplo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7325" y="2514600"/>
            <a:ext cx="2073275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4481513"/>
            <a:ext cx="2895600" cy="133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Outline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371600" y="838200"/>
            <a:ext cx="7315200" cy="548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Networked-digital-control of (cascaded) continuous-time conic (passive) systems which are L</a:t>
            </a:r>
            <a:r>
              <a:rPr lang="en-US" sz="2000" baseline="30000" dirty="0" smtClean="0">
                <a:solidFill>
                  <a:srgbClr val="000000"/>
                </a:solidFill>
              </a:rPr>
              <a:t>m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-stable : </a:t>
            </a:r>
            <a:r>
              <a:rPr lang="en-US" sz="2000" dirty="0" err="1" smtClean="0">
                <a:solidFill>
                  <a:srgbClr val="000000"/>
                </a:solidFill>
              </a:rPr>
              <a:t>Kottenstette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796925" lvl="1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Nested controllers for cascades of (passive) conic systems</a:t>
            </a:r>
          </a:p>
          <a:p>
            <a:pPr marL="1254125" lvl="2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Quad-rotor control problem </a:t>
            </a:r>
          </a:p>
          <a:p>
            <a:pPr marL="796925" lvl="1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Digital Control of (non-linear) continuous-time systems – </a:t>
            </a:r>
            <a:r>
              <a:rPr lang="en-US" sz="2000" dirty="0">
                <a:solidFill>
                  <a:srgbClr val="000000"/>
                </a:solidFill>
              </a:rPr>
              <a:t>F</a:t>
            </a:r>
            <a:r>
              <a:rPr lang="en-US" sz="2000" dirty="0" smtClean="0">
                <a:solidFill>
                  <a:srgbClr val="000000"/>
                </a:solidFill>
              </a:rPr>
              <a:t>undamental limitations</a:t>
            </a:r>
          </a:p>
          <a:p>
            <a:pPr marL="1254125" lvl="2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use wave-variables, a constructive solution</a:t>
            </a:r>
          </a:p>
          <a:p>
            <a:pPr marL="1254125" lvl="2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networked control of passive cont.-time systems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Polyhedral Domains and Widening for Verification of Numerical Programs: Krogh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Working prototype of an end-to-end tool-chain for model-based design of networked-control systems: </a:t>
            </a:r>
            <a:r>
              <a:rPr lang="en-US" sz="2000" dirty="0" err="1" smtClean="0">
                <a:solidFill>
                  <a:srgbClr val="000000"/>
                </a:solidFill>
              </a:rPr>
              <a:t>Sztipanovits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Karsai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Kottenstette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Execution: Time-triggered Platform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295400" y="1219200"/>
            <a:ext cx="7315200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600" b="1" smtClean="0">
                <a:solidFill>
                  <a:schemeClr val="tx1"/>
                </a:solidFill>
              </a:rPr>
              <a:t>Execution model:</a:t>
            </a:r>
          </a:p>
          <a:p>
            <a:r>
              <a:rPr lang="en-US" sz="1600" smtClean="0">
                <a:solidFill>
                  <a:schemeClr val="tx1"/>
                </a:solidFill>
              </a:rPr>
              <a:t>Timer/clock-interrupt driven periodic execution of tasks according to a static schedule</a:t>
            </a:r>
          </a:p>
          <a:p>
            <a:r>
              <a:rPr lang="en-US" sz="1600" smtClean="0">
                <a:solidFill>
                  <a:schemeClr val="tx1"/>
                </a:solidFill>
              </a:rPr>
              <a:t>Tasks do not preempt, except in case of overruns</a:t>
            </a:r>
          </a:p>
          <a:p>
            <a:r>
              <a:rPr lang="en-US" sz="1600" smtClean="0">
                <a:solidFill>
                  <a:schemeClr val="tx1"/>
                </a:solidFill>
              </a:rPr>
              <a:t>If a task overruns its WCET, it is cancelled and the next task is started</a:t>
            </a:r>
          </a:p>
          <a:p>
            <a:r>
              <a:rPr lang="en-US" sz="1600" smtClean="0">
                <a:solidFill>
                  <a:schemeClr val="tx1"/>
                </a:solidFill>
              </a:rPr>
              <a:t>Tasks are scheduled with sufficient slack to allow for I/O interrupts</a:t>
            </a:r>
          </a:p>
          <a:p>
            <a:r>
              <a:rPr lang="en-US" sz="1600" smtClean="0">
                <a:solidFill>
                  <a:schemeClr val="tx1"/>
                </a:solidFill>
              </a:rPr>
              <a:t>IT-driven I/O communicates with component/tasks via shared buffers </a:t>
            </a:r>
          </a:p>
          <a:p>
            <a:pPr>
              <a:buFont typeface="Wingdings" pitchFamily="2" charset="2"/>
              <a:buNone/>
            </a:pPr>
            <a:endParaRPr lang="en-US" sz="1600" smtClean="0">
              <a:solidFill>
                <a:schemeClr val="tx1"/>
              </a:solidFill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276600"/>
            <a:ext cx="1773238" cy="278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3276600"/>
            <a:ext cx="1538288" cy="275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4191000"/>
            <a:ext cx="2757488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Arrow Connector 27"/>
          <p:cNvCxnSpPr/>
          <p:nvPr/>
        </p:nvCxnSpPr>
        <p:spPr bwMode="auto">
          <a:xfrm rot="16200000" flipH="1">
            <a:off x="3009900" y="4533900"/>
            <a:ext cx="457200" cy="38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 flipV="1">
            <a:off x="6019800" y="4495800"/>
            <a:ext cx="382588" cy="777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Platform for Experimentation</a:t>
            </a:r>
          </a:p>
        </p:txBody>
      </p:sp>
      <p:pic>
        <p:nvPicPr>
          <p:cNvPr id="10243" name="Picture 33" descr="244420-a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962400"/>
            <a:ext cx="1404938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914400"/>
            <a:ext cx="41910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4419600" y="1828800"/>
            <a:ext cx="3886200" cy="2057400"/>
            <a:chOff x="1371600" y="4800600"/>
            <a:chExt cx="3886200" cy="2057400"/>
          </a:xfrm>
        </p:grpSpPr>
        <p:sp>
          <p:nvSpPr>
            <p:cNvPr id="67" name="TextBox 2"/>
            <p:cNvSpPr txBox="1"/>
            <p:nvPr/>
          </p:nvSpPr>
          <p:spPr>
            <a:xfrm>
              <a:off x="1371600" y="6604000"/>
              <a:ext cx="3886200" cy="25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defRPr/>
              </a:pPr>
              <a:r>
                <a:rPr lang="en-US" sz="1050" dirty="0" smtClean="0"/>
                <a:t>I/O lines (serial, parallel, PWM, analog, etc.)</a:t>
              </a:r>
              <a:endParaRPr lang="en-US" sz="1050" dirty="0"/>
            </a:p>
          </p:txBody>
        </p:sp>
        <p:grpSp>
          <p:nvGrpSpPr>
            <p:cNvPr id="3" name="Group 67"/>
            <p:cNvGrpSpPr>
              <a:grpSpLocks/>
            </p:cNvGrpSpPr>
            <p:nvPr/>
          </p:nvGrpSpPr>
          <p:grpSpPr bwMode="auto">
            <a:xfrm>
              <a:off x="1524000" y="5193268"/>
              <a:ext cx="1447800" cy="1436926"/>
              <a:chOff x="1524000" y="5193268"/>
              <a:chExt cx="1447800" cy="1436926"/>
            </a:xfrm>
          </p:grpSpPr>
          <p:sp>
            <p:nvSpPr>
              <p:cNvPr id="85" name="Rectangle 84"/>
              <p:cNvSpPr/>
              <p:nvPr/>
            </p:nvSpPr>
            <p:spPr bwMode="auto">
              <a:xfrm>
                <a:off x="1524000" y="5192713"/>
                <a:ext cx="1447800" cy="369887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 b="1" dirty="0" smtClean="0"/>
                  <a:t>High-end platform</a:t>
                </a:r>
              </a:p>
              <a:p>
                <a:pPr algn="ctr">
                  <a:defRPr/>
                </a:pPr>
                <a:r>
                  <a:rPr lang="en-US" sz="1200" b="1" dirty="0" smtClean="0"/>
                  <a:t>(</a:t>
                </a:r>
                <a:r>
                  <a:rPr lang="en-US" sz="1200" b="1" dirty="0" err="1" smtClean="0"/>
                  <a:t>Gumstix</a:t>
                </a:r>
                <a:r>
                  <a:rPr lang="en-US" sz="1200" b="1" dirty="0" smtClean="0"/>
                  <a:t>/TT/Linux)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1524000" y="5802313"/>
                <a:ext cx="1447800" cy="369887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 b="1" dirty="0" smtClean="0"/>
                  <a:t>Low-end platform</a:t>
                </a:r>
              </a:p>
              <a:p>
                <a:pPr algn="ctr">
                  <a:defRPr/>
                </a:pPr>
                <a:r>
                  <a:rPr lang="en-US" sz="1200" b="1" dirty="0" smtClean="0"/>
                  <a:t>(</a:t>
                </a:r>
                <a:r>
                  <a:rPr lang="en-US" sz="1200" b="1" dirty="0" err="1" smtClean="0"/>
                  <a:t>Robostix</a:t>
                </a:r>
                <a:r>
                  <a:rPr lang="en-US" sz="1200" b="1" dirty="0" smtClean="0"/>
                  <a:t>/TT/RTOS)</a:t>
                </a:r>
              </a:p>
            </p:txBody>
          </p:sp>
          <p:cxnSp>
            <p:nvCxnSpPr>
              <p:cNvPr id="10275" name="Straight Arrow Connector 86"/>
              <p:cNvCxnSpPr>
                <a:cxnSpLocks noChangeShapeType="1"/>
                <a:stCxn id="86" idx="0"/>
              </p:cNvCxnSpPr>
              <p:nvPr/>
            </p:nvCxnSpPr>
            <p:spPr bwMode="auto">
              <a:xfrm rot="5400000" flipH="1" flipV="1">
                <a:off x="2127766" y="5682734"/>
                <a:ext cx="240268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276" name="Straight Arrow Connector 87"/>
              <p:cNvCxnSpPr>
                <a:cxnSpLocks noChangeShapeType="1"/>
              </p:cNvCxnSpPr>
              <p:nvPr/>
            </p:nvCxnSpPr>
            <p:spPr bwMode="auto">
              <a:xfrm rot="5400000">
                <a:off x="1447800" y="6400800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277" name="Straight Arrow Connector 88"/>
              <p:cNvCxnSpPr>
                <a:cxnSpLocks noChangeShapeType="1"/>
              </p:cNvCxnSpPr>
              <p:nvPr/>
            </p:nvCxnSpPr>
            <p:spPr bwMode="auto">
              <a:xfrm rot="5400000">
                <a:off x="1600994" y="6400006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278" name="Straight Arrow Connector 89"/>
              <p:cNvCxnSpPr>
                <a:cxnSpLocks noChangeShapeType="1"/>
              </p:cNvCxnSpPr>
              <p:nvPr/>
            </p:nvCxnSpPr>
            <p:spPr bwMode="auto">
              <a:xfrm rot="5400000">
                <a:off x="1753394" y="6400006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279" name="Straight Arrow Connector 90"/>
              <p:cNvCxnSpPr>
                <a:cxnSpLocks noChangeShapeType="1"/>
              </p:cNvCxnSpPr>
              <p:nvPr/>
            </p:nvCxnSpPr>
            <p:spPr bwMode="auto">
              <a:xfrm rot="5400000">
                <a:off x="1905794" y="6400006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280" name="Straight Arrow Connector 91"/>
              <p:cNvCxnSpPr>
                <a:cxnSpLocks noChangeShapeType="1"/>
              </p:cNvCxnSpPr>
              <p:nvPr/>
            </p:nvCxnSpPr>
            <p:spPr bwMode="auto">
              <a:xfrm rot="5400000">
                <a:off x="2058194" y="6400006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281" name="Straight Arrow Connector 92"/>
              <p:cNvCxnSpPr>
                <a:cxnSpLocks noChangeShapeType="1"/>
              </p:cNvCxnSpPr>
              <p:nvPr/>
            </p:nvCxnSpPr>
            <p:spPr bwMode="auto">
              <a:xfrm rot="5400000">
                <a:off x="2211388" y="6399212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282" name="Straight Arrow Connector 93"/>
              <p:cNvCxnSpPr>
                <a:cxnSpLocks noChangeShapeType="1"/>
              </p:cNvCxnSpPr>
              <p:nvPr/>
            </p:nvCxnSpPr>
            <p:spPr bwMode="auto">
              <a:xfrm rot="5400000">
                <a:off x="2363788" y="6399212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283" name="Straight Arrow Connector 94"/>
              <p:cNvCxnSpPr>
                <a:cxnSpLocks noChangeShapeType="1"/>
              </p:cNvCxnSpPr>
              <p:nvPr/>
            </p:nvCxnSpPr>
            <p:spPr bwMode="auto">
              <a:xfrm rot="5400000">
                <a:off x="2516188" y="6399212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sp>
            <p:nvSpPr>
              <p:cNvPr id="10284" name="TextBox 15"/>
              <p:cNvSpPr txBox="1">
                <a:spLocks noChangeArrowheads="1"/>
              </p:cNvSpPr>
              <p:nvPr/>
            </p:nvSpPr>
            <p:spPr bwMode="auto">
              <a:xfrm>
                <a:off x="2362200" y="5621923"/>
                <a:ext cx="457200" cy="16927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1100"/>
                  <a:t>I2C TT</a:t>
                </a:r>
              </a:p>
            </p:txBody>
          </p:sp>
        </p:grpSp>
        <p:grpSp>
          <p:nvGrpSpPr>
            <p:cNvPr id="4" name="Group 68"/>
            <p:cNvGrpSpPr>
              <a:grpSpLocks/>
            </p:cNvGrpSpPr>
            <p:nvPr/>
          </p:nvGrpSpPr>
          <p:grpSpPr bwMode="auto">
            <a:xfrm>
              <a:off x="3657600" y="5181600"/>
              <a:ext cx="1447800" cy="1436926"/>
              <a:chOff x="1524000" y="5193268"/>
              <a:chExt cx="1447800" cy="1436926"/>
            </a:xfrm>
          </p:grpSpPr>
          <p:sp>
            <p:nvSpPr>
              <p:cNvPr id="73" name="Rectangle 72"/>
              <p:cNvSpPr/>
              <p:nvPr/>
            </p:nvSpPr>
            <p:spPr bwMode="auto">
              <a:xfrm>
                <a:off x="1524000" y="5193268"/>
                <a:ext cx="1447800" cy="369888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 b="1" dirty="0" smtClean="0"/>
                  <a:t>High-end platform</a:t>
                </a:r>
              </a:p>
              <a:p>
                <a:pPr algn="ctr">
                  <a:defRPr/>
                </a:pPr>
                <a:r>
                  <a:rPr lang="en-US" sz="1200" b="1" dirty="0" smtClean="0"/>
                  <a:t>(</a:t>
                </a:r>
                <a:r>
                  <a:rPr lang="en-US" sz="1200" b="1" dirty="0" err="1" smtClean="0"/>
                  <a:t>Gumstix</a:t>
                </a:r>
                <a:r>
                  <a:rPr lang="en-US" sz="1200" b="1" dirty="0" smtClean="0"/>
                  <a:t>/TT/Linux)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>
                <a:off x="1524000" y="5802868"/>
                <a:ext cx="1447800" cy="36988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 b="1" dirty="0" smtClean="0"/>
                  <a:t>Low-end platform</a:t>
                </a:r>
              </a:p>
              <a:p>
                <a:pPr algn="ctr">
                  <a:defRPr/>
                </a:pPr>
                <a:r>
                  <a:rPr lang="en-US" sz="1200" b="1" dirty="0" smtClean="0"/>
                  <a:t>(</a:t>
                </a:r>
                <a:r>
                  <a:rPr lang="en-US" sz="1200" b="1" dirty="0" err="1" smtClean="0"/>
                  <a:t>Robostix</a:t>
                </a:r>
                <a:r>
                  <a:rPr lang="en-US" sz="1200" b="1" dirty="0" smtClean="0"/>
                  <a:t>/TT/RTOS)</a:t>
                </a:r>
              </a:p>
            </p:txBody>
          </p:sp>
          <p:cxnSp>
            <p:nvCxnSpPr>
              <p:cNvPr id="10263" name="Straight Arrow Connector 74"/>
              <p:cNvCxnSpPr>
                <a:cxnSpLocks noChangeShapeType="1"/>
                <a:stCxn id="74" idx="0"/>
                <a:endCxn id="73" idx="2"/>
              </p:cNvCxnSpPr>
              <p:nvPr/>
            </p:nvCxnSpPr>
            <p:spPr bwMode="auto">
              <a:xfrm rot="5400000" flipH="1" flipV="1">
                <a:off x="2127766" y="5682734"/>
                <a:ext cx="240268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264" name="Straight Arrow Connector 75"/>
              <p:cNvCxnSpPr>
                <a:cxnSpLocks noChangeShapeType="1"/>
              </p:cNvCxnSpPr>
              <p:nvPr/>
            </p:nvCxnSpPr>
            <p:spPr bwMode="auto">
              <a:xfrm rot="5400000">
                <a:off x="1447800" y="6400800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265" name="Straight Arrow Connector 76"/>
              <p:cNvCxnSpPr>
                <a:cxnSpLocks noChangeShapeType="1"/>
              </p:cNvCxnSpPr>
              <p:nvPr/>
            </p:nvCxnSpPr>
            <p:spPr bwMode="auto">
              <a:xfrm rot="5400000">
                <a:off x="1600994" y="6400006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266" name="Straight Arrow Connector 77"/>
              <p:cNvCxnSpPr>
                <a:cxnSpLocks noChangeShapeType="1"/>
              </p:cNvCxnSpPr>
              <p:nvPr/>
            </p:nvCxnSpPr>
            <p:spPr bwMode="auto">
              <a:xfrm rot="5400000">
                <a:off x="1753394" y="6400006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267" name="Straight Arrow Connector 78"/>
              <p:cNvCxnSpPr>
                <a:cxnSpLocks noChangeShapeType="1"/>
              </p:cNvCxnSpPr>
              <p:nvPr/>
            </p:nvCxnSpPr>
            <p:spPr bwMode="auto">
              <a:xfrm rot="5400000">
                <a:off x="1905794" y="6400006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268" name="Straight Arrow Connector 79"/>
              <p:cNvCxnSpPr>
                <a:cxnSpLocks noChangeShapeType="1"/>
              </p:cNvCxnSpPr>
              <p:nvPr/>
            </p:nvCxnSpPr>
            <p:spPr bwMode="auto">
              <a:xfrm rot="5400000">
                <a:off x="2058194" y="6400006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269" name="Straight Arrow Connector 80"/>
              <p:cNvCxnSpPr>
                <a:cxnSpLocks noChangeShapeType="1"/>
              </p:cNvCxnSpPr>
              <p:nvPr/>
            </p:nvCxnSpPr>
            <p:spPr bwMode="auto">
              <a:xfrm rot="5400000">
                <a:off x="2211388" y="6399212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270" name="Straight Arrow Connector 81"/>
              <p:cNvCxnSpPr>
                <a:cxnSpLocks noChangeShapeType="1"/>
              </p:cNvCxnSpPr>
              <p:nvPr/>
            </p:nvCxnSpPr>
            <p:spPr bwMode="auto">
              <a:xfrm rot="5400000">
                <a:off x="2363788" y="6399212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271" name="Straight Arrow Connector 82"/>
              <p:cNvCxnSpPr>
                <a:cxnSpLocks noChangeShapeType="1"/>
              </p:cNvCxnSpPr>
              <p:nvPr/>
            </p:nvCxnSpPr>
            <p:spPr bwMode="auto">
              <a:xfrm rot="5400000">
                <a:off x="2516188" y="6399212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sp>
            <p:nvSpPr>
              <p:cNvPr id="10272" name="TextBox 28"/>
              <p:cNvSpPr txBox="1">
                <a:spLocks noChangeArrowheads="1"/>
              </p:cNvSpPr>
              <p:nvPr/>
            </p:nvSpPr>
            <p:spPr bwMode="auto">
              <a:xfrm>
                <a:off x="2362200" y="5621923"/>
                <a:ext cx="457200" cy="16927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1100"/>
                  <a:t>I2C TT</a:t>
                </a:r>
              </a:p>
            </p:txBody>
          </p:sp>
        </p:grpSp>
        <p:sp>
          <p:nvSpPr>
            <p:cNvPr id="10258" name="Left-Right Arrow 69"/>
            <p:cNvSpPr>
              <a:spLocks noChangeArrowheads="1"/>
            </p:cNvSpPr>
            <p:nvPr/>
          </p:nvSpPr>
          <p:spPr bwMode="auto">
            <a:xfrm>
              <a:off x="1447800" y="4800600"/>
              <a:ext cx="3657600" cy="3048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pPr algn="ctr"/>
              <a:r>
                <a:rPr lang="en-US" sz="1200" b="1"/>
                <a:t>TT/UDP/Ethernet</a:t>
              </a:r>
            </a:p>
          </p:txBody>
        </p:sp>
        <p:sp>
          <p:nvSpPr>
            <p:cNvPr id="10259" name="Up-Down Arrow 70"/>
            <p:cNvSpPr>
              <a:spLocks noChangeArrowheads="1"/>
            </p:cNvSpPr>
            <p:nvPr/>
          </p:nvSpPr>
          <p:spPr bwMode="auto">
            <a:xfrm>
              <a:off x="2133600" y="4953000"/>
              <a:ext cx="152400" cy="3048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Up-Down Arrow 71"/>
            <p:cNvSpPr>
              <a:spLocks noChangeArrowheads="1"/>
            </p:cNvSpPr>
            <p:nvPr/>
          </p:nvSpPr>
          <p:spPr bwMode="auto">
            <a:xfrm>
              <a:off x="4343400" y="4953000"/>
              <a:ext cx="152400" cy="3048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0246" name="Elbow Connector 99"/>
          <p:cNvCxnSpPr>
            <a:cxnSpLocks noChangeShapeType="1"/>
          </p:cNvCxnSpPr>
          <p:nvPr/>
        </p:nvCxnSpPr>
        <p:spPr bwMode="auto">
          <a:xfrm flipV="1">
            <a:off x="3276600" y="2406650"/>
            <a:ext cx="1295400" cy="336550"/>
          </a:xfrm>
          <a:prstGeom prst="bentConnector3">
            <a:avLst>
              <a:gd name="adj1" fmla="val 73319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47" name="Elbow Connector 101"/>
          <p:cNvCxnSpPr>
            <a:cxnSpLocks noChangeShapeType="1"/>
          </p:cNvCxnSpPr>
          <p:nvPr/>
        </p:nvCxnSpPr>
        <p:spPr bwMode="auto">
          <a:xfrm>
            <a:off x="3276600" y="2743200"/>
            <a:ext cx="1295400" cy="273050"/>
          </a:xfrm>
          <a:prstGeom prst="bentConnector3">
            <a:avLst>
              <a:gd name="adj1" fmla="val 73319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248" name="TextBox 106"/>
          <p:cNvSpPr txBox="1">
            <a:spLocks noChangeArrowheads="1"/>
          </p:cNvSpPr>
          <p:nvPr/>
        </p:nvSpPr>
        <p:spPr bwMode="auto">
          <a:xfrm>
            <a:off x="609600" y="1676400"/>
            <a:ext cx="3352800" cy="338138"/>
          </a:xfrm>
          <a:prstGeom prst="rect">
            <a:avLst/>
          </a:prstGeom>
          <a:solidFill>
            <a:schemeClr val="bg1">
              <a:alpha val="2705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Model-based Toolchain</a:t>
            </a:r>
          </a:p>
        </p:txBody>
      </p:sp>
      <p:sp>
        <p:nvSpPr>
          <p:cNvPr id="10249" name="TextBox 107"/>
          <p:cNvSpPr txBox="1">
            <a:spLocks noChangeArrowheads="1"/>
          </p:cNvSpPr>
          <p:nvPr/>
        </p:nvSpPr>
        <p:spPr bwMode="auto">
          <a:xfrm>
            <a:off x="5715000" y="2514600"/>
            <a:ext cx="1295400" cy="338138"/>
          </a:xfrm>
          <a:prstGeom prst="rect">
            <a:avLst/>
          </a:prstGeom>
          <a:solidFill>
            <a:schemeClr val="bg1">
              <a:alpha val="2705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Platform</a:t>
            </a:r>
          </a:p>
        </p:txBody>
      </p:sp>
      <p:sp>
        <p:nvSpPr>
          <p:cNvPr id="10250" name="TextBox 108"/>
          <p:cNvSpPr txBox="1">
            <a:spLocks noChangeArrowheads="1"/>
          </p:cNvSpPr>
          <p:nvPr/>
        </p:nvSpPr>
        <p:spPr bwMode="auto">
          <a:xfrm>
            <a:off x="3352800" y="5038725"/>
            <a:ext cx="2895600" cy="523875"/>
          </a:xfrm>
          <a:prstGeom prst="rect">
            <a:avLst/>
          </a:prstGeom>
          <a:solidFill>
            <a:schemeClr val="bg1">
              <a:alpha val="2705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C00000"/>
                </a:solidFill>
              </a:rPr>
              <a:t>Real-time Simulation Platform ‘Virtual plant’</a:t>
            </a:r>
          </a:p>
        </p:txBody>
      </p:sp>
      <p:pic>
        <p:nvPicPr>
          <p:cNvPr id="10251" name="Picture 117" descr="Starmac2_components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968750"/>
            <a:ext cx="2722563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252" name="Straight Arrow Connector 119"/>
          <p:cNvCxnSpPr>
            <a:cxnSpLocks noChangeShapeType="1"/>
          </p:cNvCxnSpPr>
          <p:nvPr/>
        </p:nvCxnSpPr>
        <p:spPr bwMode="auto">
          <a:xfrm rot="5400000" flipH="1" flipV="1">
            <a:off x="-573087" y="2933700"/>
            <a:ext cx="205898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53" name="Straight Arrow Connector 122"/>
          <p:cNvCxnSpPr>
            <a:cxnSpLocks noChangeShapeType="1"/>
          </p:cNvCxnSpPr>
          <p:nvPr/>
        </p:nvCxnSpPr>
        <p:spPr bwMode="auto">
          <a:xfrm>
            <a:off x="2971800" y="4724400"/>
            <a:ext cx="1295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4" name="Content Placeholder 2"/>
          <p:cNvSpPr txBox="1">
            <a:spLocks/>
          </p:cNvSpPr>
          <p:nvPr/>
        </p:nvSpPr>
        <p:spPr>
          <a:xfrm>
            <a:off x="6096000" y="4495800"/>
            <a:ext cx="2895600" cy="114300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sz="1200" b="1" i="0" kern="0" dirty="0">
                <a:solidFill>
                  <a:schemeClr val="tx2"/>
                </a:solidFill>
                <a:latin typeface="+mn-lt"/>
                <a:cs typeface="+mn-cs"/>
              </a:rPr>
              <a:t>Next steps:</a:t>
            </a:r>
          </a:p>
          <a:p>
            <a:pPr marL="114300" indent="-114300"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r>
              <a:rPr lang="en-US" sz="1200" i="0" kern="0" dirty="0">
                <a:solidFill>
                  <a:schemeClr val="tx2"/>
                </a:solidFill>
                <a:latin typeface="+mn-lt"/>
                <a:cs typeface="+mn-cs"/>
              </a:rPr>
              <a:t>Supporting other Models of Computation</a:t>
            </a:r>
          </a:p>
          <a:p>
            <a:pPr marL="114300" indent="-114300"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r>
              <a:rPr lang="en-US" sz="1200" i="0" kern="0" dirty="0">
                <a:solidFill>
                  <a:schemeClr val="tx2"/>
                </a:solidFill>
                <a:latin typeface="+mn-lt"/>
                <a:cs typeface="+mn-cs"/>
              </a:rPr>
              <a:t>Integration of heterogeneous MoC-s</a:t>
            </a:r>
          </a:p>
          <a:p>
            <a:pPr marL="114300" indent="-114300"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r>
              <a:rPr lang="en-US" sz="1200" i="0" kern="0" dirty="0">
                <a:solidFill>
                  <a:schemeClr val="tx2"/>
                </a:solidFill>
                <a:latin typeface="+mn-lt"/>
                <a:cs typeface="+mn-cs"/>
              </a:rPr>
              <a:t>Fault management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Conic systems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762000" y="1143000"/>
          <a:ext cx="7388225" cy="871538"/>
        </p:xfrm>
        <a:graphic>
          <a:graphicData uri="http://schemas.openxmlformats.org/presentationml/2006/ole">
            <p:oleObj spid="_x0000_s53250" name="Equation" r:id="rId4" imgW="4089240" imgH="482400" progId="Equation.DSMT4">
              <p:embed/>
            </p:oleObj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1143000" y="4191000"/>
          <a:ext cx="6607175" cy="779462"/>
        </p:xfrm>
        <a:graphic>
          <a:graphicData uri="http://schemas.openxmlformats.org/presentationml/2006/ole">
            <p:oleObj spid="_x0000_s53251" name="Equation" r:id="rId5" imgW="3657600" imgH="431640" progId="Equation.DSMT4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473200" y="2057400"/>
          <a:ext cx="5965825" cy="595312"/>
        </p:xfrm>
        <a:graphic>
          <a:graphicData uri="http://schemas.openxmlformats.org/presentationml/2006/ole">
            <p:oleObj spid="_x0000_s53252" name="Equation" r:id="rId6" imgW="3301920" imgH="330120" progId="Equation.DSMT4">
              <p:embed/>
            </p:oleObj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1658937" y="5040313"/>
          <a:ext cx="5575300" cy="573087"/>
        </p:xfrm>
        <a:graphic>
          <a:graphicData uri="http://schemas.openxmlformats.org/presentationml/2006/ole">
            <p:oleObj spid="_x0000_s53253" name="Equation" r:id="rId7" imgW="3085920" imgH="317160" progId="Equation.DSMT4">
              <p:embed/>
            </p:oleObj>
          </a:graphicData>
        </a:graphic>
      </p:graphicFrame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90600" y="2819400"/>
            <a:ext cx="3925504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5029200" y="2895600"/>
          <a:ext cx="2800350" cy="869950"/>
        </p:xfrm>
        <a:graphic>
          <a:graphicData uri="http://schemas.openxmlformats.org/presentationml/2006/ole">
            <p:oleObj spid="_x0000_s53255" name="Equation" r:id="rId9" imgW="1549080" imgH="482400" progId="Equation.DSMT4">
              <p:embed/>
            </p:oleObj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667000" y="5791200"/>
            <a:ext cx="571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/>
              <a:t>Digital Passive Attitude and Altitude Control Schemes for </a:t>
            </a:r>
            <a:r>
              <a:rPr lang="en-US" sz="1400" b="1" dirty="0" err="1" smtClean="0"/>
              <a:t>Quadrotor</a:t>
            </a:r>
            <a:r>
              <a:rPr lang="en-US" sz="1400" b="1" dirty="0" smtClean="0"/>
              <a:t> Aircraft (</a:t>
            </a:r>
            <a:r>
              <a:rPr lang="en-US" sz="1400" b="1" dirty="0" err="1" smtClean="0"/>
              <a:t>Kottenstette</a:t>
            </a:r>
            <a:r>
              <a:rPr lang="en-US" sz="1400" b="1" dirty="0" smtClean="0"/>
              <a:t>, Porter: to appear ICCA’09)</a:t>
            </a:r>
            <a:endParaRPr lang="en-US" sz="14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Conic systems - Properties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pic>
        <p:nvPicPr>
          <p:cNvPr id="8807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69336" y="762000"/>
            <a:ext cx="524816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4114800" y="1371600"/>
          <a:ext cx="757237" cy="412750"/>
        </p:xfrm>
        <a:graphic>
          <a:graphicData uri="http://schemas.openxmlformats.org/presentationml/2006/ole">
            <p:oleObj spid="_x0000_s88070" name="Equation" r:id="rId5" imgW="419040" imgH="228600" progId="Equation.DSMT4">
              <p:embed/>
            </p:oleObj>
          </a:graphicData>
        </a:graphic>
      </p:graphicFrame>
      <p:graphicFrame>
        <p:nvGraphicFramePr>
          <p:cNvPr id="88073" name="Object 7"/>
          <p:cNvGraphicFramePr>
            <a:graphicFrameLocks noChangeAspect="1"/>
          </p:cNvGraphicFramePr>
          <p:nvPr/>
        </p:nvGraphicFramePr>
        <p:xfrm>
          <a:off x="4183856" y="2514600"/>
          <a:ext cx="619125" cy="366713"/>
        </p:xfrm>
        <a:graphic>
          <a:graphicData uri="http://schemas.openxmlformats.org/presentationml/2006/ole">
            <p:oleObj spid="_x0000_s88073" name="Equation" r:id="rId6" imgW="342720" imgH="203040" progId="Equation.DSMT4">
              <p:embed/>
            </p:oleObj>
          </a:graphicData>
        </a:graphic>
      </p:graphicFrame>
      <p:graphicFrame>
        <p:nvGraphicFramePr>
          <p:cNvPr id="88074" name="Object 7"/>
          <p:cNvGraphicFramePr>
            <a:graphicFrameLocks noChangeAspect="1"/>
          </p:cNvGraphicFramePr>
          <p:nvPr/>
        </p:nvGraphicFramePr>
        <p:xfrm>
          <a:off x="3736181" y="2895600"/>
          <a:ext cx="1514475" cy="412750"/>
        </p:xfrm>
        <a:graphic>
          <a:graphicData uri="http://schemas.openxmlformats.org/presentationml/2006/ole">
            <p:oleObj spid="_x0000_s88074" name="Equation" r:id="rId7" imgW="838080" imgH="228600" progId="Equation.DSMT4">
              <p:embed/>
            </p:oleObj>
          </a:graphicData>
        </a:graphic>
      </p:graphicFrame>
      <p:pic>
        <p:nvPicPr>
          <p:cNvPr id="88075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3429000"/>
            <a:ext cx="45306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8076" name="Object 12"/>
          <p:cNvGraphicFramePr>
            <a:graphicFrameLocks noChangeAspect="1"/>
          </p:cNvGraphicFramePr>
          <p:nvPr/>
        </p:nvGraphicFramePr>
        <p:xfrm>
          <a:off x="2994061" y="4114800"/>
          <a:ext cx="619125" cy="366713"/>
        </p:xfrm>
        <a:graphic>
          <a:graphicData uri="http://schemas.openxmlformats.org/presentationml/2006/ole">
            <p:oleObj spid="_x0000_s88076" name="Equation" r:id="rId9" imgW="342720" imgH="203040" progId="Equation.DSMT4">
              <p:embed/>
            </p:oleObj>
          </a:graphicData>
        </a:graphic>
      </p:graphicFrame>
      <p:graphicFrame>
        <p:nvGraphicFramePr>
          <p:cNvPr id="88077" name="Object 13"/>
          <p:cNvGraphicFramePr>
            <a:graphicFrameLocks noChangeAspect="1"/>
          </p:cNvGraphicFramePr>
          <p:nvPr/>
        </p:nvGraphicFramePr>
        <p:xfrm>
          <a:off x="2210575" y="4572000"/>
          <a:ext cx="871537" cy="366713"/>
        </p:xfrm>
        <a:graphic>
          <a:graphicData uri="http://schemas.openxmlformats.org/presentationml/2006/ole">
            <p:oleObj spid="_x0000_s88077" name="Equation" r:id="rId10" imgW="482400" imgH="203040" progId="Equation.DSMT4">
              <p:embed/>
            </p:oleObj>
          </a:graphicData>
        </a:graphic>
      </p:graphicFrame>
      <p:graphicFrame>
        <p:nvGraphicFramePr>
          <p:cNvPr id="88078" name="Object 14"/>
          <p:cNvGraphicFramePr>
            <a:graphicFrameLocks noChangeAspect="1"/>
          </p:cNvGraphicFramePr>
          <p:nvPr/>
        </p:nvGraphicFramePr>
        <p:xfrm>
          <a:off x="555661" y="3429000"/>
          <a:ext cx="296862" cy="412750"/>
        </p:xfrm>
        <a:graphic>
          <a:graphicData uri="http://schemas.openxmlformats.org/presentationml/2006/ole">
            <p:oleObj spid="_x0000_s88078" name="Equation" r:id="rId11" imgW="164880" imgH="228600" progId="Equation.DSMT4">
              <p:embed/>
            </p:oleObj>
          </a:graphicData>
        </a:graphic>
      </p:graphicFrame>
      <p:pic>
        <p:nvPicPr>
          <p:cNvPr id="88079" name="Picture 1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276600" y="5181600"/>
            <a:ext cx="239357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8080" name="Object 16"/>
          <p:cNvGraphicFramePr>
            <a:graphicFrameLocks noChangeAspect="1"/>
          </p:cNvGraphicFramePr>
          <p:nvPr/>
        </p:nvGraphicFramePr>
        <p:xfrm>
          <a:off x="1708150" y="5867400"/>
          <a:ext cx="5530850" cy="366713"/>
        </p:xfrm>
        <a:graphic>
          <a:graphicData uri="http://schemas.openxmlformats.org/presentationml/2006/ole">
            <p:oleObj spid="_x0000_s88080" name="Equation" r:id="rId13" imgW="3060360" imgH="203040" progId="Equation.DSMT4">
              <p:embed/>
            </p:oleObj>
          </a:graphicData>
        </a:graphic>
      </p:graphicFrame>
      <p:pic>
        <p:nvPicPr>
          <p:cNvPr id="88081" name="Picture 17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419600" y="3505200"/>
            <a:ext cx="457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8082" name="Object 18"/>
          <p:cNvGraphicFramePr>
            <a:graphicFrameLocks noChangeAspect="1"/>
          </p:cNvGraphicFramePr>
          <p:nvPr/>
        </p:nvGraphicFramePr>
        <p:xfrm>
          <a:off x="5607050" y="4244975"/>
          <a:ext cx="2154238" cy="412750"/>
        </p:xfrm>
        <a:graphic>
          <a:graphicData uri="http://schemas.openxmlformats.org/presentationml/2006/ole">
            <p:oleObj spid="_x0000_s88082" name="Equation" r:id="rId15" imgW="1193760" imgH="2286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Conic systems – Feed-back Properties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pic>
        <p:nvPicPr>
          <p:cNvPr id="8909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066800"/>
            <a:ext cx="723421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9098" name="Object 10"/>
          <p:cNvGraphicFramePr>
            <a:graphicFrameLocks noChangeAspect="1"/>
          </p:cNvGraphicFramePr>
          <p:nvPr/>
        </p:nvGraphicFramePr>
        <p:xfrm>
          <a:off x="5334000" y="1676400"/>
          <a:ext cx="665163" cy="366713"/>
        </p:xfrm>
        <a:graphic>
          <a:graphicData uri="http://schemas.openxmlformats.org/presentationml/2006/ole">
            <p:oleObj spid="_x0000_s89098" name="Equation" r:id="rId5" imgW="368280" imgH="203040" progId="Equation.DSMT4">
              <p:embed/>
            </p:oleObj>
          </a:graphicData>
        </a:graphic>
      </p:graphicFrame>
      <p:graphicFrame>
        <p:nvGraphicFramePr>
          <p:cNvPr id="89099" name="Object 11"/>
          <p:cNvGraphicFramePr>
            <a:graphicFrameLocks noChangeAspect="1"/>
          </p:cNvGraphicFramePr>
          <p:nvPr/>
        </p:nvGraphicFramePr>
        <p:xfrm>
          <a:off x="3998913" y="2035175"/>
          <a:ext cx="1812925" cy="412750"/>
        </p:xfrm>
        <a:graphic>
          <a:graphicData uri="http://schemas.openxmlformats.org/presentationml/2006/ole">
            <p:oleObj spid="_x0000_s89099" name="Equation" r:id="rId6" imgW="1002960" imgH="228600" progId="Equation.DSMT4">
              <p:embed/>
            </p:oleObj>
          </a:graphicData>
        </a:graphic>
      </p:graphicFrame>
      <p:graphicFrame>
        <p:nvGraphicFramePr>
          <p:cNvPr id="89100" name="Object 12"/>
          <p:cNvGraphicFramePr>
            <a:graphicFrameLocks noChangeAspect="1"/>
          </p:cNvGraphicFramePr>
          <p:nvPr/>
        </p:nvGraphicFramePr>
        <p:xfrm>
          <a:off x="4800600" y="2667000"/>
          <a:ext cx="550863" cy="366713"/>
        </p:xfrm>
        <a:graphic>
          <a:graphicData uri="http://schemas.openxmlformats.org/presentationml/2006/ole">
            <p:oleObj spid="_x0000_s89100" name="Equation" r:id="rId7" imgW="304560" imgH="203040" progId="Equation.DSMT4">
              <p:embed/>
            </p:oleObj>
          </a:graphicData>
        </a:graphic>
      </p:graphicFrame>
      <p:graphicFrame>
        <p:nvGraphicFramePr>
          <p:cNvPr id="89101" name="Object 13"/>
          <p:cNvGraphicFramePr>
            <a:graphicFrameLocks noChangeAspect="1"/>
          </p:cNvGraphicFramePr>
          <p:nvPr/>
        </p:nvGraphicFramePr>
        <p:xfrm>
          <a:off x="3810000" y="2971800"/>
          <a:ext cx="711200" cy="412750"/>
        </p:xfrm>
        <a:graphic>
          <a:graphicData uri="http://schemas.openxmlformats.org/presentationml/2006/ole">
            <p:oleObj spid="_x0000_s89101" name="Equation" r:id="rId8" imgW="393480" imgH="228600" progId="Equation.DSMT4">
              <p:embed/>
            </p:oleObj>
          </a:graphicData>
        </a:graphic>
      </p:graphicFrame>
      <p:pic>
        <p:nvPicPr>
          <p:cNvPr id="89102" name="Picture 1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24000" y="3352800"/>
            <a:ext cx="5334000" cy="213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9103" name="Object 15"/>
          <p:cNvGraphicFramePr>
            <a:graphicFrameLocks noChangeAspect="1"/>
          </p:cNvGraphicFramePr>
          <p:nvPr/>
        </p:nvGraphicFramePr>
        <p:xfrm>
          <a:off x="4648200" y="4038600"/>
          <a:ext cx="665163" cy="412750"/>
        </p:xfrm>
        <a:graphic>
          <a:graphicData uri="http://schemas.openxmlformats.org/presentationml/2006/ole">
            <p:oleObj spid="_x0000_s89103" name="Equation" r:id="rId10" imgW="368280" imgH="228600" progId="Equation.DSMT4">
              <p:embed/>
            </p:oleObj>
          </a:graphicData>
        </a:graphic>
      </p:graphicFrame>
      <p:graphicFrame>
        <p:nvGraphicFramePr>
          <p:cNvPr id="89104" name="Object 16"/>
          <p:cNvGraphicFramePr>
            <a:graphicFrameLocks noChangeAspect="1"/>
          </p:cNvGraphicFramePr>
          <p:nvPr/>
        </p:nvGraphicFramePr>
        <p:xfrm>
          <a:off x="3886200" y="5410200"/>
          <a:ext cx="687387" cy="412750"/>
        </p:xfrm>
        <a:graphic>
          <a:graphicData uri="http://schemas.openxmlformats.org/presentationml/2006/ole">
            <p:oleObj spid="_x0000_s89104" name="Equation" r:id="rId11" imgW="380880" imgH="228600" progId="Equation.DSMT4">
              <p:embed/>
            </p:oleObj>
          </a:graphicData>
        </a:graphic>
      </p:graphicFrame>
      <p:graphicFrame>
        <p:nvGraphicFramePr>
          <p:cNvPr id="89105" name="Object 17"/>
          <p:cNvGraphicFramePr>
            <a:graphicFrameLocks noChangeAspect="1"/>
          </p:cNvGraphicFramePr>
          <p:nvPr/>
        </p:nvGraphicFramePr>
        <p:xfrm>
          <a:off x="304800" y="5791200"/>
          <a:ext cx="3621087" cy="465137"/>
        </p:xfrm>
        <a:graphic>
          <a:graphicData uri="http://schemas.openxmlformats.org/presentationml/2006/ole">
            <p:oleObj spid="_x0000_s89105" name="Equation" r:id="rId12" imgW="1879560" imgH="241200" progId="Equation.DSMT4">
              <p:embed/>
            </p:oleObj>
          </a:graphicData>
        </a:graphic>
      </p:graphicFrame>
      <p:graphicFrame>
        <p:nvGraphicFramePr>
          <p:cNvPr id="89106" name="Object 18"/>
          <p:cNvGraphicFramePr>
            <a:graphicFrameLocks noChangeAspect="1"/>
          </p:cNvGraphicFramePr>
          <p:nvPr/>
        </p:nvGraphicFramePr>
        <p:xfrm>
          <a:off x="3962400" y="5803106"/>
          <a:ext cx="4278313" cy="441325"/>
        </p:xfrm>
        <a:graphic>
          <a:graphicData uri="http://schemas.openxmlformats.org/presentationml/2006/ole">
            <p:oleObj spid="_x0000_s89106" name="Equation" r:id="rId13" imgW="2222280" imgH="2286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Conic systems – Feed-back Properties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pic>
        <p:nvPicPr>
          <p:cNvPr id="89102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685800"/>
            <a:ext cx="5334000" cy="213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9103" name="Object 15"/>
          <p:cNvGraphicFramePr>
            <a:graphicFrameLocks noChangeAspect="1"/>
          </p:cNvGraphicFramePr>
          <p:nvPr/>
        </p:nvGraphicFramePr>
        <p:xfrm>
          <a:off x="4800600" y="1371600"/>
          <a:ext cx="665163" cy="412750"/>
        </p:xfrm>
        <a:graphic>
          <a:graphicData uri="http://schemas.openxmlformats.org/presentationml/2006/ole">
            <p:oleObj spid="_x0000_s90118" name="Equation" r:id="rId5" imgW="368280" imgH="228600" progId="Equation.DSMT4">
              <p:embed/>
            </p:oleObj>
          </a:graphicData>
        </a:graphic>
      </p:graphicFrame>
      <p:graphicFrame>
        <p:nvGraphicFramePr>
          <p:cNvPr id="89104" name="Object 16"/>
          <p:cNvGraphicFramePr>
            <a:graphicFrameLocks noChangeAspect="1"/>
          </p:cNvGraphicFramePr>
          <p:nvPr/>
        </p:nvGraphicFramePr>
        <p:xfrm>
          <a:off x="4038600" y="2743200"/>
          <a:ext cx="687387" cy="412750"/>
        </p:xfrm>
        <a:graphic>
          <a:graphicData uri="http://schemas.openxmlformats.org/presentationml/2006/ole">
            <p:oleObj spid="_x0000_s90119" name="Equation" r:id="rId6" imgW="380880" imgH="228600" progId="Equation.DSMT4">
              <p:embed/>
            </p:oleObj>
          </a:graphicData>
        </a:graphic>
      </p:graphicFrame>
      <p:graphicFrame>
        <p:nvGraphicFramePr>
          <p:cNvPr id="89108" name="Object 20"/>
          <p:cNvGraphicFramePr>
            <a:graphicFrameLocks noChangeAspect="1"/>
          </p:cNvGraphicFramePr>
          <p:nvPr/>
        </p:nvGraphicFramePr>
        <p:xfrm>
          <a:off x="304800" y="3124200"/>
          <a:ext cx="8491538" cy="441325"/>
        </p:xfrm>
        <a:graphic>
          <a:graphicData uri="http://schemas.openxmlformats.org/presentationml/2006/ole">
            <p:oleObj spid="_x0000_s90122" name="Equation" r:id="rId7" imgW="4406760" imgH="228600" progId="Equation.DSMT4">
              <p:embed/>
            </p:oleObj>
          </a:graphicData>
        </a:graphic>
      </p:graphicFrame>
      <p:graphicFrame>
        <p:nvGraphicFramePr>
          <p:cNvPr id="90123" name="Object 20"/>
          <p:cNvGraphicFramePr>
            <a:graphicFrameLocks noChangeAspect="1"/>
          </p:cNvGraphicFramePr>
          <p:nvPr/>
        </p:nvGraphicFramePr>
        <p:xfrm>
          <a:off x="304800" y="3505200"/>
          <a:ext cx="7707313" cy="441325"/>
        </p:xfrm>
        <a:graphic>
          <a:graphicData uri="http://schemas.openxmlformats.org/presentationml/2006/ole">
            <p:oleObj spid="_x0000_s90123" name="Equation" r:id="rId8" imgW="4000320" imgH="228600" progId="Equation.DSMT4">
              <p:embed/>
            </p:oleObj>
          </a:graphicData>
        </a:graphic>
      </p:graphicFrame>
      <p:graphicFrame>
        <p:nvGraphicFramePr>
          <p:cNvPr id="90124" name="Object 20"/>
          <p:cNvGraphicFramePr>
            <a:graphicFrameLocks noChangeAspect="1"/>
          </p:cNvGraphicFramePr>
          <p:nvPr/>
        </p:nvGraphicFramePr>
        <p:xfrm>
          <a:off x="304800" y="4038600"/>
          <a:ext cx="6802438" cy="2598737"/>
        </p:xfrm>
        <a:graphic>
          <a:graphicData uri="http://schemas.openxmlformats.org/presentationml/2006/ole">
            <p:oleObj spid="_x0000_s90124" name="Equation" r:id="rId9" imgW="3530520" imgH="13460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4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066800"/>
            <a:ext cx="9144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Four Integrators – No Saturation</a:t>
            </a:r>
            <a:endParaRPr lang="en-US" sz="3000" b="1" dirty="0">
              <a:solidFill>
                <a:srgbClr val="000000"/>
              </a:solidFill>
            </a:endParaRPr>
          </a:p>
        </p:txBody>
      </p:sp>
      <p:graphicFrame>
        <p:nvGraphicFramePr>
          <p:cNvPr id="89104" name="Object 16"/>
          <p:cNvGraphicFramePr>
            <a:graphicFrameLocks noChangeAspect="1"/>
          </p:cNvGraphicFramePr>
          <p:nvPr/>
        </p:nvGraphicFramePr>
        <p:xfrm>
          <a:off x="4876800" y="2133600"/>
          <a:ext cx="963612" cy="366713"/>
        </p:xfrm>
        <a:graphic>
          <a:graphicData uri="http://schemas.openxmlformats.org/presentationml/2006/ole">
            <p:oleObj spid="_x0000_s91139" name="Equation" r:id="rId5" imgW="533160" imgH="203040" progId="Equation.DSMT4">
              <p:embed/>
            </p:oleObj>
          </a:graphicData>
        </a:graphic>
      </p:graphicFrame>
      <p:graphicFrame>
        <p:nvGraphicFramePr>
          <p:cNvPr id="91145" name="Object 16"/>
          <p:cNvGraphicFramePr>
            <a:graphicFrameLocks noChangeAspect="1"/>
          </p:cNvGraphicFramePr>
          <p:nvPr/>
        </p:nvGraphicFramePr>
        <p:xfrm>
          <a:off x="4876800" y="2590800"/>
          <a:ext cx="963613" cy="366713"/>
        </p:xfrm>
        <a:graphic>
          <a:graphicData uri="http://schemas.openxmlformats.org/presentationml/2006/ole">
            <p:oleObj spid="_x0000_s91145" name="Equation" r:id="rId6" imgW="533160" imgH="203040" progId="Equation.DSMT4">
              <p:embed/>
            </p:oleObj>
          </a:graphicData>
        </a:graphic>
      </p:graphicFrame>
      <p:graphicFrame>
        <p:nvGraphicFramePr>
          <p:cNvPr id="91146" name="Object 16"/>
          <p:cNvGraphicFramePr>
            <a:graphicFrameLocks noChangeAspect="1"/>
          </p:cNvGraphicFramePr>
          <p:nvPr/>
        </p:nvGraphicFramePr>
        <p:xfrm>
          <a:off x="4876800" y="3124200"/>
          <a:ext cx="963613" cy="366713"/>
        </p:xfrm>
        <a:graphic>
          <a:graphicData uri="http://schemas.openxmlformats.org/presentationml/2006/ole">
            <p:oleObj spid="_x0000_s91146" name="Equation" r:id="rId7" imgW="533160" imgH="203040" progId="Equation.DSMT4">
              <p:embed/>
            </p:oleObj>
          </a:graphicData>
        </a:graphic>
      </p:graphicFrame>
      <p:pic>
        <p:nvPicPr>
          <p:cNvPr id="91147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3200400"/>
            <a:ext cx="4876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148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191000" y="3124200"/>
            <a:ext cx="4978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336666"/>
          </a:buClr>
          <a:buSzPct val="100000"/>
          <a:buFont typeface="Arial" charset="0"/>
          <a:buNone/>
          <a:tabLst/>
          <a:defRPr kumimoji="0" lang="en-GB" sz="16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336666"/>
          </a:buClr>
          <a:buSzPct val="100000"/>
          <a:buFont typeface="Arial" charset="0"/>
          <a:buNone/>
          <a:tabLst/>
          <a:defRPr kumimoji="0" lang="en-GB" sz="16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336666"/>
          </a:buClr>
          <a:buSzPct val="100000"/>
          <a:buFont typeface="Arial" charset="0"/>
          <a:buNone/>
          <a:tabLst/>
          <a:defRPr kumimoji="0" lang="en-GB" sz="16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336666"/>
          </a:buClr>
          <a:buSzPct val="100000"/>
          <a:buFont typeface="Arial" charset="0"/>
          <a:buNone/>
          <a:tabLst/>
          <a:defRPr kumimoji="0" lang="en-GB" sz="16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</TotalTime>
  <Words>1411</Words>
  <Application>Microsoft Office PowerPoint</Application>
  <PresentationFormat>On-screen Show (4:3)</PresentationFormat>
  <Paragraphs>354</Paragraphs>
  <Slides>41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Office Theme</vt:lpstr>
      <vt:lpstr>Office Theme</vt:lpstr>
      <vt:lpstr>Equation</vt:lpstr>
      <vt:lpstr>Bitmap 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Polyhedral Domains and Widening for Verification of Numerical Programs</vt:lpstr>
      <vt:lpstr>Verification of numerical programs</vt:lpstr>
      <vt:lpstr>Verification of numerical programs</vt:lpstr>
      <vt:lpstr>Verification of linear numerical programs</vt:lpstr>
      <vt:lpstr>Polyhedral domains</vt:lpstr>
      <vt:lpstr>Exact Arithmetic in PHAVer</vt:lpstr>
      <vt:lpstr>Standard widening: example (Cousot)</vt:lpstr>
      <vt:lpstr>Example 1: Application to Program 1</vt:lpstr>
      <vt:lpstr>Example 2: Non-convex polyhedra (w/o convex hull)</vt:lpstr>
      <vt:lpstr>Summary</vt:lpstr>
      <vt:lpstr>Overall Design Flow</vt:lpstr>
      <vt:lpstr>Focus of the toolchain</vt:lpstr>
      <vt:lpstr>Toolchain overview</vt:lpstr>
      <vt:lpstr>Analysis and verification</vt:lpstr>
      <vt:lpstr>Foundation: Semantics for ESMoL</vt:lpstr>
      <vt:lpstr>Execution: Time-triggered Platform</vt:lpstr>
      <vt:lpstr>A Platform for Experimentation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sztipaj</dc:creator>
  <cp:lastModifiedBy>Nicholas Kottenstette</cp:lastModifiedBy>
  <cp:revision>174</cp:revision>
  <dcterms:modified xsi:type="dcterms:W3CDTF">2009-07-27T17:01:53Z</dcterms:modified>
</cp:coreProperties>
</file>