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  <p:sldId id="269" r:id="rId12"/>
    <p:sldId id="270" r:id="rId13"/>
    <p:sldId id="272" r:id="rId14"/>
    <p:sldId id="271" r:id="rId15"/>
    <p:sldId id="267" r:id="rId16"/>
    <p:sldId id="266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E4F68-E92D-479A-A67C-53D7F34EB275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2548-9538-4BD4-8F1F-C8BC45765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43300-29B8-4866-90FD-EB2B173E78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43300-29B8-4866-90FD-EB2B173E78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Comic Sans MS" pitchFamily="66" charset="0"/>
              <a:cs typeface="+mn-cs"/>
            </a:endParaRPr>
          </a:p>
        </p:txBody>
      </p:sp>
      <p:pic>
        <p:nvPicPr>
          <p:cNvPr id="8" name="Picture 21" descr="isis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48601" y="336353"/>
            <a:ext cx="1066800" cy="73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jporter\Desktop\Publications\MURI\ESWeek09\figures\vandy_ico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9402" y="337165"/>
            <a:ext cx="893598" cy="72963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High-Confidence Design:</a:t>
            </a:r>
            <a:br>
              <a:rPr lang="en-US" dirty="0" smtClean="0"/>
            </a:br>
            <a:r>
              <a:rPr lang="en-US" dirty="0" err="1" smtClean="0"/>
              <a:t>ESMoL</a:t>
            </a:r>
            <a:r>
              <a:rPr lang="en-US" dirty="0" smtClean="0"/>
              <a:t> </a:t>
            </a:r>
            <a:r>
              <a:rPr lang="en-US" dirty="0" smtClean="0"/>
              <a:t>and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AFOSR </a:t>
            </a:r>
            <a:r>
              <a:rPr lang="en-US" dirty="0" smtClean="0"/>
              <a:t>HCDDES MURI</a:t>
            </a:r>
          </a:p>
          <a:p>
            <a:endParaRPr lang="en-US" dirty="0" smtClean="0"/>
          </a:p>
          <a:p>
            <a:r>
              <a:rPr lang="en-US" dirty="0" smtClean="0"/>
              <a:t>Janos Sztipanovits, Gabor Karsai, </a:t>
            </a:r>
          </a:p>
          <a:p>
            <a:r>
              <a:rPr lang="en-US" dirty="0" smtClean="0"/>
              <a:t>Nicholas Kottenstette, Chris VanBuskirk, Harmon Nine, </a:t>
            </a:r>
          </a:p>
          <a:p>
            <a:r>
              <a:rPr lang="en-US" dirty="0" smtClean="0"/>
              <a:t>Graham Hemingway, Joe Porter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Details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846" t="18367" r="34615" b="10204"/>
          <a:stretch>
            <a:fillRect/>
          </a:stretch>
        </p:blipFill>
        <p:spPr bwMode="auto">
          <a:xfrm>
            <a:off x="2895600" y="1600200"/>
            <a:ext cx="6096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4800" y="4495800"/>
            <a:ext cx="3352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(Task) Execution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rot="5400000" flipH="1" flipV="1">
            <a:off x="2247900" y="3619500"/>
            <a:ext cx="609600" cy="11430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4800" y="2057400"/>
            <a:ext cx="3352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Time-Triggered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16200000" flipH="1">
            <a:off x="2819400" y="1676400"/>
            <a:ext cx="457200" cy="21336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4800" y="5105400"/>
            <a:ext cx="3352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Parameters: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TTSchedule</a:t>
            </a:r>
            <a:r>
              <a:rPr lang="en-US" dirty="0" smtClean="0"/>
              <a:t> – start time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ExecPeriod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WC Duration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72308" t="71429" r="7692" b="13265"/>
          <a:stretch>
            <a:fillRect/>
          </a:stretch>
        </p:blipFill>
        <p:spPr bwMode="auto">
          <a:xfrm>
            <a:off x="3276600" y="5181600"/>
            <a:ext cx="1981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Synthesis</a:t>
            </a:r>
            <a:endParaRPr lang="en-US" dirty="0"/>
          </a:p>
        </p:txBody>
      </p:sp>
      <p:pic>
        <p:nvPicPr>
          <p:cNvPr id="12" name="Picture 4" descr="C:\HCDDES\trunk\doc\papers\RSP10\figures\trueti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572373" cy="4038600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>
            <a:stCxn id="13" idx="2"/>
          </p:cNvCxnSpPr>
          <p:nvPr/>
        </p:nvCxnSpPr>
        <p:spPr>
          <a:xfrm rot="16200000" flipH="1">
            <a:off x="4038600" y="609600"/>
            <a:ext cx="228600" cy="34290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962400" y="4419600"/>
            <a:ext cx="2133600" cy="15240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66800" y="6019800"/>
            <a:ext cx="3352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Time-Triggered Nodes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0" y="1752600"/>
            <a:ext cx="3352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Time-Triggered Network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419600" y="5334000"/>
            <a:ext cx="1295400" cy="7620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Execution</a:t>
            </a:r>
            <a:endParaRPr lang="en-US" dirty="0"/>
          </a:p>
        </p:txBody>
      </p:sp>
      <p:pic>
        <p:nvPicPr>
          <p:cNvPr id="1027" name="Picture 3" descr="C:\HCDDES\trunk\doc\papers\RSP10\figures\scheduler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752600"/>
            <a:ext cx="5286178" cy="4800600"/>
          </a:xfrm>
          <a:prstGeom prst="rect">
            <a:avLst/>
          </a:prstGeom>
          <a:noFill/>
        </p:spPr>
      </p:pic>
      <p:sp>
        <p:nvSpPr>
          <p:cNvPr id="16" name="Rounded Rectangle 15"/>
          <p:cNvSpPr/>
          <p:nvPr/>
        </p:nvSpPr>
        <p:spPr>
          <a:xfrm>
            <a:off x="533400" y="3200400"/>
            <a:ext cx="2743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execution loop is an embedded Time-Triggered scheduler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Schedule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2000" y="33528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Time-triggered execution schedule for one Node</a:t>
            </a:r>
            <a:endParaRPr lang="en-US" dirty="0"/>
          </a:p>
        </p:txBody>
      </p:sp>
      <p:pic>
        <p:nvPicPr>
          <p:cNvPr id="1026" name="Picture 2" descr="C:\HCDDES\trunk\doc\papers\RSP10\figures\rs_schedu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752600"/>
            <a:ext cx="4576059" cy="4343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Results</a:t>
            </a:r>
            <a:endParaRPr lang="en-US" dirty="0"/>
          </a:p>
        </p:txBody>
      </p:sp>
      <p:pic>
        <p:nvPicPr>
          <p:cNvPr id="2050" name="Picture 2" descr="C:\HCDDES\trunk\doc\papers\RSP10\figures\resul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71800"/>
            <a:ext cx="4295775" cy="2244639"/>
          </a:xfrm>
          <a:prstGeom prst="rect">
            <a:avLst/>
          </a:prstGeom>
          <a:noFill/>
        </p:spPr>
      </p:pic>
      <p:pic>
        <p:nvPicPr>
          <p:cNvPr id="2051" name="Picture 3" descr="C:\HCDDES\trunk\doc\papers\RSP10\figures\result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62200"/>
            <a:ext cx="4344425" cy="3288718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15" idx="2"/>
            <a:endCxn id="2050" idx="0"/>
          </p:cNvCxnSpPr>
          <p:nvPr/>
        </p:nvCxnSpPr>
        <p:spPr>
          <a:xfrm rot="16200000" flipH="1">
            <a:off x="1835944" y="2659856"/>
            <a:ext cx="457200" cy="16668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04800" y="2057400"/>
            <a:ext cx="3352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 is close to ideal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838700" y="5676900"/>
            <a:ext cx="457200" cy="3810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981200" y="6019800"/>
            <a:ext cx="3962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But, platform effects are simulated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Simulink</a:t>
            </a:r>
            <a:r>
              <a:rPr lang="en-US" dirty="0" smtClean="0"/>
              <a:t> – statistical model checking (Zuliani/Clarke) (in progress)</a:t>
            </a:r>
          </a:p>
          <a:p>
            <a:r>
              <a:rPr lang="en-US" dirty="0" err="1" smtClean="0"/>
              <a:t>TrueTime</a:t>
            </a:r>
            <a:endParaRPr lang="en-US" dirty="0" smtClean="0"/>
          </a:p>
          <a:p>
            <a:r>
              <a:rPr lang="en-US" dirty="0" smtClean="0"/>
              <a:t>Hardware in the loop</a:t>
            </a:r>
          </a:p>
          <a:p>
            <a:pPr lvl="1"/>
            <a:r>
              <a:rPr lang="en-US" dirty="0" err="1" smtClean="0"/>
              <a:t>xPC</a:t>
            </a:r>
            <a:r>
              <a:rPr lang="en-US" dirty="0" smtClean="0"/>
              <a:t> Target</a:t>
            </a:r>
          </a:p>
          <a:p>
            <a:pPr lvl="1"/>
            <a:r>
              <a:rPr lang="en-US" dirty="0" smtClean="0"/>
              <a:t>RT </a:t>
            </a:r>
            <a:r>
              <a:rPr lang="en-US" dirty="0" smtClean="0"/>
              <a:t>workshop embedded coder (in progress)</a:t>
            </a:r>
          </a:p>
          <a:p>
            <a:r>
              <a:rPr lang="en-US" dirty="0" smtClean="0"/>
              <a:t>Target hardware (in progress)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</a:t>
            </a:r>
            <a:br>
              <a:rPr lang="en-US" dirty="0" smtClean="0"/>
            </a:br>
            <a:r>
              <a:rPr lang="en-US" dirty="0" smtClean="0"/>
              <a:t>Fixed Wing Aircraft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50" t="14060" r="5485" b="5800"/>
          <a:stretch>
            <a:fillRect/>
          </a:stretch>
        </p:blipFill>
        <p:spPr bwMode="auto">
          <a:xfrm>
            <a:off x="-914400" y="1676400"/>
            <a:ext cx="10515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914400" y="5943600"/>
            <a:ext cx="548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Multicore</a:t>
            </a:r>
            <a:r>
              <a:rPr lang="en-US" b="1" dirty="0" smtClean="0"/>
              <a:t> Experiment: Deploying to the Cell Processor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Picture: High-Confidence</a:t>
            </a:r>
            <a:br>
              <a:rPr lang="en-US" dirty="0" smtClean="0"/>
            </a:br>
            <a:r>
              <a:rPr lang="en-US" dirty="0" smtClean="0"/>
              <a:t>Embedded Software Design</a:t>
            </a:r>
            <a:endParaRPr lang="en-US" dirty="0"/>
          </a:p>
        </p:txBody>
      </p:sp>
      <p:sp>
        <p:nvSpPr>
          <p:cNvPr id="5" name="Down Arrow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82600" y="2795587"/>
            <a:ext cx="361950" cy="2754313"/>
          </a:xfrm>
          <a:prstGeom prst="upDownArrow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Comic Sans MS" pitchFamily="66" charset="0"/>
              <a:cs typeface="+mn-cs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88925" y="1611312"/>
            <a:ext cx="4210050" cy="1198563"/>
            <a:chOff x="52314" y="1133210"/>
            <a:chExt cx="4210320" cy="1198828"/>
          </a:xfrm>
        </p:grpSpPr>
        <p:sp>
          <p:nvSpPr>
            <p:cNvPr id="7" name="Rectangle 6"/>
            <p:cNvSpPr/>
            <p:nvPr/>
          </p:nvSpPr>
          <p:spPr bwMode="auto">
            <a:xfrm>
              <a:off x="52314" y="1133210"/>
              <a:ext cx="4210320" cy="11527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srgbClr val="000000"/>
                </a:solidFill>
                <a:latin typeface="Comic Sans MS" pitchFamily="66" charset="0"/>
                <a:cs typeface="+mn-cs"/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319014" y="1200150"/>
              <a:ext cx="1695450" cy="82867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Plant Dynamics</a:t>
              </a:r>
            </a:p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Models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300214" y="1200150"/>
              <a:ext cx="1695450" cy="82867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Controller Models</a:t>
              </a:r>
            </a:p>
          </p:txBody>
        </p:sp>
        <p:sp>
          <p:nvSpPr>
            <p:cNvPr id="10" name="Left-Right Arrow 25"/>
            <p:cNvSpPr>
              <a:spLocks noChangeArrowheads="1"/>
            </p:cNvSpPr>
            <p:nvPr/>
          </p:nvSpPr>
          <p:spPr bwMode="auto">
            <a:xfrm>
              <a:off x="2014590" y="1580984"/>
              <a:ext cx="276243" cy="152434"/>
            </a:xfrm>
            <a:prstGeom prst="leftRightArrow">
              <a:avLst>
                <a:gd name="adj1" fmla="val 50000"/>
                <a:gd name="adj2" fmla="val 5000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srgbClr val="000000"/>
                </a:solidFill>
                <a:latin typeface="Comic Sans MS" pitchFamily="66" charset="0"/>
                <a:cs typeface="+mn-cs"/>
              </a:endParaRPr>
            </a:p>
          </p:txBody>
        </p:sp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2059185" y="1962150"/>
              <a:ext cx="20955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Controller design</a:t>
              </a: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136650" y="3582987"/>
            <a:ext cx="4273550" cy="1230313"/>
            <a:chOff x="899538" y="3105150"/>
            <a:chExt cx="4274236" cy="123001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899538" y="3105150"/>
              <a:ext cx="4210726" cy="115224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srgbClr val="000000"/>
                </a:solidFill>
                <a:latin typeface="Comic Sans MS" pitchFamily="66" charset="0"/>
                <a:cs typeface="+mn-cs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166238" y="3171825"/>
              <a:ext cx="1695450" cy="82867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Software</a:t>
              </a:r>
            </a:p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Architecture</a:t>
              </a:r>
            </a:p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Models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147438" y="3171825"/>
              <a:ext cx="1695450" cy="82867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Software Component Code</a:t>
              </a:r>
              <a:endParaRPr lang="en-US" sz="1600" b="1">
                <a:solidFill>
                  <a:srgbClr val="C00000"/>
                </a:solidFill>
                <a:latin typeface="Arial" charset="0"/>
              </a:endParaRPr>
            </a:p>
          </p:txBody>
        </p:sp>
        <p:sp>
          <p:nvSpPr>
            <p:cNvPr id="16" name="Left-Right Arrow 26"/>
            <p:cNvSpPr>
              <a:spLocks noChangeArrowheads="1"/>
            </p:cNvSpPr>
            <p:nvPr/>
          </p:nvSpPr>
          <p:spPr bwMode="auto">
            <a:xfrm>
              <a:off x="2871529" y="3514627"/>
              <a:ext cx="276269" cy="152363"/>
            </a:xfrm>
            <a:prstGeom prst="leftRightArrow">
              <a:avLst>
                <a:gd name="adj1" fmla="val 50000"/>
                <a:gd name="adj2" fmla="val 50003"/>
              </a:avLst>
            </a:prstGeom>
            <a:solidFill>
              <a:srgbClr val="D6D6F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srgbClr val="000000"/>
                </a:solidFill>
                <a:latin typeface="Comic Sans MS" pitchFamily="66" charset="0"/>
                <a:cs typeface="+mn-cs"/>
              </a:endParaRPr>
            </a:p>
          </p:txBody>
        </p:sp>
        <p:sp>
          <p:nvSpPr>
            <p:cNvPr id="17" name="TextBox 40"/>
            <p:cNvSpPr txBox="1">
              <a:spLocks noChangeArrowheads="1"/>
            </p:cNvSpPr>
            <p:nvPr/>
          </p:nvSpPr>
          <p:spPr bwMode="auto">
            <a:xfrm>
              <a:off x="3009399" y="3935058"/>
              <a:ext cx="21643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Software design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04800" y="5554662"/>
            <a:ext cx="4265613" cy="1227138"/>
            <a:chOff x="67812" y="5076825"/>
            <a:chExt cx="4265185" cy="1227552"/>
          </a:xfrm>
        </p:grpSpPr>
        <p:sp>
          <p:nvSpPr>
            <p:cNvPr id="19" name="Rectangle 18"/>
            <p:cNvSpPr/>
            <p:nvPr/>
          </p:nvSpPr>
          <p:spPr bwMode="auto">
            <a:xfrm>
              <a:off x="67812" y="5076825"/>
              <a:ext cx="4209628" cy="115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srgbClr val="000000"/>
                </a:solidFill>
                <a:latin typeface="Comic Sans MS" pitchFamily="66" charset="0"/>
                <a:cs typeface="+mn-cs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19014" y="5143500"/>
              <a:ext cx="1695450" cy="82867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System </a:t>
              </a:r>
            </a:p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Architecture Models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2300214" y="5143500"/>
              <a:ext cx="1695450" cy="82867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Resource</a:t>
              </a:r>
            </a:p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Management</a:t>
              </a:r>
            </a:p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Models</a:t>
              </a:r>
            </a:p>
            <a:p>
              <a:pPr algn="ctr"/>
              <a:endParaRPr lang="en-US" sz="16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" name="Left-Right Arrow 27"/>
            <p:cNvSpPr>
              <a:spLocks noChangeArrowheads="1"/>
            </p:cNvSpPr>
            <p:nvPr/>
          </p:nvSpPr>
          <p:spPr bwMode="auto">
            <a:xfrm>
              <a:off x="2023416" y="5486538"/>
              <a:ext cx="276197" cy="152451"/>
            </a:xfrm>
            <a:prstGeom prst="leftRightArrow">
              <a:avLst>
                <a:gd name="adj1" fmla="val 50000"/>
                <a:gd name="adj2" fmla="val 50003"/>
              </a:avLst>
            </a:prstGeom>
            <a:solidFill>
              <a:srgbClr val="D6D6F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srgbClr val="000000"/>
                </a:solidFill>
                <a:latin typeface="Comic Sans MS" pitchFamily="66" charset="0"/>
                <a:cs typeface="+mn-cs"/>
              </a:endParaRP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1200408" y="5904267"/>
              <a:ext cx="31325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System Platform Design</a:t>
              </a:r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455863" y="2782887"/>
            <a:ext cx="704850" cy="771525"/>
            <a:chOff x="2219324" y="2305050"/>
            <a:chExt cx="704851" cy="771525"/>
          </a:xfrm>
        </p:grpSpPr>
        <p:grpSp>
          <p:nvGrpSpPr>
            <p:cNvPr id="18" name="Group 35"/>
            <p:cNvGrpSpPr/>
            <p:nvPr/>
          </p:nvGrpSpPr>
          <p:grpSpPr>
            <a:xfrm>
              <a:off x="2219325" y="2536879"/>
              <a:ext cx="704850" cy="180973"/>
              <a:chOff x="5534025" y="4305300"/>
              <a:chExt cx="990600" cy="209550"/>
            </a:xfrm>
            <a:solidFill>
              <a:srgbClr val="FFFFFF"/>
            </a:solidFill>
          </p:grpSpPr>
          <p:sp>
            <p:nvSpPr>
              <p:cNvPr id="31" name="Arc 30"/>
              <p:cNvSpPr/>
              <p:nvPr/>
            </p:nvSpPr>
            <p:spPr bwMode="auto">
              <a:xfrm>
                <a:off x="5534025" y="4305300"/>
                <a:ext cx="971550" cy="209550"/>
              </a:xfrm>
              <a:prstGeom prst="arc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1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 bwMode="auto">
              <a:xfrm flipH="1">
                <a:off x="5553075" y="4305300"/>
                <a:ext cx="971550" cy="209550"/>
              </a:xfrm>
              <a:prstGeom prst="arc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1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</p:grpSp>
        <p:grpSp>
          <p:nvGrpSpPr>
            <p:cNvPr id="24" name="Group 57"/>
            <p:cNvGrpSpPr>
              <a:grpSpLocks/>
            </p:cNvGrpSpPr>
            <p:nvPr/>
          </p:nvGrpSpPr>
          <p:grpSpPr bwMode="auto">
            <a:xfrm>
              <a:off x="2219324" y="2305050"/>
              <a:ext cx="704850" cy="771525"/>
              <a:chOff x="2219324" y="2305050"/>
              <a:chExt cx="704850" cy="771525"/>
            </a:xfrm>
          </p:grpSpPr>
          <p:sp>
            <p:nvSpPr>
              <p:cNvPr id="27" name="Down Arrow 18">
                <a:hlinkClick r:id="" action="ppaction://noaction"/>
              </p:cNvPr>
              <p:cNvSpPr>
                <a:spLocks noChangeArrowheads="1"/>
              </p:cNvSpPr>
              <p:nvPr/>
            </p:nvSpPr>
            <p:spPr bwMode="auto">
              <a:xfrm>
                <a:off x="2371724" y="2305050"/>
                <a:ext cx="361951" cy="771525"/>
              </a:xfrm>
              <a:prstGeom prst="upDownArrow">
                <a:avLst/>
              </a:prstGeom>
              <a:solidFill>
                <a:srgbClr val="D3E2F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b="1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grpSp>
            <p:nvGrpSpPr>
              <p:cNvPr id="25" name="Group 36"/>
              <p:cNvGrpSpPr/>
              <p:nvPr/>
            </p:nvGrpSpPr>
            <p:grpSpPr bwMode="auto">
              <a:xfrm flipV="1">
                <a:off x="2219324" y="2536878"/>
                <a:ext cx="704850" cy="180975"/>
                <a:chOff x="5534025" y="4305300"/>
                <a:chExt cx="990600" cy="209550"/>
              </a:xfrm>
              <a:solidFill>
                <a:srgbClr val="FFFFFF"/>
              </a:solidFill>
            </p:grpSpPr>
            <p:sp>
              <p:nvSpPr>
                <p:cNvPr id="29" name="Arc 28"/>
                <p:cNvSpPr/>
                <p:nvPr/>
              </p:nvSpPr>
              <p:spPr bwMode="auto">
                <a:xfrm>
                  <a:off x="5534025" y="4305300"/>
                  <a:ext cx="971550" cy="209550"/>
                </a:xfrm>
                <a:prstGeom prst="arc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>
                    <a:solidFill>
                      <a:srgbClr val="000000"/>
                    </a:solidFill>
                    <a:latin typeface="Comic Sans MS" pitchFamily="66" charset="0"/>
                    <a:cs typeface="+mn-cs"/>
                  </a:endParaRPr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flipH="1">
                  <a:off x="5553075" y="4305300"/>
                  <a:ext cx="971550" cy="209550"/>
                </a:xfrm>
                <a:prstGeom prst="arc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>
                    <a:solidFill>
                      <a:srgbClr val="000000"/>
                    </a:solidFill>
                    <a:latin typeface="Comic Sans MS" pitchFamily="66" charset="0"/>
                    <a:cs typeface="+mn-cs"/>
                  </a:endParaRPr>
                </a:p>
              </p:txBody>
            </p:sp>
          </p:grpSp>
        </p:grpSp>
      </p:grpSp>
      <p:grpSp>
        <p:nvGrpSpPr>
          <p:cNvPr id="26" name="Group 60"/>
          <p:cNvGrpSpPr>
            <a:grpSpLocks/>
          </p:cNvGrpSpPr>
          <p:nvPr/>
        </p:nvGrpSpPr>
        <p:grpSpPr bwMode="auto">
          <a:xfrm>
            <a:off x="2427288" y="4754562"/>
            <a:ext cx="704850" cy="771525"/>
            <a:chOff x="2190750" y="4276725"/>
            <a:chExt cx="704851" cy="771525"/>
          </a:xfrm>
        </p:grpSpPr>
        <p:grpSp>
          <p:nvGrpSpPr>
            <p:cNvPr id="28" name="Group 46"/>
            <p:cNvGrpSpPr/>
            <p:nvPr/>
          </p:nvGrpSpPr>
          <p:grpSpPr>
            <a:xfrm>
              <a:off x="2190750" y="4537129"/>
              <a:ext cx="704850" cy="180973"/>
              <a:chOff x="5534025" y="4305300"/>
              <a:chExt cx="990600" cy="209550"/>
            </a:xfrm>
            <a:solidFill>
              <a:srgbClr val="FFFFFF"/>
            </a:solidFill>
          </p:grpSpPr>
          <p:sp>
            <p:nvSpPr>
              <p:cNvPr id="40" name="Arc 39"/>
              <p:cNvSpPr/>
              <p:nvPr/>
            </p:nvSpPr>
            <p:spPr bwMode="auto">
              <a:xfrm>
                <a:off x="5534025" y="4305300"/>
                <a:ext cx="971550" cy="209550"/>
              </a:xfrm>
              <a:prstGeom prst="arc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1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41" name="Arc 40"/>
              <p:cNvSpPr/>
              <p:nvPr/>
            </p:nvSpPr>
            <p:spPr bwMode="auto">
              <a:xfrm flipH="1">
                <a:off x="5553075" y="4305300"/>
                <a:ext cx="971550" cy="209550"/>
              </a:xfrm>
              <a:prstGeom prst="arc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1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</p:grpSp>
        <p:grpSp>
          <p:nvGrpSpPr>
            <p:cNvPr id="33" name="Group 58"/>
            <p:cNvGrpSpPr>
              <a:grpSpLocks/>
            </p:cNvGrpSpPr>
            <p:nvPr/>
          </p:nvGrpSpPr>
          <p:grpSpPr bwMode="auto">
            <a:xfrm>
              <a:off x="2190751" y="4276725"/>
              <a:ext cx="704850" cy="771525"/>
              <a:chOff x="2190751" y="4276725"/>
              <a:chExt cx="704850" cy="771525"/>
            </a:xfrm>
          </p:grpSpPr>
          <p:sp>
            <p:nvSpPr>
              <p:cNvPr id="36" name="Up-Down Arrow 35"/>
              <p:cNvSpPr/>
              <p:nvPr/>
            </p:nvSpPr>
            <p:spPr bwMode="auto">
              <a:xfrm>
                <a:off x="2333625" y="4276725"/>
                <a:ext cx="361951" cy="771525"/>
              </a:xfrm>
              <a:prstGeom prst="upDownArrow">
                <a:avLst/>
              </a:prstGeom>
              <a:solidFill>
                <a:srgbClr val="D3E2F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1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grpSp>
            <p:nvGrpSpPr>
              <p:cNvPr id="34" name="Group 51"/>
              <p:cNvGrpSpPr/>
              <p:nvPr/>
            </p:nvGrpSpPr>
            <p:grpSpPr bwMode="auto">
              <a:xfrm flipV="1">
                <a:off x="2190751" y="4537128"/>
                <a:ext cx="704850" cy="180975"/>
                <a:chOff x="5534025" y="4305300"/>
                <a:chExt cx="990600" cy="209550"/>
              </a:xfrm>
              <a:solidFill>
                <a:srgbClr val="FFFFFF"/>
              </a:solidFill>
            </p:grpSpPr>
            <p:sp>
              <p:nvSpPr>
                <p:cNvPr id="38" name="Arc 37"/>
                <p:cNvSpPr/>
                <p:nvPr/>
              </p:nvSpPr>
              <p:spPr bwMode="auto">
                <a:xfrm>
                  <a:off x="5534025" y="4305300"/>
                  <a:ext cx="971550" cy="209550"/>
                </a:xfrm>
                <a:prstGeom prst="arc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>
                    <a:solidFill>
                      <a:srgbClr val="000000"/>
                    </a:solidFill>
                    <a:latin typeface="Comic Sans MS" pitchFamily="66" charset="0"/>
                    <a:cs typeface="+mn-cs"/>
                  </a:endParaRPr>
                </a:p>
              </p:txBody>
            </p:sp>
            <p:sp>
              <p:nvSpPr>
                <p:cNvPr id="39" name="Arc 38"/>
                <p:cNvSpPr/>
                <p:nvPr/>
              </p:nvSpPr>
              <p:spPr bwMode="auto">
                <a:xfrm flipH="1">
                  <a:off x="5553075" y="4305300"/>
                  <a:ext cx="971550" cy="209550"/>
                </a:xfrm>
                <a:prstGeom prst="arc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>
                    <a:solidFill>
                      <a:srgbClr val="000000"/>
                    </a:solidFill>
                    <a:latin typeface="Comic Sans MS" pitchFamily="66" charset="0"/>
                    <a:cs typeface="+mn-cs"/>
                  </a:endParaRPr>
                </a:p>
              </p:txBody>
            </p:sp>
          </p:grpSp>
        </p:grpSp>
      </p:grp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819650" y="1676400"/>
            <a:ext cx="4324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Certifiable implementations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703887" y="3352800"/>
            <a:ext cx="28305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Integrating verification and 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</a:rPr>
              <a:t>validation into tools</a:t>
            </a:r>
            <a:endParaRPr lang="en-US" sz="18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4972050" y="5029200"/>
            <a:ext cx="4324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Exploring compositional techniques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5181600" y="5410200"/>
            <a:ext cx="38671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 Emphasize correct-by-construction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Passive control design</a:t>
            </a:r>
          </a:p>
          <a:p>
            <a:pPr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 Verification (Synchrony/BIP)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 Scheduling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962650" y="4029670"/>
            <a:ext cx="38671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 Concurrency/Deadlock</a:t>
            </a:r>
          </a:p>
          <a:p>
            <a:pPr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charset="0"/>
              </a:rPr>
              <a:t>Schedulability</a:t>
            </a:r>
            <a:endParaRPr lang="en-US" sz="1800" dirty="0" smtClean="0">
              <a:solidFill>
                <a:schemeClr val="tx1"/>
              </a:solidFill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 Value domain issues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5200650" y="2057400"/>
            <a:ext cx="38671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 Model-based Design Flows (GME)</a:t>
            </a:r>
          </a:p>
          <a:p>
            <a:pPr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 Domain-Specificity (</a:t>
            </a:r>
            <a:r>
              <a:rPr lang="en-US" sz="1800" dirty="0" err="1" smtClean="0">
                <a:solidFill>
                  <a:schemeClr val="tx1"/>
                </a:solidFill>
                <a:latin typeface="Arial" charset="0"/>
              </a:rPr>
              <a:t>ESMoL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 Support certification processes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rot="5400000">
            <a:off x="3276600" y="4191001"/>
            <a:ext cx="51816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4800600" y="4191000"/>
            <a:ext cx="51816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Tool Workflows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2966" y="2590800"/>
            <a:ext cx="77724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" y="18682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Model 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06966" y="1868269"/>
            <a:ext cx="132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ESMoL</a:t>
            </a:r>
            <a:r>
              <a:rPr lang="en-US" dirty="0" smtClean="0"/>
              <a:t> GME Modeling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1868269"/>
            <a:ext cx="109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40966" y="1828800"/>
            <a:ext cx="162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Generation and Execution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-609601" y="4191000"/>
            <a:ext cx="51816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6200" y="3276600"/>
            <a:ext cx="1752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Passive Control Model: </a:t>
            </a:r>
            <a:r>
              <a:rPr lang="en-US" sz="1600" dirty="0" err="1" smtClean="0"/>
              <a:t>Simulink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2438400" y="4038600"/>
            <a:ext cx="1447800" cy="6858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Software Components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2133600" y="2743200"/>
            <a:ext cx="990600" cy="5334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4038600" y="2895600"/>
            <a:ext cx="1600200" cy="22098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 smtClean="0"/>
              <a:t>Deployment</a:t>
            </a:r>
          </a:p>
          <a:p>
            <a:pPr algn="ctr"/>
            <a:endParaRPr lang="en-US" sz="1600" dirty="0" smtClean="0"/>
          </a:p>
          <a:p>
            <a:pPr algn="ctr">
              <a:buFont typeface="Arial" pitchFamily="34" charset="0"/>
              <a:buChar char="•"/>
            </a:pPr>
            <a:r>
              <a:rPr lang="en-US" sz="1400" dirty="0" smtClean="0"/>
              <a:t>Causal Dependencies</a:t>
            </a:r>
          </a:p>
          <a:p>
            <a:pPr algn="ctr">
              <a:buFont typeface="Arial" pitchFamily="34" charset="0"/>
              <a:buChar char="•"/>
            </a:pPr>
            <a:endParaRPr lang="en-US" sz="1400" dirty="0" smtClean="0"/>
          </a:p>
          <a:p>
            <a:pPr algn="ctr">
              <a:buFont typeface="Arial" pitchFamily="34" charset="0"/>
              <a:buChar char="•"/>
            </a:pPr>
            <a:r>
              <a:rPr lang="en-US" sz="1400" dirty="0" smtClean="0"/>
              <a:t>Hardware Mapping</a:t>
            </a:r>
          </a:p>
          <a:p>
            <a:pPr algn="ctr">
              <a:buFont typeface="Arial" pitchFamily="34" charset="0"/>
              <a:buChar char="•"/>
            </a:pPr>
            <a:endParaRPr lang="en-US" sz="1400" dirty="0" smtClean="0"/>
          </a:p>
          <a:p>
            <a:pPr algn="ctr">
              <a:buFont typeface="Arial" pitchFamily="34" charset="0"/>
              <a:buChar char="•"/>
            </a:pPr>
            <a:r>
              <a:rPr lang="en-US" sz="1400" dirty="0" smtClean="0"/>
              <a:t>Execution Specs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200" y="4876800"/>
            <a:ext cx="1752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Petri Net Models: BIP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76200" y="5791200"/>
            <a:ext cx="1752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What else?</a:t>
            </a:r>
            <a:endParaRPr lang="en-US" sz="1600" dirty="0"/>
          </a:p>
        </p:txBody>
      </p:sp>
      <p:sp>
        <p:nvSpPr>
          <p:cNvPr id="30" name="Bent Arrow 29"/>
          <p:cNvSpPr/>
          <p:nvPr/>
        </p:nvSpPr>
        <p:spPr>
          <a:xfrm flipV="1">
            <a:off x="1339790" y="3962400"/>
            <a:ext cx="1143000" cy="381000"/>
          </a:xfrm>
          <a:prstGeom prst="ben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flipV="1">
            <a:off x="2945166" y="3276600"/>
            <a:ext cx="1143000" cy="304800"/>
          </a:xfrm>
          <a:prstGeom prst="ben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>
            <a:off x="2945166" y="3733800"/>
            <a:ext cx="1143000" cy="304800"/>
          </a:xfrm>
          <a:prstGeom prst="ben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19800" y="3048000"/>
            <a:ext cx="12192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TT Scheduling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7669566" y="3124200"/>
            <a:ext cx="1219200" cy="914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TrueTime</a:t>
            </a:r>
            <a:endParaRPr lang="en-US" sz="1600" dirty="0" smtClean="0"/>
          </a:p>
          <a:p>
            <a:pPr algn="ctr"/>
            <a:r>
              <a:rPr lang="en-US" sz="1600" dirty="0" err="1" smtClean="0"/>
              <a:t>Simulink</a:t>
            </a:r>
            <a:endParaRPr lang="en-US" sz="1600" dirty="0" smtClean="0"/>
          </a:p>
          <a:p>
            <a:pPr algn="ctr"/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35" name="Curved Left Arrow 34"/>
          <p:cNvSpPr/>
          <p:nvPr/>
        </p:nvSpPr>
        <p:spPr>
          <a:xfrm>
            <a:off x="5638800" y="3124200"/>
            <a:ext cx="381000" cy="533400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69566" y="4343400"/>
            <a:ext cx="1219200" cy="17526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FRODO Virtual Machine: TT Execution of C Code</a:t>
            </a:r>
            <a:endParaRPr lang="en-US" sz="1600" dirty="0"/>
          </a:p>
        </p:txBody>
      </p:sp>
      <p:sp>
        <p:nvSpPr>
          <p:cNvPr id="39" name="Right Arrow 38"/>
          <p:cNvSpPr/>
          <p:nvPr/>
        </p:nvSpPr>
        <p:spPr>
          <a:xfrm>
            <a:off x="5638800" y="3810000"/>
            <a:ext cx="2057400" cy="152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638800" y="4572000"/>
            <a:ext cx="2057400" cy="152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019800" y="5257800"/>
            <a:ext cx="12192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Deadlock Analysis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477000" y="6324600"/>
            <a:ext cx="24384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*TT = Time-Triggered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33600" y="5334000"/>
            <a:ext cx="3352800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the continuous/passive control design flow, the time-triggered paradigm provides safe synchronous execution semantics.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rot="5400000">
            <a:off x="3276600" y="4191001"/>
            <a:ext cx="51816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4800600" y="4191000"/>
            <a:ext cx="51816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2966" y="2590800"/>
            <a:ext cx="77724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" y="18682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Model 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06966" y="1868269"/>
            <a:ext cx="132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ESMoL</a:t>
            </a:r>
            <a:r>
              <a:rPr lang="en-US" dirty="0" smtClean="0"/>
              <a:t> GME Modeling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1868269"/>
            <a:ext cx="109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40966" y="1828800"/>
            <a:ext cx="162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Generation and Execution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-609601" y="4191000"/>
            <a:ext cx="51816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6200" y="3276600"/>
            <a:ext cx="1752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Passive Control Model: </a:t>
            </a:r>
            <a:r>
              <a:rPr lang="en-US" sz="1600" dirty="0" err="1" smtClean="0"/>
              <a:t>Simulink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2438400" y="4038600"/>
            <a:ext cx="1447800" cy="6858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Software Components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2133600" y="2743200"/>
            <a:ext cx="990600" cy="5334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4038600" y="2895600"/>
            <a:ext cx="1600200" cy="22098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 smtClean="0"/>
              <a:t>Deployment</a:t>
            </a:r>
          </a:p>
          <a:p>
            <a:pPr algn="ctr"/>
            <a:endParaRPr lang="en-US" sz="1600" dirty="0" smtClean="0"/>
          </a:p>
          <a:p>
            <a:pPr algn="ctr">
              <a:buFont typeface="Arial" pitchFamily="34" charset="0"/>
              <a:buChar char="•"/>
            </a:pPr>
            <a:r>
              <a:rPr lang="en-US" sz="1400" dirty="0" smtClean="0"/>
              <a:t>Causal Dependencies</a:t>
            </a:r>
          </a:p>
          <a:p>
            <a:pPr algn="ctr">
              <a:buFont typeface="Arial" pitchFamily="34" charset="0"/>
              <a:buChar char="•"/>
            </a:pPr>
            <a:endParaRPr lang="en-US" sz="1400" dirty="0" smtClean="0"/>
          </a:p>
          <a:p>
            <a:pPr algn="ctr">
              <a:buFont typeface="Arial" pitchFamily="34" charset="0"/>
              <a:buChar char="•"/>
            </a:pPr>
            <a:r>
              <a:rPr lang="en-US" sz="1400" dirty="0" smtClean="0"/>
              <a:t>Hardware Mapping</a:t>
            </a:r>
          </a:p>
          <a:p>
            <a:pPr algn="ctr">
              <a:buFont typeface="Arial" pitchFamily="34" charset="0"/>
              <a:buChar char="•"/>
            </a:pPr>
            <a:endParaRPr lang="en-US" sz="1400" dirty="0" smtClean="0"/>
          </a:p>
          <a:p>
            <a:pPr algn="ctr">
              <a:buFont typeface="Arial" pitchFamily="34" charset="0"/>
              <a:buChar char="•"/>
            </a:pPr>
            <a:r>
              <a:rPr lang="en-US" sz="1400" dirty="0" smtClean="0"/>
              <a:t>Execution Specs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200" y="4876800"/>
            <a:ext cx="1752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Petri Net Models: BIP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76200" y="5791200"/>
            <a:ext cx="1752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What else?</a:t>
            </a:r>
            <a:endParaRPr lang="en-US" sz="1600" dirty="0"/>
          </a:p>
        </p:txBody>
      </p:sp>
      <p:sp>
        <p:nvSpPr>
          <p:cNvPr id="30" name="Bent Arrow 29"/>
          <p:cNvSpPr/>
          <p:nvPr/>
        </p:nvSpPr>
        <p:spPr>
          <a:xfrm flipV="1">
            <a:off x="1339790" y="3962400"/>
            <a:ext cx="1143000" cy="381000"/>
          </a:xfrm>
          <a:prstGeom prst="ben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flipV="1">
            <a:off x="2945166" y="3276600"/>
            <a:ext cx="1143000" cy="304800"/>
          </a:xfrm>
          <a:prstGeom prst="ben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>
            <a:off x="2945166" y="3733800"/>
            <a:ext cx="1143000" cy="304800"/>
          </a:xfrm>
          <a:prstGeom prst="ben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19800" y="2667000"/>
            <a:ext cx="1219200" cy="1066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TT + Sporadic Task Scheduling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7669566" y="3124200"/>
            <a:ext cx="1219200" cy="914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TrueTime</a:t>
            </a:r>
            <a:endParaRPr lang="en-US" sz="1600" dirty="0" smtClean="0"/>
          </a:p>
          <a:p>
            <a:pPr algn="ctr"/>
            <a:r>
              <a:rPr lang="en-US" sz="1600" dirty="0" err="1" smtClean="0"/>
              <a:t>Simulink</a:t>
            </a:r>
            <a:endParaRPr lang="en-US" sz="1600" dirty="0" smtClean="0"/>
          </a:p>
          <a:p>
            <a:pPr algn="ctr"/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35" name="Curved Left Arrow 34"/>
          <p:cNvSpPr/>
          <p:nvPr/>
        </p:nvSpPr>
        <p:spPr>
          <a:xfrm>
            <a:off x="5638800" y="3124200"/>
            <a:ext cx="381000" cy="533400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69566" y="4343400"/>
            <a:ext cx="1219200" cy="23622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FRODO Virtual Machine:</a:t>
            </a:r>
          </a:p>
          <a:p>
            <a:pPr algn="ctr"/>
            <a:r>
              <a:rPr lang="en-US" sz="1600" dirty="0" smtClean="0"/>
              <a:t>Expanded Semantics for Sporadic Tasks</a:t>
            </a:r>
            <a:endParaRPr lang="en-US" sz="1600" dirty="0"/>
          </a:p>
        </p:txBody>
      </p:sp>
      <p:sp>
        <p:nvSpPr>
          <p:cNvPr id="39" name="Right Arrow 38"/>
          <p:cNvSpPr/>
          <p:nvPr/>
        </p:nvSpPr>
        <p:spPr>
          <a:xfrm>
            <a:off x="5638800" y="3810000"/>
            <a:ext cx="2057400" cy="152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638800" y="4724400"/>
            <a:ext cx="2057400" cy="152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019800" y="3971278"/>
            <a:ext cx="1219200" cy="7390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BIP Deadlock Analysis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133600" y="5334000"/>
            <a:ext cx="4572000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use BIP as a formal discrete-event modeling paradigm.  The generated BIP models will include synchronous control tasks as well as platform and protocol models.</a:t>
            </a:r>
            <a:endParaRPr lang="en-US" dirty="0"/>
          </a:p>
        </p:txBody>
      </p:sp>
      <p:sp>
        <p:nvSpPr>
          <p:cNvPr id="29" name="Curved Left Arrow 28"/>
          <p:cNvSpPr/>
          <p:nvPr/>
        </p:nvSpPr>
        <p:spPr>
          <a:xfrm>
            <a:off x="5638800" y="4114800"/>
            <a:ext cx="381000" cy="533400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>
            <a:off x="1353844" y="4495800"/>
            <a:ext cx="1143000" cy="381000"/>
          </a:xfrm>
          <a:prstGeom prst="ben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843121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7588250" y="4627562"/>
            <a:ext cx="12954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Quadrotor</a:t>
            </a:r>
            <a:endParaRPr lang="en-US" sz="16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11850" y="4627562"/>
            <a:ext cx="1524000" cy="6302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Motor Compensator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64050" y="4627562"/>
            <a:ext cx="1295400" cy="9350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Inner Loop Controller</a:t>
            </a:r>
          </a:p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(Attitude)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54250" y="4627562"/>
            <a:ext cx="1524000" cy="9350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Outer Loop</a:t>
            </a:r>
          </a:p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Controller</a:t>
            </a:r>
          </a:p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(Trajectory)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7850" y="4724400"/>
            <a:ext cx="15240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Input Filters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2133600"/>
            <a:ext cx="437515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Quadrotor</a:t>
            </a:r>
            <a:r>
              <a:rPr lang="en-US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Control Architecture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5400000" flipH="1" flipV="1">
            <a:off x="1121568" y="4429919"/>
            <a:ext cx="512763" cy="762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149350" y="4076700"/>
            <a:ext cx="1143000" cy="1524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2493169" y="4104481"/>
            <a:ext cx="893762" cy="1524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741069" y="4294981"/>
            <a:ext cx="665163" cy="317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112669" y="4066381"/>
            <a:ext cx="1046162" cy="762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7446169" y="3799681"/>
            <a:ext cx="969962" cy="6858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: </a:t>
            </a:r>
            <a:r>
              <a:rPr lang="en-US" dirty="0" err="1" smtClean="0"/>
              <a:t>Simulink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3340" b="24297"/>
          <a:stretch>
            <a:fillRect/>
          </a:stretch>
        </p:blipFill>
        <p:spPr bwMode="auto">
          <a:xfrm>
            <a:off x="381000" y="1676400"/>
            <a:ext cx="8458200" cy="495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6858000" y="1905000"/>
            <a:ext cx="12954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Quadrotor</a:t>
            </a:r>
            <a:endParaRPr lang="en-US" sz="16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3560762"/>
            <a:ext cx="1295400" cy="9350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Inner Loop Controller</a:t>
            </a:r>
          </a:p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(Attitude)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4953000"/>
            <a:ext cx="1524000" cy="9350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Outer Loop</a:t>
            </a:r>
          </a:p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Controller</a:t>
            </a:r>
          </a:p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(Trajectory)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1752600" y="5420519"/>
            <a:ext cx="914400" cy="29448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295400" y="4028281"/>
            <a:ext cx="990600" cy="16271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5562600" y="2171700"/>
            <a:ext cx="1295400" cy="381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923" t="19388" r="7692" b="21429"/>
          <a:stretch>
            <a:fillRect/>
          </a:stretch>
        </p:blipFill>
        <p:spPr bwMode="auto">
          <a:xfrm>
            <a:off x="381000" y="17526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81000" y="6019800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Peripherals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5400000" flipH="1" flipV="1">
            <a:off x="1047750" y="5010150"/>
            <a:ext cx="1219200" cy="8001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4800" y="1295400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1500" y="5372100"/>
            <a:ext cx="1219200" cy="762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rot="16200000" flipH="1">
            <a:off x="1047750" y="1885950"/>
            <a:ext cx="381000" cy="1143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76600" y="1981200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695700" y="2857500"/>
            <a:ext cx="914400" cy="762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Architecture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Data Flow Dependencies)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0000" t="19388" r="6923" b="29592"/>
          <a:stretch>
            <a:fillRect/>
          </a:stretch>
        </p:blipFill>
        <p:spPr bwMode="auto">
          <a:xfrm>
            <a:off x="533400" y="19050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600200" y="6096000"/>
            <a:ext cx="2971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== Message Instance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rot="5400000" flipH="1" flipV="1">
            <a:off x="2876550" y="5086350"/>
            <a:ext cx="1219200" cy="8001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114800" y="2667000"/>
            <a:ext cx="3352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== Component Instance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5400000">
            <a:off x="4991100" y="3390900"/>
            <a:ext cx="1066800" cy="5334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 Mapping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Deployment)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385" t="21428" r="7692" b="10204"/>
          <a:stretch>
            <a:fillRect/>
          </a:stretch>
        </p:blipFill>
        <p:spPr bwMode="auto">
          <a:xfrm>
            <a:off x="304800" y="16002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4800" y="1752600"/>
            <a:ext cx="3352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Ports == </a:t>
            </a:r>
            <a:r>
              <a:rPr lang="en-US" dirty="0" err="1" smtClean="0"/>
              <a:t>Comm</a:t>
            </a:r>
            <a:r>
              <a:rPr lang="en-US" dirty="0" smtClean="0"/>
              <a:t> Channels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rot="16200000" flipH="1">
            <a:off x="1676400" y="2514600"/>
            <a:ext cx="1371600" cy="7620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04800" y="35052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Assignment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rot="16200000" flipH="1">
            <a:off x="1047750" y="4248150"/>
            <a:ext cx="609602" cy="34290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43400" y="22860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</a:p>
          <a:p>
            <a:pPr algn="ctr"/>
            <a:r>
              <a:rPr lang="en-US" dirty="0" smtClean="0"/>
              <a:t>Assignment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6096000" y="2590800"/>
            <a:ext cx="457200" cy="762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434</Words>
  <Application>Microsoft Office PowerPoint</Application>
  <PresentationFormat>On-screen Show (4:3)</PresentationFormat>
  <Paragraphs>143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High-Confidence Design: ESMoL and Examples</vt:lpstr>
      <vt:lpstr>Big Picture: High-Confidence Embedded Software Design</vt:lpstr>
      <vt:lpstr>Modeling Tool Workflows</vt:lpstr>
      <vt:lpstr>Work in Progress</vt:lpstr>
      <vt:lpstr>Quadrotor Example</vt:lpstr>
      <vt:lpstr>Quadrotor: Simulink</vt:lpstr>
      <vt:lpstr>Platform Diagram</vt:lpstr>
      <vt:lpstr>Logical Architecture  (Data Flow Dependencies)</vt:lpstr>
      <vt:lpstr>Platform Mapping  (Deployment)</vt:lpstr>
      <vt:lpstr>Execution Details</vt:lpstr>
      <vt:lpstr>TrueTime Synthesis</vt:lpstr>
      <vt:lpstr>TrueTime Execution</vt:lpstr>
      <vt:lpstr>TrueTime Schedule</vt:lpstr>
      <vt:lpstr>TrueTime Results</vt:lpstr>
      <vt:lpstr>Assessment</vt:lpstr>
      <vt:lpstr>Example 2:  Fixed Wing Aircraft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ESMoL and Examples</dc:title>
  <dc:creator>jporter</dc:creator>
  <cp:lastModifiedBy>jporter</cp:lastModifiedBy>
  <cp:revision>23</cp:revision>
  <dcterms:created xsi:type="dcterms:W3CDTF">2006-08-16T00:00:00Z</dcterms:created>
  <dcterms:modified xsi:type="dcterms:W3CDTF">2010-05-18T20:22:11Z</dcterms:modified>
</cp:coreProperties>
</file>