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08" r:id="rId3"/>
    <p:sldId id="282" r:id="rId4"/>
    <p:sldId id="323" r:id="rId5"/>
    <p:sldId id="330" r:id="rId6"/>
    <p:sldId id="331" r:id="rId7"/>
    <p:sldId id="332" r:id="rId8"/>
    <p:sldId id="336" r:id="rId9"/>
    <p:sldId id="333" r:id="rId10"/>
    <p:sldId id="334" r:id="rId11"/>
    <p:sldId id="335" r:id="rId12"/>
    <p:sldId id="327" r:id="rId13"/>
    <p:sldId id="325" r:id="rId14"/>
    <p:sldId id="328" r:id="rId15"/>
    <p:sldId id="326" r:id="rId16"/>
    <p:sldId id="329" r:id="rId17"/>
    <p:sldId id="265" r:id="rId18"/>
    <p:sldId id="283" r:id="rId19"/>
    <p:sldId id="284" r:id="rId20"/>
    <p:sldId id="312" r:id="rId21"/>
    <p:sldId id="257" r:id="rId22"/>
    <p:sldId id="285" r:id="rId23"/>
    <p:sldId id="296" r:id="rId24"/>
    <p:sldId id="324" r:id="rId25"/>
    <p:sldId id="287" r:id="rId26"/>
    <p:sldId id="288" r:id="rId27"/>
    <p:sldId id="317" r:id="rId28"/>
    <p:sldId id="318" r:id="rId29"/>
    <p:sldId id="319" r:id="rId30"/>
    <p:sldId id="268" r:id="rId31"/>
    <p:sldId id="27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CC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3" autoAdjust="0"/>
    <p:restoredTop sz="79420" autoAdjust="0"/>
  </p:normalViewPr>
  <p:slideViewPr>
    <p:cSldViewPr>
      <p:cViewPr varScale="1">
        <p:scale>
          <a:sx n="91" d="100"/>
          <a:sy n="91" d="100"/>
        </p:scale>
        <p:origin x="-102" y="-24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3" Type="http://schemas.openxmlformats.org/officeDocument/2006/relationships/image" Target="../media/image13.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12.wmf"/><Relationship Id="rId16" Type="http://schemas.openxmlformats.org/officeDocument/2006/relationships/image" Target="../media/image26.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5" Type="http://schemas.openxmlformats.org/officeDocument/2006/relationships/image" Target="../media/image2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 Id="rId1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33.wmf"/><Relationship Id="rId5" Type="http://schemas.openxmlformats.org/officeDocument/2006/relationships/image" Target="../media/image32.wmf"/><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E4F68-E92D-479A-A67C-53D7F34EB275}" type="datetimeFigureOut">
              <a:rPr lang="en-US" smtClean="0"/>
              <a:pPr/>
              <a:t>11/30/2010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A2548-9538-4BD4-8F1F-C8BC45765404}" type="slidenum">
              <a:rPr lang="en-US" smtClean="0"/>
              <a:pPr/>
              <a:t>‹#›</a:t>
            </a:fld>
            <a:endParaRPr lang="en-US"/>
          </a:p>
        </p:txBody>
      </p:sp>
    </p:spTree>
    <p:extLst>
      <p:ext uri="{BB962C8B-B14F-4D97-AF65-F5344CB8AC3E}">
        <p14:creationId xmlns:p14="http://schemas.microsoft.com/office/powerpoint/2010/main" xmlns="" val="200502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140F31D-4F6E-47C6-AE41-7B4E68238E41}" type="slidenum">
              <a:rPr lang="en-US"/>
              <a:pPr/>
              <a:t>12</a:t>
            </a:fld>
            <a:endParaRPr lang="en-US"/>
          </a:p>
        </p:txBody>
      </p:sp>
      <p:sp>
        <p:nvSpPr>
          <p:cNvPr id="52225"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2226"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52227"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8E3842-7792-4F10-AE9F-A9E06F4C1818}" type="slidenum">
              <a:rPr lang="en-US" sz="1200">
                <a:solidFill>
                  <a:srgbClr val="000000"/>
                </a:solidFill>
                <a:latin typeface="Times New Roman" pitchFamily="18" charset="0"/>
              </a:rPr>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en-US" sz="1200">
              <a:solidFill>
                <a:srgbClr val="000000"/>
              </a:solidFill>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140F31D-4F6E-47C6-AE41-7B4E68238E41}" type="slidenum">
              <a:rPr lang="en-US"/>
              <a:pPr/>
              <a:t>13</a:t>
            </a:fld>
            <a:endParaRPr lang="en-US"/>
          </a:p>
        </p:txBody>
      </p:sp>
      <p:sp>
        <p:nvSpPr>
          <p:cNvPr id="52225"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2226"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52227"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8E3842-7792-4F10-AE9F-A9E06F4C1818}" type="slidenum">
              <a:rPr lang="en-US" sz="1200">
                <a:solidFill>
                  <a:srgbClr val="000000"/>
                </a:solidFill>
                <a:latin typeface="Times New Roman" pitchFamily="18" charset="0"/>
              </a:rPr>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200">
              <a:solidFill>
                <a:srgbClr val="000000"/>
              </a:solidFill>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140F31D-4F6E-47C6-AE41-7B4E68238E41}" type="slidenum">
              <a:rPr lang="en-US"/>
              <a:pPr/>
              <a:t>14</a:t>
            </a:fld>
            <a:endParaRPr lang="en-US"/>
          </a:p>
        </p:txBody>
      </p:sp>
      <p:sp>
        <p:nvSpPr>
          <p:cNvPr id="52225"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2226"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52227"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8E3842-7792-4F10-AE9F-A9E06F4C1818}" type="slidenum">
              <a:rPr lang="en-US" sz="1200">
                <a:solidFill>
                  <a:srgbClr val="000000"/>
                </a:solidFill>
                <a:latin typeface="Times New Roman" pitchFamily="18" charset="0"/>
              </a:rPr>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200">
              <a:solidFill>
                <a:srgbClr val="000000"/>
              </a:solidFill>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140F31D-4F6E-47C6-AE41-7B4E68238E41}" type="slidenum">
              <a:rPr lang="en-US"/>
              <a:pPr/>
              <a:t>15</a:t>
            </a:fld>
            <a:endParaRPr lang="en-US"/>
          </a:p>
        </p:txBody>
      </p:sp>
      <p:sp>
        <p:nvSpPr>
          <p:cNvPr id="52225"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2226"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52227"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8E3842-7792-4F10-AE9F-A9E06F4C1818}" type="slidenum">
              <a:rPr lang="en-US" sz="1200">
                <a:solidFill>
                  <a:srgbClr val="000000"/>
                </a:solidFill>
                <a:latin typeface="Times New Roman" pitchFamily="18" charset="0"/>
              </a:rPr>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200">
              <a:solidFill>
                <a:srgbClr val="000000"/>
              </a:solidFill>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140F31D-4F6E-47C6-AE41-7B4E68238E41}" type="slidenum">
              <a:rPr lang="en-US"/>
              <a:pPr/>
              <a:t>16</a:t>
            </a:fld>
            <a:endParaRPr lang="en-US"/>
          </a:p>
        </p:txBody>
      </p:sp>
      <p:sp>
        <p:nvSpPr>
          <p:cNvPr id="52225"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2226"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52227"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8E3842-7792-4F10-AE9F-A9E06F4C1818}" type="slidenum">
              <a:rPr lang="en-US" sz="1200">
                <a:solidFill>
                  <a:srgbClr val="000000"/>
                </a:solidFill>
                <a:latin typeface="Times New Roman" pitchFamily="18" charset="0"/>
              </a:rPr>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US" sz="1200">
              <a:solidFill>
                <a:srgbClr val="000000"/>
              </a:solidFill>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ISIS our business</a:t>
            </a:r>
            <a:r>
              <a:rPr lang="en-US" baseline="0" dirty="0" smtClean="0"/>
              <a:t> is Domain-Specific Modeling Languages.</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 syntactic</a:t>
            </a:r>
            <a:r>
              <a:rPr lang="en-US" baseline="0" dirty="0" smtClean="0"/>
              <a:t> binding from Simulink components to ESMoL components is very lightweight, so importing a revised design is straightforward and requires only a small amount of model rework. </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deployment language</a:t>
            </a:r>
            <a:r>
              <a:rPr lang="en-US" baseline="0" dirty="0" smtClean="0"/>
              <a:t> integrates elements from the architecture sublanguage with elements from the platform sublanguage.  Their relationships are precisely defined, and user visualization is also specified.</a:t>
            </a:r>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BIP analysis is under development to support</a:t>
            </a:r>
            <a:r>
              <a:rPr lang="en-US" baseline="0" dirty="0" smtClean="0"/>
              <a:t> extending our execution semantics to asynchronous communications in a safe and constructive way.</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close the loop on the design</a:t>
            </a:r>
            <a:r>
              <a:rPr lang="en-US" baseline="0" dirty="0" smtClean="0"/>
              <a:t> process. Some of us get uncomfortable at the thought of iterating the design, but there are two points we should make here: 1. Often design problems are due to partial understanding, which we don’t discover until later in the integration, verification, and testing phases. Sometimes you have to break the design to address those problems.  2. We want to make the whole process as painless and lightweight as possible, so that we can preserve model artifacts that were not affected by our radical re-design, and quickly rebuild things that </a:t>
            </a:r>
            <a:r>
              <a:rPr lang="en-US" baseline="0" smtClean="0"/>
              <a:t>were broken.  </a:t>
            </a:r>
            <a:r>
              <a:rPr lang="en-US" baseline="0" dirty="0" smtClean="0"/>
              <a:t>For example, what if we realized late in the game that our control architecture was inadequate, and we needed a more sophisticated control framework instead?  We may end up seriously breaking the component structure (including interfaces) to accommodate such a change.</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solidFill>
            <a:srgbClr val="FFFFFF"/>
          </a:solidFill>
          <a:ln/>
        </p:spPr>
      </p:sp>
      <p:sp>
        <p:nvSpPr>
          <p:cNvPr id="45059" name="Rectangle 2"/>
          <p:cNvSpPr>
            <a:spLocks noGrp="1" noChangeArrowheads="1"/>
          </p:cNvSpPr>
          <p:nvPr>
            <p:ph type="body" idx="1"/>
          </p:nvPr>
        </p:nvSpPr>
        <p:spPr>
          <a:noFill/>
          <a:ln/>
        </p:spPr>
        <p:txBody>
          <a:bodyPr/>
          <a:lstStyle/>
          <a:p>
            <a:pPr eaLnBrk="1" hangingPunct="1"/>
            <a:r>
              <a:rPr lang="en-US" sz="2200" smtClean="0">
                <a:latin typeface="Lucida Grande" charset="0"/>
                <a:ea typeface="Lucida Grande" charset="0"/>
                <a:cs typeface="Lucida Grande" charset="0"/>
                <a:sym typeface="Lucida Grande" charset="0"/>
              </a:rPr>
              <a:t>Network types: Simple bus, Bus ethernet, Switched ethernet, Flexray, etc., wireless networks also</a:t>
            </a:r>
          </a:p>
          <a:p>
            <a:pPr eaLnBrk="1" hangingPunct="1"/>
            <a:r>
              <a:rPr lang="en-US" sz="2200" smtClean="0">
                <a:latin typeface="Lucida Grande" charset="0"/>
                <a:ea typeface="Lucida Grande" charset="0"/>
                <a:cs typeface="Lucida Grande" charset="0"/>
                <a:sym typeface="Lucida Grande" charset="0"/>
              </a:rPr>
              <a:t>Built in schedulers: Rate monotonic &amp; Earliest Deadline First, Priority-based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solidFill>
            <a:srgbClr val="FFFFFF"/>
          </a:solidFill>
          <a:ln/>
        </p:spPr>
      </p:sp>
      <p:sp>
        <p:nvSpPr>
          <p:cNvPr id="54275" name="Rectangle 2"/>
          <p:cNvSpPr>
            <a:spLocks noGrp="1" noChangeArrowheads="1"/>
          </p:cNvSpPr>
          <p:nvPr>
            <p:ph type="body" idx="1"/>
          </p:nvPr>
        </p:nvSpPr>
        <p:spPr>
          <a:noFill/>
          <a:ln/>
        </p:spPr>
        <p:txBody>
          <a:bodyPr/>
          <a:lstStyle/>
          <a:p>
            <a:pPr eaLnBrk="1" hangingPunct="1"/>
            <a:r>
              <a:rPr lang="en-US" sz="2200" smtClean="0">
                <a:latin typeface="Lucida Grande" charset="0"/>
                <a:ea typeface="Lucida Grande" charset="0"/>
                <a:cs typeface="Lucida Grande" charset="0"/>
                <a:sym typeface="Lucida Grande" charset="0"/>
              </a:rPr>
              <a:t>Mention that network is off on its own - this is OK.  RS/GS communicate via network using TT API - the implementation code - next step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140F31D-4F6E-47C6-AE41-7B4E68238E41}" type="slidenum">
              <a:rPr lang="en-US"/>
              <a:pPr/>
              <a:t>4</a:t>
            </a:fld>
            <a:endParaRPr lang="en-US"/>
          </a:p>
        </p:txBody>
      </p:sp>
      <p:sp>
        <p:nvSpPr>
          <p:cNvPr id="52225"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2226"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52227"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8E3842-7792-4F10-AE9F-A9E06F4C1818}" type="slidenum">
              <a:rPr lang="en-US" sz="1200">
                <a:solidFill>
                  <a:srgbClr val="000000"/>
                </a:solidFill>
                <a:latin typeface="Times New Roman" pitchFamily="18" charset="0"/>
              </a:rPr>
              <a:pPr algn="r">
                <a:buClr>
                  <a:srgbClr val="000000"/>
                </a:buClr>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US" sz="1200">
              <a:solidFill>
                <a:srgbClr val="000000"/>
              </a:solidFill>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E0386F12-A72D-45D8-9139-24F18E4922A5}" type="slidenum">
              <a:rPr lang="en-US"/>
              <a:pPr/>
              <a:t>6</a:t>
            </a:fld>
            <a:endParaRPr lang="en-US"/>
          </a:p>
        </p:txBody>
      </p:sp>
      <p:sp>
        <p:nvSpPr>
          <p:cNvPr id="33793"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794"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33795"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B541D50-B00E-4E3B-87F0-1D49FABC09B6}" type="slidenum">
              <a:rPr lang="en-US" sz="1200">
                <a:solidFill>
                  <a:srgbClr val="000000"/>
                </a:solidFill>
                <a:latin typeface="Times New Roman" pitchFamily="16" charset="0"/>
              </a:rPr>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US" sz="1200">
              <a:solidFill>
                <a:srgbClr val="000000"/>
              </a:solidFill>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70FE730-4975-400D-A7D7-BDECADFF4A3F}" type="slidenum">
              <a:rPr lang="en-US"/>
              <a:pPr/>
              <a:t>7</a:t>
            </a:fld>
            <a:endParaRPr lang="en-US"/>
          </a:p>
        </p:txBody>
      </p:sp>
      <p:sp>
        <p:nvSpPr>
          <p:cNvPr id="29697"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698"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29699"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A60F9BF-F229-4F58-AD8D-8CDB339FAD99}" type="slidenum">
              <a:rPr lang="en-US" sz="1200">
                <a:solidFill>
                  <a:srgbClr val="000000"/>
                </a:solidFill>
                <a:latin typeface="Times New Roman" pitchFamily="16" charset="0"/>
              </a:rPr>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20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70FE730-4975-400D-A7D7-BDECADFF4A3F}" type="slidenum">
              <a:rPr lang="en-US"/>
              <a:pPr/>
              <a:t>8</a:t>
            </a:fld>
            <a:endParaRPr lang="en-US"/>
          </a:p>
        </p:txBody>
      </p:sp>
      <p:sp>
        <p:nvSpPr>
          <p:cNvPr id="29697"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698"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29699"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A60F9BF-F229-4F58-AD8D-8CDB339FAD99}" type="slidenum">
              <a:rPr lang="en-US" sz="1200">
                <a:solidFill>
                  <a:srgbClr val="000000"/>
                </a:solidFill>
                <a:latin typeface="Times New Roman" pitchFamily="16" charset="0"/>
              </a:rPr>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20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324F2D26-1F24-4542-98E4-F56410B65C3D}" type="slidenum">
              <a:rPr lang="en-US"/>
              <a:pPr/>
              <a:t>9</a:t>
            </a:fld>
            <a:endParaRPr lang="en-US"/>
          </a:p>
        </p:txBody>
      </p:sp>
      <p:sp>
        <p:nvSpPr>
          <p:cNvPr id="31745"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1746"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31747"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9683EAD-D62C-4360-A20C-F45F4E923BAA}" type="slidenum">
              <a:rPr lang="en-US" sz="1200">
                <a:solidFill>
                  <a:srgbClr val="000000"/>
                </a:solidFill>
                <a:latin typeface="Times New Roman" pitchFamily="16" charset="0"/>
              </a:rPr>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sz="120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9C98294-73D6-4BD4-B76D-2F3EE8EB8334}" type="slidenum">
              <a:rPr lang="en-US"/>
              <a:pPr/>
              <a:t>10</a:t>
            </a:fld>
            <a:endParaRPr lang="en-US"/>
          </a:p>
        </p:txBody>
      </p:sp>
      <p:sp>
        <p:nvSpPr>
          <p:cNvPr id="32769"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2770"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32771"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4EFB731-E519-4CCB-BF96-610C086C478A}" type="slidenum">
              <a:rPr lang="en-US" sz="1200">
                <a:solidFill>
                  <a:srgbClr val="000000"/>
                </a:solidFill>
                <a:latin typeface="Times New Roman" pitchFamily="16" charset="0"/>
              </a:rPr>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sz="120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E0386F12-A72D-45D8-9139-24F18E4922A5}" type="slidenum">
              <a:rPr lang="en-US"/>
              <a:pPr/>
              <a:t>11</a:t>
            </a:fld>
            <a:endParaRPr lang="en-US"/>
          </a:p>
        </p:txBody>
      </p:sp>
      <p:sp>
        <p:nvSpPr>
          <p:cNvPr id="33793" name="Text Box 1"/>
          <p:cNvSpPr txBox="1">
            <a:spLocks noChangeArrowheads="1"/>
          </p:cNvSpPr>
          <p:nvPr/>
        </p:nvSpPr>
        <p:spPr bwMode="auto">
          <a:xfrm>
            <a:off x="1239839" y="686173"/>
            <a:ext cx="4378325" cy="3429208"/>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794" name="Rectangle 2"/>
          <p:cNvSpPr txBox="1">
            <a:spLocks noGrp="1" noChangeArrowheads="1"/>
          </p:cNvSpPr>
          <p:nvPr>
            <p:ph type="body"/>
          </p:nvPr>
        </p:nvSpPr>
        <p:spPr bwMode="auto">
          <a:xfrm>
            <a:off x="914401" y="4344105"/>
            <a:ext cx="5027613" cy="4113722"/>
          </a:xfrm>
          <a:prstGeom prst="rect">
            <a:avLst/>
          </a:prstGeom>
          <a:noFill/>
          <a:ln>
            <a:round/>
            <a:headEnd/>
            <a:tailEnd/>
          </a:ln>
        </p:spPr>
        <p:txBody>
          <a:bodyPr wrap="none" anchor="ctr"/>
          <a:lstStyle/>
          <a:p>
            <a:endParaRPr lang="en-US"/>
          </a:p>
        </p:txBody>
      </p:sp>
      <p:sp>
        <p:nvSpPr>
          <p:cNvPr id="33795" name="Text Box 3"/>
          <p:cNvSpPr txBox="1">
            <a:spLocks noChangeArrowheads="1"/>
          </p:cNvSpPr>
          <p:nvPr/>
        </p:nvSpPr>
        <p:spPr bwMode="auto">
          <a:xfrm>
            <a:off x="3886200" y="8688208"/>
            <a:ext cx="2971800" cy="457449"/>
          </a:xfrm>
          <a:prstGeom prst="rect">
            <a:avLst/>
          </a:prstGeom>
          <a:noFill/>
          <a:ln w="9525">
            <a:noFill/>
            <a:round/>
            <a:headEnd/>
            <a:tailEnd/>
          </a:ln>
          <a:effectLst/>
        </p:spPr>
        <p:txBody>
          <a:bodyPr lIns="89280" tIns="44640" rIns="89280" bIns="44640" anchor="b"/>
          <a:lstStyle/>
          <a:p>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B541D50-B00E-4E3B-87F0-1D49FABC09B6}" type="slidenum">
              <a:rPr lang="en-US" sz="1200">
                <a:solidFill>
                  <a:srgbClr val="000000"/>
                </a:solidFill>
                <a:latin typeface="Times New Roman" pitchFamily="16" charset="0"/>
              </a:rPr>
              <a:pPr algn="r">
                <a:buClr>
                  <a:srgbClr val="000000"/>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sz="120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5" name="Footer Placeholder 4"/>
          <p:cNvSpPr>
            <a:spLocks noGrp="1"/>
          </p:cNvSpPr>
          <p:nvPr>
            <p:ph type="ftr" sz="quarter" idx="11"/>
          </p:nvPr>
        </p:nvSpPr>
        <p:spPr/>
        <p:txBody>
          <a:bodyPr/>
          <a:lstStyle/>
          <a:p>
            <a:r>
              <a:rPr lang="en-US" dirty="0" smtClean="0"/>
              <a:t>Science of Integration for CPS Kickoff</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dirty="0" smtClean="0"/>
              <a:t>Science of Integration for CPS Kickoff</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Line 9"/>
          <p:cNvSpPr>
            <a:spLocks noChangeShapeType="1"/>
          </p:cNvSpPr>
          <p:nvPr userDrawn="1"/>
        </p:nvSpPr>
        <p:spPr bwMode="auto">
          <a:xfrm>
            <a:off x="0" y="1524000"/>
            <a:ext cx="9144000" cy="0"/>
          </a:xfrm>
          <a:prstGeom prst="line">
            <a:avLst/>
          </a:prstGeom>
          <a:noFill/>
          <a:ln w="57150">
            <a:solidFill>
              <a:srgbClr val="800000"/>
            </a:solidFill>
            <a:round/>
            <a:headEnd/>
            <a:tailEnd/>
          </a:ln>
          <a:effectLst/>
        </p:spPr>
        <p:txBody>
          <a:bodyPr/>
          <a:lstStyle/>
          <a:p>
            <a:pPr>
              <a:defRPr/>
            </a:pPr>
            <a:endParaRPr lang="en-US" b="1">
              <a:solidFill>
                <a:srgbClr val="000000"/>
              </a:solidFill>
              <a:latin typeface="Comic Sans MS" pitchFamily="66" charset="0"/>
              <a:cs typeface="+mn-cs"/>
            </a:endParaRPr>
          </a:p>
        </p:txBody>
      </p:sp>
      <p:pic>
        <p:nvPicPr>
          <p:cNvPr id="8" name="Picture 21" descr="isis"/>
          <p:cNvPicPr>
            <a:picLocks noChangeAspect="1" noChangeArrowheads="1"/>
          </p:cNvPicPr>
          <p:nvPr userDrawn="1"/>
        </p:nvPicPr>
        <p:blipFill>
          <a:blip r:embed="rId13" cstate="print"/>
          <a:srcRect/>
          <a:stretch>
            <a:fillRect/>
          </a:stretch>
        </p:blipFill>
        <p:spPr bwMode="auto">
          <a:xfrm>
            <a:off x="7848601" y="336353"/>
            <a:ext cx="1066800" cy="730447"/>
          </a:xfrm>
          <a:prstGeom prst="rect">
            <a:avLst/>
          </a:prstGeom>
          <a:noFill/>
          <a:ln w="9525">
            <a:noFill/>
            <a:miter lim="800000"/>
            <a:headEnd/>
            <a:tailEnd/>
          </a:ln>
        </p:spPr>
      </p:pic>
      <p:pic>
        <p:nvPicPr>
          <p:cNvPr id="9" name="Picture 2" descr="C:\Documents and Settings\jporter\Desktop\Publications\MURI\ESWeek09\figures\vandy_icon.png"/>
          <p:cNvPicPr>
            <a:picLocks noChangeAspect="1" noChangeArrowheads="1"/>
          </p:cNvPicPr>
          <p:nvPr userDrawn="1"/>
        </p:nvPicPr>
        <p:blipFill>
          <a:blip r:embed="rId14" cstate="print"/>
          <a:srcRect/>
          <a:stretch>
            <a:fillRect/>
          </a:stretch>
        </p:blipFill>
        <p:spPr bwMode="auto">
          <a:xfrm>
            <a:off x="249402" y="337165"/>
            <a:ext cx="893598" cy="72963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4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4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4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4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12.xml"/><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52.bin"/><Relationship Id="rId5" Type="http://schemas.openxmlformats.org/officeDocument/2006/relationships/image" Target="../media/image55.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jpeg"/><Relationship Id="rId4" Type="http://schemas.openxmlformats.org/officeDocument/2006/relationships/image" Target="../media/image70.jpeg"/></Relationships>
</file>

<file path=ppt/slides/_rels/slide29.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hyperlink" Target="https://wiki.isis.vanderbilt.edu/hcddes/index.php/The_ESMoL_Tool"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png"/><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5.bin"/><Relationship Id="rId18" Type="http://schemas.openxmlformats.org/officeDocument/2006/relationships/oleObject" Target="../embeddings/oleObject20.bin"/><Relationship Id="rId3" Type="http://schemas.openxmlformats.org/officeDocument/2006/relationships/notesSlide" Target="../notesSlides/notesSlide4.xml"/><Relationship Id="rId21" Type="http://schemas.openxmlformats.org/officeDocument/2006/relationships/oleObject" Target="../embeddings/oleObject23.bin"/><Relationship Id="rId7" Type="http://schemas.openxmlformats.org/officeDocument/2006/relationships/oleObject" Target="../embeddings/oleObject9.bin"/><Relationship Id="rId12" Type="http://schemas.openxmlformats.org/officeDocument/2006/relationships/oleObject" Target="../embeddings/oleObject14.bin"/><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oleObject" Target="../embeddings/oleObject18.bin"/><Relationship Id="rId20" Type="http://schemas.openxmlformats.org/officeDocument/2006/relationships/oleObject" Target="../embeddings/oleObject22.bin"/><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oleObject" Target="../embeddings/oleObject13.bin"/><Relationship Id="rId5" Type="http://schemas.openxmlformats.org/officeDocument/2006/relationships/oleObject" Target="../embeddings/oleObject7.bin"/><Relationship Id="rId15" Type="http://schemas.openxmlformats.org/officeDocument/2006/relationships/oleObject" Target="../embeddings/oleObject17.bin"/><Relationship Id="rId10" Type="http://schemas.openxmlformats.org/officeDocument/2006/relationships/oleObject" Target="../embeddings/oleObject12.bin"/><Relationship Id="rId19" Type="http://schemas.openxmlformats.org/officeDocument/2006/relationships/oleObject" Target="../embeddings/oleObject21.bin"/><Relationship Id="rId4" Type="http://schemas.openxmlformats.org/officeDocument/2006/relationships/oleObject" Target="../embeddings/oleObject6.bin"/><Relationship Id="rId9" Type="http://schemas.openxmlformats.org/officeDocument/2006/relationships/oleObject" Target="../embeddings/oleObject11.bin"/><Relationship Id="rId14" Type="http://schemas.openxmlformats.org/officeDocument/2006/relationships/oleObject" Target="../embeddings/oleObject16.bin"/><Relationship Id="rId22"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5.xml"/><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7.bin"/><Relationship Id="rId11" Type="http://schemas.openxmlformats.org/officeDocument/2006/relationships/oleObject" Target="../embeddings/oleObject32.bin"/><Relationship Id="rId5" Type="http://schemas.openxmlformats.org/officeDocument/2006/relationships/oleObject" Target="../embeddings/oleObject26.bin"/><Relationship Id="rId10" Type="http://schemas.openxmlformats.org/officeDocument/2006/relationships/oleObject" Target="../embeddings/oleObject31.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oleObject" Target="../embeddings/oleObject42.bin"/><Relationship Id="rId3" Type="http://schemas.openxmlformats.org/officeDocument/2006/relationships/notesSlide" Target="../notesSlides/notesSlide6.xml"/><Relationship Id="rId7" Type="http://schemas.openxmlformats.org/officeDocument/2006/relationships/oleObject" Target="../embeddings/oleObject36.bin"/><Relationship Id="rId12"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35.bin"/><Relationship Id="rId11" Type="http://schemas.openxmlformats.org/officeDocument/2006/relationships/oleObject" Target="../embeddings/oleObject40.bin"/><Relationship Id="rId5" Type="http://schemas.openxmlformats.org/officeDocument/2006/relationships/oleObject" Target="../embeddings/oleObject34.bin"/><Relationship Id="rId10" Type="http://schemas.openxmlformats.org/officeDocument/2006/relationships/oleObject" Target="../embeddings/oleObject39.bin"/><Relationship Id="rId4" Type="http://schemas.openxmlformats.org/officeDocument/2006/relationships/oleObject" Target="../embeddings/oleObject33.bin"/><Relationship Id="rId9" Type="http://schemas.openxmlformats.org/officeDocument/2006/relationships/oleObject" Target="../embeddings/oleObject3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4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775"/>
            <a:ext cx="7772400" cy="1470025"/>
          </a:xfrm>
        </p:spPr>
        <p:txBody>
          <a:bodyPr>
            <a:normAutofit fontScale="90000"/>
          </a:bodyPr>
          <a:lstStyle/>
          <a:p>
            <a:r>
              <a:rPr lang="en-US" sz="4000" dirty="0" smtClean="0"/>
              <a:t>New Developments in </a:t>
            </a:r>
            <a:br>
              <a:rPr lang="en-US" sz="4000" dirty="0" smtClean="0"/>
            </a:br>
            <a:r>
              <a:rPr lang="en-US" sz="4000" dirty="0" smtClean="0"/>
              <a:t>Model-Integrated Development of High-Confidence Software</a:t>
            </a:r>
            <a:r>
              <a:rPr lang="en-US" dirty="0" smtClean="0"/>
              <a:t/>
            </a:r>
            <a:br>
              <a:rPr lang="en-US" dirty="0" smtClean="0"/>
            </a:br>
            <a:r>
              <a:rPr lang="en-US" dirty="0" smtClean="0"/>
              <a:t/>
            </a:r>
            <a:br>
              <a:rPr lang="en-US" dirty="0" smtClean="0"/>
            </a:br>
            <a:r>
              <a:rPr lang="en-US" sz="2700" dirty="0" smtClean="0"/>
              <a:t>Science of Integration for CPS Kickoff Meeting</a:t>
            </a:r>
            <a:br>
              <a:rPr lang="en-US" sz="2700" dirty="0" smtClean="0"/>
            </a:br>
            <a:r>
              <a:rPr lang="en-US" sz="2200" dirty="0" smtClean="0"/>
              <a:t>11/29/2010</a:t>
            </a:r>
            <a:endParaRPr lang="en-US" dirty="0"/>
          </a:p>
        </p:txBody>
      </p:sp>
      <p:sp>
        <p:nvSpPr>
          <p:cNvPr id="3" name="Subtitle 2"/>
          <p:cNvSpPr>
            <a:spLocks noGrp="1"/>
          </p:cNvSpPr>
          <p:nvPr>
            <p:ph type="subTitle" idx="1"/>
          </p:nvPr>
        </p:nvSpPr>
        <p:spPr>
          <a:xfrm>
            <a:off x="1371600" y="4191000"/>
            <a:ext cx="6400800" cy="2667000"/>
          </a:xfrm>
        </p:spPr>
        <p:txBody>
          <a:bodyPr>
            <a:normAutofit fontScale="62500" lnSpcReduction="20000"/>
          </a:bodyPr>
          <a:lstStyle/>
          <a:p>
            <a:endParaRPr lang="en-US" dirty="0" smtClean="0"/>
          </a:p>
          <a:p>
            <a:r>
              <a:rPr lang="en-US" dirty="0" smtClean="0"/>
              <a:t>Joe Porter, Graham Hemingway, Nicholas Kottenstette,</a:t>
            </a:r>
          </a:p>
          <a:p>
            <a:r>
              <a:rPr lang="en-US" dirty="0" smtClean="0"/>
              <a:t>Harmon Nine, Chris vanBuskirk,</a:t>
            </a:r>
          </a:p>
          <a:p>
            <a:r>
              <a:rPr lang="en-US" dirty="0" smtClean="0"/>
              <a:t>Gabor Karsai, and Janos Sztipanovits </a:t>
            </a:r>
          </a:p>
          <a:p>
            <a:endParaRPr lang="en-US" dirty="0" smtClean="0"/>
          </a:p>
          <a:p>
            <a:r>
              <a:rPr lang="en-US" dirty="0" smtClean="0"/>
              <a:t>Institute for Software Integrated Systems</a:t>
            </a:r>
          </a:p>
          <a:p>
            <a:r>
              <a:rPr lang="en-US" dirty="0" smtClean="0"/>
              <a:t>Vanderbilt  University</a:t>
            </a:r>
          </a:p>
          <a:p>
            <a:r>
              <a:rPr lang="en-US" dirty="0" smtClean="0"/>
              <a:t>Nashville, TN 37205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270000" y="228600"/>
            <a:ext cx="7391400" cy="1028700"/>
          </a:xfrm>
          <a:prstGeom prst="rect">
            <a:avLst/>
          </a:prstGeom>
          <a:noFill/>
          <a:ln w="9525">
            <a:noFill/>
            <a:round/>
            <a:headEnd/>
            <a:tailEnd/>
          </a:ln>
          <a:effectLst/>
        </p:spPr>
        <p:txBody>
          <a:bodyPr anchor="ctr"/>
          <a:lstStyle/>
          <a:p>
            <a:pPr marL="339725" indent="-339725">
              <a:spcBef>
                <a:spcPts val="650"/>
              </a:spcBef>
              <a:buSzPct val="70000"/>
              <a:buFont typeface="Wingdings"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0" dirty="0" smtClean="0">
                <a:solidFill>
                  <a:srgbClr val="000000"/>
                </a:solidFill>
              </a:rPr>
              <a:t>Definition: continuous-time conic-dissipative</a:t>
            </a:r>
          </a:p>
          <a:p>
            <a:pPr marL="339725" indent="-339725">
              <a:spcBef>
                <a:spcPts val="650"/>
              </a:spcBef>
              <a:buSzPct val="70000"/>
              <a:buFont typeface="Wingdings"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i="0" dirty="0" smtClean="0">
                <a:solidFill>
                  <a:srgbClr val="000000"/>
                </a:solidFill>
              </a:rPr>
              <a:t>systems inside the sector [</a:t>
            </a:r>
            <a:r>
              <a:rPr lang="en-US" sz="2400" b="1" i="0" dirty="0" err="1" smtClean="0">
                <a:solidFill>
                  <a:srgbClr val="000000"/>
                </a:solidFill>
              </a:rPr>
              <a:t>a,b</a:t>
            </a:r>
            <a:r>
              <a:rPr lang="en-US" sz="2400" b="1" i="0" dirty="0" smtClean="0">
                <a:solidFill>
                  <a:srgbClr val="000000"/>
                </a:solidFill>
              </a:rPr>
              <a:t>]</a:t>
            </a:r>
            <a:endParaRPr lang="en-US" sz="2400" b="1" i="0" dirty="0">
              <a:solidFill>
                <a:srgbClr val="000000"/>
              </a:solidFill>
            </a:endParaRPr>
          </a:p>
        </p:txBody>
      </p:sp>
      <p:graphicFrame>
        <p:nvGraphicFramePr>
          <p:cNvPr id="11265" name="Object 1"/>
          <p:cNvGraphicFramePr>
            <a:graphicFrameLocks noChangeAspect="1"/>
          </p:cNvGraphicFramePr>
          <p:nvPr>
            <p:extLst>
              <p:ext uri="{D42A27DB-BD31-4B8C-83A1-F6EECF244321}">
                <p14:modId xmlns:p14="http://schemas.microsoft.com/office/powerpoint/2010/main" xmlns="" val="2531703706"/>
              </p:ext>
            </p:extLst>
          </p:nvPr>
        </p:nvGraphicFramePr>
        <p:xfrm>
          <a:off x="304800" y="1752600"/>
          <a:ext cx="8678863" cy="4017962"/>
        </p:xfrm>
        <a:graphic>
          <a:graphicData uri="http://schemas.openxmlformats.org/presentationml/2006/ole">
            <p:oleObj spid="_x0000_s76808" name="Equation" r:id="rId4" imgW="4152900" imgH="1930400" progId="">
              <p:embed/>
            </p:oleObj>
          </a:graphicData>
        </a:graphic>
      </p:graphicFrame>
    </p:spTree>
    <p:extLst>
      <p:ext uri="{BB962C8B-B14F-4D97-AF65-F5344CB8AC3E}">
        <p14:creationId xmlns:p14="http://schemas.microsoft.com/office/powerpoint/2010/main" xmlns="" val="13286122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295400" y="304800"/>
            <a:ext cx="7391400" cy="1028700"/>
          </a:xfrm>
          <a:prstGeom prst="rect">
            <a:avLst/>
          </a:prstGeom>
          <a:noFill/>
          <a:ln w="9525">
            <a:noFill/>
            <a:round/>
            <a:headEnd/>
            <a:tailEnd/>
          </a:ln>
          <a:effectLst/>
        </p:spPr>
        <p:txBody>
          <a:bodyPr anchor="ctr"/>
          <a:lstStyle/>
          <a:p>
            <a:pPr marL="339725" indent="-339725">
              <a:spcBef>
                <a:spcPts val="65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000" b="1" i="0" dirty="0" smtClean="0">
                <a:solidFill>
                  <a:srgbClr val="000000"/>
                </a:solidFill>
              </a:rPr>
              <a:t>Properties: Dissipative-Conic Systems</a:t>
            </a:r>
            <a:endParaRPr lang="en-US" sz="3000" b="1" i="0" dirty="0">
              <a:solidFill>
                <a:srgbClr val="000000"/>
              </a:solidFill>
            </a:endParaRPr>
          </a:p>
        </p:txBody>
      </p:sp>
      <p:graphicFrame>
        <p:nvGraphicFramePr>
          <p:cNvPr id="88085" name="Object 21"/>
          <p:cNvGraphicFramePr>
            <a:graphicFrameLocks noChangeAspect="1"/>
          </p:cNvGraphicFramePr>
          <p:nvPr>
            <p:extLst>
              <p:ext uri="{D42A27DB-BD31-4B8C-83A1-F6EECF244321}">
                <p14:modId xmlns:p14="http://schemas.microsoft.com/office/powerpoint/2010/main" xmlns="" val="4280795712"/>
              </p:ext>
            </p:extLst>
          </p:nvPr>
        </p:nvGraphicFramePr>
        <p:xfrm>
          <a:off x="304800" y="1752600"/>
          <a:ext cx="7872413" cy="4191000"/>
        </p:xfrm>
        <a:graphic>
          <a:graphicData uri="http://schemas.openxmlformats.org/presentationml/2006/ole">
            <p:oleObj spid="_x0000_s77833" name="Equation" r:id="rId4" imgW="3136680" imgH="1676160" progId="">
              <p:embed/>
            </p:oleObj>
          </a:graphicData>
        </a:graphic>
      </p:graphicFrame>
    </p:spTree>
    <p:extLst>
      <p:ext uri="{BB962C8B-B14F-4D97-AF65-F5344CB8AC3E}">
        <p14:creationId xmlns:p14="http://schemas.microsoft.com/office/powerpoint/2010/main" xmlns="" val="34796428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156494" y="152400"/>
            <a:ext cx="7391400" cy="1028700"/>
          </a:xfrm>
          <a:prstGeom prst="rect">
            <a:avLst/>
          </a:prstGeom>
          <a:noFill/>
          <a:ln w="9525">
            <a:noFill/>
            <a:round/>
            <a:headEnd/>
            <a:tailEnd/>
          </a:ln>
          <a:effectLst/>
        </p:spPr>
        <p:txBody>
          <a:bodyPr anchor="ct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Quad-Rotor Equations of Motion</a:t>
            </a:r>
            <a:endParaRPr lang="en-US" sz="2400" b="1" dirty="0">
              <a:solidFill>
                <a:srgbClr val="000000"/>
              </a:solidFill>
            </a:endParaRPr>
          </a:p>
        </p:txBody>
      </p:sp>
      <p:sp>
        <p:nvSpPr>
          <p:cNvPr id="27650" name="Text Box 2"/>
          <p:cNvSpPr txBox="1">
            <a:spLocks noChangeArrowheads="1"/>
          </p:cNvSpPr>
          <p:nvPr/>
        </p:nvSpPr>
        <p:spPr bwMode="auto">
          <a:xfrm>
            <a:off x="1017588" y="887413"/>
            <a:ext cx="7669212" cy="4370387"/>
          </a:xfrm>
          <a:prstGeom prst="rect">
            <a:avLst/>
          </a:prstGeom>
          <a:noFill/>
          <a:ln w="9525">
            <a:noFill/>
            <a:round/>
            <a:headEnd/>
            <a:tailEnd/>
          </a:ln>
          <a:effectLst/>
        </p:spPr>
        <p:txBody>
          <a:bodyPr/>
          <a:lstStyle/>
          <a:p>
            <a:pPr marL="339725" indent="-339725">
              <a:spcBef>
                <a:spcPts val="650"/>
              </a:spcBef>
              <a:buSzPct val="70000"/>
              <a:buFont typeface="Wingdings" pitchFamily="2"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xmlns="" val="1246496595"/>
              </p:ext>
            </p:extLst>
          </p:nvPr>
        </p:nvGraphicFramePr>
        <p:xfrm>
          <a:off x="296862" y="1676400"/>
          <a:ext cx="8618538" cy="4772025"/>
        </p:xfrm>
        <a:graphic>
          <a:graphicData uri="http://schemas.openxmlformats.org/presentationml/2006/ole">
            <p:oleObj spid="_x0000_s69645" name="Equation" r:id="rId4" imgW="5092700" imgH="2819400" progId="">
              <p:embed/>
            </p:oleObj>
          </a:graphicData>
        </a:graphic>
      </p:graphicFrame>
    </p:spTree>
    <p:extLst>
      <p:ext uri="{BB962C8B-B14F-4D97-AF65-F5344CB8AC3E}">
        <p14:creationId xmlns:p14="http://schemas.microsoft.com/office/powerpoint/2010/main" xmlns="" val="28088516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143000" y="228600"/>
            <a:ext cx="7391400" cy="1028700"/>
          </a:xfrm>
          <a:prstGeom prst="rect">
            <a:avLst/>
          </a:prstGeom>
          <a:noFill/>
          <a:ln w="9525">
            <a:noFill/>
            <a:round/>
            <a:headEnd/>
            <a:tailEnd/>
          </a:ln>
          <a:effectLst/>
        </p:spPr>
        <p:txBody>
          <a:bodyPr anchor="ct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t>Rigid Body Rotational Dynamics </a:t>
            </a:r>
            <a:r>
              <a:rPr lang="en-US" sz="3200" b="1" dirty="0" smtClean="0"/>
              <a:t>Are</a:t>
            </a:r>
          </a:p>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t>Passive</a:t>
            </a:r>
            <a:endParaRPr lang="en-US" sz="3200" b="1" dirty="0">
              <a:solidFill>
                <a:srgbClr val="0000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xmlns="" val="4204899473"/>
              </p:ext>
            </p:extLst>
          </p:nvPr>
        </p:nvGraphicFramePr>
        <p:xfrm>
          <a:off x="685800" y="1905000"/>
          <a:ext cx="7439025" cy="3756025"/>
        </p:xfrm>
        <a:graphic>
          <a:graphicData uri="http://schemas.openxmlformats.org/presentationml/2006/ole">
            <p:oleObj spid="_x0000_s67608" name="Equation" r:id="rId4" imgW="3670300" imgH="1854200" progId="">
              <p:embed/>
            </p:oleObj>
          </a:graphicData>
        </a:graphic>
      </p:graphicFrame>
    </p:spTree>
    <p:extLst>
      <p:ext uri="{BB962C8B-B14F-4D97-AF65-F5344CB8AC3E}">
        <p14:creationId xmlns:p14="http://schemas.microsoft.com/office/powerpoint/2010/main" xmlns="" val="7924102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156494" y="228600"/>
            <a:ext cx="7391400" cy="1028700"/>
          </a:xfrm>
          <a:prstGeom prst="rect">
            <a:avLst/>
          </a:prstGeom>
          <a:noFill/>
          <a:ln w="9525">
            <a:noFill/>
            <a:round/>
            <a:headEnd/>
            <a:tailEnd/>
          </a:ln>
          <a:effectLst/>
        </p:spPr>
        <p:txBody>
          <a:bodyPr anchor="ct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Attitude PD Control Subsystem</a:t>
            </a:r>
            <a:endParaRPr lang="en-US" sz="3200" b="1" dirty="0">
              <a:solidFill>
                <a:srgbClr val="000000"/>
              </a:solidFill>
            </a:endParaRPr>
          </a:p>
        </p:txBody>
      </p:sp>
      <p:sp>
        <p:nvSpPr>
          <p:cNvPr id="27650" name="Text Box 2"/>
          <p:cNvSpPr txBox="1">
            <a:spLocks noChangeArrowheads="1"/>
          </p:cNvSpPr>
          <p:nvPr/>
        </p:nvSpPr>
        <p:spPr bwMode="auto">
          <a:xfrm>
            <a:off x="1017588" y="887413"/>
            <a:ext cx="7669212" cy="4370387"/>
          </a:xfrm>
          <a:prstGeom prst="rect">
            <a:avLst/>
          </a:prstGeom>
          <a:noFill/>
          <a:ln w="9525">
            <a:noFill/>
            <a:round/>
            <a:headEnd/>
            <a:tailEnd/>
          </a:ln>
          <a:effectLst/>
        </p:spPr>
        <p:txBody>
          <a:bodyPr/>
          <a:lstStyle/>
          <a:p>
            <a:pPr marL="339725" indent="-339725">
              <a:spcBef>
                <a:spcPts val="650"/>
              </a:spcBef>
              <a:buSzPct val="70000"/>
              <a:buFont typeface="Wingdings" pitchFamily="2"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smtClean="0">
              <a:solidFill>
                <a:srgbClr val="000000"/>
              </a:solidFill>
            </a:endParaRPr>
          </a:p>
        </p:txBody>
      </p:sp>
      <p:pic>
        <p:nvPicPr>
          <p:cNvPr id="10" name="Picture 2"/>
          <p:cNvPicPr>
            <a:picLocks noChangeAspect="1" noChangeArrowheads="1"/>
          </p:cNvPicPr>
          <p:nvPr/>
        </p:nvPicPr>
        <p:blipFill>
          <a:blip r:embed="rId4" cstate="print"/>
          <a:srcRect/>
          <a:stretch>
            <a:fillRect/>
          </a:stretch>
        </p:blipFill>
        <p:spPr bwMode="auto">
          <a:xfrm>
            <a:off x="35560" y="1572316"/>
            <a:ext cx="8955405" cy="4726725"/>
          </a:xfrm>
          <a:prstGeom prst="rect">
            <a:avLst/>
          </a:prstGeom>
          <a:noFill/>
          <a:ln w="9525">
            <a:noFill/>
            <a:miter lim="800000"/>
            <a:headEnd/>
            <a:tailEnd/>
          </a:ln>
        </p:spPr>
      </p:pic>
      <p:graphicFrame>
        <p:nvGraphicFramePr>
          <p:cNvPr id="2" name="Object 1"/>
          <p:cNvGraphicFramePr>
            <a:graphicFrameLocks noChangeAspect="1"/>
          </p:cNvGraphicFramePr>
          <p:nvPr>
            <p:extLst>
              <p:ext uri="{D42A27DB-BD31-4B8C-83A1-F6EECF244321}">
                <p14:modId xmlns:p14="http://schemas.microsoft.com/office/powerpoint/2010/main" xmlns="" val="3996053877"/>
              </p:ext>
            </p:extLst>
          </p:nvPr>
        </p:nvGraphicFramePr>
        <p:xfrm>
          <a:off x="5521960" y="5851366"/>
          <a:ext cx="3208338" cy="366713"/>
        </p:xfrm>
        <a:graphic>
          <a:graphicData uri="http://schemas.openxmlformats.org/presentationml/2006/ole">
            <p:oleObj spid="_x0000_s70698" name="Equation" r:id="rId5" imgW="1777229" imgH="203112" progId="">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2212394697"/>
              </p:ext>
            </p:extLst>
          </p:nvPr>
        </p:nvGraphicFramePr>
        <p:xfrm>
          <a:off x="3540760" y="4174966"/>
          <a:ext cx="4452937" cy="434975"/>
        </p:xfrm>
        <a:graphic>
          <a:graphicData uri="http://schemas.openxmlformats.org/presentationml/2006/ole">
            <p:oleObj spid="_x0000_s70699" name="Equation" r:id="rId6" imgW="2463800" imgH="241300" progId="">
              <p:embed/>
            </p:oleObj>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xmlns="" val="3595550913"/>
              </p:ext>
            </p:extLst>
          </p:nvPr>
        </p:nvGraphicFramePr>
        <p:xfrm>
          <a:off x="4455160" y="3061652"/>
          <a:ext cx="3532188" cy="366713"/>
        </p:xfrm>
        <a:graphic>
          <a:graphicData uri="http://schemas.openxmlformats.org/presentationml/2006/ole">
            <p:oleObj spid="_x0000_s70700" name="Equation" r:id="rId7" imgW="1955800" imgH="203200" progId="">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4149847358"/>
              </p:ext>
            </p:extLst>
          </p:nvPr>
        </p:nvGraphicFramePr>
        <p:xfrm>
          <a:off x="80962" y="6249459"/>
          <a:ext cx="4432300" cy="608541"/>
        </p:xfrm>
        <a:graphic>
          <a:graphicData uri="http://schemas.openxmlformats.org/presentationml/2006/ole">
            <p:oleObj spid="_x0000_s70701" name="Equation" r:id="rId8" imgW="2870200" imgH="393700" progId="">
              <p:embed/>
            </p:oleObj>
          </a:graphicData>
        </a:graphic>
      </p:graphicFrame>
    </p:spTree>
    <p:extLst>
      <p:ext uri="{BB962C8B-B14F-4D97-AF65-F5344CB8AC3E}">
        <p14:creationId xmlns:p14="http://schemas.microsoft.com/office/powerpoint/2010/main" xmlns="" val="26944585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254760" y="22860"/>
            <a:ext cx="7391400" cy="1028700"/>
          </a:xfrm>
          <a:prstGeom prst="rect">
            <a:avLst/>
          </a:prstGeom>
          <a:noFill/>
          <a:ln w="9525">
            <a:noFill/>
            <a:round/>
            <a:headEnd/>
            <a:tailEnd/>
          </a:ln>
          <a:effectLst/>
        </p:spPr>
        <p:txBody>
          <a:bodyPr anchor="ct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000000"/>
                </a:solidFill>
              </a:rPr>
              <a:t>Lead-Compensator, Thrust </a:t>
            </a:r>
            <a:r>
              <a:rPr lang="en-US" sz="3200" b="1" dirty="0" smtClean="0">
                <a:solidFill>
                  <a:srgbClr val="000000"/>
                </a:solidFill>
              </a:rPr>
              <a:t>Mapping</a:t>
            </a:r>
            <a:endParaRPr lang="en-US" sz="3200" b="1" dirty="0">
              <a:solidFill>
                <a:srgbClr val="000000"/>
              </a:solidFill>
            </a:endParaRPr>
          </a:p>
        </p:txBody>
      </p:sp>
      <p:sp>
        <p:nvSpPr>
          <p:cNvPr id="27650" name="Text Box 2"/>
          <p:cNvSpPr txBox="1">
            <a:spLocks noChangeArrowheads="1"/>
          </p:cNvSpPr>
          <p:nvPr/>
        </p:nvSpPr>
        <p:spPr bwMode="auto">
          <a:xfrm>
            <a:off x="1017588" y="887413"/>
            <a:ext cx="7669212" cy="4370387"/>
          </a:xfrm>
          <a:prstGeom prst="rect">
            <a:avLst/>
          </a:prstGeom>
          <a:noFill/>
          <a:ln w="9525">
            <a:noFill/>
            <a:round/>
            <a:headEnd/>
            <a:tailEnd/>
          </a:ln>
          <a:effectLst/>
        </p:spPr>
        <p:txBody>
          <a:bodyPr/>
          <a:lstStyle/>
          <a:p>
            <a:pPr marL="339725" indent="-339725">
              <a:spcBef>
                <a:spcPts val="650"/>
              </a:spcBef>
              <a:buSzPct val="70000"/>
              <a:buFont typeface="Wingdings" pitchFamily="2"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smtClean="0">
              <a:solidFill>
                <a:srgbClr val="000000"/>
              </a:solidFill>
            </a:endParaRPr>
          </a:p>
        </p:txBody>
      </p:sp>
      <p:sp>
        <p:nvSpPr>
          <p:cNvPr id="9" name="Text Box 2"/>
          <p:cNvSpPr txBox="1">
            <a:spLocks noChangeArrowheads="1"/>
          </p:cNvSpPr>
          <p:nvPr/>
        </p:nvSpPr>
        <p:spPr bwMode="auto">
          <a:xfrm>
            <a:off x="1012508" y="1268413"/>
            <a:ext cx="7669212" cy="4370387"/>
          </a:xfrm>
          <a:prstGeom prst="rect">
            <a:avLst/>
          </a:prstGeom>
          <a:noFill/>
          <a:ln w="9525">
            <a:noFill/>
            <a:round/>
            <a:headEnd/>
            <a:tailEnd/>
          </a:ln>
          <a:effectLst/>
        </p:spPr>
        <p:txBody>
          <a:bodyPr/>
          <a:lstStyle/>
          <a:p>
            <a:pPr marL="339725" indent="-339725">
              <a:spcBef>
                <a:spcPts val="650"/>
              </a:spcBef>
              <a:buSzPct val="70000"/>
              <a:buFont typeface="Wingdings" pitchFamily="2"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smtClean="0">
              <a:solidFill>
                <a:srgbClr val="000000"/>
              </a:solidFill>
            </a:endParaRPr>
          </a:p>
        </p:txBody>
      </p:sp>
      <p:pic>
        <p:nvPicPr>
          <p:cNvPr id="10" name="Picture 2"/>
          <p:cNvPicPr>
            <a:picLocks noChangeAspect="1" noChangeArrowheads="1"/>
          </p:cNvPicPr>
          <p:nvPr/>
        </p:nvPicPr>
        <p:blipFill>
          <a:blip r:embed="rId4" cstate="print"/>
          <a:srcRect/>
          <a:stretch>
            <a:fillRect/>
          </a:stretch>
        </p:blipFill>
        <p:spPr bwMode="auto">
          <a:xfrm>
            <a:off x="-5080" y="1066800"/>
            <a:ext cx="9144000" cy="2122870"/>
          </a:xfrm>
          <a:prstGeom prst="rect">
            <a:avLst/>
          </a:prstGeom>
          <a:noFill/>
          <a:ln w="9525">
            <a:noFill/>
            <a:miter lim="800000"/>
            <a:headEnd/>
            <a:tailEnd/>
          </a:ln>
        </p:spPr>
      </p:pic>
      <p:pic>
        <p:nvPicPr>
          <p:cNvPr id="11" name="Picture 10"/>
          <p:cNvPicPr>
            <a:picLocks noChangeAspect="1" noChangeArrowheads="1"/>
          </p:cNvPicPr>
          <p:nvPr/>
        </p:nvPicPr>
        <p:blipFill>
          <a:blip r:embed="rId5" cstate="print"/>
          <a:srcRect/>
          <a:stretch>
            <a:fillRect/>
          </a:stretch>
        </p:blipFill>
        <p:spPr bwMode="auto">
          <a:xfrm>
            <a:off x="1347470" y="3429000"/>
            <a:ext cx="6438900" cy="1791615"/>
          </a:xfrm>
          <a:prstGeom prst="rect">
            <a:avLst/>
          </a:prstGeom>
          <a:noFill/>
          <a:ln w="9525">
            <a:noFill/>
            <a:miter lim="800000"/>
            <a:headEnd/>
            <a:tailEnd/>
          </a:ln>
        </p:spPr>
      </p:pic>
      <p:graphicFrame>
        <p:nvGraphicFramePr>
          <p:cNvPr id="12" name="Object 16"/>
          <p:cNvGraphicFramePr>
            <a:graphicFrameLocks noChangeAspect="1"/>
          </p:cNvGraphicFramePr>
          <p:nvPr>
            <p:extLst>
              <p:ext uri="{D42A27DB-BD31-4B8C-83A1-F6EECF244321}">
                <p14:modId xmlns:p14="http://schemas.microsoft.com/office/powerpoint/2010/main" xmlns="" val="1974426138"/>
              </p:ext>
            </p:extLst>
          </p:nvPr>
        </p:nvGraphicFramePr>
        <p:xfrm>
          <a:off x="1416526" y="3115590"/>
          <a:ext cx="6300788" cy="366713"/>
        </p:xfrm>
        <a:graphic>
          <a:graphicData uri="http://schemas.openxmlformats.org/presentationml/2006/ole">
            <p:oleObj spid="_x0000_s68638" name="Equation" r:id="rId6" imgW="3492500" imgH="203200" progId="">
              <p:embed/>
            </p:oleObj>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xmlns="" val="2951335441"/>
              </p:ext>
            </p:extLst>
          </p:nvPr>
        </p:nvGraphicFramePr>
        <p:xfrm>
          <a:off x="223520" y="5181600"/>
          <a:ext cx="8529638" cy="1739900"/>
        </p:xfrm>
        <a:graphic>
          <a:graphicData uri="http://schemas.openxmlformats.org/presentationml/2006/ole">
            <p:oleObj spid="_x0000_s68639" name="Equation" r:id="rId7" imgW="4724400" imgH="965200" progId="">
              <p:embed/>
            </p:oleObj>
          </a:graphicData>
        </a:graphic>
      </p:graphicFrame>
    </p:spTree>
    <p:extLst>
      <p:ext uri="{BB962C8B-B14F-4D97-AF65-F5344CB8AC3E}">
        <p14:creationId xmlns:p14="http://schemas.microsoft.com/office/powerpoint/2010/main" xmlns="" val="38148648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295400" y="228600"/>
            <a:ext cx="7391400" cy="1028700"/>
          </a:xfrm>
          <a:prstGeom prst="rect">
            <a:avLst/>
          </a:prstGeom>
          <a:noFill/>
          <a:ln w="9525">
            <a:noFill/>
            <a:round/>
            <a:headEnd/>
            <a:tailEnd/>
          </a:ln>
          <a:effectLst/>
        </p:spPr>
        <p:txBody>
          <a:bodyPr anchor="ct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Inertial PD Control Subsystem</a:t>
            </a:r>
            <a:endParaRPr lang="en-US" sz="3200" b="1" dirty="0">
              <a:solidFill>
                <a:srgbClr val="000000"/>
              </a:solidFill>
            </a:endParaRPr>
          </a:p>
        </p:txBody>
      </p:sp>
      <p:sp>
        <p:nvSpPr>
          <p:cNvPr id="27650" name="Text Box 2"/>
          <p:cNvSpPr txBox="1">
            <a:spLocks noChangeArrowheads="1"/>
          </p:cNvSpPr>
          <p:nvPr/>
        </p:nvSpPr>
        <p:spPr bwMode="auto">
          <a:xfrm>
            <a:off x="1017588" y="887413"/>
            <a:ext cx="7669212" cy="4370387"/>
          </a:xfrm>
          <a:prstGeom prst="rect">
            <a:avLst/>
          </a:prstGeom>
          <a:noFill/>
          <a:ln w="9525">
            <a:noFill/>
            <a:round/>
            <a:headEnd/>
            <a:tailEnd/>
          </a:ln>
          <a:effectLst/>
        </p:spPr>
        <p:txBody>
          <a:bodyPr/>
          <a:lstStyle/>
          <a:p>
            <a:pPr marL="339725" indent="-339725">
              <a:spcBef>
                <a:spcPts val="650"/>
              </a:spcBef>
              <a:buSzPct val="70000"/>
              <a:buFont typeface="Wingdings" pitchFamily="2"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smtClean="0">
              <a:solidFill>
                <a:srgbClr val="000000"/>
              </a:solidFill>
            </a:endParaRPr>
          </a:p>
        </p:txBody>
      </p:sp>
      <p:pic>
        <p:nvPicPr>
          <p:cNvPr id="8" name="Picture 5"/>
          <p:cNvPicPr>
            <a:picLocks noChangeAspect="1" noChangeArrowheads="1"/>
          </p:cNvPicPr>
          <p:nvPr/>
        </p:nvPicPr>
        <p:blipFill>
          <a:blip r:embed="rId4" cstate="print"/>
          <a:srcRect/>
          <a:stretch>
            <a:fillRect/>
          </a:stretch>
        </p:blipFill>
        <p:spPr bwMode="auto">
          <a:xfrm>
            <a:off x="1143000" y="2362200"/>
            <a:ext cx="6896100" cy="3413431"/>
          </a:xfrm>
          <a:prstGeom prst="rect">
            <a:avLst/>
          </a:prstGeom>
          <a:noFill/>
          <a:ln w="9525">
            <a:noFill/>
            <a:miter lim="800000"/>
            <a:headEnd/>
            <a:tailEnd/>
          </a:ln>
        </p:spPr>
      </p:pic>
      <p:graphicFrame>
        <p:nvGraphicFramePr>
          <p:cNvPr id="2" name="Object 1"/>
          <p:cNvGraphicFramePr>
            <a:graphicFrameLocks noChangeAspect="1"/>
          </p:cNvGraphicFramePr>
          <p:nvPr>
            <p:extLst>
              <p:ext uri="{D42A27DB-BD31-4B8C-83A1-F6EECF244321}">
                <p14:modId xmlns:p14="http://schemas.microsoft.com/office/powerpoint/2010/main" xmlns="" val="1855083323"/>
              </p:ext>
            </p:extLst>
          </p:nvPr>
        </p:nvGraphicFramePr>
        <p:xfrm>
          <a:off x="1219200" y="2021205"/>
          <a:ext cx="2660650" cy="320675"/>
        </p:xfrm>
        <a:graphic>
          <a:graphicData uri="http://schemas.openxmlformats.org/presentationml/2006/ole">
            <p:oleObj spid="_x0000_s73757" name="Equation" r:id="rId5" imgW="1472561" imgH="177723" progId="">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1410873748"/>
              </p:ext>
            </p:extLst>
          </p:nvPr>
        </p:nvGraphicFramePr>
        <p:xfrm>
          <a:off x="3579019" y="5785791"/>
          <a:ext cx="2546350" cy="366713"/>
        </p:xfrm>
        <a:graphic>
          <a:graphicData uri="http://schemas.openxmlformats.org/presentationml/2006/ole">
            <p:oleObj spid="_x0000_s73758" name="Equation" r:id="rId6" imgW="1409400" imgH="203040" progId="">
              <p:embed/>
            </p:oleObj>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xmlns="" val="1079525242"/>
              </p:ext>
            </p:extLst>
          </p:nvPr>
        </p:nvGraphicFramePr>
        <p:xfrm>
          <a:off x="4831874" y="4068915"/>
          <a:ext cx="2546350" cy="366712"/>
        </p:xfrm>
        <a:graphic>
          <a:graphicData uri="http://schemas.openxmlformats.org/presentationml/2006/ole">
            <p:oleObj spid="_x0000_s73759" name="Equation" r:id="rId7" imgW="1409088" imgH="203112" progId="">
              <p:embed/>
            </p:oleObj>
          </a:graphicData>
        </a:graphic>
      </p:graphicFrame>
    </p:spTree>
    <p:extLst>
      <p:ext uri="{BB962C8B-B14F-4D97-AF65-F5344CB8AC3E}">
        <p14:creationId xmlns:p14="http://schemas.microsoft.com/office/powerpoint/2010/main" xmlns="" val="27241109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Quadrotor: Simulink</a:t>
            </a:r>
            <a:endParaRPr lang="en-US" dirty="0"/>
          </a:p>
        </p:txBody>
      </p:sp>
      <p:pic>
        <p:nvPicPr>
          <p:cNvPr id="1026" name="Picture 2"/>
          <p:cNvPicPr>
            <a:picLocks noChangeAspect="1" noChangeArrowheads="1"/>
          </p:cNvPicPr>
          <p:nvPr/>
        </p:nvPicPr>
        <p:blipFill>
          <a:blip r:embed="rId2" cstate="print"/>
          <a:srcRect t="3340" b="24297"/>
          <a:stretch>
            <a:fillRect/>
          </a:stretch>
        </p:blipFill>
        <p:spPr bwMode="auto">
          <a:xfrm>
            <a:off x="381000" y="1676400"/>
            <a:ext cx="8458200" cy="4953000"/>
          </a:xfrm>
          <a:prstGeom prst="rect">
            <a:avLst/>
          </a:prstGeom>
          <a:solidFill>
            <a:schemeClr val="bg1"/>
          </a:solidFill>
          <a:ln w="9525">
            <a:noFill/>
            <a:miter lim="800000"/>
            <a:headEnd/>
            <a:tailEnd/>
          </a:ln>
          <a:effectLst/>
        </p:spPr>
      </p:pic>
      <p:sp>
        <p:nvSpPr>
          <p:cNvPr id="4" name="Rounded Rectangle 3"/>
          <p:cNvSpPr/>
          <p:nvPr/>
        </p:nvSpPr>
        <p:spPr>
          <a:xfrm>
            <a:off x="6858000" y="1905000"/>
            <a:ext cx="12954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Quadrotor</a:t>
            </a:r>
          </a:p>
        </p:txBody>
      </p:sp>
      <p:sp>
        <p:nvSpPr>
          <p:cNvPr id="5" name="Rounded Rectangle 4"/>
          <p:cNvSpPr/>
          <p:nvPr/>
        </p:nvSpPr>
        <p:spPr>
          <a:xfrm>
            <a:off x="152400" y="3048000"/>
            <a:ext cx="15240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Inner Loop Controller</a:t>
            </a:r>
          </a:p>
          <a:p>
            <a:pPr algn="ctr">
              <a:defRPr/>
            </a:pPr>
            <a:r>
              <a:rPr lang="en-US" sz="1600" dirty="0">
                <a:solidFill>
                  <a:srgbClr val="FFFFFF"/>
                </a:solidFill>
                <a:latin typeface="Arial" pitchFamily="34" charset="0"/>
                <a:cs typeface="Arial" pitchFamily="34" charset="0"/>
              </a:rPr>
              <a:t>(</a:t>
            </a:r>
            <a:r>
              <a:rPr lang="en-US" sz="1600" dirty="0" smtClean="0">
                <a:solidFill>
                  <a:srgbClr val="FFFFFF"/>
                </a:solidFill>
                <a:latin typeface="Arial" pitchFamily="34" charset="0"/>
                <a:cs typeface="Arial" pitchFamily="34" charset="0"/>
              </a:rPr>
              <a:t>Attitude)</a:t>
            </a:r>
            <a:endParaRPr lang="en-US" sz="1600" dirty="0">
              <a:solidFill>
                <a:srgbClr val="FFFFFF"/>
              </a:solidFill>
              <a:latin typeface="Arial" pitchFamily="34" charset="0"/>
              <a:cs typeface="Arial" pitchFamily="34" charset="0"/>
            </a:endParaRPr>
          </a:p>
        </p:txBody>
      </p:sp>
      <p:sp>
        <p:nvSpPr>
          <p:cNvPr id="6" name="Rounded Rectangle 5"/>
          <p:cNvSpPr/>
          <p:nvPr/>
        </p:nvSpPr>
        <p:spPr>
          <a:xfrm>
            <a:off x="0" y="4953000"/>
            <a:ext cx="2057400" cy="15240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Outer </a:t>
            </a:r>
            <a:r>
              <a:rPr lang="en-US" sz="1600" dirty="0" smtClean="0">
                <a:solidFill>
                  <a:srgbClr val="FFFFFF"/>
                </a:solidFill>
                <a:latin typeface="Arial" pitchFamily="34" charset="0"/>
                <a:cs typeface="Arial" pitchFamily="34" charset="0"/>
              </a:rPr>
              <a:t>Loop Controller</a:t>
            </a:r>
            <a:r>
              <a:rPr lang="en-US" sz="1600" dirty="0">
                <a:solidFill>
                  <a:srgbClr val="FFFFFF"/>
                </a:solidFill>
                <a:latin typeface="Arial" pitchFamily="34" charset="0"/>
                <a:cs typeface="Arial" pitchFamily="34" charset="0"/>
              </a:rPr>
              <a:t> </a:t>
            </a:r>
            <a:endParaRPr lang="en-US" sz="1600" dirty="0" smtClean="0">
              <a:solidFill>
                <a:srgbClr val="FFFFFF"/>
              </a:solidFill>
              <a:latin typeface="Arial" pitchFamily="34" charset="0"/>
              <a:cs typeface="Arial" pitchFamily="34" charset="0"/>
            </a:endParaRPr>
          </a:p>
          <a:p>
            <a:pPr algn="ctr">
              <a:defRPr/>
            </a:pPr>
            <a:r>
              <a:rPr lang="en-US" sz="1600" dirty="0" smtClean="0">
                <a:solidFill>
                  <a:srgbClr val="FFFFFF"/>
                </a:solidFill>
                <a:latin typeface="Arial" pitchFamily="34" charset="0"/>
                <a:cs typeface="Arial" pitchFamily="34" charset="0"/>
              </a:rPr>
              <a:t>(Inertial Position) and Trajectory Generator</a:t>
            </a:r>
            <a:endParaRPr lang="en-US" sz="1600" dirty="0">
              <a:solidFill>
                <a:srgbClr val="FFFFFF"/>
              </a:solidFill>
              <a:latin typeface="Arial" pitchFamily="34" charset="0"/>
              <a:cs typeface="Arial" pitchFamily="34" charset="0"/>
            </a:endParaRPr>
          </a:p>
        </p:txBody>
      </p:sp>
      <p:cxnSp>
        <p:nvCxnSpPr>
          <p:cNvPr id="7" name="Straight Arrow Connector 6"/>
          <p:cNvCxnSpPr>
            <a:stCxn id="6" idx="3"/>
          </p:cNvCxnSpPr>
          <p:nvPr/>
        </p:nvCxnSpPr>
        <p:spPr>
          <a:xfrm>
            <a:off x="2057400" y="5715000"/>
            <a:ext cx="609600"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p:cNvCxnSpPr>
          <p:nvPr/>
        </p:nvCxnSpPr>
        <p:spPr>
          <a:xfrm>
            <a:off x="1676400" y="3515519"/>
            <a:ext cx="838200" cy="52308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flipV="1">
            <a:off x="5562600" y="2171700"/>
            <a:ext cx="1295400" cy="381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7239000" y="601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Import </a:t>
            </a:r>
            <a:br>
              <a:rPr lang="en-US" dirty="0" smtClean="0"/>
            </a:br>
            <a:r>
              <a:rPr lang="en-US" dirty="0" smtClean="0"/>
              <a:t>Control Design to </a:t>
            </a:r>
            <a:r>
              <a:rPr lang="en-US" dirty="0" err="1" smtClean="0"/>
              <a:t>ESMoL</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4495800"/>
            <a:ext cx="1371600" cy="9144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Model Files (.mdl)</a:t>
            </a:r>
            <a:endParaRPr lang="en-US" dirty="0"/>
          </a:p>
        </p:txBody>
      </p:sp>
      <p:sp>
        <p:nvSpPr>
          <p:cNvPr id="26" name="Rounded Rectangle 25"/>
          <p:cNvSpPr/>
          <p:nvPr/>
        </p:nvSpPr>
        <p:spPr>
          <a:xfrm>
            <a:off x="304800" y="5715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Down Arrow 26"/>
          <p:cNvSpPr/>
          <p:nvPr/>
        </p:nvSpPr>
        <p:spPr>
          <a:xfrm rot="16200000">
            <a:off x="2133600" y="4343400"/>
            <a:ext cx="304800" cy="1371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1638300" y="4838700"/>
            <a:ext cx="11430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Importer</a:t>
            </a:r>
            <a:endParaRPr lang="en-US" dirty="0">
              <a:solidFill>
                <a:schemeClr val="tx1"/>
              </a:solidFill>
            </a:endParaRPr>
          </a:p>
        </p:txBody>
      </p:sp>
      <p:sp>
        <p:nvSpPr>
          <p:cNvPr id="29" name="Oval 28"/>
          <p:cNvSpPr/>
          <p:nvPr/>
        </p:nvSpPr>
        <p:spPr>
          <a:xfrm>
            <a:off x="1828800" y="41910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0" name="TextBox 29"/>
          <p:cNvSpPr txBox="1"/>
          <p:nvPr/>
        </p:nvSpPr>
        <p:spPr>
          <a:xfrm>
            <a:off x="5105400" y="5486400"/>
            <a:ext cx="3810000" cy="1323439"/>
          </a:xfrm>
          <a:prstGeom prst="rect">
            <a:avLst/>
          </a:prstGeom>
          <a:solidFill>
            <a:schemeClr val="bg1"/>
          </a:solidFill>
          <a:ln w="12700">
            <a:solidFill>
              <a:schemeClr val="tx1"/>
            </a:solidFill>
          </a:ln>
        </p:spPr>
        <p:txBody>
          <a:bodyPr wrap="square" rtlCol="0">
            <a:spAutoFit/>
          </a:bodyPr>
          <a:lstStyle/>
          <a:p>
            <a:r>
              <a:rPr lang="en-US" sz="1600" dirty="0" smtClean="0"/>
              <a:t>The ESMoL domain-specific modeling language (DSML) includes a sublanguage which fully represents Simulink and Stateflow model structures.  The tools include a fully automated model importer.</a:t>
            </a:r>
            <a:endParaRPr lang="en-US" sz="1600" dirty="0"/>
          </a:p>
        </p:txBody>
      </p:sp>
      <p:sp>
        <p:nvSpPr>
          <p:cNvPr id="21" name="Rectangle 2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Software</a:t>
            </a:r>
            <a:br>
              <a:rPr lang="en-US" dirty="0" smtClean="0"/>
            </a:br>
            <a:r>
              <a:rPr lang="en-US" dirty="0" smtClean="0"/>
              <a:t>and Hardware Design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1" name="Down Arrow 20"/>
          <p:cNvSpPr/>
          <p:nvPr/>
        </p:nvSpPr>
        <p:spPr>
          <a:xfrm rot="10800000">
            <a:off x="3352800" y="5410200"/>
            <a:ext cx="304800" cy="6858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3352800" y="3962400"/>
            <a:ext cx="304800" cy="6858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8" name="TextBox 27"/>
          <p:cNvSpPr txBox="1"/>
          <p:nvPr/>
        </p:nvSpPr>
        <p:spPr>
          <a:xfrm>
            <a:off x="4876800" y="5410200"/>
            <a:ext cx="4038600" cy="1323439"/>
          </a:xfrm>
          <a:prstGeom prst="rect">
            <a:avLst/>
          </a:prstGeom>
          <a:solidFill>
            <a:schemeClr val="bg1"/>
          </a:solidFill>
          <a:ln w="12700">
            <a:solidFill>
              <a:schemeClr val="tx1"/>
            </a:solidFill>
          </a:ln>
        </p:spPr>
        <p:txBody>
          <a:bodyPr wrap="square" rtlCol="0">
            <a:spAutoFit/>
          </a:bodyPr>
          <a:lstStyle/>
          <a:p>
            <a:r>
              <a:rPr lang="en-US" sz="1600" dirty="0" smtClean="0"/>
              <a:t>Software and hardware designers manually enter software designs in GME to describe the software architecture of the Simulink design models, network topology, and deployment of the software components to the hardware.</a:t>
            </a:r>
            <a:endParaRPr lang="en-US" sz="1600" dirty="0"/>
          </a:p>
        </p:txBody>
      </p:sp>
      <p:sp>
        <p:nvSpPr>
          <p:cNvPr id="29" name="Rectangle 28"/>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18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High-Confidence</a:t>
            </a:r>
            <a:br>
              <a:rPr lang="en-US" dirty="0" smtClean="0"/>
            </a:br>
            <a:r>
              <a:rPr lang="en-US" dirty="0" smtClean="0"/>
              <a:t>Embedded Software Design</a:t>
            </a:r>
            <a:endParaRPr lang="en-US" dirty="0"/>
          </a:p>
        </p:txBody>
      </p:sp>
      <p:sp>
        <p:nvSpPr>
          <p:cNvPr id="3" name="Content Placeholder 2"/>
          <p:cNvSpPr>
            <a:spLocks noGrp="1"/>
          </p:cNvSpPr>
          <p:nvPr>
            <p:ph sz="half" idx="1"/>
          </p:nvPr>
        </p:nvSpPr>
        <p:spPr>
          <a:xfrm>
            <a:off x="457200" y="1874837"/>
            <a:ext cx="4038600" cy="4525963"/>
          </a:xfrm>
        </p:spPr>
        <p:txBody>
          <a:bodyPr>
            <a:normAutofit/>
          </a:bodyPr>
          <a:lstStyle/>
          <a:p>
            <a:pPr marL="571500" indent="-571500">
              <a:buFont typeface="+mj-lt"/>
              <a:buAutoNum type="romanUcPeriod"/>
            </a:pPr>
            <a:r>
              <a:rPr lang="en-US" dirty="0" smtClean="0"/>
              <a:t>Design working control system with </a:t>
            </a:r>
            <a:r>
              <a:rPr lang="en-US" dirty="0" err="1" smtClean="0"/>
              <a:t>Simulink</a:t>
            </a:r>
            <a:r>
              <a:rPr lang="en-US" dirty="0" smtClean="0"/>
              <a:t>-based model</a:t>
            </a:r>
          </a:p>
          <a:p>
            <a:pPr marL="571500" indent="-571500">
              <a:buFont typeface="+mj-lt"/>
              <a:buAutoNum type="romanUcPeriod"/>
            </a:pPr>
            <a:endParaRPr lang="en-US" dirty="0" smtClean="0"/>
          </a:p>
          <a:p>
            <a:pPr marL="571500" indent="-571500">
              <a:buFont typeface="+mj-lt"/>
              <a:buAutoNum type="romanUcPeriod"/>
            </a:pPr>
            <a:r>
              <a:rPr lang="en-US" dirty="0" smtClean="0"/>
              <a:t>Software design using </a:t>
            </a:r>
            <a:r>
              <a:rPr lang="en-US" dirty="0" err="1" smtClean="0"/>
              <a:t>ESMoL</a:t>
            </a:r>
            <a:endParaRPr lang="en-US" dirty="0" smtClean="0"/>
          </a:p>
          <a:p>
            <a:pPr marL="914400" lvl="1" indent="-514350">
              <a:buFont typeface="+mj-lt"/>
              <a:buAutoNum type="alphaUcPeriod"/>
            </a:pPr>
            <a:endParaRPr lang="en-US" dirty="0" smtClean="0"/>
          </a:p>
        </p:txBody>
      </p:sp>
      <p:sp>
        <p:nvSpPr>
          <p:cNvPr id="4" name="Content Placeholder 3"/>
          <p:cNvSpPr>
            <a:spLocks noGrp="1"/>
          </p:cNvSpPr>
          <p:nvPr>
            <p:ph sz="half" idx="2"/>
          </p:nvPr>
        </p:nvSpPr>
        <p:spPr>
          <a:xfrm>
            <a:off x="4648200" y="1874837"/>
            <a:ext cx="4038600" cy="4525963"/>
          </a:xfrm>
        </p:spPr>
        <p:txBody>
          <a:bodyPr>
            <a:normAutofit/>
          </a:bodyPr>
          <a:lstStyle/>
          <a:p>
            <a:pPr marL="571500" indent="-571500">
              <a:buFont typeface="+mj-lt"/>
              <a:buAutoNum type="romanUcPeriod" startAt="3"/>
            </a:pPr>
            <a:r>
              <a:rPr lang="en-US" dirty="0" smtClean="0"/>
              <a:t>Time-triggered schedule generation</a:t>
            </a:r>
          </a:p>
          <a:p>
            <a:pPr marL="571500" indent="-571500">
              <a:buFont typeface="+mj-lt"/>
              <a:buAutoNum type="romanUcPeriod" startAt="3"/>
            </a:pPr>
            <a:endParaRPr lang="en-US" dirty="0" smtClean="0"/>
          </a:p>
          <a:p>
            <a:pPr marL="571500" indent="-571500">
              <a:buFont typeface="+mj-lt"/>
              <a:buAutoNum type="romanUcPeriod" startAt="3"/>
            </a:pPr>
            <a:r>
              <a:rPr lang="en-US" dirty="0" err="1" smtClean="0"/>
              <a:t>TrueTime</a:t>
            </a:r>
            <a:r>
              <a:rPr lang="en-US" dirty="0" smtClean="0"/>
              <a:t> platform simulation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ESMoL</a:t>
            </a:r>
            <a:r>
              <a:rPr lang="en-US" dirty="0" smtClean="0"/>
              <a:t> Language:</a:t>
            </a:r>
            <a:br>
              <a:rPr lang="en-US" dirty="0" smtClean="0"/>
            </a:br>
            <a:r>
              <a:rPr lang="en-US" dirty="0" smtClean="0"/>
              <a:t>Model-Integrated Computing (MIC)</a:t>
            </a:r>
            <a:endParaRPr lang="en-US" dirty="0"/>
          </a:p>
        </p:txBody>
      </p:sp>
      <p:pic>
        <p:nvPicPr>
          <p:cNvPr id="59394" name="Picture 2"/>
          <p:cNvPicPr>
            <a:picLocks noChangeAspect="1" noChangeArrowheads="1"/>
          </p:cNvPicPr>
          <p:nvPr/>
        </p:nvPicPr>
        <p:blipFill>
          <a:blip r:embed="rId3" cstate="print"/>
          <a:srcRect l="19444" t="15814" r="28333" b="6046"/>
          <a:stretch>
            <a:fillRect/>
          </a:stretch>
        </p:blipFill>
        <p:spPr bwMode="auto">
          <a:xfrm>
            <a:off x="152400" y="2438400"/>
            <a:ext cx="3410857" cy="3048000"/>
          </a:xfrm>
          <a:prstGeom prst="rect">
            <a:avLst/>
          </a:prstGeom>
          <a:noFill/>
          <a:ln w="9525">
            <a:solidFill>
              <a:schemeClr val="tx1"/>
            </a:solidFill>
            <a:miter lim="800000"/>
            <a:headEnd/>
            <a:tailEnd/>
          </a:ln>
        </p:spPr>
      </p:pic>
      <p:pic>
        <p:nvPicPr>
          <p:cNvPr id="59395" name="Picture 3"/>
          <p:cNvPicPr>
            <a:picLocks noChangeAspect="1" noChangeArrowheads="1"/>
          </p:cNvPicPr>
          <p:nvPr/>
        </p:nvPicPr>
        <p:blipFill>
          <a:blip r:embed="rId4" cstate="print"/>
          <a:srcRect l="5000" t="13953" r="22778" b="22791"/>
          <a:stretch>
            <a:fillRect/>
          </a:stretch>
        </p:blipFill>
        <p:spPr bwMode="auto">
          <a:xfrm>
            <a:off x="3733800" y="4473527"/>
            <a:ext cx="4267199" cy="2232073"/>
          </a:xfrm>
          <a:prstGeom prst="rect">
            <a:avLst/>
          </a:prstGeom>
          <a:noFill/>
          <a:ln w="9525">
            <a:solidFill>
              <a:schemeClr val="tx1"/>
            </a:solidFill>
            <a:miter lim="800000"/>
            <a:headEnd/>
            <a:tailEnd/>
          </a:ln>
        </p:spPr>
      </p:pic>
      <p:pic>
        <p:nvPicPr>
          <p:cNvPr id="59396" name="Picture 4"/>
          <p:cNvPicPr>
            <a:picLocks noChangeAspect="1" noChangeArrowheads="1"/>
          </p:cNvPicPr>
          <p:nvPr/>
        </p:nvPicPr>
        <p:blipFill>
          <a:blip r:embed="rId5" cstate="print"/>
          <a:srcRect l="3889" t="14651" r="19444" b="8140"/>
          <a:stretch>
            <a:fillRect/>
          </a:stretch>
        </p:blipFill>
        <p:spPr bwMode="auto">
          <a:xfrm>
            <a:off x="4267200" y="1600200"/>
            <a:ext cx="4571999" cy="2749826"/>
          </a:xfrm>
          <a:prstGeom prst="rect">
            <a:avLst/>
          </a:prstGeom>
          <a:noFill/>
          <a:ln w="9525">
            <a:solidFill>
              <a:schemeClr val="tx1"/>
            </a:solidFill>
            <a:miter lim="800000"/>
            <a:headEnd/>
            <a:tailEnd/>
          </a:ln>
        </p:spPr>
      </p:pic>
      <p:sp>
        <p:nvSpPr>
          <p:cNvPr id="7" name="Rounded Rectangle 6"/>
          <p:cNvSpPr/>
          <p:nvPr/>
        </p:nvSpPr>
        <p:spPr>
          <a:xfrm>
            <a:off x="76200" y="1828800"/>
            <a:ext cx="23622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Arial" pitchFamily="34" charset="0"/>
                <a:cs typeface="Arial" pitchFamily="34" charset="0"/>
              </a:rPr>
              <a:t>Architecture Sublanguage</a:t>
            </a:r>
            <a:endParaRPr lang="en-US" sz="2400" dirty="0">
              <a:solidFill>
                <a:srgbClr val="FFFFFF"/>
              </a:solidFill>
              <a:latin typeface="Arial" pitchFamily="34" charset="0"/>
              <a:cs typeface="Arial" pitchFamily="34" charset="0"/>
            </a:endParaRPr>
          </a:p>
        </p:txBody>
      </p:sp>
      <p:sp>
        <p:nvSpPr>
          <p:cNvPr id="8" name="Rounded Rectangle 7"/>
          <p:cNvSpPr/>
          <p:nvPr/>
        </p:nvSpPr>
        <p:spPr>
          <a:xfrm>
            <a:off x="2667000" y="1676400"/>
            <a:ext cx="22098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Arial" pitchFamily="34" charset="0"/>
                <a:cs typeface="Arial" pitchFamily="34" charset="0"/>
              </a:rPr>
              <a:t>Platform Sublanguage</a:t>
            </a:r>
            <a:endParaRPr lang="en-US" sz="2400" dirty="0">
              <a:solidFill>
                <a:srgbClr val="FFFFFF"/>
              </a:solidFill>
              <a:latin typeface="Arial" pitchFamily="34" charset="0"/>
              <a:cs typeface="Arial" pitchFamily="34" charset="0"/>
            </a:endParaRPr>
          </a:p>
        </p:txBody>
      </p:sp>
      <p:sp>
        <p:nvSpPr>
          <p:cNvPr id="9" name="Rounded Rectangle 8"/>
          <p:cNvSpPr/>
          <p:nvPr/>
        </p:nvSpPr>
        <p:spPr>
          <a:xfrm>
            <a:off x="1371600" y="5791200"/>
            <a:ext cx="23622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Arial" pitchFamily="34" charset="0"/>
                <a:cs typeface="Arial" pitchFamily="34" charset="0"/>
              </a:rPr>
              <a:t>Deployment</a:t>
            </a:r>
          </a:p>
          <a:p>
            <a:pPr algn="ctr">
              <a:defRPr/>
            </a:pPr>
            <a:r>
              <a:rPr lang="en-US" sz="2400" dirty="0" smtClean="0">
                <a:solidFill>
                  <a:srgbClr val="FFFFFF"/>
                </a:solidFill>
                <a:latin typeface="Arial" pitchFamily="34" charset="0"/>
                <a:cs typeface="Arial" pitchFamily="34" charset="0"/>
              </a:rPr>
              <a:t>Sublanguage</a:t>
            </a:r>
            <a:endParaRPr lang="en-US" sz="2400" dirty="0">
              <a:solidFill>
                <a:srgbClr val="FFFFFF"/>
              </a:solidFill>
              <a:latin typeface="Arial" pitchFamily="34" charset="0"/>
              <a:cs typeface="Arial" pitchFamily="34" charset="0"/>
            </a:endParaRPr>
          </a:p>
        </p:txBody>
      </p:sp>
      <p:sp>
        <p:nvSpPr>
          <p:cNvPr id="10" name="Oval 9"/>
          <p:cNvSpPr/>
          <p:nvPr/>
        </p:nvSpPr>
        <p:spPr>
          <a:xfrm>
            <a:off x="6248400" y="2971800"/>
            <a:ext cx="533400" cy="3810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6172200"/>
            <a:ext cx="8382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67000" y="2971800"/>
            <a:ext cx="7620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86400" y="5715000"/>
            <a:ext cx="7620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19200" y="4857750"/>
            <a:ext cx="6096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867400" y="6248400"/>
            <a:ext cx="8382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96000" y="4648200"/>
            <a:ext cx="762000" cy="838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43400" y="2667000"/>
            <a:ext cx="609600" cy="6858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8" idx="5"/>
            <a:endCxn id="17" idx="1"/>
          </p:cNvCxnSpPr>
          <p:nvPr/>
        </p:nvCxnSpPr>
        <p:spPr>
          <a:xfrm rot="16200000" flipH="1">
            <a:off x="4776367" y="3339726"/>
            <a:ext cx="1518584" cy="134386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4"/>
            <a:endCxn id="11" idx="0"/>
          </p:cNvCxnSpPr>
          <p:nvPr/>
        </p:nvCxnSpPr>
        <p:spPr>
          <a:xfrm rot="16200000" flipH="1">
            <a:off x="5600700" y="4267200"/>
            <a:ext cx="2819400" cy="990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5"/>
            <a:endCxn id="13" idx="1"/>
          </p:cNvCxnSpPr>
          <p:nvPr/>
        </p:nvCxnSpPr>
        <p:spPr>
          <a:xfrm rot="16200000" flipH="1">
            <a:off x="3274685" y="3469808"/>
            <a:ext cx="2366030" cy="228058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6"/>
            <a:endCxn id="16" idx="2"/>
          </p:cNvCxnSpPr>
          <p:nvPr/>
        </p:nvCxnSpPr>
        <p:spPr>
          <a:xfrm>
            <a:off x="1828800" y="5086350"/>
            <a:ext cx="4038600" cy="13906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Quadrotor Software Design: </a:t>
            </a:r>
            <a:br>
              <a:rPr lang="en-US" dirty="0" smtClean="0"/>
            </a:br>
            <a:r>
              <a:rPr lang="en-US" dirty="0" smtClean="0"/>
              <a:t>GME &amp; ESMoL</a:t>
            </a:r>
            <a:endParaRPr lang="en-US" dirty="0"/>
          </a:p>
        </p:txBody>
      </p:sp>
      <p:pic>
        <p:nvPicPr>
          <p:cNvPr id="1026" name="Picture 2"/>
          <p:cNvPicPr>
            <a:picLocks noChangeAspect="1" noChangeArrowheads="1"/>
          </p:cNvPicPr>
          <p:nvPr/>
        </p:nvPicPr>
        <p:blipFill>
          <a:blip r:embed="rId2" cstate="print"/>
          <a:srcRect l="6923" t="19388" r="7692" b="21429"/>
          <a:stretch>
            <a:fillRect/>
          </a:stretch>
        </p:blipFill>
        <p:spPr bwMode="auto">
          <a:xfrm>
            <a:off x="381000" y="1752600"/>
            <a:ext cx="4800600" cy="2508422"/>
          </a:xfrm>
          <a:prstGeom prst="rect">
            <a:avLst/>
          </a:prstGeom>
          <a:noFill/>
          <a:ln w="9525">
            <a:solidFill>
              <a:schemeClr val="tx1"/>
            </a:solidFill>
            <a:miter lim="800000"/>
            <a:headEnd/>
            <a:tailEnd/>
          </a:ln>
        </p:spPr>
      </p:pic>
      <p:cxnSp>
        <p:nvCxnSpPr>
          <p:cNvPr id="8" name="Straight Arrow Connector 7"/>
          <p:cNvCxnSpPr>
            <a:stCxn id="6" idx="0"/>
          </p:cNvCxnSpPr>
          <p:nvPr/>
        </p:nvCxnSpPr>
        <p:spPr>
          <a:xfrm rot="5400000" flipH="1" flipV="1">
            <a:off x="990600" y="3276600"/>
            <a:ext cx="457200" cy="457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457200" y="1447800"/>
            <a:ext cx="1066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Processor</a:t>
            </a:r>
            <a:endParaRPr lang="en-US" sz="1600" dirty="0"/>
          </a:p>
        </p:txBody>
      </p:sp>
      <p:cxnSp>
        <p:nvCxnSpPr>
          <p:cNvPr id="10" name="Straight Arrow Connector 9"/>
          <p:cNvCxnSpPr/>
          <p:nvPr/>
        </p:nvCxnSpPr>
        <p:spPr>
          <a:xfrm rot="16200000" flipV="1">
            <a:off x="685800" y="3581400"/>
            <a:ext cx="533400" cy="76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p:cNvCxnSpPr>
          <p:nvPr/>
        </p:nvCxnSpPr>
        <p:spPr>
          <a:xfrm rot="16200000" flipH="1">
            <a:off x="876300" y="1866900"/>
            <a:ext cx="381000" cy="152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5" idx="2"/>
          </p:cNvCxnSpPr>
          <p:nvPr/>
        </p:nvCxnSpPr>
        <p:spPr>
          <a:xfrm rot="5400000">
            <a:off x="2533650" y="2266950"/>
            <a:ext cx="609600" cy="3429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781800" y="601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pic>
        <p:nvPicPr>
          <p:cNvPr id="19" name="Picture 2"/>
          <p:cNvPicPr>
            <a:picLocks noChangeAspect="1" noChangeArrowheads="1"/>
          </p:cNvPicPr>
          <p:nvPr/>
        </p:nvPicPr>
        <p:blipFill>
          <a:blip r:embed="rId3" cstate="print"/>
          <a:srcRect l="10000" t="19388" r="22838" b="29592"/>
          <a:stretch>
            <a:fillRect/>
          </a:stretch>
        </p:blipFill>
        <p:spPr bwMode="auto">
          <a:xfrm>
            <a:off x="5285232" y="3200400"/>
            <a:ext cx="3858768" cy="2209800"/>
          </a:xfrm>
          <a:prstGeom prst="rect">
            <a:avLst/>
          </a:prstGeom>
          <a:noFill/>
          <a:ln w="9525">
            <a:solidFill>
              <a:schemeClr val="tx1"/>
            </a:solidFill>
            <a:miter lim="800000"/>
            <a:headEnd/>
            <a:tailEnd/>
          </a:ln>
        </p:spPr>
      </p:pic>
      <p:sp>
        <p:nvSpPr>
          <p:cNvPr id="20" name="Rounded Rectangle 19"/>
          <p:cNvSpPr/>
          <p:nvPr/>
        </p:nvSpPr>
        <p:spPr>
          <a:xfrm>
            <a:off x="6781800" y="3581400"/>
            <a:ext cx="2362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Port == Message Instance</a:t>
            </a:r>
            <a:endParaRPr lang="en-US" sz="1600" dirty="0"/>
          </a:p>
        </p:txBody>
      </p:sp>
      <p:cxnSp>
        <p:nvCxnSpPr>
          <p:cNvPr id="21" name="Straight Arrow Connector 20"/>
          <p:cNvCxnSpPr>
            <a:stCxn id="20" idx="1"/>
          </p:cNvCxnSpPr>
          <p:nvPr/>
        </p:nvCxnSpPr>
        <p:spPr>
          <a:xfrm rot="10800000">
            <a:off x="6324600" y="3581400"/>
            <a:ext cx="457200" cy="152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410200" y="2743200"/>
            <a:ext cx="3200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Block == Component Instance</a:t>
            </a:r>
            <a:endParaRPr lang="en-US" sz="1600" dirty="0"/>
          </a:p>
        </p:txBody>
      </p:sp>
      <p:cxnSp>
        <p:nvCxnSpPr>
          <p:cNvPr id="23" name="Straight Arrow Connector 22"/>
          <p:cNvCxnSpPr>
            <a:stCxn id="22" idx="2"/>
          </p:cNvCxnSpPr>
          <p:nvPr/>
        </p:nvCxnSpPr>
        <p:spPr>
          <a:xfrm rot="5400000">
            <a:off x="6591300" y="2933700"/>
            <a:ext cx="304800" cy="533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667000" y="1828800"/>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Bus</a:t>
            </a:r>
            <a:endParaRPr lang="en-US" sz="1600" dirty="0"/>
          </a:p>
        </p:txBody>
      </p:sp>
      <p:pic>
        <p:nvPicPr>
          <p:cNvPr id="33" name="Picture 2"/>
          <p:cNvPicPr>
            <a:picLocks noChangeAspect="1" noChangeArrowheads="1"/>
          </p:cNvPicPr>
          <p:nvPr/>
        </p:nvPicPr>
        <p:blipFill>
          <a:blip r:embed="rId4" cstate="print"/>
          <a:srcRect l="5385" t="21428" r="7692" b="10204"/>
          <a:stretch>
            <a:fillRect/>
          </a:stretch>
        </p:blipFill>
        <p:spPr bwMode="auto">
          <a:xfrm>
            <a:off x="228600" y="3810000"/>
            <a:ext cx="5181600" cy="3072276"/>
          </a:xfrm>
          <a:prstGeom prst="rect">
            <a:avLst/>
          </a:prstGeom>
          <a:noFill/>
          <a:ln w="9525">
            <a:solidFill>
              <a:schemeClr val="tx1"/>
            </a:solidFill>
            <a:miter lim="800000"/>
            <a:headEnd/>
            <a:tailEnd/>
          </a:ln>
        </p:spPr>
      </p:pic>
      <p:sp>
        <p:nvSpPr>
          <p:cNvPr id="34" name="Rounded Rectangle 33"/>
          <p:cNvSpPr/>
          <p:nvPr/>
        </p:nvSpPr>
        <p:spPr>
          <a:xfrm>
            <a:off x="0" y="4191000"/>
            <a:ext cx="2819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Node Ports == </a:t>
            </a:r>
            <a:r>
              <a:rPr lang="en-US" sz="1600" dirty="0" err="1" smtClean="0"/>
              <a:t>Comm</a:t>
            </a:r>
            <a:r>
              <a:rPr lang="en-US" sz="1600" dirty="0" smtClean="0"/>
              <a:t> Channels</a:t>
            </a:r>
            <a:endParaRPr lang="en-US" sz="1600" dirty="0"/>
          </a:p>
        </p:txBody>
      </p:sp>
      <p:cxnSp>
        <p:nvCxnSpPr>
          <p:cNvPr id="35" name="Straight Arrow Connector 34"/>
          <p:cNvCxnSpPr>
            <a:stCxn id="34" idx="2"/>
          </p:cNvCxnSpPr>
          <p:nvPr/>
        </p:nvCxnSpPr>
        <p:spPr>
          <a:xfrm rot="16200000" flipH="1">
            <a:off x="1238250" y="4667250"/>
            <a:ext cx="533400" cy="1905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667000" y="5385924"/>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Component Assignment</a:t>
            </a:r>
            <a:endParaRPr lang="en-US" sz="1600" dirty="0"/>
          </a:p>
        </p:txBody>
      </p:sp>
      <p:cxnSp>
        <p:nvCxnSpPr>
          <p:cNvPr id="37" name="Straight Arrow Connector 36"/>
          <p:cNvCxnSpPr>
            <a:stCxn id="36" idx="1"/>
          </p:cNvCxnSpPr>
          <p:nvPr/>
        </p:nvCxnSpPr>
        <p:spPr>
          <a:xfrm rot="10800000">
            <a:off x="2286000" y="5690724"/>
            <a:ext cx="381000" cy="158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438400" y="45720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Message</a:t>
            </a:r>
          </a:p>
          <a:p>
            <a:pPr algn="ctr"/>
            <a:r>
              <a:rPr lang="en-US" sz="1600" dirty="0" smtClean="0"/>
              <a:t>Assignment</a:t>
            </a:r>
            <a:endParaRPr lang="en-US" sz="1600" dirty="0"/>
          </a:p>
        </p:txBody>
      </p:sp>
      <p:cxnSp>
        <p:nvCxnSpPr>
          <p:cNvPr id="39" name="Straight Arrow Connector 38"/>
          <p:cNvCxnSpPr>
            <a:stCxn id="38" idx="3"/>
          </p:cNvCxnSpPr>
          <p:nvPr/>
        </p:nvCxnSpPr>
        <p:spPr>
          <a:xfrm>
            <a:off x="3810000" y="4800600"/>
            <a:ext cx="228600" cy="158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04800" y="373380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Peripherals</a:t>
            </a:r>
            <a:endParaRPr lang="en-US" sz="1600" dirty="0"/>
          </a:p>
        </p:txBody>
      </p:sp>
      <p:sp>
        <p:nvSpPr>
          <p:cNvPr id="49" name="TextBox 48"/>
          <p:cNvSpPr txBox="1"/>
          <p:nvPr/>
        </p:nvSpPr>
        <p:spPr>
          <a:xfrm>
            <a:off x="4724400" y="16764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Platform Design</a:t>
            </a:r>
          </a:p>
          <a:p>
            <a:pPr algn="ctr"/>
            <a:r>
              <a:rPr lang="en-US" sz="1600" b="1" dirty="0" smtClean="0"/>
              <a:t>Model</a:t>
            </a:r>
            <a:endParaRPr lang="en-US" sz="1600" b="1" dirty="0"/>
          </a:p>
        </p:txBody>
      </p:sp>
      <p:sp>
        <p:nvSpPr>
          <p:cNvPr id="50" name="TextBox 49"/>
          <p:cNvSpPr txBox="1"/>
          <p:nvPr/>
        </p:nvSpPr>
        <p:spPr>
          <a:xfrm>
            <a:off x="6477000" y="5282625"/>
            <a:ext cx="19812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Logical Architecture</a:t>
            </a:r>
          </a:p>
          <a:p>
            <a:pPr algn="ctr"/>
            <a:r>
              <a:rPr lang="en-US" sz="1600" b="1" dirty="0" smtClean="0"/>
              <a:t>(Dataflow)</a:t>
            </a:r>
            <a:endParaRPr lang="en-US" sz="1600" b="1" dirty="0"/>
          </a:p>
        </p:txBody>
      </p:sp>
      <p:sp>
        <p:nvSpPr>
          <p:cNvPr id="51" name="TextBox 50"/>
          <p:cNvSpPr txBox="1"/>
          <p:nvPr/>
        </p:nvSpPr>
        <p:spPr>
          <a:xfrm>
            <a:off x="0" y="5029200"/>
            <a:ext cx="1447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Software</a:t>
            </a:r>
          </a:p>
          <a:p>
            <a:pPr algn="ctr"/>
            <a:r>
              <a:rPr lang="en-US" sz="1600" b="1" dirty="0" smtClean="0"/>
              <a:t>Deployment</a:t>
            </a:r>
            <a:endParaRPr lang="en-US" sz="16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Software</a:t>
            </a:r>
            <a:br>
              <a:rPr lang="en-US" dirty="0" smtClean="0"/>
            </a:br>
            <a:r>
              <a:rPr lang="en-US" dirty="0" smtClean="0"/>
              <a:t>Analysis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276600"/>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60317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8" name="TextBox 27"/>
          <p:cNvSpPr txBox="1"/>
          <p:nvPr/>
        </p:nvSpPr>
        <p:spPr>
          <a:xfrm>
            <a:off x="152400" y="5646003"/>
            <a:ext cx="2133600" cy="830997"/>
          </a:xfrm>
          <a:prstGeom prst="rect">
            <a:avLst/>
          </a:prstGeom>
          <a:solidFill>
            <a:schemeClr val="bg1"/>
          </a:solidFill>
          <a:ln w="12700">
            <a:solidFill>
              <a:schemeClr val="tx1"/>
            </a:solidFill>
          </a:ln>
        </p:spPr>
        <p:txBody>
          <a:bodyPr wrap="square" rtlCol="0">
            <a:spAutoFit/>
          </a:bodyPr>
          <a:lstStyle/>
          <a:p>
            <a:r>
              <a:rPr lang="en-US" sz="1600" dirty="0" smtClean="0"/>
              <a:t>Round-trip analysis is integrated into the tool environment.</a:t>
            </a:r>
            <a:endParaRPr lang="en-US" sz="1600" dirty="0"/>
          </a:p>
        </p:txBody>
      </p:sp>
      <p:sp>
        <p:nvSpPr>
          <p:cNvPr id="29" name="Rectangle 28"/>
          <p:cNvSpPr/>
          <p:nvPr/>
        </p:nvSpPr>
        <p:spPr>
          <a:xfrm>
            <a:off x="5562600" y="4114800"/>
            <a:ext cx="1143000" cy="685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Esched</a:t>
            </a:r>
            <a:endParaRPr lang="en-US" dirty="0" smtClean="0">
              <a:solidFill>
                <a:schemeClr val="tx1"/>
              </a:solidFill>
            </a:endParaRPr>
          </a:p>
          <a:p>
            <a:pPr algn="ctr"/>
            <a:r>
              <a:rPr lang="en-US" dirty="0" smtClean="0">
                <a:solidFill>
                  <a:schemeClr val="tx1"/>
                </a:solidFill>
              </a:rPr>
              <a:t>Tool</a:t>
            </a:r>
            <a:endParaRPr lang="en-US" dirty="0">
              <a:solidFill>
                <a:schemeClr val="tx1"/>
              </a:solidFill>
            </a:endParaRPr>
          </a:p>
        </p:txBody>
      </p:sp>
      <p:sp>
        <p:nvSpPr>
          <p:cNvPr id="30" name="Rectangle 29"/>
          <p:cNvSpPr/>
          <p:nvPr/>
        </p:nvSpPr>
        <p:spPr>
          <a:xfrm>
            <a:off x="5562600" y="5257800"/>
            <a:ext cx="1143000" cy="5334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DFinder</a:t>
            </a:r>
            <a:endParaRPr lang="en-US" dirty="0">
              <a:solidFill>
                <a:schemeClr val="tx1"/>
              </a:solidFill>
            </a:endParaRPr>
          </a:p>
        </p:txBody>
      </p:sp>
      <p:sp>
        <p:nvSpPr>
          <p:cNvPr id="36" name="TextBox 35"/>
          <p:cNvSpPr txBox="1"/>
          <p:nvPr/>
        </p:nvSpPr>
        <p:spPr>
          <a:xfrm>
            <a:off x="6781800" y="5410200"/>
            <a:ext cx="2286000" cy="1323439"/>
          </a:xfrm>
          <a:prstGeom prst="rect">
            <a:avLst/>
          </a:prstGeom>
          <a:solidFill>
            <a:schemeClr val="bg1"/>
          </a:solidFill>
          <a:ln w="12700">
            <a:solidFill>
              <a:schemeClr val="tx1"/>
            </a:solidFill>
          </a:ln>
        </p:spPr>
        <p:txBody>
          <a:bodyPr wrap="square" rtlCol="0">
            <a:spAutoFit/>
          </a:bodyPr>
          <a:lstStyle/>
          <a:p>
            <a:r>
              <a:rPr lang="en-US" sz="1600" dirty="0" smtClean="0"/>
              <a:t>Model interpreters generate scheduling specifications and import results.  BIP analysis is under development.</a:t>
            </a:r>
            <a:endParaRPr lang="en-US" sz="1600" dirty="0"/>
          </a:p>
        </p:txBody>
      </p:sp>
      <p:sp>
        <p:nvSpPr>
          <p:cNvPr id="37" name="Up-Down Arrow 36"/>
          <p:cNvSpPr/>
          <p:nvPr/>
        </p:nvSpPr>
        <p:spPr>
          <a:xfrm rot="4394575">
            <a:off x="4570308" y="3708678"/>
            <a:ext cx="381000" cy="1724833"/>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4114800"/>
            <a:ext cx="6858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Sched</a:t>
            </a:r>
            <a:r>
              <a:rPr lang="en-US" sz="1400" dirty="0" smtClean="0">
                <a:solidFill>
                  <a:schemeClr val="tx1"/>
                </a:solidFill>
              </a:rPr>
              <a:t> Spec</a:t>
            </a:r>
            <a:endParaRPr lang="en-US" sz="1400" dirty="0">
              <a:solidFill>
                <a:schemeClr val="tx1"/>
              </a:solidFill>
            </a:endParaRPr>
          </a:p>
        </p:txBody>
      </p:sp>
      <p:sp>
        <p:nvSpPr>
          <p:cNvPr id="35" name="Rectangle 34"/>
          <p:cNvSpPr/>
          <p:nvPr/>
        </p:nvSpPr>
        <p:spPr>
          <a:xfrm>
            <a:off x="4648200" y="4648200"/>
            <a:ext cx="762000" cy="381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Release Times</a:t>
            </a:r>
            <a:endParaRPr lang="en-US" sz="1400" dirty="0">
              <a:solidFill>
                <a:schemeClr val="tx1"/>
              </a:solidFill>
            </a:endParaRPr>
          </a:p>
        </p:txBody>
      </p:sp>
      <p:sp>
        <p:nvSpPr>
          <p:cNvPr id="38" name="Up-Down Arrow 37"/>
          <p:cNvSpPr/>
          <p:nvPr/>
        </p:nvSpPr>
        <p:spPr>
          <a:xfrm rot="6186058">
            <a:off x="4592836" y="4536507"/>
            <a:ext cx="381000" cy="173768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800600" y="5257800"/>
            <a:ext cx="5334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BIP </a:t>
            </a:r>
          </a:p>
          <a:p>
            <a:pPr algn="ctr"/>
            <a:r>
              <a:rPr lang="en-US" sz="1400" dirty="0" smtClean="0">
                <a:solidFill>
                  <a:schemeClr val="tx1"/>
                </a:solidFill>
              </a:rPr>
              <a:t>Spec</a:t>
            </a:r>
            <a:endParaRPr lang="en-US" sz="1400" dirty="0">
              <a:solidFill>
                <a:schemeClr val="tx1"/>
              </a:solidFill>
            </a:endParaRPr>
          </a:p>
        </p:txBody>
      </p:sp>
      <p:sp>
        <p:nvSpPr>
          <p:cNvPr id="39" name="Rectangle 38"/>
          <p:cNvSpPr/>
          <p:nvPr/>
        </p:nvSpPr>
        <p:spPr>
          <a:xfrm>
            <a:off x="68580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5400000">
            <a:off x="3695700" y="4838700"/>
            <a:ext cx="1447800" cy="4572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Model</a:t>
            </a:r>
          </a:p>
          <a:p>
            <a:pPr algn="ctr"/>
            <a:r>
              <a:rPr lang="en-US" sz="1400" b="1" dirty="0" smtClean="0">
                <a:solidFill>
                  <a:schemeClr val="tx1"/>
                </a:solidFill>
              </a:rPr>
              <a:t>Transformations</a:t>
            </a:r>
            <a:endParaRPr lang="en-US" sz="1400"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Quadrotor</a:t>
            </a:r>
            <a:r>
              <a:rPr lang="en-US" dirty="0" smtClean="0"/>
              <a:t>: Schedule</a:t>
            </a:r>
            <a:br>
              <a:rPr lang="en-US" dirty="0" smtClean="0"/>
            </a:br>
            <a:r>
              <a:rPr lang="en-US" dirty="0" smtClean="0"/>
              <a:t>Verification and Generation</a:t>
            </a:r>
            <a:endParaRPr lang="en-US" dirty="0"/>
          </a:p>
        </p:txBody>
      </p:sp>
      <p:sp>
        <p:nvSpPr>
          <p:cNvPr id="3" name="Content Placeholder 2"/>
          <p:cNvSpPr>
            <a:spLocks noGrp="1"/>
          </p:cNvSpPr>
          <p:nvPr>
            <p:ph sz="half" idx="1"/>
          </p:nvPr>
        </p:nvSpPr>
        <p:spPr>
          <a:xfrm>
            <a:off x="152400" y="2209800"/>
            <a:ext cx="4800600" cy="4419600"/>
          </a:xfrm>
          <a:ln>
            <a:solidFill>
              <a:schemeClr val="tx1"/>
            </a:solidFill>
          </a:ln>
        </p:spPr>
        <p:txBody>
          <a:bodyPr>
            <a:normAutofit fontScale="40000" lnSpcReduction="20000"/>
          </a:bodyPr>
          <a:lstStyle/>
          <a:p>
            <a:pPr>
              <a:buNone/>
            </a:pPr>
            <a:r>
              <a:rPr lang="en-US" b="1" dirty="0" smtClean="0"/>
              <a:t>Resolution 5us</a:t>
            </a:r>
          </a:p>
          <a:p>
            <a:pPr>
              <a:buNone/>
            </a:pPr>
            <a:endParaRPr lang="en-US" b="1" dirty="0" smtClean="0"/>
          </a:p>
          <a:p>
            <a:pPr>
              <a:buNone/>
            </a:pPr>
            <a:r>
              <a:rPr lang="en-US" b="1" dirty="0" smtClean="0"/>
              <a:t>Proc RS 4MHz 0s </a:t>
            </a:r>
            <a:r>
              <a:rPr lang="en-US" b="1" dirty="0" err="1" smtClean="0"/>
              <a:t>0s</a:t>
            </a:r>
            <a:endParaRPr lang="en-US" b="1" dirty="0" smtClean="0"/>
          </a:p>
          <a:p>
            <a:pPr>
              <a:buNone/>
            </a:pPr>
            <a:r>
              <a:rPr lang="en-US" b="1" dirty="0" smtClean="0"/>
              <a:t>Comp </a:t>
            </a:r>
            <a:r>
              <a:rPr lang="en-US" b="1" dirty="0" err="1" smtClean="0"/>
              <a:t>InnerLoop</a:t>
            </a:r>
            <a:r>
              <a:rPr lang="en-US" b="1" dirty="0" smtClean="0"/>
              <a:t> =50Hz 1ms</a:t>
            </a:r>
          </a:p>
          <a:p>
            <a:pPr>
              <a:buNone/>
            </a:pPr>
            <a:r>
              <a:rPr lang="en-US" b="1" dirty="0" smtClean="0"/>
              <a:t>Comp </a:t>
            </a:r>
            <a:r>
              <a:rPr lang="en-US" b="1" dirty="0" err="1" smtClean="0"/>
              <a:t>DataHandling</a:t>
            </a:r>
            <a:r>
              <a:rPr lang="en-US" b="1" dirty="0" smtClean="0"/>
              <a:t> =50Hz 1ms</a:t>
            </a:r>
          </a:p>
          <a:p>
            <a:pPr>
              <a:buNone/>
            </a:pPr>
            <a:r>
              <a:rPr lang="en-US" b="1" dirty="0" smtClean="0"/>
              <a:t>Comp ADC =50Hz 1us</a:t>
            </a:r>
          </a:p>
          <a:p>
            <a:pPr>
              <a:buNone/>
            </a:pPr>
            <a:r>
              <a:rPr lang="en-US" b="1" dirty="0" smtClean="0"/>
              <a:t>Comp </a:t>
            </a:r>
            <a:r>
              <a:rPr lang="en-US" b="1" dirty="0" err="1" smtClean="0"/>
              <a:t>SerialIn</a:t>
            </a:r>
            <a:r>
              <a:rPr lang="en-US" b="1" dirty="0" smtClean="0"/>
              <a:t> =50Hz 1ms</a:t>
            </a:r>
          </a:p>
          <a:p>
            <a:pPr>
              <a:buNone/>
            </a:pPr>
            <a:r>
              <a:rPr lang="en-US" b="1" dirty="0" smtClean="0"/>
              <a:t>Comp </a:t>
            </a:r>
            <a:r>
              <a:rPr lang="en-US" b="1" dirty="0" err="1" smtClean="0"/>
              <a:t>SerialOut</a:t>
            </a:r>
            <a:r>
              <a:rPr lang="en-US" b="1" dirty="0" smtClean="0"/>
              <a:t> =50Hz 1ms</a:t>
            </a:r>
          </a:p>
          <a:p>
            <a:pPr>
              <a:buNone/>
            </a:pPr>
            <a:r>
              <a:rPr lang="en-US" b="1" dirty="0" err="1" smtClean="0"/>
              <a:t>Msg</a:t>
            </a:r>
            <a:r>
              <a:rPr lang="en-US" b="1" dirty="0" smtClean="0"/>
              <a:t> </a:t>
            </a:r>
            <a:r>
              <a:rPr lang="en-US" b="1" dirty="0" err="1" smtClean="0"/>
              <a:t>DataHandling.sensor_data</a:t>
            </a:r>
            <a:r>
              <a:rPr lang="en-US" b="1" dirty="0" smtClean="0"/>
              <a:t> 8B RS/ADC RS/</a:t>
            </a:r>
            <a:r>
              <a:rPr lang="en-US" b="1" dirty="0" err="1" smtClean="0"/>
              <a:t>DataHandling</a:t>
            </a:r>
            <a:r>
              <a:rPr lang="en-US" b="1" dirty="0" smtClean="0"/>
              <a:t> </a:t>
            </a:r>
          </a:p>
          <a:p>
            <a:pPr>
              <a:buNone/>
            </a:pPr>
            <a:r>
              <a:rPr lang="en-US" b="1" dirty="0" err="1" smtClean="0"/>
              <a:t>Msg</a:t>
            </a:r>
            <a:r>
              <a:rPr lang="en-US" b="1" dirty="0" smtClean="0"/>
              <a:t> </a:t>
            </a:r>
            <a:r>
              <a:rPr lang="en-US" b="1" dirty="0" err="1" smtClean="0"/>
              <a:t>DataHandling.pos_ref</a:t>
            </a:r>
            <a:r>
              <a:rPr lang="en-US" b="1" dirty="0" smtClean="0"/>
              <a:t> 8B RS/</a:t>
            </a:r>
            <a:r>
              <a:rPr lang="en-US" b="1" dirty="0" err="1" smtClean="0"/>
              <a:t>SerialIn</a:t>
            </a:r>
            <a:r>
              <a:rPr lang="en-US" b="1" dirty="0" smtClean="0"/>
              <a:t> RS/</a:t>
            </a:r>
            <a:r>
              <a:rPr lang="en-US" b="1" dirty="0" err="1" smtClean="0"/>
              <a:t>DataHandling</a:t>
            </a:r>
            <a:r>
              <a:rPr lang="en-US" b="1" dirty="0" smtClean="0"/>
              <a:t> </a:t>
            </a:r>
          </a:p>
          <a:p>
            <a:pPr>
              <a:buNone/>
            </a:pPr>
            <a:r>
              <a:rPr lang="en-US" b="1" dirty="0" err="1" smtClean="0"/>
              <a:t>Msg</a:t>
            </a:r>
            <a:r>
              <a:rPr lang="en-US" b="1" dirty="0" smtClean="0"/>
              <a:t> </a:t>
            </a:r>
            <a:r>
              <a:rPr lang="en-US" b="1" dirty="0" err="1" smtClean="0"/>
              <a:t>InnerLoop.thrust_commands</a:t>
            </a:r>
            <a:r>
              <a:rPr lang="en-US" b="1" dirty="0" smtClean="0"/>
              <a:t> 8B RS/</a:t>
            </a:r>
            <a:r>
              <a:rPr lang="en-US" b="1" dirty="0" err="1" smtClean="0"/>
              <a:t>InnerLoop</a:t>
            </a:r>
            <a:r>
              <a:rPr lang="en-US" b="1" dirty="0" smtClean="0"/>
              <a:t> RS/</a:t>
            </a:r>
            <a:r>
              <a:rPr lang="en-US" b="1" dirty="0" err="1" smtClean="0"/>
              <a:t>SerialOut</a:t>
            </a:r>
            <a:endParaRPr lang="en-US" b="1" dirty="0" smtClean="0"/>
          </a:p>
          <a:p>
            <a:pPr>
              <a:buNone/>
            </a:pPr>
            <a:r>
              <a:rPr lang="en-US" b="1" dirty="0" err="1" smtClean="0"/>
              <a:t>Msg</a:t>
            </a:r>
            <a:r>
              <a:rPr lang="en-US" b="1" dirty="0" smtClean="0"/>
              <a:t> </a:t>
            </a:r>
            <a:r>
              <a:rPr lang="en-US" b="1" dirty="0" err="1" smtClean="0"/>
              <a:t>LocalOrder</a:t>
            </a:r>
            <a:r>
              <a:rPr lang="en-US" b="1" dirty="0" smtClean="0"/>
              <a:t> 1B RS/</a:t>
            </a:r>
            <a:r>
              <a:rPr lang="en-US" b="1" dirty="0" err="1" smtClean="0"/>
              <a:t>DataHandling</a:t>
            </a:r>
            <a:r>
              <a:rPr lang="en-US" b="1" dirty="0" smtClean="0"/>
              <a:t> RS/</a:t>
            </a:r>
            <a:r>
              <a:rPr lang="en-US" b="1" dirty="0" err="1" smtClean="0"/>
              <a:t>InnerLoop</a:t>
            </a:r>
            <a:endParaRPr lang="en-US" b="1" dirty="0" smtClean="0"/>
          </a:p>
          <a:p>
            <a:pPr>
              <a:buNone/>
            </a:pPr>
            <a:endParaRPr lang="en-US" b="1" dirty="0" smtClean="0"/>
          </a:p>
          <a:p>
            <a:pPr>
              <a:buNone/>
            </a:pPr>
            <a:endParaRPr lang="en-US" b="1" dirty="0" smtClean="0"/>
          </a:p>
          <a:p>
            <a:pPr>
              <a:buNone/>
            </a:pPr>
            <a:r>
              <a:rPr lang="en-US" b="1" dirty="0" smtClean="0"/>
              <a:t>Proc GS 100MHz 0s </a:t>
            </a:r>
            <a:r>
              <a:rPr lang="en-US" b="1" dirty="0" err="1" smtClean="0"/>
              <a:t>0s</a:t>
            </a:r>
            <a:endParaRPr lang="en-US" b="1" dirty="0" smtClean="0"/>
          </a:p>
          <a:p>
            <a:pPr>
              <a:buNone/>
            </a:pPr>
            <a:r>
              <a:rPr lang="en-US" b="1" dirty="0" smtClean="0"/>
              <a:t>Comp </a:t>
            </a:r>
            <a:r>
              <a:rPr lang="en-US" b="1" dirty="0" err="1" smtClean="0"/>
              <a:t>OuterLoop</a:t>
            </a:r>
            <a:r>
              <a:rPr lang="en-US" b="1" dirty="0" smtClean="0"/>
              <a:t> =50Hz 1ms</a:t>
            </a:r>
          </a:p>
          <a:p>
            <a:pPr>
              <a:buNone/>
            </a:pPr>
            <a:endParaRPr lang="en-US" b="1" dirty="0" smtClean="0"/>
          </a:p>
          <a:p>
            <a:pPr>
              <a:buNone/>
            </a:pPr>
            <a:r>
              <a:rPr lang="en-US" b="1" dirty="0" smtClean="0"/>
              <a:t>Bus TT_I2C 100kb 1ms</a:t>
            </a:r>
          </a:p>
          <a:p>
            <a:pPr>
              <a:buNone/>
            </a:pPr>
            <a:r>
              <a:rPr lang="en-US" b="1" dirty="0" err="1" smtClean="0"/>
              <a:t>Msg</a:t>
            </a:r>
            <a:r>
              <a:rPr lang="en-US" b="1" dirty="0" smtClean="0"/>
              <a:t> </a:t>
            </a:r>
            <a:r>
              <a:rPr lang="en-US" b="1" dirty="0" err="1" smtClean="0"/>
              <a:t>OuterLoop.ang_ref</a:t>
            </a:r>
            <a:r>
              <a:rPr lang="en-US" b="1" dirty="0" smtClean="0"/>
              <a:t> 8B GS/</a:t>
            </a:r>
            <a:r>
              <a:rPr lang="en-US" b="1" dirty="0" err="1" smtClean="0"/>
              <a:t>OuterLoop</a:t>
            </a:r>
            <a:r>
              <a:rPr lang="en-US" b="1" dirty="0" smtClean="0"/>
              <a:t> RS/</a:t>
            </a:r>
            <a:r>
              <a:rPr lang="en-US" b="1" dirty="0" err="1" smtClean="0"/>
              <a:t>InnerLoop</a:t>
            </a:r>
            <a:r>
              <a:rPr lang="en-US" b="1" dirty="0" smtClean="0"/>
              <a:t> </a:t>
            </a:r>
          </a:p>
          <a:p>
            <a:pPr>
              <a:buNone/>
            </a:pPr>
            <a:r>
              <a:rPr lang="en-US" b="1" dirty="0" err="1" smtClean="0"/>
              <a:t>Msg</a:t>
            </a:r>
            <a:r>
              <a:rPr lang="en-US" b="1" dirty="0" smtClean="0"/>
              <a:t> </a:t>
            </a:r>
            <a:r>
              <a:rPr lang="en-US" b="1" dirty="0" err="1" smtClean="0"/>
              <a:t>DataHandling.pos_msg</a:t>
            </a:r>
            <a:r>
              <a:rPr lang="en-US" b="1" dirty="0" smtClean="0"/>
              <a:t> 8B RS/</a:t>
            </a:r>
            <a:r>
              <a:rPr lang="en-US" b="1" dirty="0" err="1" smtClean="0"/>
              <a:t>DataHandling</a:t>
            </a:r>
            <a:r>
              <a:rPr lang="en-US" b="1" dirty="0" smtClean="0"/>
              <a:t> GS/</a:t>
            </a:r>
            <a:r>
              <a:rPr lang="en-US" b="1" dirty="0" err="1" smtClean="0"/>
              <a:t>OuterLoop</a:t>
            </a:r>
            <a:endParaRPr lang="en-US" b="1" dirty="0"/>
          </a:p>
        </p:txBody>
      </p:sp>
      <p:sp>
        <p:nvSpPr>
          <p:cNvPr id="4" name="Content Placeholder 3"/>
          <p:cNvSpPr txBox="1">
            <a:spLocks/>
          </p:cNvSpPr>
          <p:nvPr/>
        </p:nvSpPr>
        <p:spPr>
          <a:xfrm>
            <a:off x="5334000" y="2362200"/>
            <a:ext cx="3581400" cy="4267200"/>
          </a:xfrm>
          <a:prstGeom prst="rect">
            <a:avLst/>
          </a:prstGeom>
          <a:ln>
            <a:solidFill>
              <a:schemeClr val="tx1"/>
            </a:solidFill>
          </a:ln>
        </p:spPr>
        <p:txBody>
          <a:bodyPr>
            <a:noAutofit/>
          </a:bodyPr>
          <a:lstStyle/>
          <a:p>
            <a:pPr marL="342900" lvl="0" indent="-342900">
              <a:spcBef>
                <a:spcPct val="20000"/>
              </a:spcBef>
              <a:defRPr/>
            </a:pPr>
            <a:r>
              <a:rPr lang="en-US" sz="1400" b="1" dirty="0" err="1" smtClean="0"/>
              <a:t>Hyperperiod</a:t>
            </a:r>
            <a:r>
              <a:rPr lang="en-US" sz="1400" b="1" dirty="0" smtClean="0"/>
              <a:t> 20 ms</a:t>
            </a:r>
          </a:p>
          <a:p>
            <a:pPr marL="342900" lvl="0" indent="-342900">
              <a:spcBef>
                <a:spcPct val="20000"/>
              </a:spcBef>
              <a:defRPr/>
            </a:pPr>
            <a:endParaRPr lang="en-US" sz="1400" b="1" dirty="0" smtClean="0"/>
          </a:p>
          <a:p>
            <a:pPr marL="342900" lvl="0" indent="-342900">
              <a:spcBef>
                <a:spcPct val="20000"/>
              </a:spcBef>
              <a:defRPr/>
            </a:pPr>
            <a:r>
              <a:rPr lang="en-US" sz="1400" b="1" dirty="0" err="1" smtClean="0"/>
              <a:t>TTBusSync</a:t>
            </a:r>
            <a:r>
              <a:rPr lang="en-US" sz="1400" b="1" dirty="0" smtClean="0"/>
              <a:t> 0</a:t>
            </a:r>
          </a:p>
          <a:p>
            <a:pPr marL="342900" lvl="0" indent="-342900">
              <a:spcBef>
                <a:spcPct val="20000"/>
              </a:spcBef>
              <a:defRPr/>
            </a:pPr>
            <a:r>
              <a:rPr lang="en-US" sz="1400" b="1" dirty="0" err="1" smtClean="0"/>
              <a:t>Gumstix</a:t>
            </a:r>
            <a:r>
              <a:rPr lang="en-US" sz="1400" b="1" dirty="0" smtClean="0"/>
              <a:t>/EthernetIn_0 3</a:t>
            </a:r>
          </a:p>
          <a:p>
            <a:pPr marL="342900" lvl="0" indent="-342900">
              <a:spcBef>
                <a:spcPct val="20000"/>
              </a:spcBef>
              <a:defRPr/>
            </a:pPr>
            <a:r>
              <a:rPr lang="en-US" sz="1400" b="1" dirty="0" err="1" smtClean="0"/>
              <a:t>Gumstix</a:t>
            </a:r>
            <a:r>
              <a:rPr lang="en-US" sz="1400" b="1" dirty="0" smtClean="0"/>
              <a:t>/ReferenceHandler_0 5</a:t>
            </a:r>
          </a:p>
          <a:p>
            <a:pPr marL="342900" lvl="0" indent="-342900">
              <a:spcBef>
                <a:spcPct val="20000"/>
              </a:spcBef>
              <a:defRPr/>
            </a:pPr>
            <a:r>
              <a:rPr lang="en-US" sz="1400" b="1" dirty="0" err="1" smtClean="0"/>
              <a:t>Gumstix</a:t>
            </a:r>
            <a:r>
              <a:rPr lang="en-US" sz="1400" b="1" dirty="0" smtClean="0"/>
              <a:t>/OuterLoop_0 11</a:t>
            </a:r>
          </a:p>
          <a:p>
            <a:pPr marL="342900" lvl="0" indent="-342900">
              <a:spcBef>
                <a:spcPct val="20000"/>
              </a:spcBef>
              <a:defRPr/>
            </a:pPr>
            <a:endParaRPr lang="en-US" sz="1400" b="1" dirty="0" smtClean="0"/>
          </a:p>
          <a:p>
            <a:pPr marL="342900" lvl="0" indent="-342900">
              <a:spcBef>
                <a:spcPct val="20000"/>
              </a:spcBef>
              <a:defRPr/>
            </a:pPr>
            <a:r>
              <a:rPr lang="en-US" sz="1400" b="1" dirty="0" err="1" smtClean="0"/>
              <a:t>TTBusSync</a:t>
            </a:r>
            <a:r>
              <a:rPr lang="en-US" sz="1400" b="1" dirty="0" smtClean="0"/>
              <a:t> 0</a:t>
            </a:r>
          </a:p>
          <a:p>
            <a:pPr marL="342900" lvl="0" indent="-342900">
              <a:spcBef>
                <a:spcPct val="20000"/>
              </a:spcBef>
              <a:defRPr/>
            </a:pPr>
            <a:r>
              <a:rPr lang="en-US" sz="1400" b="1" dirty="0" err="1" smtClean="0"/>
              <a:t>Robostix</a:t>
            </a:r>
            <a:r>
              <a:rPr lang="en-US" sz="1400" b="1" dirty="0" smtClean="0"/>
              <a:t>/UARTIn1_0 3</a:t>
            </a:r>
          </a:p>
          <a:p>
            <a:pPr marL="342900" lvl="0" indent="-342900">
              <a:spcBef>
                <a:spcPct val="20000"/>
              </a:spcBef>
              <a:defRPr/>
            </a:pPr>
            <a:r>
              <a:rPr lang="en-US" sz="1400" b="1" dirty="0" err="1" smtClean="0"/>
              <a:t>Robostix</a:t>
            </a:r>
            <a:r>
              <a:rPr lang="en-US" sz="1400" b="1" dirty="0" smtClean="0"/>
              <a:t>/DataHandler_0 4</a:t>
            </a:r>
          </a:p>
          <a:p>
            <a:pPr marL="342900" lvl="0" indent="-342900">
              <a:spcBef>
                <a:spcPct val="20000"/>
              </a:spcBef>
              <a:defRPr/>
            </a:pPr>
            <a:r>
              <a:rPr lang="en-US" sz="1400" b="1" dirty="0" err="1" smtClean="0"/>
              <a:t>Robostix</a:t>
            </a:r>
            <a:r>
              <a:rPr lang="en-US" sz="1400" b="1" dirty="0" smtClean="0"/>
              <a:t>/InnerLoop_0 16</a:t>
            </a:r>
          </a:p>
          <a:p>
            <a:pPr marL="342900" lvl="0" indent="-342900">
              <a:spcBef>
                <a:spcPct val="20000"/>
              </a:spcBef>
              <a:defRPr/>
            </a:pPr>
            <a:r>
              <a:rPr lang="en-US" sz="1400" b="1" dirty="0" err="1" smtClean="0"/>
              <a:t>Robostix</a:t>
            </a:r>
            <a:r>
              <a:rPr lang="en-US" sz="1400" b="1" dirty="0" smtClean="0"/>
              <a:t>/UARTOut_0 17</a:t>
            </a:r>
          </a:p>
          <a:p>
            <a:pPr marL="342900" lvl="0" indent="-342900">
              <a:spcBef>
                <a:spcPct val="20000"/>
              </a:spcBef>
              <a:defRPr/>
            </a:pPr>
            <a:endParaRPr lang="en-US" sz="1400" b="1" dirty="0" smtClean="0"/>
          </a:p>
          <a:p>
            <a:pPr marL="342900" lvl="0" indent="-342900">
              <a:spcBef>
                <a:spcPct val="20000"/>
              </a:spcBef>
              <a:defRPr/>
            </a:pPr>
            <a:r>
              <a:rPr lang="en-US" sz="1400" b="1" dirty="0" err="1" smtClean="0"/>
              <a:t>TTBusSync</a:t>
            </a:r>
            <a:r>
              <a:rPr lang="en-US" sz="1400" b="1" dirty="0" smtClean="0"/>
              <a:t> 0</a:t>
            </a:r>
          </a:p>
          <a:p>
            <a:pPr marL="342900" lvl="0" indent="-342900">
              <a:spcBef>
                <a:spcPct val="20000"/>
              </a:spcBef>
              <a:defRPr/>
            </a:pPr>
            <a:r>
              <a:rPr lang="en-US" sz="1400" b="1" dirty="0" err="1" smtClean="0"/>
              <a:t>TTBus</a:t>
            </a:r>
            <a:r>
              <a:rPr lang="en-US" sz="1400" b="1" dirty="0" smtClean="0"/>
              <a:t>/DataHandler.Pos_Data_msg_0 7</a:t>
            </a:r>
          </a:p>
          <a:p>
            <a:pPr marL="342900" lvl="0" indent="-342900">
              <a:spcBef>
                <a:spcPct val="20000"/>
              </a:spcBef>
              <a:defRPr/>
            </a:pPr>
            <a:r>
              <a:rPr lang="en-US" sz="1400" b="1" dirty="0" err="1" smtClean="0"/>
              <a:t>TTBus</a:t>
            </a:r>
            <a:r>
              <a:rPr lang="en-US" sz="1400" b="1" dirty="0" smtClean="0"/>
              <a:t>/OuterLoop.Att_Ref_msg_0 1</a:t>
            </a:r>
            <a:endParaRPr kumimoji="0" 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5" name="Rounded Rectangle 4"/>
          <p:cNvSpPr/>
          <p:nvPr/>
        </p:nvSpPr>
        <p:spPr>
          <a:xfrm>
            <a:off x="6553200" y="1676400"/>
            <a:ext cx="2286000"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Calculated Schedule</a:t>
            </a:r>
            <a:endParaRPr lang="en-US" sz="1600" b="1" dirty="0">
              <a:solidFill>
                <a:srgbClr val="FFFFFF"/>
              </a:solidFill>
              <a:latin typeface="Arial" pitchFamily="34" charset="0"/>
              <a:cs typeface="Arial" pitchFamily="34" charset="0"/>
            </a:endParaRPr>
          </a:p>
        </p:txBody>
      </p:sp>
      <p:sp>
        <p:nvSpPr>
          <p:cNvPr id="6" name="Rounded Rectangle 5"/>
          <p:cNvSpPr/>
          <p:nvPr/>
        </p:nvSpPr>
        <p:spPr>
          <a:xfrm>
            <a:off x="1828800" y="1905000"/>
            <a:ext cx="2590800"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Schedule Specification</a:t>
            </a:r>
            <a:endParaRPr lang="en-US" sz="1600" b="1" dirty="0">
              <a:solidFill>
                <a:srgbClr val="FFFF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Visualization</a:t>
            </a:r>
            <a:endParaRPr lang="en-US" dirty="0"/>
          </a:p>
        </p:txBody>
      </p:sp>
      <p:pic>
        <p:nvPicPr>
          <p:cNvPr id="67586" name="Picture 2"/>
          <p:cNvPicPr>
            <a:picLocks noChangeAspect="1" noChangeArrowheads="1"/>
          </p:cNvPicPr>
          <p:nvPr/>
        </p:nvPicPr>
        <p:blipFill>
          <a:blip r:embed="rId2" cstate="print"/>
          <a:srcRect t="16055" r="30932" b="9234"/>
          <a:stretch>
            <a:fillRect/>
          </a:stretch>
        </p:blipFill>
        <p:spPr bwMode="auto">
          <a:xfrm>
            <a:off x="152399" y="1600200"/>
            <a:ext cx="4707651" cy="5257800"/>
          </a:xfrm>
          <a:prstGeom prst="rect">
            <a:avLst/>
          </a:prstGeom>
          <a:noFill/>
          <a:ln w="9525">
            <a:noFill/>
            <a:miter lim="800000"/>
            <a:headEnd/>
            <a:tailEnd/>
          </a:ln>
        </p:spPr>
      </p:pic>
      <p:sp>
        <p:nvSpPr>
          <p:cNvPr id="5" name="Content Placeholder 3"/>
          <p:cNvSpPr txBox="1">
            <a:spLocks/>
          </p:cNvSpPr>
          <p:nvPr/>
        </p:nvSpPr>
        <p:spPr>
          <a:xfrm>
            <a:off x="5334000" y="2362200"/>
            <a:ext cx="3581400" cy="4267200"/>
          </a:xfrm>
          <a:prstGeom prst="rect">
            <a:avLst/>
          </a:prstGeom>
          <a:ln>
            <a:solidFill>
              <a:schemeClr val="tx1"/>
            </a:solidFill>
          </a:ln>
        </p:spPr>
        <p:txBody>
          <a:bodyPr>
            <a:noAutofit/>
          </a:bodyPr>
          <a:lstStyle/>
          <a:p>
            <a:pPr marL="342900" lvl="0" indent="-342900">
              <a:spcBef>
                <a:spcPct val="20000"/>
              </a:spcBef>
              <a:defRPr/>
            </a:pPr>
            <a:r>
              <a:rPr lang="en-US" sz="1400" b="1" dirty="0" err="1" smtClean="0"/>
              <a:t>Hyperperiod</a:t>
            </a:r>
            <a:r>
              <a:rPr lang="en-US" sz="1400" b="1" dirty="0" smtClean="0"/>
              <a:t> 20 ms</a:t>
            </a:r>
          </a:p>
          <a:p>
            <a:pPr marL="342900" lvl="0" indent="-342900">
              <a:spcBef>
                <a:spcPct val="20000"/>
              </a:spcBef>
              <a:defRPr/>
            </a:pPr>
            <a:endParaRPr lang="en-US" sz="1400" b="1" dirty="0" smtClean="0"/>
          </a:p>
          <a:p>
            <a:pPr marL="342900" lvl="0" indent="-342900">
              <a:spcBef>
                <a:spcPct val="20000"/>
              </a:spcBef>
              <a:defRPr/>
            </a:pPr>
            <a:r>
              <a:rPr lang="en-US" sz="1400" b="1" dirty="0" err="1" smtClean="0"/>
              <a:t>TTBusSync</a:t>
            </a:r>
            <a:r>
              <a:rPr lang="en-US" sz="1400" b="1" dirty="0" smtClean="0"/>
              <a:t> 0</a:t>
            </a:r>
          </a:p>
          <a:p>
            <a:pPr marL="342900" lvl="0" indent="-342900">
              <a:spcBef>
                <a:spcPct val="20000"/>
              </a:spcBef>
              <a:defRPr/>
            </a:pPr>
            <a:r>
              <a:rPr lang="en-US" sz="1400" b="1" dirty="0" err="1" smtClean="0"/>
              <a:t>Gumstix</a:t>
            </a:r>
            <a:r>
              <a:rPr lang="en-US" sz="1400" b="1" dirty="0" smtClean="0"/>
              <a:t>/EthernetIn_0 3</a:t>
            </a:r>
          </a:p>
          <a:p>
            <a:pPr marL="342900" lvl="0" indent="-342900">
              <a:spcBef>
                <a:spcPct val="20000"/>
              </a:spcBef>
              <a:defRPr/>
            </a:pPr>
            <a:r>
              <a:rPr lang="en-US" sz="1400" b="1" dirty="0" err="1" smtClean="0"/>
              <a:t>Gumstix</a:t>
            </a:r>
            <a:r>
              <a:rPr lang="en-US" sz="1400" b="1" dirty="0" smtClean="0"/>
              <a:t>/ReferenceHandler_0 5</a:t>
            </a:r>
          </a:p>
          <a:p>
            <a:pPr marL="342900" lvl="0" indent="-342900">
              <a:spcBef>
                <a:spcPct val="20000"/>
              </a:spcBef>
              <a:defRPr/>
            </a:pPr>
            <a:r>
              <a:rPr lang="en-US" sz="1400" b="1" dirty="0" err="1" smtClean="0"/>
              <a:t>Gumstix</a:t>
            </a:r>
            <a:r>
              <a:rPr lang="en-US" sz="1400" b="1" dirty="0" smtClean="0"/>
              <a:t>/OuterLoop_0 11</a:t>
            </a:r>
          </a:p>
          <a:p>
            <a:pPr marL="342900" lvl="0" indent="-342900">
              <a:spcBef>
                <a:spcPct val="20000"/>
              </a:spcBef>
              <a:defRPr/>
            </a:pPr>
            <a:endParaRPr lang="en-US" sz="1400" b="1" dirty="0" smtClean="0"/>
          </a:p>
          <a:p>
            <a:pPr marL="342900" lvl="0" indent="-342900">
              <a:spcBef>
                <a:spcPct val="20000"/>
              </a:spcBef>
              <a:defRPr/>
            </a:pPr>
            <a:r>
              <a:rPr lang="en-US" sz="1400" b="1" dirty="0" err="1" smtClean="0"/>
              <a:t>TTBusSync</a:t>
            </a:r>
            <a:r>
              <a:rPr lang="en-US" sz="1400" b="1" dirty="0" smtClean="0"/>
              <a:t> 0</a:t>
            </a:r>
          </a:p>
          <a:p>
            <a:pPr marL="342900" lvl="0" indent="-342900">
              <a:spcBef>
                <a:spcPct val="20000"/>
              </a:spcBef>
              <a:defRPr/>
            </a:pPr>
            <a:r>
              <a:rPr lang="en-US" sz="1400" b="1" dirty="0" err="1" smtClean="0"/>
              <a:t>Robostix</a:t>
            </a:r>
            <a:r>
              <a:rPr lang="en-US" sz="1400" b="1" dirty="0" smtClean="0"/>
              <a:t>/UARTIn1_0 3</a:t>
            </a:r>
          </a:p>
          <a:p>
            <a:pPr marL="342900" lvl="0" indent="-342900">
              <a:spcBef>
                <a:spcPct val="20000"/>
              </a:spcBef>
              <a:defRPr/>
            </a:pPr>
            <a:r>
              <a:rPr lang="en-US" sz="1400" b="1" dirty="0" err="1" smtClean="0"/>
              <a:t>Robostix</a:t>
            </a:r>
            <a:r>
              <a:rPr lang="en-US" sz="1400" b="1" dirty="0" smtClean="0"/>
              <a:t>/DataHandler_0 4</a:t>
            </a:r>
          </a:p>
          <a:p>
            <a:pPr marL="342900" lvl="0" indent="-342900">
              <a:spcBef>
                <a:spcPct val="20000"/>
              </a:spcBef>
              <a:defRPr/>
            </a:pPr>
            <a:r>
              <a:rPr lang="en-US" sz="1400" b="1" dirty="0" err="1" smtClean="0"/>
              <a:t>Robostix</a:t>
            </a:r>
            <a:r>
              <a:rPr lang="en-US" sz="1400" b="1" dirty="0" smtClean="0"/>
              <a:t>/InnerLoop_0 16</a:t>
            </a:r>
          </a:p>
          <a:p>
            <a:pPr marL="342900" lvl="0" indent="-342900">
              <a:spcBef>
                <a:spcPct val="20000"/>
              </a:spcBef>
              <a:defRPr/>
            </a:pPr>
            <a:r>
              <a:rPr lang="en-US" sz="1400" b="1" dirty="0" err="1" smtClean="0"/>
              <a:t>Robostix</a:t>
            </a:r>
            <a:r>
              <a:rPr lang="en-US" sz="1400" b="1" dirty="0" smtClean="0"/>
              <a:t>/UARTOut_0 17</a:t>
            </a:r>
          </a:p>
          <a:p>
            <a:pPr marL="342900" lvl="0" indent="-342900">
              <a:spcBef>
                <a:spcPct val="20000"/>
              </a:spcBef>
              <a:defRPr/>
            </a:pPr>
            <a:endParaRPr lang="en-US" sz="1400" b="1" dirty="0" smtClean="0"/>
          </a:p>
          <a:p>
            <a:pPr marL="342900" lvl="0" indent="-342900">
              <a:spcBef>
                <a:spcPct val="20000"/>
              </a:spcBef>
              <a:defRPr/>
            </a:pPr>
            <a:r>
              <a:rPr lang="en-US" sz="1400" b="1" dirty="0" err="1" smtClean="0"/>
              <a:t>TTBusSync</a:t>
            </a:r>
            <a:r>
              <a:rPr lang="en-US" sz="1400" b="1" dirty="0" smtClean="0"/>
              <a:t> 0</a:t>
            </a:r>
          </a:p>
          <a:p>
            <a:pPr marL="342900" lvl="0" indent="-342900">
              <a:spcBef>
                <a:spcPct val="20000"/>
              </a:spcBef>
              <a:defRPr/>
            </a:pPr>
            <a:r>
              <a:rPr lang="en-US" sz="1400" b="1" dirty="0" err="1" smtClean="0"/>
              <a:t>TTBus</a:t>
            </a:r>
            <a:r>
              <a:rPr lang="en-US" sz="1400" b="1" dirty="0" smtClean="0"/>
              <a:t>/DataHandler.Pos_Data_msg_0 7</a:t>
            </a:r>
          </a:p>
          <a:p>
            <a:pPr marL="342900" lvl="0" indent="-342900">
              <a:spcBef>
                <a:spcPct val="20000"/>
              </a:spcBef>
              <a:defRPr/>
            </a:pPr>
            <a:r>
              <a:rPr lang="en-US" sz="1400" b="1" dirty="0" err="1" smtClean="0"/>
              <a:t>TTBus</a:t>
            </a:r>
            <a:r>
              <a:rPr lang="en-US" sz="1400" b="1" dirty="0" smtClean="0"/>
              <a:t>/OuterLoop.Att_Ref_msg_0 1</a:t>
            </a:r>
            <a:endParaRPr kumimoji="0" 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Rounded Rectangle 5"/>
          <p:cNvSpPr/>
          <p:nvPr/>
        </p:nvSpPr>
        <p:spPr>
          <a:xfrm>
            <a:off x="6553200" y="1676400"/>
            <a:ext cx="2286000"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Calculated Schedule</a:t>
            </a:r>
            <a:endParaRPr lang="en-US" sz="1600" b="1" dirty="0">
              <a:solidFill>
                <a:srgbClr val="FFFF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Generation</a:t>
            </a:r>
            <a:br>
              <a:rPr lang="en-US" dirty="0" smtClean="0"/>
            </a:br>
            <a:r>
              <a:rPr lang="en-US" dirty="0" smtClean="0"/>
              <a:t>&amp; Execution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6096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39" name="Rounded Rectangle 3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40" name="Rounded Rectangle 3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41" name="Rectangle 4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52400" y="5135940"/>
            <a:ext cx="2133600" cy="1569660"/>
          </a:xfrm>
          <a:prstGeom prst="rect">
            <a:avLst/>
          </a:prstGeom>
          <a:solidFill>
            <a:schemeClr val="bg1"/>
          </a:solidFill>
          <a:ln w="12700">
            <a:solidFill>
              <a:schemeClr val="tx1"/>
            </a:solidFill>
          </a:ln>
        </p:spPr>
        <p:txBody>
          <a:bodyPr wrap="square" rtlCol="0">
            <a:spAutoFit/>
          </a:bodyPr>
          <a:lstStyle/>
          <a:p>
            <a:r>
              <a:rPr lang="en-US" sz="1600" dirty="0" smtClean="0"/>
              <a:t>Model interpreters synthesize C code for controller functions and for platform-specific task/messaging wrappers.</a:t>
            </a:r>
            <a:endParaRPr lang="en-US" sz="1600" dirty="0"/>
          </a:p>
        </p:txBody>
      </p:sp>
      <p:sp>
        <p:nvSpPr>
          <p:cNvPr id="44" name="Rectangle 43"/>
          <p:cNvSpPr/>
          <p:nvPr/>
        </p:nvSpPr>
        <p:spPr>
          <a:xfrm>
            <a:off x="7086600" y="4191000"/>
            <a:ext cx="1828800" cy="326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Control Functions</a:t>
            </a:r>
            <a:endParaRPr lang="en-US" sz="1600" dirty="0">
              <a:solidFill>
                <a:schemeClr val="tx1"/>
              </a:solidFill>
            </a:endParaRPr>
          </a:p>
        </p:txBody>
      </p:sp>
      <p:sp>
        <p:nvSpPr>
          <p:cNvPr id="45" name="Rectangle 44"/>
          <p:cNvSpPr/>
          <p:nvPr/>
        </p:nvSpPr>
        <p:spPr>
          <a:xfrm>
            <a:off x="7086600" y="4572000"/>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Task/</a:t>
            </a:r>
            <a:r>
              <a:rPr lang="en-US" sz="1600" dirty="0" err="1" smtClean="0">
                <a:solidFill>
                  <a:schemeClr val="tx1"/>
                </a:solidFill>
              </a:rPr>
              <a:t>Msg</a:t>
            </a:r>
            <a:endParaRPr lang="en-US" sz="1600" dirty="0" smtClean="0">
              <a:solidFill>
                <a:schemeClr val="tx1"/>
              </a:solidFill>
            </a:endParaRPr>
          </a:p>
          <a:p>
            <a:pPr algn="ctr"/>
            <a:r>
              <a:rPr lang="en-US" sz="1600" dirty="0" smtClean="0">
                <a:solidFill>
                  <a:schemeClr val="tx1"/>
                </a:solidFill>
              </a:rPr>
              <a:t>Wrappers</a:t>
            </a:r>
            <a:endParaRPr lang="en-US" sz="1600" dirty="0">
              <a:solidFill>
                <a:schemeClr val="tx1"/>
              </a:solidFill>
            </a:endParaRPr>
          </a:p>
        </p:txBody>
      </p:sp>
      <p:sp>
        <p:nvSpPr>
          <p:cNvPr id="46" name="Rectangle 45"/>
          <p:cNvSpPr/>
          <p:nvPr/>
        </p:nvSpPr>
        <p:spPr>
          <a:xfrm>
            <a:off x="7086600" y="5160485"/>
            <a:ext cx="1828800" cy="2506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FRODO VM</a:t>
            </a:r>
            <a:endParaRPr lang="en-US" sz="1600" dirty="0">
              <a:solidFill>
                <a:schemeClr val="tx1"/>
              </a:solidFill>
            </a:endParaRPr>
          </a:p>
        </p:txBody>
      </p:sp>
      <p:sp>
        <p:nvSpPr>
          <p:cNvPr id="47" name="TextBox 46"/>
          <p:cNvSpPr txBox="1"/>
          <p:nvPr/>
        </p:nvSpPr>
        <p:spPr>
          <a:xfrm>
            <a:off x="4800600" y="3172361"/>
            <a:ext cx="2209800" cy="1323439"/>
          </a:xfrm>
          <a:prstGeom prst="rect">
            <a:avLst/>
          </a:prstGeom>
          <a:solidFill>
            <a:schemeClr val="bg1"/>
          </a:solidFill>
          <a:ln w="12700">
            <a:solidFill>
              <a:schemeClr val="tx1"/>
            </a:solidFill>
          </a:ln>
        </p:spPr>
        <p:txBody>
          <a:bodyPr wrap="square" rtlCol="0">
            <a:spAutoFit/>
          </a:bodyPr>
          <a:lstStyle/>
          <a:p>
            <a:r>
              <a:rPr lang="en-US" sz="1600" dirty="0" smtClean="0"/>
              <a:t>A platform-independent time-triggered virtual machine provides a synchronous distributed execution environment.</a:t>
            </a:r>
            <a:endParaRPr lang="en-US" sz="1600" dirty="0"/>
          </a:p>
        </p:txBody>
      </p:sp>
      <p:sp>
        <p:nvSpPr>
          <p:cNvPr id="54" name="Down Arrow 53"/>
          <p:cNvSpPr/>
          <p:nvPr/>
        </p:nvSpPr>
        <p:spPr>
          <a:xfrm rot="15776143">
            <a:off x="5392927" y="3124352"/>
            <a:ext cx="304800" cy="3103493"/>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rot="16200000">
            <a:off x="5400501" y="3419300"/>
            <a:ext cx="304800" cy="3067402"/>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a:off x="3886200" y="4724400"/>
            <a:ext cx="1143000" cy="5334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SoftwareGenerator</a:t>
            </a:r>
            <a:endParaRPr lang="en-US" dirty="0">
              <a:solidFill>
                <a:schemeClr val="tx1"/>
              </a:solidFill>
            </a:endParaRPr>
          </a:p>
        </p:txBody>
      </p:sp>
      <p:sp>
        <p:nvSpPr>
          <p:cNvPr id="29" name="Rectangle 28"/>
          <p:cNvSpPr/>
          <p:nvPr/>
        </p:nvSpPr>
        <p:spPr>
          <a:xfrm>
            <a:off x="7086600" y="5465285"/>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TrueTime (Simulink)</a:t>
            </a:r>
          </a:p>
          <a:p>
            <a:pPr algn="ctr"/>
            <a:r>
              <a:rPr lang="en-US" sz="1600" dirty="0" smtClean="0">
                <a:solidFill>
                  <a:schemeClr val="tx1"/>
                </a:solidFill>
              </a:rPr>
              <a:t>xPC Target (HIL)</a:t>
            </a:r>
          </a:p>
        </p:txBody>
      </p:sp>
      <p:sp>
        <p:nvSpPr>
          <p:cNvPr id="30" name="TextBox 29"/>
          <p:cNvSpPr txBox="1"/>
          <p:nvPr/>
        </p:nvSpPr>
        <p:spPr>
          <a:xfrm>
            <a:off x="4800600" y="5334000"/>
            <a:ext cx="2209800" cy="1323439"/>
          </a:xfrm>
          <a:prstGeom prst="rect">
            <a:avLst/>
          </a:prstGeom>
          <a:solidFill>
            <a:schemeClr val="bg1"/>
          </a:solidFill>
          <a:ln w="12700">
            <a:solidFill>
              <a:schemeClr val="tx1"/>
            </a:solidFill>
          </a:ln>
        </p:spPr>
        <p:txBody>
          <a:bodyPr wrap="square" rtlCol="0">
            <a:spAutoFit/>
          </a:bodyPr>
          <a:lstStyle/>
          <a:p>
            <a:r>
              <a:rPr lang="en-US" sz="1600" dirty="0" smtClean="0"/>
              <a:t>TrueTime provides platform-specific simulation, and the xPC target enables hardware-in-the-loop.</a:t>
            </a:r>
            <a:endParaRPr 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Assessment </a:t>
            </a:r>
            <a:br>
              <a:rPr lang="en-US" dirty="0" smtClean="0"/>
            </a:br>
            <a:r>
              <a:rPr lang="en-US" dirty="0" smtClean="0"/>
              <a:t>&amp; Refinement (in progress)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6096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39" name="Rounded Rectangle 3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40" name="Rounded Rectangle 3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41" name="Rectangle 4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086600" y="4191000"/>
            <a:ext cx="1828800" cy="326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Control Functions</a:t>
            </a:r>
            <a:endParaRPr lang="en-US" sz="1600" dirty="0">
              <a:solidFill>
                <a:schemeClr val="tx1"/>
              </a:solidFill>
            </a:endParaRPr>
          </a:p>
        </p:txBody>
      </p:sp>
      <p:sp>
        <p:nvSpPr>
          <p:cNvPr id="45" name="Rectangle 44"/>
          <p:cNvSpPr/>
          <p:nvPr/>
        </p:nvSpPr>
        <p:spPr>
          <a:xfrm>
            <a:off x="7086600" y="4572000"/>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Task/</a:t>
            </a:r>
            <a:r>
              <a:rPr lang="en-US" sz="1600" dirty="0" err="1" smtClean="0">
                <a:solidFill>
                  <a:schemeClr val="tx1"/>
                </a:solidFill>
              </a:rPr>
              <a:t>Msg</a:t>
            </a:r>
            <a:endParaRPr lang="en-US" sz="1600" dirty="0" smtClean="0">
              <a:solidFill>
                <a:schemeClr val="tx1"/>
              </a:solidFill>
            </a:endParaRPr>
          </a:p>
          <a:p>
            <a:pPr algn="ctr"/>
            <a:r>
              <a:rPr lang="en-US" sz="1600" dirty="0" smtClean="0">
                <a:solidFill>
                  <a:schemeClr val="tx1"/>
                </a:solidFill>
              </a:rPr>
              <a:t>Wrappers</a:t>
            </a:r>
            <a:endParaRPr lang="en-US" sz="1600" dirty="0">
              <a:solidFill>
                <a:schemeClr val="tx1"/>
              </a:solidFill>
            </a:endParaRPr>
          </a:p>
        </p:txBody>
      </p:sp>
      <p:sp>
        <p:nvSpPr>
          <p:cNvPr id="46" name="Rectangle 45"/>
          <p:cNvSpPr/>
          <p:nvPr/>
        </p:nvSpPr>
        <p:spPr>
          <a:xfrm>
            <a:off x="7086600" y="5160485"/>
            <a:ext cx="1828800" cy="2506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FRODO VM</a:t>
            </a:r>
            <a:endParaRPr lang="en-US" sz="1600" dirty="0">
              <a:solidFill>
                <a:schemeClr val="tx1"/>
              </a:solidFill>
            </a:endParaRPr>
          </a:p>
        </p:txBody>
      </p:sp>
      <p:sp>
        <p:nvSpPr>
          <p:cNvPr id="29" name="Rectangle 28"/>
          <p:cNvSpPr/>
          <p:nvPr/>
        </p:nvSpPr>
        <p:spPr>
          <a:xfrm>
            <a:off x="7086600" y="5465285"/>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TrueTime (Simulink)</a:t>
            </a:r>
          </a:p>
          <a:p>
            <a:pPr algn="ctr"/>
            <a:r>
              <a:rPr lang="en-US" sz="1600" dirty="0" smtClean="0">
                <a:solidFill>
                  <a:schemeClr val="tx1"/>
                </a:solidFill>
              </a:rPr>
              <a:t>xPC Target (HIL)</a:t>
            </a:r>
          </a:p>
        </p:txBody>
      </p:sp>
      <p:sp>
        <p:nvSpPr>
          <p:cNvPr id="31" name="Rounded Rectangle 30"/>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32" name="Rounded Rectangle 31"/>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2" name="Rectangle 41"/>
          <p:cNvSpPr/>
          <p:nvPr/>
        </p:nvSpPr>
        <p:spPr>
          <a:xfrm>
            <a:off x="2395251"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04800" y="54102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 Assessment</a:t>
            </a:r>
            <a:endParaRPr lang="en-US" dirty="0"/>
          </a:p>
        </p:txBody>
      </p:sp>
      <p:sp>
        <p:nvSpPr>
          <p:cNvPr id="50" name="Up-Down Arrow 49"/>
          <p:cNvSpPr/>
          <p:nvPr/>
        </p:nvSpPr>
        <p:spPr>
          <a:xfrm rot="5400000">
            <a:off x="4343400" y="3124201"/>
            <a:ext cx="381000" cy="5257799"/>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00800" y="54102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7" name="Rectangle 36"/>
          <p:cNvSpPr/>
          <p:nvPr/>
        </p:nvSpPr>
        <p:spPr>
          <a:xfrm>
            <a:off x="2438400" y="5410200"/>
            <a:ext cx="23622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Matlab analysis scripts</a:t>
            </a:r>
            <a:endParaRPr lang="en-US" dirty="0">
              <a:solidFill>
                <a:schemeClr val="tx1"/>
              </a:solidFill>
            </a:endParaRPr>
          </a:p>
        </p:txBody>
      </p:sp>
      <p:sp>
        <p:nvSpPr>
          <p:cNvPr id="57" name="Rectangle 56"/>
          <p:cNvSpPr/>
          <p:nvPr/>
        </p:nvSpPr>
        <p:spPr>
          <a:xfrm>
            <a:off x="152400" y="32004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810000" y="3962400"/>
            <a:ext cx="3048000" cy="1077218"/>
          </a:xfrm>
          <a:prstGeom prst="rect">
            <a:avLst/>
          </a:prstGeom>
          <a:solidFill>
            <a:schemeClr val="bg1"/>
          </a:solidFill>
          <a:ln w="12700">
            <a:solidFill>
              <a:schemeClr val="tx1"/>
            </a:solidFill>
          </a:ln>
        </p:spPr>
        <p:txBody>
          <a:bodyPr wrap="square" rtlCol="0">
            <a:spAutoFit/>
          </a:bodyPr>
          <a:lstStyle/>
          <a:p>
            <a:r>
              <a:rPr lang="en-US" sz="1600" dirty="0" smtClean="0"/>
              <a:t>In the TrueTime and HIL execution environments we can measure the effects of platform uncertainty on controller performance.</a:t>
            </a:r>
            <a:endParaRPr lang="en-US" sz="1600" dirty="0"/>
          </a:p>
        </p:txBody>
      </p:sp>
      <p:sp>
        <p:nvSpPr>
          <p:cNvPr id="49" name="Rectangle 48"/>
          <p:cNvSpPr/>
          <p:nvPr/>
        </p:nvSpPr>
        <p:spPr>
          <a:xfrm>
            <a:off x="5029200" y="5791200"/>
            <a:ext cx="9144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Tuning</a:t>
            </a:r>
            <a:endParaRPr lang="en-US" dirty="0">
              <a:solidFill>
                <a:schemeClr val="tx1"/>
              </a:solidFill>
            </a:endParaRPr>
          </a:p>
        </p:txBody>
      </p:sp>
      <p:sp>
        <p:nvSpPr>
          <p:cNvPr id="28" name="TextBox 27"/>
          <p:cNvSpPr txBox="1"/>
          <p:nvPr/>
        </p:nvSpPr>
        <p:spPr>
          <a:xfrm>
            <a:off x="533400" y="3657600"/>
            <a:ext cx="2667000" cy="1323439"/>
          </a:xfrm>
          <a:prstGeom prst="rect">
            <a:avLst/>
          </a:prstGeom>
          <a:solidFill>
            <a:schemeClr val="bg1"/>
          </a:solidFill>
          <a:ln w="12700">
            <a:solidFill>
              <a:schemeClr val="tx1"/>
            </a:solidFill>
          </a:ln>
        </p:spPr>
        <p:txBody>
          <a:bodyPr wrap="square" rtlCol="0">
            <a:spAutoFit/>
          </a:bodyPr>
          <a:lstStyle/>
          <a:p>
            <a:r>
              <a:rPr lang="en-US" sz="1600" dirty="0" smtClean="0"/>
              <a:t>Control designers can use the same tests to assess controller stability and performance, closing the loop on the design flow.</a:t>
            </a: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p:cNvSpPr>
          <p:nvPr/>
        </p:nvSpPr>
        <p:spPr bwMode="auto">
          <a:xfrm>
            <a:off x="152400" y="2070497"/>
            <a:ext cx="4253508" cy="3339703"/>
          </a:xfrm>
          <a:prstGeom prst="rect">
            <a:avLst/>
          </a:prstGeom>
          <a:noFill/>
          <a:ln w="12700">
            <a:noFill/>
            <a:miter lim="800000"/>
            <a:headEnd/>
            <a:tailEnd/>
          </a:ln>
        </p:spPr>
        <p:txBody>
          <a:bodyPr lIns="0" tIns="0" rIns="0" bIns="0"/>
          <a:lstStyle/>
          <a:p>
            <a:pPr marL="267881" indent="-267881">
              <a:spcBef>
                <a:spcPts val="2109"/>
              </a:spcBef>
              <a:buSzPct val="125000"/>
              <a:buFont typeface="Gill Sans" charset="0"/>
              <a:buChar char="•"/>
            </a:pPr>
            <a:r>
              <a:rPr lang="en-US" sz="2400" dirty="0">
                <a:ea typeface="Gill Sans" charset="0"/>
                <a:cs typeface="Gill Sans" charset="0"/>
              </a:rPr>
              <a:t>Task-level execution</a:t>
            </a:r>
          </a:p>
          <a:p>
            <a:pPr marL="267881" indent="-267881">
              <a:spcBef>
                <a:spcPts val="2109"/>
              </a:spcBef>
              <a:buSzPct val="125000"/>
              <a:buFont typeface="Gill Sans" charset="0"/>
              <a:buChar char="•"/>
            </a:pPr>
            <a:r>
              <a:rPr lang="en-US" sz="2400" dirty="0">
                <a:ea typeface="Gill Sans" charset="0"/>
                <a:cs typeface="Gill Sans" charset="0"/>
              </a:rPr>
              <a:t>Diverse &amp; detailed network models</a:t>
            </a:r>
          </a:p>
          <a:p>
            <a:pPr marL="267881" indent="-267881">
              <a:spcBef>
                <a:spcPts val="2109"/>
              </a:spcBef>
              <a:buSzPct val="125000"/>
              <a:buFont typeface="Gill Sans" charset="0"/>
              <a:buChar char="•"/>
            </a:pPr>
            <a:r>
              <a:rPr lang="en-US" sz="2400" dirty="0">
                <a:ea typeface="Gill Sans" charset="0"/>
                <a:cs typeface="Gill Sans" charset="0"/>
              </a:rPr>
              <a:t>C++/M-code/SL-block integration</a:t>
            </a:r>
          </a:p>
          <a:p>
            <a:pPr marL="267881" indent="-267881">
              <a:spcBef>
                <a:spcPts val="2109"/>
              </a:spcBef>
              <a:buSzPct val="125000"/>
              <a:buFont typeface="Gill Sans" charset="0"/>
              <a:buChar char="•"/>
            </a:pPr>
            <a:r>
              <a:rPr lang="en-US" sz="2400" dirty="0">
                <a:ea typeface="Gill Sans" charset="0"/>
                <a:cs typeface="Gill Sans" charset="0"/>
              </a:rPr>
              <a:t>Highly flexible on-line scheduler + API</a:t>
            </a:r>
          </a:p>
          <a:p>
            <a:pPr marL="267881" indent="-267881">
              <a:spcBef>
                <a:spcPts val="2109"/>
              </a:spcBef>
              <a:buSzPct val="125000"/>
              <a:buFont typeface="Gill Sans" charset="0"/>
              <a:buChar char="•"/>
            </a:pPr>
            <a:r>
              <a:rPr lang="en-US" sz="2400" dirty="0">
                <a:ea typeface="Gill Sans" charset="0"/>
                <a:cs typeface="Gill Sans" charset="0"/>
              </a:rPr>
              <a:t>Standard Simulink visualization of schedule execution</a:t>
            </a:r>
          </a:p>
        </p:txBody>
      </p:sp>
      <p:pic>
        <p:nvPicPr>
          <p:cNvPr id="24578" name="Picture 2"/>
          <p:cNvPicPr>
            <a:picLocks noChangeAspect="1" noChangeArrowheads="1"/>
          </p:cNvPicPr>
          <p:nvPr/>
        </p:nvPicPr>
        <p:blipFill>
          <a:blip r:embed="rId3" cstate="print"/>
          <a:srcRect/>
          <a:stretch>
            <a:fillRect/>
          </a:stretch>
        </p:blipFill>
        <p:spPr bwMode="auto">
          <a:xfrm>
            <a:off x="4495800" y="2362201"/>
            <a:ext cx="4582952" cy="3810000"/>
          </a:xfrm>
          <a:prstGeom prst="rect">
            <a:avLst/>
          </a:prstGeom>
          <a:noFill/>
          <a:ln w="12700">
            <a:noFill/>
            <a:miter lim="800000"/>
            <a:headEnd/>
            <a:tailEnd/>
          </a:ln>
        </p:spPr>
      </p:pic>
      <p:sp>
        <p:nvSpPr>
          <p:cNvPr id="18436" name="Rectangle 3"/>
          <p:cNvSpPr>
            <a:spLocks noGrp="1" noChangeArrowheads="1"/>
          </p:cNvSpPr>
          <p:nvPr>
            <p:ph type="title"/>
          </p:nvPr>
        </p:nvSpPr>
        <p:spPr>
          <a:xfrm>
            <a:off x="750094" y="665559"/>
            <a:ext cx="7643813" cy="553641"/>
          </a:xfrm>
        </p:spPr>
        <p:txBody>
          <a:bodyPr/>
          <a:lstStyle/>
          <a:p>
            <a:pPr eaLnBrk="1" hangingPunct="1"/>
            <a:r>
              <a:rPr lang="en-US" sz="2800" b="1" dirty="0" err="1" smtClean="0"/>
              <a:t>TrueTime</a:t>
            </a:r>
            <a:r>
              <a:rPr lang="en-US" sz="2800" b="1" dirty="0" smtClean="0"/>
              <a:t> toolkit for Simulink</a:t>
            </a:r>
            <a:endParaRPr lang="en-US" sz="2800" b="1" dirty="0" smtClean="0">
              <a:ea typeface="ヒラギノ角ゴ ProN W6" charset="0"/>
              <a:cs typeface="ヒラギノ角ゴ ProN W6" charset="0"/>
            </a:endParaRPr>
          </a:p>
        </p:txBody>
      </p:sp>
      <p:sp>
        <p:nvSpPr>
          <p:cNvPr id="18438" name="Rectangle 5"/>
          <p:cNvSpPr>
            <a:spLocks/>
          </p:cNvSpPr>
          <p:nvPr/>
        </p:nvSpPr>
        <p:spPr bwMode="auto">
          <a:xfrm>
            <a:off x="76200" y="1295400"/>
            <a:ext cx="9144000" cy="946547"/>
          </a:xfrm>
          <a:prstGeom prst="rect">
            <a:avLst/>
          </a:prstGeom>
          <a:noFill/>
          <a:ln w="12700">
            <a:noFill/>
            <a:miter lim="800000"/>
            <a:headEnd/>
            <a:tailEnd/>
          </a:ln>
        </p:spPr>
        <p:txBody>
          <a:bodyPr lIns="0" tIns="0" rIns="0" bIns="0" anchor="ctr"/>
          <a:lstStyle/>
          <a:p>
            <a:pPr algn="l"/>
            <a:r>
              <a:rPr lang="en-US" dirty="0">
                <a:solidFill>
                  <a:schemeClr val="tx1"/>
                </a:solidFill>
                <a:ea typeface="Gill Sans" charset="0"/>
                <a:cs typeface="Gill Sans" charset="0"/>
              </a:rPr>
              <a:t>Set of Simulink blocks for simulating task scheduling and execution and network communication.</a:t>
            </a:r>
          </a:p>
        </p:txBody>
      </p:sp>
      <p:sp>
        <p:nvSpPr>
          <p:cNvPr id="18440" name="Line 8"/>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18442"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28675" name="Rectangle 2"/>
          <p:cNvSpPr>
            <a:spLocks noGrp="1" noChangeArrowheads="1"/>
          </p:cNvSpPr>
          <p:nvPr>
            <p:ph type="title"/>
          </p:nvPr>
        </p:nvSpPr>
        <p:spPr>
          <a:xfrm>
            <a:off x="821531" y="665559"/>
            <a:ext cx="7643813" cy="553641"/>
          </a:xfrm>
        </p:spPr>
        <p:txBody>
          <a:bodyPr/>
          <a:lstStyle/>
          <a:p>
            <a:pPr eaLnBrk="1" hangingPunct="1"/>
            <a:r>
              <a:rPr lang="en-US" sz="2800" b="1" dirty="0" smtClean="0"/>
              <a:t>Mapping </a:t>
            </a:r>
            <a:r>
              <a:rPr lang="en-US" sz="2800" b="1" dirty="0" err="1" smtClean="0"/>
              <a:t>ESMoL</a:t>
            </a:r>
            <a:r>
              <a:rPr lang="en-US" sz="2800" b="1" dirty="0" smtClean="0"/>
              <a:t> to </a:t>
            </a:r>
            <a:r>
              <a:rPr lang="en-US" sz="2800" b="1" dirty="0" err="1" smtClean="0"/>
              <a:t>TrueTime</a:t>
            </a:r>
            <a:endParaRPr lang="en-US" sz="2800" b="1" dirty="0" smtClean="0">
              <a:ea typeface="ヒラギノ角ゴ ProN W6" charset="0"/>
              <a:cs typeface="ヒラギノ角ゴ ProN W6" charset="0"/>
            </a:endParaRPr>
          </a:p>
        </p:txBody>
      </p:sp>
      <p:sp>
        <p:nvSpPr>
          <p:cNvPr id="28677" name="Rectangle 4"/>
          <p:cNvSpPr>
            <a:spLocks/>
          </p:cNvSpPr>
          <p:nvPr/>
        </p:nvSpPr>
        <p:spPr bwMode="auto">
          <a:xfrm>
            <a:off x="254496" y="1600200"/>
            <a:ext cx="8554641" cy="946547"/>
          </a:xfrm>
          <a:prstGeom prst="rect">
            <a:avLst/>
          </a:prstGeom>
          <a:noFill/>
          <a:ln w="12700">
            <a:noFill/>
            <a:miter lim="800000"/>
            <a:headEnd/>
            <a:tailEnd/>
          </a:ln>
        </p:spPr>
        <p:txBody>
          <a:bodyPr lIns="0" tIns="0" rIns="0" bIns="0"/>
          <a:lstStyle/>
          <a:p>
            <a:pPr algn="l"/>
            <a:r>
              <a:rPr lang="en-US" dirty="0">
                <a:solidFill>
                  <a:schemeClr val="tx1"/>
                </a:solidFill>
                <a:ea typeface="Gill Sans" charset="0"/>
                <a:cs typeface="Gill Sans" charset="0"/>
              </a:rPr>
              <a:t>There is a mapping from </a:t>
            </a:r>
            <a:r>
              <a:rPr lang="en-US" dirty="0" err="1">
                <a:solidFill>
                  <a:schemeClr val="tx1"/>
                </a:solidFill>
                <a:ea typeface="Gill Sans" charset="0"/>
                <a:cs typeface="Gill Sans" charset="0"/>
              </a:rPr>
              <a:t>ESMoL</a:t>
            </a:r>
            <a:r>
              <a:rPr lang="en-US" dirty="0">
                <a:solidFill>
                  <a:schemeClr val="tx1"/>
                </a:solidFill>
                <a:ea typeface="Gill Sans" charset="0"/>
                <a:cs typeface="Gill Sans" charset="0"/>
              </a:rPr>
              <a:t> model software &amp; hardware elements to </a:t>
            </a:r>
            <a:r>
              <a:rPr lang="en-US" dirty="0" err="1">
                <a:solidFill>
                  <a:schemeClr val="tx1"/>
                </a:solidFill>
                <a:ea typeface="Gill Sans" charset="0"/>
                <a:cs typeface="Gill Sans" charset="0"/>
              </a:rPr>
              <a:t>TrueTime</a:t>
            </a:r>
            <a:r>
              <a:rPr lang="en-US" dirty="0">
                <a:solidFill>
                  <a:schemeClr val="tx1"/>
                </a:solidFill>
                <a:ea typeface="Gill Sans" charset="0"/>
                <a:cs typeface="Gill Sans" charset="0"/>
              </a:rPr>
              <a:t> blocks and code:</a:t>
            </a:r>
          </a:p>
        </p:txBody>
      </p:sp>
      <p:pic>
        <p:nvPicPr>
          <p:cNvPr id="44040" name="Picture 8"/>
          <p:cNvPicPr>
            <a:picLocks noChangeAspect="1" noChangeArrowheads="1"/>
          </p:cNvPicPr>
          <p:nvPr/>
        </p:nvPicPr>
        <p:blipFill>
          <a:blip r:embed="rId2" cstate="print"/>
          <a:srcRect l="4008" t="19936" r="69205" b="48436"/>
          <a:stretch>
            <a:fillRect/>
          </a:stretch>
        </p:blipFill>
        <p:spPr bwMode="auto">
          <a:xfrm>
            <a:off x="5223867" y="1884164"/>
            <a:ext cx="1607344" cy="1276945"/>
          </a:xfrm>
          <a:prstGeom prst="rect">
            <a:avLst/>
          </a:prstGeom>
          <a:noFill/>
          <a:ln w="12700">
            <a:noFill/>
            <a:miter lim="800000"/>
            <a:headEnd/>
            <a:tailEnd/>
          </a:ln>
        </p:spPr>
      </p:pic>
      <p:pic>
        <p:nvPicPr>
          <p:cNvPr id="44041" name="Picture 9"/>
          <p:cNvPicPr>
            <a:picLocks noChangeAspect="1" noChangeArrowheads="1"/>
          </p:cNvPicPr>
          <p:nvPr/>
        </p:nvPicPr>
        <p:blipFill>
          <a:blip r:embed="rId2" cstate="print"/>
          <a:srcRect l="33183" t="22337" r="44791" b="54218"/>
          <a:stretch>
            <a:fillRect/>
          </a:stretch>
        </p:blipFill>
        <p:spPr bwMode="auto">
          <a:xfrm>
            <a:off x="5277445" y="3205758"/>
            <a:ext cx="1595066" cy="1143000"/>
          </a:xfrm>
          <a:prstGeom prst="rect">
            <a:avLst/>
          </a:prstGeom>
          <a:noFill/>
          <a:ln w="12700">
            <a:noFill/>
            <a:miter lim="800000"/>
            <a:headEnd/>
            <a:tailEnd/>
          </a:ln>
        </p:spPr>
      </p:pic>
      <p:pic>
        <p:nvPicPr>
          <p:cNvPr id="44042" name="Picture 10"/>
          <p:cNvPicPr>
            <a:picLocks noChangeAspect="1" noChangeArrowheads="1"/>
          </p:cNvPicPr>
          <p:nvPr/>
        </p:nvPicPr>
        <p:blipFill>
          <a:blip r:embed="rId3" cstate="print"/>
          <a:srcRect l="8943" t="26501" r="76022" b="56264"/>
          <a:stretch>
            <a:fillRect/>
          </a:stretch>
        </p:blipFill>
        <p:spPr bwMode="auto">
          <a:xfrm>
            <a:off x="2678906" y="5438180"/>
            <a:ext cx="1410891" cy="1017984"/>
          </a:xfrm>
          <a:prstGeom prst="rect">
            <a:avLst/>
          </a:prstGeom>
          <a:noFill/>
          <a:ln w="12700">
            <a:noFill/>
            <a:miter lim="800000"/>
            <a:headEnd/>
            <a:tailEnd/>
          </a:ln>
        </p:spPr>
      </p:pic>
      <p:pic>
        <p:nvPicPr>
          <p:cNvPr id="44043" name="Picture 11"/>
          <p:cNvPicPr>
            <a:picLocks noChangeAspect="1" noChangeArrowheads="1"/>
          </p:cNvPicPr>
          <p:nvPr/>
        </p:nvPicPr>
        <p:blipFill>
          <a:blip r:embed="rId4" cstate="print"/>
          <a:srcRect l="9572" r="62886" b="61644"/>
          <a:stretch>
            <a:fillRect/>
          </a:stretch>
        </p:blipFill>
        <p:spPr bwMode="auto">
          <a:xfrm>
            <a:off x="2568402" y="1937742"/>
            <a:ext cx="1530325" cy="1169789"/>
          </a:xfrm>
          <a:prstGeom prst="rect">
            <a:avLst/>
          </a:prstGeom>
          <a:noFill/>
          <a:ln w="12700">
            <a:noFill/>
            <a:miter lim="800000"/>
            <a:headEnd/>
            <a:tailEnd/>
          </a:ln>
        </p:spPr>
      </p:pic>
      <p:pic>
        <p:nvPicPr>
          <p:cNvPr id="44044" name="Picture 12"/>
          <p:cNvPicPr>
            <a:picLocks noChangeAspect="1" noChangeArrowheads="1"/>
          </p:cNvPicPr>
          <p:nvPr/>
        </p:nvPicPr>
        <p:blipFill>
          <a:blip r:embed="rId4" cstate="print"/>
          <a:srcRect l="54843" t="62195" r="20081"/>
          <a:stretch>
            <a:fillRect/>
          </a:stretch>
        </p:blipFill>
        <p:spPr bwMode="auto">
          <a:xfrm>
            <a:off x="2571750" y="3145483"/>
            <a:ext cx="1526977" cy="1265783"/>
          </a:xfrm>
          <a:prstGeom prst="rect">
            <a:avLst/>
          </a:prstGeom>
          <a:noFill/>
          <a:ln w="12700">
            <a:noFill/>
            <a:miter lim="800000"/>
            <a:headEnd/>
            <a:tailEnd/>
          </a:ln>
        </p:spPr>
      </p:pic>
      <p:pic>
        <p:nvPicPr>
          <p:cNvPr id="44045" name="Picture 13"/>
          <p:cNvPicPr>
            <a:picLocks noChangeAspect="1" noChangeArrowheads="1"/>
          </p:cNvPicPr>
          <p:nvPr/>
        </p:nvPicPr>
        <p:blipFill>
          <a:blip r:embed="rId4" cstate="print"/>
          <a:srcRect l="17184" t="71387" r="70073" b="4898"/>
          <a:stretch>
            <a:fillRect/>
          </a:stretch>
        </p:blipFill>
        <p:spPr bwMode="auto">
          <a:xfrm>
            <a:off x="2955727" y="4509492"/>
            <a:ext cx="767953" cy="785813"/>
          </a:xfrm>
          <a:prstGeom prst="rect">
            <a:avLst/>
          </a:prstGeom>
          <a:noFill/>
          <a:ln w="12700">
            <a:noFill/>
            <a:miter lim="800000"/>
            <a:headEnd/>
            <a:tailEnd/>
          </a:ln>
        </p:spPr>
      </p:pic>
      <p:sp>
        <p:nvSpPr>
          <p:cNvPr id="44046" name="Line 14"/>
          <p:cNvSpPr>
            <a:spLocks noChangeShapeType="1"/>
          </p:cNvSpPr>
          <p:nvPr/>
        </p:nvSpPr>
        <p:spPr bwMode="auto">
          <a:xfrm flipH="1">
            <a:off x="4268391" y="2518172"/>
            <a:ext cx="844972"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47" name="Rectangle 15"/>
          <p:cNvSpPr>
            <a:spLocks/>
          </p:cNvSpPr>
          <p:nvPr/>
        </p:nvSpPr>
        <p:spPr bwMode="auto">
          <a:xfrm>
            <a:off x="652846" y="2330276"/>
            <a:ext cx="1654363" cy="384721"/>
          </a:xfrm>
          <a:prstGeom prst="rect">
            <a:avLst/>
          </a:prstGeom>
          <a:noFill/>
          <a:ln w="12700">
            <a:noFill/>
            <a:miter lim="800000"/>
            <a:headEnd/>
            <a:tailEnd/>
          </a:ln>
        </p:spPr>
        <p:txBody>
          <a:bodyPr wrap="none" lIns="0" tIns="0" rIns="0" bIns="0" anchor="ctr">
            <a:spAutoFit/>
          </a:bodyPr>
          <a:lstStyle/>
          <a:p>
            <a:pPr algn="r"/>
            <a:r>
              <a:rPr lang="en-US" sz="2500" dirty="0" err="1">
                <a:ea typeface="Gill Sans" charset="0"/>
                <a:cs typeface="Gill Sans" charset="0"/>
              </a:rPr>
              <a:t>ESMoL</a:t>
            </a:r>
            <a:r>
              <a:rPr lang="en-US" sz="2500" dirty="0">
                <a:ea typeface="Gill Sans" charset="0"/>
                <a:cs typeface="Gill Sans" charset="0"/>
              </a:rPr>
              <a:t> Node</a:t>
            </a:r>
          </a:p>
        </p:txBody>
      </p:sp>
      <p:sp>
        <p:nvSpPr>
          <p:cNvPr id="44048" name="Rectangle 16"/>
          <p:cNvSpPr>
            <a:spLocks/>
          </p:cNvSpPr>
          <p:nvPr/>
        </p:nvSpPr>
        <p:spPr bwMode="auto">
          <a:xfrm>
            <a:off x="881789" y="3589362"/>
            <a:ext cx="1418722" cy="384721"/>
          </a:xfrm>
          <a:prstGeom prst="rect">
            <a:avLst/>
          </a:prstGeom>
          <a:noFill/>
          <a:ln w="12700">
            <a:noFill/>
            <a:miter lim="800000"/>
            <a:headEnd/>
            <a:tailEnd/>
          </a:ln>
        </p:spPr>
        <p:txBody>
          <a:bodyPr wrap="none" lIns="0" tIns="0" rIns="0" bIns="0" anchor="ctr">
            <a:spAutoFit/>
          </a:bodyPr>
          <a:lstStyle/>
          <a:p>
            <a:pPr algn="r"/>
            <a:r>
              <a:rPr lang="en-US" sz="2500" dirty="0" err="1">
                <a:ea typeface="Gill Sans" charset="0"/>
                <a:cs typeface="Gill Sans" charset="0"/>
              </a:rPr>
              <a:t>ESMoL</a:t>
            </a:r>
            <a:r>
              <a:rPr lang="en-US" sz="2500" dirty="0">
                <a:ea typeface="Gill Sans" charset="0"/>
                <a:cs typeface="Gill Sans" charset="0"/>
              </a:rPr>
              <a:t> Bus</a:t>
            </a:r>
          </a:p>
        </p:txBody>
      </p:sp>
      <p:sp>
        <p:nvSpPr>
          <p:cNvPr id="44049" name="Rectangle 17"/>
          <p:cNvSpPr>
            <a:spLocks/>
          </p:cNvSpPr>
          <p:nvPr/>
        </p:nvSpPr>
        <p:spPr bwMode="auto">
          <a:xfrm>
            <a:off x="45765" y="5549801"/>
            <a:ext cx="2294930" cy="803672"/>
          </a:xfrm>
          <a:prstGeom prst="rect">
            <a:avLst/>
          </a:prstGeom>
          <a:noFill/>
          <a:ln w="12700">
            <a:noFill/>
            <a:miter lim="800000"/>
            <a:headEnd/>
            <a:tailEnd/>
          </a:ln>
        </p:spPr>
        <p:txBody>
          <a:bodyPr lIns="0" tIns="0" rIns="0" bIns="0" anchor="ctr"/>
          <a:lstStyle/>
          <a:p>
            <a:pPr algn="r"/>
            <a:r>
              <a:rPr lang="en-US" sz="2500" dirty="0" err="1">
                <a:ea typeface="Gill Sans" charset="0"/>
                <a:cs typeface="Gill Sans" charset="0"/>
              </a:rPr>
              <a:t>ESMoL</a:t>
            </a:r>
            <a:r>
              <a:rPr lang="en-US" sz="2500" dirty="0">
                <a:ea typeface="Gill Sans" charset="0"/>
                <a:cs typeface="Gill Sans" charset="0"/>
              </a:rPr>
              <a:t> Component</a:t>
            </a:r>
          </a:p>
        </p:txBody>
      </p:sp>
      <p:sp>
        <p:nvSpPr>
          <p:cNvPr id="44050" name="Rectangle 18"/>
          <p:cNvSpPr>
            <a:spLocks/>
          </p:cNvSpPr>
          <p:nvPr/>
        </p:nvSpPr>
        <p:spPr bwMode="auto">
          <a:xfrm>
            <a:off x="679899" y="4714503"/>
            <a:ext cx="1616147" cy="384721"/>
          </a:xfrm>
          <a:prstGeom prst="rect">
            <a:avLst/>
          </a:prstGeom>
          <a:noFill/>
          <a:ln w="12700">
            <a:noFill/>
            <a:miter lim="800000"/>
            <a:headEnd/>
            <a:tailEnd/>
          </a:ln>
        </p:spPr>
        <p:txBody>
          <a:bodyPr wrap="none" lIns="0" tIns="0" rIns="0" bIns="0" anchor="ctr">
            <a:spAutoFit/>
          </a:bodyPr>
          <a:lstStyle/>
          <a:p>
            <a:pPr algn="r"/>
            <a:r>
              <a:rPr lang="en-US" sz="2500" dirty="0" err="1">
                <a:ea typeface="Gill Sans" charset="0"/>
                <a:cs typeface="Gill Sans" charset="0"/>
              </a:rPr>
              <a:t>ESMoL</a:t>
            </a:r>
            <a:r>
              <a:rPr lang="en-US" sz="2500" dirty="0">
                <a:ea typeface="Gill Sans" charset="0"/>
                <a:cs typeface="Gill Sans" charset="0"/>
              </a:rPr>
              <a:t> Plant</a:t>
            </a:r>
          </a:p>
        </p:txBody>
      </p:sp>
      <p:sp>
        <p:nvSpPr>
          <p:cNvPr id="44051" name="Line 19"/>
          <p:cNvSpPr>
            <a:spLocks noChangeShapeType="1"/>
          </p:cNvSpPr>
          <p:nvPr/>
        </p:nvSpPr>
        <p:spPr bwMode="auto">
          <a:xfrm flipH="1">
            <a:off x="4268391" y="3777258"/>
            <a:ext cx="844972"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52" name="Line 20"/>
          <p:cNvSpPr>
            <a:spLocks noChangeShapeType="1"/>
          </p:cNvSpPr>
          <p:nvPr/>
        </p:nvSpPr>
        <p:spPr bwMode="auto">
          <a:xfrm flipH="1">
            <a:off x="4268391" y="5938242"/>
            <a:ext cx="844972"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53" name="Line 21"/>
          <p:cNvSpPr>
            <a:spLocks noChangeShapeType="1"/>
          </p:cNvSpPr>
          <p:nvPr/>
        </p:nvSpPr>
        <p:spPr bwMode="auto">
          <a:xfrm flipH="1">
            <a:off x="4268391" y="4902398"/>
            <a:ext cx="844972"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54" name="Rectangle 22"/>
          <p:cNvSpPr>
            <a:spLocks/>
          </p:cNvSpPr>
          <p:nvPr/>
        </p:nvSpPr>
        <p:spPr bwMode="auto">
          <a:xfrm>
            <a:off x="5473898" y="5719465"/>
            <a:ext cx="2294930" cy="437555"/>
          </a:xfrm>
          <a:prstGeom prst="rect">
            <a:avLst/>
          </a:prstGeom>
          <a:noFill/>
          <a:ln w="12700">
            <a:noFill/>
            <a:miter lim="800000"/>
            <a:headEnd/>
            <a:tailEnd/>
          </a:ln>
        </p:spPr>
        <p:txBody>
          <a:bodyPr lIns="0" tIns="0" rIns="0" bIns="0" anchor="ctr"/>
          <a:lstStyle/>
          <a:p>
            <a:pPr algn="l"/>
            <a:r>
              <a:rPr lang="en-US" sz="2500" dirty="0">
                <a:ea typeface="Gill Sans" charset="0"/>
                <a:cs typeface="Gill Sans" charset="0"/>
              </a:rPr>
              <a:t>C-Code</a:t>
            </a:r>
          </a:p>
        </p:txBody>
      </p:sp>
      <p:sp>
        <p:nvSpPr>
          <p:cNvPr id="44055" name="Rectangle 23"/>
          <p:cNvSpPr>
            <a:spLocks/>
          </p:cNvSpPr>
          <p:nvPr/>
        </p:nvSpPr>
        <p:spPr bwMode="auto">
          <a:xfrm>
            <a:off x="6956226" y="2303859"/>
            <a:ext cx="2294930" cy="437555"/>
          </a:xfrm>
          <a:prstGeom prst="rect">
            <a:avLst/>
          </a:prstGeom>
          <a:noFill/>
          <a:ln w="12700">
            <a:noFill/>
            <a:miter lim="800000"/>
            <a:headEnd/>
            <a:tailEnd/>
          </a:ln>
        </p:spPr>
        <p:txBody>
          <a:bodyPr lIns="0" tIns="0" rIns="0" bIns="0" anchor="ctr"/>
          <a:lstStyle/>
          <a:p>
            <a:pPr algn="l"/>
            <a:r>
              <a:rPr lang="en-US" sz="2500" dirty="0">
                <a:ea typeface="Gill Sans" charset="0"/>
                <a:cs typeface="Gill Sans" charset="0"/>
              </a:rPr>
              <a:t>TT Kernel</a:t>
            </a:r>
          </a:p>
        </p:txBody>
      </p:sp>
      <p:sp>
        <p:nvSpPr>
          <p:cNvPr id="44056" name="Rectangle 24"/>
          <p:cNvSpPr>
            <a:spLocks/>
          </p:cNvSpPr>
          <p:nvPr/>
        </p:nvSpPr>
        <p:spPr bwMode="auto">
          <a:xfrm>
            <a:off x="7027664" y="3562945"/>
            <a:ext cx="2294930" cy="437555"/>
          </a:xfrm>
          <a:prstGeom prst="rect">
            <a:avLst/>
          </a:prstGeom>
          <a:noFill/>
          <a:ln w="12700">
            <a:noFill/>
            <a:miter lim="800000"/>
            <a:headEnd/>
            <a:tailEnd/>
          </a:ln>
        </p:spPr>
        <p:txBody>
          <a:bodyPr lIns="0" tIns="0" rIns="0" bIns="0" anchor="ctr"/>
          <a:lstStyle/>
          <a:p>
            <a:pPr algn="l"/>
            <a:r>
              <a:rPr lang="en-US" sz="2500" dirty="0">
                <a:ea typeface="Gill Sans" charset="0"/>
                <a:cs typeface="Gill Sans" charset="0"/>
              </a:rPr>
              <a:t>TT Network</a:t>
            </a:r>
          </a:p>
        </p:txBody>
      </p:sp>
      <p:pic>
        <p:nvPicPr>
          <p:cNvPr id="44057" name="Picture 25"/>
          <p:cNvPicPr>
            <a:picLocks noChangeAspect="1" noChangeArrowheads="1"/>
          </p:cNvPicPr>
          <p:nvPr/>
        </p:nvPicPr>
        <p:blipFill>
          <a:blip r:embed="rId5" cstate="print"/>
          <a:srcRect l="59631" t="29089" r="18871" b="41359"/>
          <a:stretch>
            <a:fillRect/>
          </a:stretch>
        </p:blipFill>
        <p:spPr bwMode="auto">
          <a:xfrm>
            <a:off x="5241727" y="4259461"/>
            <a:ext cx="1589484" cy="1286992"/>
          </a:xfrm>
          <a:prstGeom prst="rect">
            <a:avLst/>
          </a:prstGeom>
          <a:noFill/>
          <a:ln w="12700">
            <a:noFill/>
            <a:miter lim="800000"/>
            <a:headEnd/>
            <a:tailEnd/>
          </a:ln>
        </p:spPr>
      </p:pic>
      <p:sp>
        <p:nvSpPr>
          <p:cNvPr id="44058" name="Rectangle 26"/>
          <p:cNvSpPr>
            <a:spLocks/>
          </p:cNvSpPr>
          <p:nvPr/>
        </p:nvSpPr>
        <p:spPr bwMode="auto">
          <a:xfrm>
            <a:off x="7027664" y="4688086"/>
            <a:ext cx="2294930" cy="437555"/>
          </a:xfrm>
          <a:prstGeom prst="rect">
            <a:avLst/>
          </a:prstGeom>
          <a:noFill/>
          <a:ln w="12700">
            <a:noFill/>
            <a:miter lim="800000"/>
            <a:headEnd/>
            <a:tailEnd/>
          </a:ln>
        </p:spPr>
        <p:txBody>
          <a:bodyPr lIns="0" tIns="0" rIns="0" bIns="0" anchor="ctr"/>
          <a:lstStyle/>
          <a:p>
            <a:pPr algn="l"/>
            <a:r>
              <a:rPr lang="en-US" sz="2500" dirty="0">
                <a:ea typeface="Gill Sans" charset="0"/>
                <a:cs typeface="Gill Sans" charset="0"/>
              </a:rPr>
              <a:t>Simulink Block</a:t>
            </a:r>
          </a:p>
        </p:txBody>
      </p:sp>
      <p:sp>
        <p:nvSpPr>
          <p:cNvPr id="28699"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404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04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404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404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0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4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44044"/>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44051"/>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nodeType="afterEffect">
                                  <p:stCondLst>
                                    <p:cond delay="0"/>
                                  </p:stCondLst>
                                  <p:childTnLst>
                                    <p:set>
                                      <p:cBhvr>
                                        <p:cTn id="31" dur="1" fill="hold">
                                          <p:stCondLst>
                                            <p:cond delay="499"/>
                                          </p:stCondLst>
                                        </p:cTn>
                                        <p:tgtEl>
                                          <p:spTgt spid="44041"/>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499"/>
                                          </p:stCondLst>
                                        </p:cTn>
                                        <p:tgtEl>
                                          <p:spTgt spid="440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050"/>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44045"/>
                                        </p:tgtEl>
                                        <p:attrNameLst>
                                          <p:attrName>style.visibility</p:attrName>
                                        </p:attrNameLst>
                                      </p:cBhvr>
                                      <p:to>
                                        <p:strVal val="visible"/>
                                      </p:to>
                                    </p:se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4405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499"/>
                                          </p:stCondLst>
                                        </p:cTn>
                                        <p:tgtEl>
                                          <p:spTgt spid="44057"/>
                                        </p:tgtEl>
                                        <p:attrNameLst>
                                          <p:attrName>style.visibility</p:attrName>
                                        </p:attrNameLst>
                                      </p:cBhvr>
                                      <p:to>
                                        <p:strVal val="visible"/>
                                      </p:to>
                                    </p:se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499"/>
                                          </p:stCondLst>
                                        </p:cTn>
                                        <p:tgtEl>
                                          <p:spTgt spid="440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4049"/>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499"/>
                                          </p:stCondLst>
                                        </p:cTn>
                                        <p:tgtEl>
                                          <p:spTgt spid="44042"/>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499"/>
                                          </p:stCondLst>
                                        </p:cTn>
                                        <p:tgtEl>
                                          <p:spTgt spid="44052"/>
                                        </p:tgtEl>
                                        <p:attrNameLst>
                                          <p:attrName>style.visibility</p:attrName>
                                        </p:attrNameLst>
                                      </p:cBhvr>
                                      <p:to>
                                        <p:strVal val="visible"/>
                                      </p:to>
                                    </p:se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499"/>
                                          </p:stCondLst>
                                        </p:cTn>
                                        <p:tgtEl>
                                          <p:spTgt spid="44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animBg="1"/>
      <p:bldP spid="44047" grpId="0" autoUpdateAnimBg="0"/>
      <p:bldP spid="44048" grpId="0" autoUpdateAnimBg="0"/>
      <p:bldP spid="44049" grpId="0" autoUpdateAnimBg="0"/>
      <p:bldP spid="44050" grpId="0" autoUpdateAnimBg="0"/>
      <p:bldP spid="44051" grpId="0" animBg="1"/>
      <p:bldP spid="44052" grpId="0" animBg="1"/>
      <p:bldP spid="44053" grpId="0" animBg="1"/>
      <p:bldP spid="44054" grpId="0" autoUpdateAnimBg="0"/>
      <p:bldP spid="44055" grpId="0" autoUpdateAnimBg="0"/>
      <p:bldP spid="44056" grpId="0" autoUpdateAnimBg="0"/>
      <p:bldP spid="4405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821531" y="685800"/>
            <a:ext cx="7643813" cy="553641"/>
          </a:xfrm>
        </p:spPr>
        <p:txBody>
          <a:bodyPr/>
          <a:lstStyle/>
          <a:p>
            <a:pPr eaLnBrk="1" hangingPunct="1"/>
            <a:r>
              <a:rPr lang="en-US" sz="2800" b="1" dirty="0" err="1" smtClean="0"/>
              <a:t>TrueTime</a:t>
            </a:r>
            <a:r>
              <a:rPr lang="en-US" sz="2800" b="1" dirty="0" smtClean="0"/>
              <a:t> - New Model Synthesis</a:t>
            </a:r>
            <a:endParaRPr lang="en-US" sz="2800" b="1" dirty="0" smtClean="0">
              <a:ea typeface="ヒラギノ角ゴ ProN W6" charset="0"/>
              <a:cs typeface="ヒラギノ角ゴ ProN W6" charset="0"/>
            </a:endParaRPr>
          </a:p>
        </p:txBody>
      </p:sp>
      <p:sp>
        <p:nvSpPr>
          <p:cNvPr id="29700" name="Rectangle 3"/>
          <p:cNvSpPr>
            <a:spLocks/>
          </p:cNvSpPr>
          <p:nvPr/>
        </p:nvSpPr>
        <p:spPr bwMode="auto">
          <a:xfrm>
            <a:off x="290215" y="1219200"/>
            <a:ext cx="8554641" cy="1384102"/>
          </a:xfrm>
          <a:prstGeom prst="rect">
            <a:avLst/>
          </a:prstGeom>
          <a:noFill/>
          <a:ln w="12700">
            <a:noFill/>
            <a:miter lim="800000"/>
            <a:headEnd/>
            <a:tailEnd/>
          </a:ln>
        </p:spPr>
        <p:txBody>
          <a:bodyPr lIns="0" tIns="0" rIns="0" bIns="0" anchor="ctr"/>
          <a:lstStyle/>
          <a:p>
            <a:pPr algn="l"/>
            <a:r>
              <a:rPr lang="en-US" dirty="0">
                <a:solidFill>
                  <a:schemeClr val="tx1"/>
                </a:solidFill>
                <a:ea typeface="Gill Sans" charset="0"/>
                <a:cs typeface="Gill Sans" charset="0"/>
              </a:rPr>
              <a:t>Based on the defined hardware configuration, a new Simulink model using </a:t>
            </a:r>
            <a:r>
              <a:rPr lang="en-US" dirty="0" err="1">
                <a:solidFill>
                  <a:schemeClr val="tx1"/>
                </a:solidFill>
                <a:ea typeface="Gill Sans" charset="0"/>
                <a:cs typeface="Gill Sans" charset="0"/>
              </a:rPr>
              <a:t>TrueTime</a:t>
            </a:r>
            <a:r>
              <a:rPr lang="en-US" dirty="0">
                <a:solidFill>
                  <a:schemeClr val="tx1"/>
                </a:solidFill>
                <a:ea typeface="Gill Sans" charset="0"/>
                <a:cs typeface="Gill Sans" charset="0"/>
              </a:rPr>
              <a:t> blocks and original plant block is created.</a:t>
            </a:r>
          </a:p>
        </p:txBody>
      </p:sp>
      <p:pic>
        <p:nvPicPr>
          <p:cNvPr id="29701" name="Picture 4"/>
          <p:cNvPicPr>
            <a:picLocks noChangeAspect="1" noChangeArrowheads="1"/>
          </p:cNvPicPr>
          <p:nvPr/>
        </p:nvPicPr>
        <p:blipFill>
          <a:blip r:embed="rId3" cstate="print"/>
          <a:srcRect/>
          <a:stretch>
            <a:fillRect/>
          </a:stretch>
        </p:blipFill>
        <p:spPr bwMode="auto">
          <a:xfrm>
            <a:off x="541363" y="2348508"/>
            <a:ext cx="7618139" cy="4063008"/>
          </a:xfrm>
          <a:prstGeom prst="rect">
            <a:avLst/>
          </a:prstGeom>
          <a:noFill/>
          <a:ln w="12700">
            <a:noFill/>
            <a:miter lim="800000"/>
            <a:headEnd/>
            <a:tailEnd/>
          </a:ln>
        </p:spPr>
      </p:pic>
      <p:sp>
        <p:nvSpPr>
          <p:cNvPr id="45062" name="AutoShape 6"/>
          <p:cNvSpPr>
            <a:spLocks/>
          </p:cNvSpPr>
          <p:nvPr/>
        </p:nvSpPr>
        <p:spPr bwMode="auto">
          <a:xfrm>
            <a:off x="2232422" y="2607469"/>
            <a:ext cx="1321594" cy="892969"/>
          </a:xfrm>
          <a:custGeom>
            <a:avLst/>
            <a:gdLst>
              <a:gd name="T0" fmla="*/ 10800 w 8169"/>
              <a:gd name="T1" fmla="*/ 10800 h 15000"/>
            </a:gdLst>
            <a:ahLst/>
            <a:cxnLst>
              <a:cxn ang="0">
                <a:pos x="T0" y="T1"/>
              </a:cxn>
            </a:cxnLst>
            <a:rect l="0" t="0" r="r" b="b"/>
            <a:pathLst>
              <a:path w="8169" h="15000">
                <a:moveTo>
                  <a:pt x="1104" y="0"/>
                </a:moveTo>
                <a:cubicBezTo>
                  <a:pt x="494" y="0"/>
                  <a:pt x="0" y="1343"/>
                  <a:pt x="0" y="3000"/>
                </a:cubicBezTo>
                <a:lnTo>
                  <a:pt x="0" y="12000"/>
                </a:lnTo>
                <a:cubicBezTo>
                  <a:pt x="0" y="13657"/>
                  <a:pt x="494" y="15000"/>
                  <a:pt x="1104" y="15000"/>
                </a:cubicBezTo>
                <a:lnTo>
                  <a:pt x="7065" y="15000"/>
                </a:lnTo>
                <a:cubicBezTo>
                  <a:pt x="7377" y="15000"/>
                  <a:pt x="7658" y="14646"/>
                  <a:pt x="7858" y="14081"/>
                </a:cubicBezTo>
                <a:lnTo>
                  <a:pt x="21600" y="21600"/>
                </a:lnTo>
                <a:lnTo>
                  <a:pt x="8169" y="11175"/>
                </a:lnTo>
                <a:lnTo>
                  <a:pt x="8169" y="3000"/>
                </a:lnTo>
                <a:cubicBezTo>
                  <a:pt x="8169" y="1343"/>
                  <a:pt x="7675" y="0"/>
                  <a:pt x="7065" y="0"/>
                </a:cubicBezTo>
                <a:lnTo>
                  <a:pt x="1104" y="0"/>
                </a:lnTo>
                <a:close/>
                <a:moveTo>
                  <a:pt x="1104" y="0"/>
                </a:moveTo>
              </a:path>
            </a:pathLst>
          </a:custGeom>
          <a:blipFill dpi="0" rotWithShape="0">
            <a:blip r:embed="rId4"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000" dirty="0" err="1">
                <a:solidFill>
                  <a:srgbClr val="FFFFFF"/>
                </a:solidFill>
                <a:effectLst>
                  <a:outerShdw blurRad="38100" dist="38100" dir="2700000" algn="tl">
                    <a:srgbClr val="C0C0C0"/>
                  </a:outerShdw>
                </a:effectLst>
                <a:ea typeface="Gill Sans" charset="0"/>
                <a:cs typeface="Gill Sans" charset="0"/>
              </a:rPr>
              <a:t>InnerLoop</a:t>
            </a:r>
            <a:endParaRPr lang="en-US" sz="2000" dirty="0">
              <a:solidFill>
                <a:srgbClr val="FFFFFF"/>
              </a:solidFill>
              <a:effectLst>
                <a:outerShdw blurRad="38100" dist="38100" dir="2700000" algn="tl">
                  <a:srgbClr val="C0C0C0"/>
                </a:outerShdw>
              </a:effectLst>
              <a:ea typeface="Gill Sans" charset="0"/>
              <a:cs typeface="Gill Sans" charset="0"/>
            </a:endParaRPr>
          </a:p>
        </p:txBody>
      </p:sp>
      <p:sp>
        <p:nvSpPr>
          <p:cNvPr id="45063" name="AutoShape 7"/>
          <p:cNvSpPr>
            <a:spLocks/>
          </p:cNvSpPr>
          <p:nvPr/>
        </p:nvSpPr>
        <p:spPr bwMode="auto">
          <a:xfrm>
            <a:off x="7375922" y="5339953"/>
            <a:ext cx="1321594" cy="892969"/>
          </a:xfrm>
          <a:custGeom>
            <a:avLst/>
            <a:gdLst>
              <a:gd name="T0" fmla="+- 0 10800 6279"/>
              <a:gd name="T1" fmla="*/ T0 w 15321"/>
              <a:gd name="T2" fmla="*/ 10800 h 21600"/>
            </a:gdLst>
            <a:ahLst/>
            <a:cxnLst>
              <a:cxn ang="0">
                <a:pos x="T1" y="T2"/>
              </a:cxn>
            </a:cxnLst>
            <a:rect l="0" t="0" r="r" b="b"/>
            <a:pathLst>
              <a:path w="15321" h="21600">
                <a:moveTo>
                  <a:pt x="2070" y="0"/>
                </a:moveTo>
                <a:cubicBezTo>
                  <a:pt x="1499" y="0"/>
                  <a:pt x="980" y="480"/>
                  <a:pt x="605" y="1262"/>
                </a:cubicBezTo>
                <a:lnTo>
                  <a:pt x="-6279" y="142"/>
                </a:lnTo>
                <a:lnTo>
                  <a:pt x="0" y="5576"/>
                </a:lnTo>
                <a:lnTo>
                  <a:pt x="0" y="17280"/>
                </a:lnTo>
                <a:cubicBezTo>
                  <a:pt x="0" y="19666"/>
                  <a:pt x="927" y="21600"/>
                  <a:pt x="2070" y="21600"/>
                </a:cubicBezTo>
                <a:lnTo>
                  <a:pt x="13251" y="21600"/>
                </a:lnTo>
                <a:cubicBezTo>
                  <a:pt x="14394" y="21600"/>
                  <a:pt x="15321" y="19666"/>
                  <a:pt x="15321" y="17280"/>
                </a:cubicBezTo>
                <a:lnTo>
                  <a:pt x="15321" y="4320"/>
                </a:lnTo>
                <a:cubicBezTo>
                  <a:pt x="15321" y="1934"/>
                  <a:pt x="14394" y="0"/>
                  <a:pt x="13251" y="0"/>
                </a:cubicBezTo>
                <a:lnTo>
                  <a:pt x="2070" y="0"/>
                </a:lnTo>
                <a:close/>
                <a:moveTo>
                  <a:pt x="2070" y="0"/>
                </a:moveTo>
              </a:path>
            </a:pathLst>
          </a:custGeom>
          <a:blipFill dpi="0" rotWithShape="0">
            <a:blip r:embed="rId4"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000" dirty="0" err="1">
                <a:solidFill>
                  <a:srgbClr val="FFFFFF"/>
                </a:solidFill>
                <a:effectLst>
                  <a:outerShdw blurRad="38100" dist="38100" dir="2700000" algn="tl">
                    <a:srgbClr val="C0C0C0"/>
                  </a:outerShdw>
                </a:effectLst>
                <a:ea typeface="Gill Sans" charset="0"/>
                <a:cs typeface="Gill Sans" charset="0"/>
              </a:rPr>
              <a:t>OuterLoop</a:t>
            </a:r>
            <a:endParaRPr lang="en-US" sz="2000" dirty="0">
              <a:solidFill>
                <a:srgbClr val="FFFFFF"/>
              </a:solidFill>
              <a:effectLst>
                <a:outerShdw blurRad="38100" dist="38100" dir="2700000" algn="tl">
                  <a:srgbClr val="C0C0C0"/>
                </a:outerShdw>
              </a:effectLst>
              <a:ea typeface="Gill Sans" charset="0"/>
              <a:cs typeface="Gill Sans" charset="0"/>
            </a:endParaRPr>
          </a:p>
        </p:txBody>
      </p:sp>
      <p:sp>
        <p:nvSpPr>
          <p:cNvPr id="45064" name="Oval 8"/>
          <p:cNvSpPr>
            <a:spLocks/>
          </p:cNvSpPr>
          <p:nvPr/>
        </p:nvSpPr>
        <p:spPr bwMode="auto">
          <a:xfrm>
            <a:off x="5411390" y="3607594"/>
            <a:ext cx="1669852" cy="2473523"/>
          </a:xfrm>
          <a:prstGeom prst="ellipse">
            <a:avLst/>
          </a:prstGeom>
          <a:noFill/>
          <a:ln w="114300">
            <a:solidFill>
              <a:srgbClr val="FF0000"/>
            </a:solidFill>
            <a:miter lim="800000"/>
            <a:headEnd/>
            <a:tailEnd/>
          </a:ln>
        </p:spPr>
        <p:txBody>
          <a:bodyPr lIns="0" tIns="0" rIns="0" bIns="0"/>
          <a:lstStyle/>
          <a:p>
            <a:endParaRPr lang="en-US"/>
          </a:p>
        </p:txBody>
      </p:sp>
      <p:sp>
        <p:nvSpPr>
          <p:cNvPr id="45065" name="Oval 9"/>
          <p:cNvSpPr>
            <a:spLocks/>
          </p:cNvSpPr>
          <p:nvPr/>
        </p:nvSpPr>
        <p:spPr bwMode="auto">
          <a:xfrm>
            <a:off x="3196828" y="4545211"/>
            <a:ext cx="1303734" cy="1000125"/>
          </a:xfrm>
          <a:prstGeom prst="ellipse">
            <a:avLst/>
          </a:prstGeom>
          <a:noFill/>
          <a:ln w="114300">
            <a:solidFill>
              <a:srgbClr val="FF0000"/>
            </a:solidFill>
            <a:miter lim="800000"/>
            <a:headEnd/>
            <a:tailEnd/>
          </a:ln>
        </p:spPr>
        <p:txBody>
          <a:bodyPr lIns="0" tIns="0" rIns="0" bIns="0"/>
          <a:lstStyle/>
          <a:p>
            <a:endParaRPr lang="en-US"/>
          </a:p>
        </p:txBody>
      </p:sp>
      <p:sp>
        <p:nvSpPr>
          <p:cNvPr id="29707" name="Line 12"/>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45070" name="Oval 14"/>
          <p:cNvSpPr>
            <a:spLocks/>
          </p:cNvSpPr>
          <p:nvPr/>
        </p:nvSpPr>
        <p:spPr bwMode="auto">
          <a:xfrm>
            <a:off x="5607844" y="2312789"/>
            <a:ext cx="1303734" cy="1000125"/>
          </a:xfrm>
          <a:prstGeom prst="ellipse">
            <a:avLst/>
          </a:prstGeom>
          <a:noFill/>
          <a:ln w="114300">
            <a:solidFill>
              <a:srgbClr val="FF0000"/>
            </a:solidFill>
            <a:miter lim="800000"/>
            <a:headEnd/>
            <a:tailEnd/>
          </a:ln>
        </p:spPr>
        <p:txBody>
          <a:bodyPr lIns="0" tIns="0" rIns="0" bIns="0"/>
          <a:lstStyle/>
          <a:p>
            <a:endParaRPr lang="en-US"/>
          </a:p>
        </p:txBody>
      </p:sp>
      <p:sp>
        <p:nvSpPr>
          <p:cNvPr id="29710"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
        <p:nvSpPr>
          <p:cNvPr id="45061" name="AutoShape 5"/>
          <p:cNvSpPr>
            <a:spLocks/>
          </p:cNvSpPr>
          <p:nvPr/>
        </p:nvSpPr>
        <p:spPr bwMode="auto">
          <a:xfrm>
            <a:off x="4089797" y="2357437"/>
            <a:ext cx="1446609" cy="892969"/>
          </a:xfrm>
          <a:custGeom>
            <a:avLst/>
            <a:gdLst>
              <a:gd name="T0" fmla="*/ 10800 w 15469"/>
              <a:gd name="T1" fmla="*/ 10800 h 10765"/>
            </a:gdLst>
            <a:ahLst/>
            <a:cxnLst>
              <a:cxn ang="0">
                <a:pos x="T0" y="T1"/>
              </a:cxn>
            </a:cxnLst>
            <a:rect l="0" t="0" r="r" b="b"/>
            <a:pathLst>
              <a:path w="15469" h="10765">
                <a:moveTo>
                  <a:pt x="2090" y="0"/>
                </a:moveTo>
                <a:cubicBezTo>
                  <a:pt x="936" y="0"/>
                  <a:pt x="0" y="964"/>
                  <a:pt x="0" y="2153"/>
                </a:cubicBezTo>
                <a:lnTo>
                  <a:pt x="0" y="8612"/>
                </a:lnTo>
                <a:cubicBezTo>
                  <a:pt x="0" y="9801"/>
                  <a:pt x="936" y="10765"/>
                  <a:pt x="2090" y="10765"/>
                </a:cubicBezTo>
                <a:lnTo>
                  <a:pt x="13379" y="10765"/>
                </a:lnTo>
                <a:cubicBezTo>
                  <a:pt x="13407" y="10765"/>
                  <a:pt x="13433" y="10756"/>
                  <a:pt x="13460" y="10755"/>
                </a:cubicBezTo>
                <a:lnTo>
                  <a:pt x="21600" y="21600"/>
                </a:lnTo>
                <a:lnTo>
                  <a:pt x="15250" y="9554"/>
                </a:lnTo>
                <a:cubicBezTo>
                  <a:pt x="15386" y="9268"/>
                  <a:pt x="15469" y="8951"/>
                  <a:pt x="15469" y="8612"/>
                </a:cubicBezTo>
                <a:lnTo>
                  <a:pt x="15469" y="2153"/>
                </a:lnTo>
                <a:cubicBezTo>
                  <a:pt x="15469" y="964"/>
                  <a:pt x="14533" y="0"/>
                  <a:pt x="13379" y="0"/>
                </a:cubicBezTo>
                <a:lnTo>
                  <a:pt x="2090" y="0"/>
                </a:lnTo>
                <a:close/>
                <a:moveTo>
                  <a:pt x="2090" y="0"/>
                </a:moveTo>
              </a:path>
            </a:pathLst>
          </a:custGeom>
          <a:blipFill dpi="0" rotWithShape="0">
            <a:blip r:embed="rId4"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dirty="0" err="1">
                <a:solidFill>
                  <a:srgbClr val="FFFFFF"/>
                </a:solidFill>
                <a:effectLst>
                  <a:outerShdw blurRad="38100" dist="38100" dir="2700000" algn="tl">
                    <a:srgbClr val="C0C0C0"/>
                  </a:outerShdw>
                </a:effectLst>
                <a:ea typeface="Gill Sans" charset="0"/>
                <a:cs typeface="Gill Sans" charset="0"/>
              </a:rPr>
              <a:t>DataHandling</a:t>
            </a:r>
            <a:endParaRPr lang="en-US" dirty="0">
              <a:solidFill>
                <a:srgbClr val="FFFFFF"/>
              </a:solidFill>
              <a:effectLst>
                <a:outerShdw blurRad="38100" dist="38100" dir="2700000" algn="tl">
                  <a:srgbClr val="C0C0C0"/>
                </a:outerShdw>
              </a:effectLst>
              <a:ea typeface="Gill Sans" charset="0"/>
              <a:cs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nimBg="1" autoUpdateAnimBg="0"/>
      <p:bldP spid="45063" grpId="0" animBg="1" autoUpdateAnimBg="0"/>
      <p:bldP spid="45064" grpId="0" animBg="1"/>
      <p:bldP spid="45065" grpId="0" animBg="1"/>
      <p:bldP spid="45070" grpId="0" animBg="1"/>
      <p:bldP spid="4506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 Control Design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7338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60198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RequirementsAssessment</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own Arrow 16"/>
          <p:cNvSpPr/>
          <p:nvPr/>
        </p:nvSpPr>
        <p:spPr>
          <a:xfrm>
            <a:off x="533400" y="4343400"/>
            <a:ext cx="304800" cy="1752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8600" y="4572000"/>
            <a:ext cx="914400" cy="8382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Matlab</a:t>
            </a:r>
          </a:p>
          <a:p>
            <a:pPr algn="ctr"/>
            <a:r>
              <a:rPr lang="en-US" dirty="0" smtClean="0">
                <a:solidFill>
                  <a:schemeClr val="tx1"/>
                </a:solidFill>
              </a:rPr>
              <a:t>analysis scripts</a:t>
            </a:r>
            <a:endParaRPr lang="en-US" dirty="0">
              <a:solidFill>
                <a:schemeClr val="tx1"/>
              </a:solidFill>
            </a:endParaRPr>
          </a:p>
        </p:txBody>
      </p:sp>
      <p:sp>
        <p:nvSpPr>
          <p:cNvPr id="18" name="Down Arrow 17"/>
          <p:cNvSpPr/>
          <p:nvPr/>
        </p:nvSpPr>
        <p:spPr>
          <a:xfrm rot="10800000">
            <a:off x="1447800" y="4343400"/>
            <a:ext cx="304800" cy="1752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43000" y="5562600"/>
            <a:ext cx="9144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Tuning</a:t>
            </a:r>
            <a:endParaRPr lang="en-US" dirty="0">
              <a:solidFill>
                <a:schemeClr val="tx1"/>
              </a:solidFill>
            </a:endParaRPr>
          </a:p>
        </p:txBody>
      </p:sp>
      <p:sp>
        <p:nvSpPr>
          <p:cNvPr id="24" name="Rounded Rectangle 23"/>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26" name="Rounded Rectangle 25"/>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27" name="Oval 26"/>
          <p:cNvSpPr/>
          <p:nvPr/>
        </p:nvSpPr>
        <p:spPr>
          <a:xfrm>
            <a:off x="152400" y="35052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TextBox 27"/>
          <p:cNvSpPr txBox="1"/>
          <p:nvPr/>
        </p:nvSpPr>
        <p:spPr>
          <a:xfrm>
            <a:off x="2438400" y="5486400"/>
            <a:ext cx="6477000" cy="1077218"/>
          </a:xfrm>
          <a:prstGeom prst="rect">
            <a:avLst/>
          </a:prstGeom>
          <a:solidFill>
            <a:schemeClr val="bg1"/>
          </a:solidFill>
          <a:ln w="12700">
            <a:solidFill>
              <a:schemeClr val="tx1"/>
            </a:solidFill>
          </a:ln>
        </p:spPr>
        <p:txBody>
          <a:bodyPr wrap="square" rtlCol="0">
            <a:spAutoFit/>
          </a:bodyPr>
          <a:lstStyle/>
          <a:p>
            <a:r>
              <a:rPr lang="en-US" sz="1600" dirty="0" smtClean="0"/>
              <a:t>Control designers create Simulink and Stateflow models to capture and simulate the physical behavior as well as the engineering design.  Design verification takes the form of scripts to assess controller performance (e.g. stability, settling time, overshoot) and adjust controller gains.</a:t>
            </a:r>
            <a:endParaRPr lang="en-US" sz="1600" dirty="0"/>
          </a:p>
        </p:txBody>
      </p:sp>
      <p:sp>
        <p:nvSpPr>
          <p:cNvPr id="23" name="Rectangle 22"/>
          <p:cNvSpPr/>
          <p:nvPr/>
        </p:nvSpPr>
        <p:spPr>
          <a:xfrm>
            <a:off x="2362200" y="3276600"/>
            <a:ext cx="65532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200400"/>
            <a:ext cx="8229600" cy="1143000"/>
          </a:xfrm>
        </p:spPr>
        <p:txBody>
          <a:bodyPr>
            <a:normAutofit/>
          </a:bodyPr>
          <a:lstStyle/>
          <a:p>
            <a:r>
              <a:rPr lang="en-US" dirty="0" smtClean="0"/>
              <a:t>Questions?</a:t>
            </a:r>
            <a:endParaRPr lang="en-US" dirty="0"/>
          </a:p>
        </p:txBody>
      </p:sp>
      <p:sp>
        <p:nvSpPr>
          <p:cNvPr id="3" name="Title 3"/>
          <p:cNvSpPr txBox="1">
            <a:spLocks/>
          </p:cNvSpPr>
          <p:nvPr/>
        </p:nvSpPr>
        <p:spPr>
          <a:xfrm>
            <a:off x="685800" y="5943600"/>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Those</a:t>
            </a:r>
            <a:r>
              <a:rPr kumimoji="0" lang="en-US" sz="2000" b="0" i="0" u="none" strike="noStrike" kern="1200" cap="none" spc="0" normalizeH="0" noProof="0" dirty="0" smtClean="0">
                <a:ln>
                  <a:noFill/>
                </a:ln>
                <a:solidFill>
                  <a:schemeClr val="tx1"/>
                </a:solidFill>
                <a:effectLst/>
                <a:uLnTx/>
                <a:uFillTx/>
                <a:latin typeface="+mj-lt"/>
                <a:ea typeface="+mj-ea"/>
                <a:cs typeface="+mj-cs"/>
              </a:rPr>
              <a:t> interested in trying our tools can visit</a:t>
            </a:r>
          </a:p>
          <a:p>
            <a:pPr lvl="0" algn="ctr">
              <a:spcBef>
                <a:spcPct val="0"/>
              </a:spcBef>
            </a:pPr>
            <a:r>
              <a:rPr lang="en-US" sz="2000" dirty="0" smtClean="0">
                <a:latin typeface="+mj-lt"/>
                <a:ea typeface="+mj-ea"/>
                <a:cs typeface="+mj-cs"/>
                <a:hlinkClick r:id="rId2"/>
              </a:rPr>
              <a:t>https://wiki.isis.vanderbilt.edu/hcddes/index.php/The_ESMoL_Tool</a:t>
            </a:r>
            <a:endParaRPr lang="en-US" sz="2000" dirty="0" smtClean="0">
              <a:latin typeface="+mj-lt"/>
              <a:ea typeface="+mj-ea"/>
              <a:cs typeface="+mj-cs"/>
            </a:endParaRPr>
          </a:p>
          <a:p>
            <a:pPr lvl="0" algn="ctr">
              <a:spcBef>
                <a:spcPct val="0"/>
              </a:spcBef>
            </a:pP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457200" y="1600200"/>
            <a:ext cx="8077200" cy="4525963"/>
          </a:xfrm>
        </p:spPr>
        <p:txBody>
          <a:bodyPr>
            <a:noAutofit/>
          </a:bodyPr>
          <a:lstStyle/>
          <a:p>
            <a:pPr>
              <a:buNone/>
            </a:pPr>
            <a:r>
              <a:rPr lang="en-US" sz="1400" dirty="0" smtClean="0"/>
              <a:t>[1] N. Kottenstette, J. Porter. Digital Passive Attitude and Altitude Control Schemes for Quadrotor Aircraft.  IEEE 7th Intl. Conf. on Control and Automation (ICCA 2009).  Christchurch, New Zealand, Dec. 2009.</a:t>
            </a:r>
          </a:p>
          <a:p>
            <a:pPr>
              <a:buNone/>
            </a:pPr>
            <a:r>
              <a:rPr lang="en-US" sz="1400" dirty="0" smtClean="0"/>
              <a:t>[2] Porter, J., P. </a:t>
            </a:r>
            <a:r>
              <a:rPr lang="en-US" sz="1400" dirty="0" err="1" smtClean="0"/>
              <a:t>Volgyesi</a:t>
            </a:r>
            <a:r>
              <a:rPr lang="en-US" sz="1400" dirty="0" smtClean="0"/>
              <a:t>, N. Kottenstette, H. Nine, G. Karsai, and J. Sztipanovits,  "An Experimental Model-Based Rapid Prototyping Environment for High-Confidence Embedded Software",  Rapid System Prototyping (RSP'09), Paris, France,  Jun. 2009.</a:t>
            </a:r>
          </a:p>
          <a:p>
            <a:pPr>
              <a:buNone/>
            </a:pPr>
            <a:r>
              <a:rPr lang="en-US" sz="1400" dirty="0" smtClean="0"/>
              <a:t>[3] J. Porter, G. Hemingway, C. </a:t>
            </a:r>
            <a:r>
              <a:rPr lang="en-US" sz="1400" dirty="0" err="1" smtClean="0"/>
              <a:t>vanBusKirk</a:t>
            </a:r>
            <a:r>
              <a:rPr lang="en-US" sz="1400" dirty="0" smtClean="0"/>
              <a:t>, N. Kottenstette, G. Karsai, J. Sztipanovits.  Online Dynamic Stability Verification Using Sector Search.  ACM Intl. Conf. on Embedded Software (</a:t>
            </a:r>
            <a:r>
              <a:rPr lang="en-US" sz="1400" dirty="0" err="1" smtClean="0"/>
              <a:t>EMSoft</a:t>
            </a:r>
            <a:r>
              <a:rPr lang="en-US" sz="1400" dirty="0" smtClean="0"/>
              <a:t>) Grenoble, Oct. 2010.</a:t>
            </a:r>
          </a:p>
          <a:p>
            <a:pPr>
              <a:buNone/>
            </a:pPr>
            <a:r>
              <a:rPr lang="en-US" sz="1400" dirty="0" smtClean="0"/>
              <a:t>[4] G. Hemingway, J. Porter, N. Kottenstette, H. Nine, C. vanBuskirk, G. Karsai, and J. Sztipanovits. Automated Synthesis of Time-Triggered Architecture-based TrueTime Models for Platform Effects Simulation and Analysis.  Rapid Systems Prototyping (RSP), Jun. 2010.</a:t>
            </a:r>
          </a:p>
          <a:p>
            <a:pPr>
              <a:buNone/>
            </a:pPr>
            <a:r>
              <a:rPr lang="en-US" sz="1400" dirty="0" smtClean="0"/>
              <a:t>[5] P. </a:t>
            </a:r>
            <a:r>
              <a:rPr lang="en-US" sz="1400" dirty="0" err="1" smtClean="0"/>
              <a:t>Zuliani</a:t>
            </a:r>
            <a:r>
              <a:rPr lang="en-US" sz="1400" dirty="0" smtClean="0"/>
              <a:t>, A. </a:t>
            </a:r>
            <a:r>
              <a:rPr lang="en-US" sz="1400" dirty="0" err="1" smtClean="0"/>
              <a:t>Platzer</a:t>
            </a:r>
            <a:r>
              <a:rPr lang="en-US" sz="1400" dirty="0" smtClean="0"/>
              <a:t>, E. M. Clarke. Bayesian Statistical Model Checking with Application to </a:t>
            </a:r>
            <a:r>
              <a:rPr lang="en-US" sz="1400" dirty="0" err="1" smtClean="0"/>
              <a:t>Stateflow</a:t>
            </a:r>
            <a:r>
              <a:rPr lang="en-US" sz="1400" dirty="0" smtClean="0"/>
              <a:t>/Simulink Verification.  HSCC 2010 (Hybrid Systems: Computation and Control), Apr. 12-16, 2010, Stockholm, Sweden.</a:t>
            </a:r>
          </a:p>
          <a:p>
            <a:pPr>
              <a:buNone/>
            </a:pPr>
            <a:r>
              <a:rPr lang="en-US" sz="1400" dirty="0" smtClean="0"/>
              <a:t>[6] LeBlanc, H., E. </a:t>
            </a:r>
            <a:r>
              <a:rPr lang="en-US" sz="1400" dirty="0" err="1" smtClean="0"/>
              <a:t>Eyisi</a:t>
            </a:r>
            <a:r>
              <a:rPr lang="en-US" sz="1400" dirty="0" smtClean="0"/>
              <a:t>, N. Kottenstette, X. </a:t>
            </a:r>
            <a:r>
              <a:rPr lang="en-US" sz="1400" dirty="0" err="1" smtClean="0"/>
              <a:t>Koutsoukos</a:t>
            </a:r>
            <a:r>
              <a:rPr lang="en-US" sz="1400" dirty="0" smtClean="0"/>
              <a:t>, and J. Sztipanovits,  "A Passivity-Based Approach To Deployment In Multi-Agent Networks",  Informatics in Control, Automation and Robotics (ICINCO 2010), </a:t>
            </a:r>
            <a:r>
              <a:rPr lang="en-US" sz="1400" dirty="0" err="1" smtClean="0"/>
              <a:t>Funchal</a:t>
            </a:r>
            <a:r>
              <a:rPr lang="en-US" sz="1400" dirty="0" smtClean="0"/>
              <a:t>, Madeira - Portugal, Jun. 2010.</a:t>
            </a:r>
          </a:p>
          <a:p>
            <a:pPr>
              <a:buNone/>
            </a:pPr>
            <a:r>
              <a:rPr lang="en-US" sz="1400" dirty="0" smtClean="0"/>
              <a:t>[7] R. Thibodeaux.  The Specification and Implementation of a Model of Computation.  M.S. Thesis.  Vanderbilt University, May 2008.</a:t>
            </a:r>
          </a:p>
          <a:p>
            <a:pPr>
              <a:buNone/>
            </a:pPr>
            <a:r>
              <a:rPr lang="en-US" sz="1400" dirty="0" smtClean="0"/>
              <a:t>[8] N. Kottenstette,  "Constructive Non-Linear Control Design With Applications to Quad-Rotor and Fixed-Wing Aircraft",  Tech. Rpt., Inst. for Software Integrated Systems, Vanderbilt Univ., Jan. 2010. Nashville.</a:t>
            </a:r>
          </a:p>
          <a:p>
            <a:pPr>
              <a:buNone/>
            </a:pPr>
            <a:r>
              <a:rPr lang="en-US" sz="1400" dirty="0" smtClean="0"/>
              <a:t>[9] S. Bensalem, M. </a:t>
            </a:r>
            <a:r>
              <a:rPr lang="en-US" sz="1400" dirty="0" err="1" smtClean="0"/>
              <a:t>Bozga</a:t>
            </a:r>
            <a:r>
              <a:rPr lang="en-US" sz="1400" dirty="0" smtClean="0"/>
              <a:t>, T. Nguyen, J. </a:t>
            </a:r>
            <a:r>
              <a:rPr lang="en-US" sz="1400" dirty="0" err="1" smtClean="0"/>
              <a:t>Sifakis</a:t>
            </a:r>
            <a:r>
              <a:rPr lang="en-US" sz="1400" dirty="0" smtClean="0"/>
              <a:t>: D-Finder: A Tool for Compositional Deadlock Detection and Verification. CAV 2009: 614-619</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156494" y="211772"/>
            <a:ext cx="7391400" cy="1028700"/>
          </a:xfrm>
          <a:prstGeom prst="rect">
            <a:avLst/>
          </a:prstGeom>
          <a:noFill/>
          <a:ln w="9525">
            <a:noFill/>
            <a:round/>
            <a:headEnd/>
            <a:tailEnd/>
          </a:ln>
          <a:effectLst/>
        </p:spPr>
        <p:txBody>
          <a:bodyPr anchor="ct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solidFill>
                  <a:srgbClr val="000000"/>
                </a:solidFill>
              </a:rPr>
              <a:t>Quad-Rotor Cont. Subj. To Actuator Saturation</a:t>
            </a:r>
            <a:endParaRPr lang="en-US" sz="3200" b="1" dirty="0">
              <a:solidFill>
                <a:srgbClr val="000000"/>
              </a:solidFill>
            </a:endParaRPr>
          </a:p>
        </p:txBody>
      </p:sp>
      <p:sp>
        <p:nvSpPr>
          <p:cNvPr id="27650" name="Text Box 2"/>
          <p:cNvSpPr txBox="1">
            <a:spLocks noChangeArrowheads="1"/>
          </p:cNvSpPr>
          <p:nvPr/>
        </p:nvSpPr>
        <p:spPr bwMode="auto">
          <a:xfrm>
            <a:off x="1017588" y="887413"/>
            <a:ext cx="7669212" cy="4370387"/>
          </a:xfrm>
          <a:prstGeom prst="rect">
            <a:avLst/>
          </a:prstGeom>
          <a:noFill/>
          <a:ln w="9525">
            <a:noFill/>
            <a:round/>
            <a:headEnd/>
            <a:tailEnd/>
          </a:ln>
          <a:effectLst/>
        </p:spPr>
        <p:txBody>
          <a:bodyPr/>
          <a:lstStyle/>
          <a:p>
            <a:pPr marL="339725" indent="-339725">
              <a:spcBef>
                <a:spcPts val="650"/>
              </a:spcBef>
              <a:buSzPct val="70000"/>
              <a:buFont typeface="Wingdings" pitchFamily="2"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smtClean="0">
              <a:solidFill>
                <a:srgbClr val="000000"/>
              </a:solidFill>
            </a:endParaRPr>
          </a:p>
        </p:txBody>
      </p:sp>
      <p:pic>
        <p:nvPicPr>
          <p:cNvPr id="92162" name="Picture 2"/>
          <p:cNvPicPr>
            <a:picLocks noChangeAspect="1" noChangeArrowheads="1"/>
          </p:cNvPicPr>
          <p:nvPr/>
        </p:nvPicPr>
        <p:blipFill>
          <a:blip r:embed="rId4" cstate="print"/>
          <a:srcRect/>
          <a:stretch>
            <a:fillRect/>
          </a:stretch>
        </p:blipFill>
        <p:spPr bwMode="auto">
          <a:xfrm>
            <a:off x="152400" y="1215072"/>
            <a:ext cx="8839200" cy="2366328"/>
          </a:xfrm>
          <a:prstGeom prst="rect">
            <a:avLst/>
          </a:prstGeom>
          <a:noFill/>
          <a:ln w="9525">
            <a:noFill/>
            <a:miter lim="800000"/>
            <a:headEnd/>
            <a:tailEnd/>
          </a:ln>
        </p:spPr>
      </p:pic>
      <p:pic>
        <p:nvPicPr>
          <p:cNvPr id="92163" name="Picture 3"/>
          <p:cNvPicPr>
            <a:picLocks noChangeAspect="1" noChangeArrowheads="1"/>
          </p:cNvPicPr>
          <p:nvPr/>
        </p:nvPicPr>
        <p:blipFill>
          <a:blip r:embed="rId5" cstate="print"/>
          <a:srcRect/>
          <a:stretch>
            <a:fillRect/>
          </a:stretch>
        </p:blipFill>
        <p:spPr bwMode="auto">
          <a:xfrm>
            <a:off x="533400" y="3697144"/>
            <a:ext cx="3195638" cy="3160856"/>
          </a:xfrm>
          <a:prstGeom prst="rect">
            <a:avLst/>
          </a:prstGeom>
          <a:noFill/>
          <a:ln w="9525">
            <a:noFill/>
            <a:miter lim="800000"/>
            <a:headEnd/>
            <a:tailEnd/>
          </a:ln>
        </p:spPr>
      </p:pic>
      <p:graphicFrame>
        <p:nvGraphicFramePr>
          <p:cNvPr id="92164" name="Object 16"/>
          <p:cNvGraphicFramePr>
            <a:graphicFrameLocks noChangeAspect="1"/>
          </p:cNvGraphicFramePr>
          <p:nvPr/>
        </p:nvGraphicFramePr>
        <p:xfrm>
          <a:off x="4648200" y="3682676"/>
          <a:ext cx="4267200" cy="2260924"/>
        </p:xfrm>
        <a:graphic>
          <a:graphicData uri="http://schemas.openxmlformats.org/presentationml/2006/ole">
            <p:oleObj spid="_x0000_s66574" name="Equation" r:id="rId6" imgW="1778000" imgH="939800" progId="">
              <p:embed/>
            </p:oleObj>
          </a:graphicData>
        </a:graphic>
      </p:graphicFrame>
      <p:sp>
        <p:nvSpPr>
          <p:cNvPr id="9" name="Text Box 2"/>
          <p:cNvSpPr txBox="1">
            <a:spLocks noChangeArrowheads="1"/>
          </p:cNvSpPr>
          <p:nvPr/>
        </p:nvSpPr>
        <p:spPr bwMode="auto">
          <a:xfrm>
            <a:off x="3810000" y="6019800"/>
            <a:ext cx="5410200" cy="876300"/>
          </a:xfrm>
          <a:prstGeom prst="rect">
            <a:avLst/>
          </a:prstGeom>
          <a:noFill/>
          <a:ln w="9525">
            <a:noFill/>
            <a:round/>
            <a:headEnd/>
            <a:tailEnd/>
          </a:ln>
          <a:effectLst/>
        </p:spPr>
        <p:txBody>
          <a:bodyPr/>
          <a:lstStyle/>
          <a:p>
            <a:pPr marL="339725" indent="-339725">
              <a:spcBef>
                <a:spcPts val="65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600" b="1" i="0" dirty="0" smtClean="0">
                <a:solidFill>
                  <a:srgbClr val="000000"/>
                </a:solidFill>
              </a:rPr>
              <a:t>N. </a:t>
            </a:r>
            <a:r>
              <a:rPr lang="en-US" sz="1600" b="1" i="0" dirty="0" err="1" smtClean="0">
                <a:solidFill>
                  <a:srgbClr val="000000"/>
                </a:solidFill>
              </a:rPr>
              <a:t>Kottenstette</a:t>
            </a:r>
            <a:r>
              <a:rPr lang="en-US" sz="1600" b="1" i="0" dirty="0" smtClean="0">
                <a:solidFill>
                  <a:srgbClr val="000000"/>
                </a:solidFill>
              </a:rPr>
              <a:t> and J. Porter, “Digital passive attitude and altitude control schemes for </a:t>
            </a:r>
            <a:r>
              <a:rPr lang="en-US" sz="1600" b="1" i="0" dirty="0" err="1" smtClean="0">
                <a:solidFill>
                  <a:srgbClr val="000000"/>
                </a:solidFill>
              </a:rPr>
              <a:t>quadrotor</a:t>
            </a:r>
            <a:r>
              <a:rPr lang="en-US" sz="1600" b="1" i="0" dirty="0" smtClean="0">
                <a:solidFill>
                  <a:srgbClr val="000000"/>
                </a:solidFill>
              </a:rPr>
              <a:t> aircraft,” ICCA09. </a:t>
            </a:r>
            <a:r>
              <a:rPr lang="en-US" sz="1600" b="1" i="0" dirty="0" smtClean="0">
                <a:solidFill>
                  <a:schemeClr val="accent6"/>
                </a:solidFill>
              </a:rPr>
              <a:t>http://www.isis.vanderbilt.edu/node/4051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Interior Conic Systems</a:t>
            </a:r>
            <a:endParaRPr lang="en-US" sz="3200" b="1" dirty="0"/>
          </a:p>
        </p:txBody>
      </p:sp>
      <p:graphicFrame>
        <p:nvGraphicFramePr>
          <p:cNvPr id="3" name="Object 2"/>
          <p:cNvGraphicFramePr>
            <a:graphicFrameLocks noChangeAspect="1"/>
          </p:cNvGraphicFramePr>
          <p:nvPr>
            <p:extLst>
              <p:ext uri="{D42A27DB-BD31-4B8C-83A1-F6EECF244321}">
                <p14:modId xmlns:p14="http://schemas.microsoft.com/office/powerpoint/2010/main" xmlns="" val="3543081663"/>
              </p:ext>
            </p:extLst>
          </p:nvPr>
        </p:nvGraphicFramePr>
        <p:xfrm>
          <a:off x="1306513" y="3440113"/>
          <a:ext cx="6494462" cy="849312"/>
        </p:xfrm>
        <a:graphic>
          <a:graphicData uri="http://schemas.openxmlformats.org/presentationml/2006/ole">
            <p:oleObj spid="_x0000_s71722" name="Equation" r:id="rId3" imgW="3593880" imgH="469800" progId="">
              <p:embed/>
            </p:oleObj>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xmlns="" val="2843950782"/>
              </p:ext>
            </p:extLst>
          </p:nvPr>
        </p:nvGraphicFramePr>
        <p:xfrm>
          <a:off x="1809750" y="4441825"/>
          <a:ext cx="5484813" cy="549275"/>
        </p:xfrm>
        <a:graphic>
          <a:graphicData uri="http://schemas.openxmlformats.org/presentationml/2006/ole">
            <p:oleObj spid="_x0000_s71723" name="Equation" r:id="rId4" imgW="3035160" imgH="304560" progId="">
              <p:embed/>
            </p:oleObj>
          </a:graphicData>
        </a:graphic>
      </p:graphicFrame>
      <p:pic>
        <p:nvPicPr>
          <p:cNvPr id="5" name="Picture 6"/>
          <p:cNvPicPr>
            <a:picLocks noChangeAspect="1" noChangeArrowheads="1"/>
          </p:cNvPicPr>
          <p:nvPr/>
        </p:nvPicPr>
        <p:blipFill>
          <a:blip r:embed="rId5" cstate="print"/>
          <a:srcRect/>
          <a:stretch>
            <a:fillRect/>
          </a:stretch>
        </p:blipFill>
        <p:spPr bwMode="auto">
          <a:xfrm>
            <a:off x="2590800" y="1600200"/>
            <a:ext cx="3925504" cy="1062037"/>
          </a:xfrm>
          <a:prstGeom prst="rect">
            <a:avLst/>
          </a:prstGeom>
          <a:noFill/>
          <a:ln w="9525">
            <a:noFill/>
            <a:miter lim="800000"/>
            <a:headEnd/>
            <a:tailEnd/>
          </a:ln>
        </p:spPr>
      </p:pic>
      <p:graphicFrame>
        <p:nvGraphicFramePr>
          <p:cNvPr id="6" name="Object 7"/>
          <p:cNvGraphicFramePr>
            <a:graphicFrameLocks noChangeAspect="1"/>
          </p:cNvGraphicFramePr>
          <p:nvPr>
            <p:extLst>
              <p:ext uri="{D42A27DB-BD31-4B8C-83A1-F6EECF244321}">
                <p14:modId xmlns:p14="http://schemas.microsoft.com/office/powerpoint/2010/main" xmlns="" val="3925827246"/>
              </p:ext>
            </p:extLst>
          </p:nvPr>
        </p:nvGraphicFramePr>
        <p:xfrm>
          <a:off x="1728788" y="5181600"/>
          <a:ext cx="6243637" cy="1190625"/>
        </p:xfrm>
        <a:graphic>
          <a:graphicData uri="http://schemas.openxmlformats.org/presentationml/2006/ole">
            <p:oleObj spid="_x0000_s71724" name="Equation" r:id="rId6" imgW="3454200" imgH="660240" progId="">
              <p:embed/>
            </p:oleObj>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xmlns="" val="2178477957"/>
              </p:ext>
            </p:extLst>
          </p:nvPr>
        </p:nvGraphicFramePr>
        <p:xfrm>
          <a:off x="1308100" y="2720975"/>
          <a:ext cx="6491288" cy="825500"/>
        </p:xfrm>
        <a:graphic>
          <a:graphicData uri="http://schemas.openxmlformats.org/presentationml/2006/ole">
            <p:oleObj spid="_x0000_s71725" name="Equation" r:id="rId7" imgW="2971800" imgH="457200" progId="">
              <p:embed/>
            </p:oleObj>
          </a:graphicData>
        </a:graphic>
      </p:graphicFrame>
    </p:spTree>
    <p:extLst>
      <p:ext uri="{BB962C8B-B14F-4D97-AF65-F5344CB8AC3E}">
        <p14:creationId xmlns:p14="http://schemas.microsoft.com/office/powerpoint/2010/main" xmlns="" val="117387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p:cNvSpPr/>
          <p:nvPr/>
        </p:nvSpPr>
        <p:spPr bwMode="auto">
          <a:xfrm>
            <a:off x="1981200" y="4114800"/>
            <a:ext cx="4267200" cy="1524000"/>
          </a:xfrm>
          <a:prstGeom prst="rect">
            <a:avLst/>
          </a:prstGeom>
          <a:solidFill>
            <a:schemeClr val="bg2">
              <a:lumMod val="90000"/>
            </a:schemeClr>
          </a:solid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sp>
        <p:nvSpPr>
          <p:cNvPr id="104" name="Rectangle 103"/>
          <p:cNvSpPr/>
          <p:nvPr/>
        </p:nvSpPr>
        <p:spPr bwMode="auto">
          <a:xfrm>
            <a:off x="2243138" y="4559300"/>
            <a:ext cx="347662" cy="381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cxnSp>
        <p:nvCxnSpPr>
          <p:cNvPr id="106" name="Straight Arrow Connector 105"/>
          <p:cNvCxnSpPr/>
          <p:nvPr/>
        </p:nvCxnSpPr>
        <p:spPr bwMode="auto">
          <a:xfrm>
            <a:off x="2590800" y="4749006"/>
            <a:ext cx="1328737" cy="1588"/>
          </a:xfrm>
          <a:prstGeom prst="straightConnector1">
            <a:avLst/>
          </a:prstGeom>
          <a:solidFill>
            <a:srgbClr val="00B8FF"/>
          </a:solidFill>
          <a:ln w="28575" cap="flat" cmpd="sng" algn="ctr">
            <a:solidFill>
              <a:schemeClr val="tx1"/>
            </a:solidFill>
            <a:prstDash val="solid"/>
            <a:round/>
            <a:headEnd type="none" w="med" len="med"/>
            <a:tailEnd type="triangle" w="lg" len="lg"/>
          </a:ln>
          <a:effectLst/>
        </p:spPr>
      </p:cxnSp>
      <p:sp>
        <p:nvSpPr>
          <p:cNvPr id="94" name="Rectangle 93"/>
          <p:cNvSpPr/>
          <p:nvPr/>
        </p:nvSpPr>
        <p:spPr bwMode="auto">
          <a:xfrm>
            <a:off x="1816100" y="733425"/>
            <a:ext cx="4267200" cy="2819400"/>
          </a:xfrm>
          <a:prstGeom prst="rect">
            <a:avLst/>
          </a:prstGeom>
          <a:solidFill>
            <a:schemeClr val="bg2">
              <a:lumMod val="90000"/>
            </a:schemeClr>
          </a:solid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sp>
        <p:nvSpPr>
          <p:cNvPr id="70" name="Rectangle 69"/>
          <p:cNvSpPr/>
          <p:nvPr/>
        </p:nvSpPr>
        <p:spPr bwMode="auto">
          <a:xfrm>
            <a:off x="892969" y="1698625"/>
            <a:ext cx="600076" cy="457200"/>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sp>
        <p:nvSpPr>
          <p:cNvPr id="9217" name="Text Box 1"/>
          <p:cNvSpPr txBox="1">
            <a:spLocks noChangeArrowheads="1"/>
          </p:cNvSpPr>
          <p:nvPr/>
        </p:nvSpPr>
        <p:spPr bwMode="auto">
          <a:xfrm>
            <a:off x="1524000" y="-76200"/>
            <a:ext cx="7391400" cy="1028700"/>
          </a:xfrm>
          <a:prstGeom prst="rect">
            <a:avLst/>
          </a:prstGeom>
          <a:noFill/>
          <a:ln w="9525">
            <a:noFill/>
            <a:round/>
            <a:headEnd/>
            <a:tailEnd/>
          </a:ln>
          <a:effectLst/>
        </p:spPr>
        <p:txBody>
          <a:bodyPr anchor="ctr"/>
          <a:lstStyle/>
          <a:p>
            <a:pPr marL="339725" indent="-339725">
              <a:spcBef>
                <a:spcPts val="65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b="1" i="0" dirty="0" smtClean="0">
                <a:solidFill>
                  <a:srgbClr val="000000"/>
                </a:solidFill>
              </a:rPr>
              <a:t>Properties: Interior Conic Systems</a:t>
            </a:r>
            <a:endParaRPr lang="en-US" sz="3000" b="1" i="0" dirty="0">
              <a:solidFill>
                <a:srgbClr val="000000"/>
              </a:solidFill>
            </a:endParaRPr>
          </a:p>
        </p:txBody>
      </p:sp>
      <p:sp>
        <p:nvSpPr>
          <p:cNvPr id="6" name="Oval 5"/>
          <p:cNvSpPr/>
          <p:nvPr/>
        </p:nvSpPr>
        <p:spPr bwMode="auto">
          <a:xfrm>
            <a:off x="5300663" y="1660525"/>
            <a:ext cx="609600" cy="533400"/>
          </a:xfrm>
          <a:prstGeom prst="ellipse">
            <a:avLst/>
          </a:prstGeom>
          <a:solidFill>
            <a:schemeClr val="bg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sp>
        <p:nvSpPr>
          <p:cNvPr id="9" name="Rectangle 8"/>
          <p:cNvSpPr/>
          <p:nvPr/>
        </p:nvSpPr>
        <p:spPr bwMode="auto">
          <a:xfrm>
            <a:off x="2762249" y="895350"/>
            <a:ext cx="2276476" cy="704850"/>
          </a:xfrm>
          <a:prstGeom prst="rect">
            <a:avLst/>
          </a:prstGeom>
          <a:solidFill>
            <a:schemeClr val="bg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10" name="Object 5"/>
          <p:cNvGraphicFramePr>
            <a:graphicFrameLocks noChangeAspect="1"/>
          </p:cNvGraphicFramePr>
          <p:nvPr/>
        </p:nvGraphicFramePr>
        <p:xfrm>
          <a:off x="2959100" y="962025"/>
          <a:ext cx="1882775" cy="571500"/>
        </p:xfrm>
        <a:graphic>
          <a:graphicData uri="http://schemas.openxmlformats.org/presentationml/2006/ole">
            <p:oleObj spid="_x0000_s72896" name="Equation" r:id="rId4" imgW="749300" imgH="228600" progId="">
              <p:embed/>
            </p:oleObj>
          </a:graphicData>
        </a:graphic>
      </p:graphicFrame>
      <p:graphicFrame>
        <p:nvGraphicFramePr>
          <p:cNvPr id="9232" name="Object 16"/>
          <p:cNvGraphicFramePr>
            <a:graphicFrameLocks noChangeAspect="1"/>
          </p:cNvGraphicFramePr>
          <p:nvPr/>
        </p:nvGraphicFramePr>
        <p:xfrm>
          <a:off x="5757863" y="1371600"/>
          <a:ext cx="349250" cy="349250"/>
        </p:xfrm>
        <a:graphic>
          <a:graphicData uri="http://schemas.openxmlformats.org/presentationml/2006/ole">
            <p:oleObj spid="_x0000_s72897" name="Equation" r:id="rId5" imgW="139700" imgH="139700" progId="">
              <p:embed/>
            </p:oleObj>
          </a:graphicData>
        </a:graphic>
      </p:graphicFrame>
      <p:cxnSp>
        <p:nvCxnSpPr>
          <p:cNvPr id="66" name="Shape 13"/>
          <p:cNvCxnSpPr>
            <a:stCxn id="70" idx="3"/>
            <a:endCxn id="9" idx="1"/>
          </p:cNvCxnSpPr>
          <p:nvPr/>
        </p:nvCxnSpPr>
        <p:spPr bwMode="auto">
          <a:xfrm flipV="1">
            <a:off x="1493045" y="1247775"/>
            <a:ext cx="1269204" cy="679450"/>
          </a:xfrm>
          <a:prstGeom prst="bentConnector3">
            <a:avLst>
              <a:gd name="adj1" fmla="val 50000"/>
            </a:avLst>
          </a:prstGeom>
          <a:solidFill>
            <a:srgbClr val="00B8FF"/>
          </a:solidFill>
          <a:ln w="25400" cap="flat" cmpd="sng" algn="ctr">
            <a:solidFill>
              <a:schemeClr val="tx1"/>
            </a:solidFill>
            <a:prstDash val="solid"/>
            <a:round/>
            <a:headEnd type="none" w="med" len="med"/>
            <a:tailEnd type="triangle" w="lg" len="lg"/>
          </a:ln>
          <a:effectLst/>
        </p:spPr>
      </p:cxnSp>
      <p:graphicFrame>
        <p:nvGraphicFramePr>
          <p:cNvPr id="9234" name="Object 18"/>
          <p:cNvGraphicFramePr>
            <a:graphicFrameLocks noChangeAspect="1"/>
          </p:cNvGraphicFramePr>
          <p:nvPr/>
        </p:nvGraphicFramePr>
        <p:xfrm>
          <a:off x="2328863" y="647700"/>
          <a:ext cx="382588" cy="571500"/>
        </p:xfrm>
        <a:graphic>
          <a:graphicData uri="http://schemas.openxmlformats.org/presentationml/2006/ole">
            <p:oleObj spid="_x0000_s72898" name="Equation" r:id="rId6" imgW="152334" imgH="228501" progId="">
              <p:embed/>
            </p:oleObj>
          </a:graphicData>
        </a:graphic>
      </p:graphicFrame>
      <p:cxnSp>
        <p:nvCxnSpPr>
          <p:cNvPr id="53" name="Shape 13"/>
          <p:cNvCxnSpPr>
            <a:stCxn id="9" idx="3"/>
            <a:endCxn id="6" idx="0"/>
          </p:cNvCxnSpPr>
          <p:nvPr/>
        </p:nvCxnSpPr>
        <p:spPr bwMode="auto">
          <a:xfrm>
            <a:off x="5038725" y="1247775"/>
            <a:ext cx="566738" cy="412750"/>
          </a:xfrm>
          <a:prstGeom prst="bentConnector2">
            <a:avLst/>
          </a:prstGeom>
          <a:solidFill>
            <a:srgbClr val="00B8FF"/>
          </a:solidFill>
          <a:ln w="25400" cap="flat" cmpd="sng" algn="ctr">
            <a:solidFill>
              <a:schemeClr val="tx1"/>
            </a:solidFill>
            <a:prstDash val="solid"/>
            <a:round/>
            <a:headEnd type="none" w="med" len="med"/>
            <a:tailEnd type="triangle" w="lg" len="lg"/>
          </a:ln>
          <a:effectLst/>
        </p:spPr>
      </p:cxnSp>
      <p:sp>
        <p:nvSpPr>
          <p:cNvPr id="60" name="Rectangle 59"/>
          <p:cNvSpPr/>
          <p:nvPr/>
        </p:nvSpPr>
        <p:spPr bwMode="auto">
          <a:xfrm>
            <a:off x="2762249" y="2295525"/>
            <a:ext cx="2276476" cy="704850"/>
          </a:xfrm>
          <a:prstGeom prst="rect">
            <a:avLst/>
          </a:prstGeom>
          <a:solidFill>
            <a:schemeClr val="bg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61" name="Object 5"/>
          <p:cNvGraphicFramePr>
            <a:graphicFrameLocks noChangeAspect="1"/>
          </p:cNvGraphicFramePr>
          <p:nvPr/>
        </p:nvGraphicFramePr>
        <p:xfrm>
          <a:off x="2895600" y="2362200"/>
          <a:ext cx="2009775" cy="571500"/>
        </p:xfrm>
        <a:graphic>
          <a:graphicData uri="http://schemas.openxmlformats.org/presentationml/2006/ole">
            <p:oleObj spid="_x0000_s72899" name="Equation" r:id="rId7" imgW="800100" imgH="228600" progId="">
              <p:embed/>
            </p:oleObj>
          </a:graphicData>
        </a:graphic>
      </p:graphicFrame>
      <p:graphicFrame>
        <p:nvGraphicFramePr>
          <p:cNvPr id="9238" name="Object 22"/>
          <p:cNvGraphicFramePr>
            <a:graphicFrameLocks noChangeAspect="1"/>
          </p:cNvGraphicFramePr>
          <p:nvPr/>
        </p:nvGraphicFramePr>
        <p:xfrm>
          <a:off x="5056188" y="647700"/>
          <a:ext cx="414338" cy="571500"/>
        </p:xfrm>
        <a:graphic>
          <a:graphicData uri="http://schemas.openxmlformats.org/presentationml/2006/ole">
            <p:oleObj spid="_x0000_s72900" name="Equation" r:id="rId8" imgW="165028" imgH="228501" progId="">
              <p:embed/>
            </p:oleObj>
          </a:graphicData>
        </a:graphic>
      </p:graphicFrame>
      <p:cxnSp>
        <p:nvCxnSpPr>
          <p:cNvPr id="62" name="Shape 13"/>
          <p:cNvCxnSpPr>
            <a:stCxn id="70" idx="3"/>
            <a:endCxn id="60" idx="1"/>
          </p:cNvCxnSpPr>
          <p:nvPr/>
        </p:nvCxnSpPr>
        <p:spPr bwMode="auto">
          <a:xfrm>
            <a:off x="1493045" y="1927225"/>
            <a:ext cx="1269204" cy="720725"/>
          </a:xfrm>
          <a:prstGeom prst="bentConnector3">
            <a:avLst>
              <a:gd name="adj1" fmla="val 50000"/>
            </a:avLst>
          </a:prstGeom>
          <a:solidFill>
            <a:srgbClr val="00B8FF"/>
          </a:solidFill>
          <a:ln w="25400" cap="flat" cmpd="sng" algn="ctr">
            <a:solidFill>
              <a:schemeClr val="tx1"/>
            </a:solidFill>
            <a:prstDash val="solid"/>
            <a:round/>
            <a:headEnd type="none" w="med" len="med"/>
            <a:tailEnd type="triangle" w="lg" len="lg"/>
          </a:ln>
          <a:effectLst/>
        </p:spPr>
      </p:cxnSp>
      <p:graphicFrame>
        <p:nvGraphicFramePr>
          <p:cNvPr id="9239" name="Object 23"/>
          <p:cNvGraphicFramePr>
            <a:graphicFrameLocks noChangeAspect="1"/>
          </p:cNvGraphicFramePr>
          <p:nvPr/>
        </p:nvGraphicFramePr>
        <p:xfrm>
          <a:off x="2252663" y="2081212"/>
          <a:ext cx="382588" cy="571500"/>
        </p:xfrm>
        <a:graphic>
          <a:graphicData uri="http://schemas.openxmlformats.org/presentationml/2006/ole">
            <p:oleObj spid="_x0000_s72901" name="Equation" r:id="rId9" imgW="152334" imgH="228501" progId="">
              <p:embed/>
            </p:oleObj>
          </a:graphicData>
        </a:graphic>
      </p:graphicFrame>
      <p:graphicFrame>
        <p:nvGraphicFramePr>
          <p:cNvPr id="9240" name="Object 24"/>
          <p:cNvGraphicFramePr>
            <a:graphicFrameLocks noChangeAspect="1"/>
          </p:cNvGraphicFramePr>
          <p:nvPr/>
        </p:nvGraphicFramePr>
        <p:xfrm>
          <a:off x="1033463" y="1752600"/>
          <a:ext cx="319088" cy="349250"/>
        </p:xfrm>
        <a:graphic>
          <a:graphicData uri="http://schemas.openxmlformats.org/presentationml/2006/ole">
            <p:oleObj spid="_x0000_s72902" name="Equation" r:id="rId10" imgW="126835" imgH="139518" progId="">
              <p:embed/>
            </p:oleObj>
          </a:graphicData>
        </a:graphic>
      </p:graphicFrame>
      <p:cxnSp>
        <p:nvCxnSpPr>
          <p:cNvPr id="75" name="Shape 13"/>
          <p:cNvCxnSpPr>
            <a:stCxn id="60" idx="3"/>
            <a:endCxn id="6" idx="4"/>
          </p:cNvCxnSpPr>
          <p:nvPr/>
        </p:nvCxnSpPr>
        <p:spPr bwMode="auto">
          <a:xfrm flipV="1">
            <a:off x="5038725" y="2193925"/>
            <a:ext cx="566738" cy="454025"/>
          </a:xfrm>
          <a:prstGeom prst="bentConnector2">
            <a:avLst/>
          </a:prstGeom>
          <a:solidFill>
            <a:srgbClr val="00B8FF"/>
          </a:solidFill>
          <a:ln w="25400" cap="flat" cmpd="sng" algn="ctr">
            <a:solidFill>
              <a:schemeClr val="tx1"/>
            </a:solidFill>
            <a:prstDash val="solid"/>
            <a:round/>
            <a:headEnd type="none" w="med" len="med"/>
            <a:tailEnd type="triangle" w="lg" len="lg"/>
          </a:ln>
          <a:effectLst/>
        </p:spPr>
      </p:cxnSp>
      <p:graphicFrame>
        <p:nvGraphicFramePr>
          <p:cNvPr id="9241" name="Object 25"/>
          <p:cNvGraphicFramePr>
            <a:graphicFrameLocks noChangeAspect="1"/>
          </p:cNvGraphicFramePr>
          <p:nvPr/>
        </p:nvGraphicFramePr>
        <p:xfrm>
          <a:off x="5757863" y="2209800"/>
          <a:ext cx="349250" cy="349250"/>
        </p:xfrm>
        <a:graphic>
          <a:graphicData uri="http://schemas.openxmlformats.org/presentationml/2006/ole">
            <p:oleObj spid="_x0000_s72903" name="Equation" r:id="rId11" imgW="139700" imgH="139700" progId="">
              <p:embed/>
            </p:oleObj>
          </a:graphicData>
        </a:graphic>
      </p:graphicFrame>
      <p:sp>
        <p:nvSpPr>
          <p:cNvPr id="88" name="Rectangle 87"/>
          <p:cNvSpPr/>
          <p:nvPr/>
        </p:nvSpPr>
        <p:spPr bwMode="auto">
          <a:xfrm>
            <a:off x="6519863" y="1593850"/>
            <a:ext cx="1828800" cy="663576"/>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89" name="Object 24"/>
          <p:cNvGraphicFramePr>
            <a:graphicFrameLocks noChangeAspect="1"/>
          </p:cNvGraphicFramePr>
          <p:nvPr/>
        </p:nvGraphicFramePr>
        <p:xfrm>
          <a:off x="6573044" y="1639888"/>
          <a:ext cx="1722438" cy="571500"/>
        </p:xfrm>
        <a:graphic>
          <a:graphicData uri="http://schemas.openxmlformats.org/presentationml/2006/ole">
            <p:oleObj spid="_x0000_s72904" name="Equation" r:id="rId12" imgW="685800" imgH="228600" progId="">
              <p:embed/>
            </p:oleObj>
          </a:graphicData>
        </a:graphic>
      </p:graphicFrame>
      <p:cxnSp>
        <p:nvCxnSpPr>
          <p:cNvPr id="93" name="Straight Arrow Connector 92"/>
          <p:cNvCxnSpPr>
            <a:stCxn id="6" idx="6"/>
            <a:endCxn id="88" idx="1"/>
          </p:cNvCxnSpPr>
          <p:nvPr/>
        </p:nvCxnSpPr>
        <p:spPr bwMode="auto">
          <a:xfrm flipV="1">
            <a:off x="5910263" y="1925638"/>
            <a:ext cx="609600" cy="1587"/>
          </a:xfrm>
          <a:prstGeom prst="straightConnector1">
            <a:avLst/>
          </a:prstGeom>
          <a:solidFill>
            <a:srgbClr val="00B8FF"/>
          </a:solidFill>
          <a:ln w="28575" cap="flat" cmpd="sng" algn="ctr">
            <a:solidFill>
              <a:schemeClr val="tx1"/>
            </a:solidFill>
            <a:prstDash val="solid"/>
            <a:round/>
            <a:headEnd type="none" w="med" len="med"/>
            <a:tailEnd type="triangle" w="lg" len="lg"/>
          </a:ln>
          <a:effectLst/>
        </p:spPr>
      </p:cxnSp>
      <p:graphicFrame>
        <p:nvGraphicFramePr>
          <p:cNvPr id="9243" name="Object 27"/>
          <p:cNvGraphicFramePr>
            <a:graphicFrameLocks noChangeAspect="1"/>
          </p:cNvGraphicFramePr>
          <p:nvPr/>
        </p:nvGraphicFramePr>
        <p:xfrm>
          <a:off x="5076825" y="2081212"/>
          <a:ext cx="446088" cy="571500"/>
        </p:xfrm>
        <a:graphic>
          <a:graphicData uri="http://schemas.openxmlformats.org/presentationml/2006/ole">
            <p:oleObj spid="_x0000_s72905" name="Equation" r:id="rId13" imgW="177646" imgH="228402" progId="">
              <p:embed/>
            </p:oleObj>
          </a:graphicData>
        </a:graphic>
      </p:graphicFrame>
      <p:graphicFrame>
        <p:nvGraphicFramePr>
          <p:cNvPr id="9244" name="Object 28"/>
          <p:cNvGraphicFramePr>
            <a:graphicFrameLocks noChangeAspect="1"/>
          </p:cNvGraphicFramePr>
          <p:nvPr/>
        </p:nvGraphicFramePr>
        <p:xfrm>
          <a:off x="2806700" y="1571625"/>
          <a:ext cx="2071688" cy="571500"/>
        </p:xfrm>
        <a:graphic>
          <a:graphicData uri="http://schemas.openxmlformats.org/presentationml/2006/ole">
            <p:oleObj spid="_x0000_s72906" name="Equation" r:id="rId14" imgW="825500" imgH="228600" progId="">
              <p:embed/>
            </p:oleObj>
          </a:graphicData>
        </a:graphic>
      </p:graphicFrame>
      <p:graphicFrame>
        <p:nvGraphicFramePr>
          <p:cNvPr id="9245" name="Object 29"/>
          <p:cNvGraphicFramePr>
            <a:graphicFrameLocks noChangeAspect="1"/>
          </p:cNvGraphicFramePr>
          <p:nvPr/>
        </p:nvGraphicFramePr>
        <p:xfrm>
          <a:off x="2806700" y="3019425"/>
          <a:ext cx="2166938" cy="571500"/>
        </p:xfrm>
        <a:graphic>
          <a:graphicData uri="http://schemas.openxmlformats.org/presentationml/2006/ole">
            <p:oleObj spid="_x0000_s72907" name="Equation" r:id="rId15" imgW="863225" imgH="228501" progId="">
              <p:embed/>
            </p:oleObj>
          </a:graphicData>
        </a:graphic>
      </p:graphicFrame>
      <p:graphicFrame>
        <p:nvGraphicFramePr>
          <p:cNvPr id="9246" name="Object 30"/>
          <p:cNvGraphicFramePr>
            <a:graphicFrameLocks noChangeAspect="1"/>
          </p:cNvGraphicFramePr>
          <p:nvPr/>
        </p:nvGraphicFramePr>
        <p:xfrm>
          <a:off x="838200" y="3529806"/>
          <a:ext cx="6702425" cy="635000"/>
        </p:xfrm>
        <a:graphic>
          <a:graphicData uri="http://schemas.openxmlformats.org/presentationml/2006/ole">
            <p:oleObj spid="_x0000_s72908" name="Equation" r:id="rId16" imgW="2667000" imgH="254000" progId="">
              <p:embed/>
            </p:oleObj>
          </a:graphicData>
        </a:graphic>
      </p:graphicFrame>
      <p:sp>
        <p:nvSpPr>
          <p:cNvPr id="95" name="Rectangle 94"/>
          <p:cNvSpPr/>
          <p:nvPr/>
        </p:nvSpPr>
        <p:spPr bwMode="auto">
          <a:xfrm>
            <a:off x="3919537" y="4397375"/>
            <a:ext cx="2057401" cy="704850"/>
          </a:xfrm>
          <a:prstGeom prst="rect">
            <a:avLst/>
          </a:prstGeom>
          <a:solidFill>
            <a:schemeClr val="bg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96" name="Object 5"/>
          <p:cNvGraphicFramePr>
            <a:graphicFrameLocks noChangeAspect="1"/>
          </p:cNvGraphicFramePr>
          <p:nvPr>
            <p:extLst>
              <p:ext uri="{D42A27DB-BD31-4B8C-83A1-F6EECF244321}">
                <p14:modId xmlns:p14="http://schemas.microsoft.com/office/powerpoint/2010/main" xmlns="" val="24375270"/>
              </p:ext>
            </p:extLst>
          </p:nvPr>
        </p:nvGraphicFramePr>
        <p:xfrm>
          <a:off x="4038600" y="4495800"/>
          <a:ext cx="1819275" cy="508000"/>
        </p:xfrm>
        <a:graphic>
          <a:graphicData uri="http://schemas.openxmlformats.org/presentationml/2006/ole">
            <p:oleObj spid="_x0000_s72909" name="Equation" r:id="rId17" imgW="723586" imgH="203112" progId="">
              <p:embed/>
            </p:oleObj>
          </a:graphicData>
        </a:graphic>
      </p:graphicFrame>
      <p:graphicFrame>
        <p:nvGraphicFramePr>
          <p:cNvPr id="9248" name="Object 32"/>
          <p:cNvGraphicFramePr>
            <a:graphicFrameLocks noChangeAspect="1"/>
          </p:cNvGraphicFramePr>
          <p:nvPr/>
        </p:nvGraphicFramePr>
        <p:xfrm>
          <a:off x="3962400" y="5105400"/>
          <a:ext cx="1881188" cy="508000"/>
        </p:xfrm>
        <a:graphic>
          <a:graphicData uri="http://schemas.openxmlformats.org/presentationml/2006/ole">
            <p:oleObj spid="_x0000_s72910" name="Equation" r:id="rId18" imgW="748975" imgH="203112" progId="">
              <p:embed/>
            </p:oleObj>
          </a:graphicData>
        </a:graphic>
      </p:graphicFrame>
      <p:sp>
        <p:nvSpPr>
          <p:cNvPr id="98" name="Isosceles Triangle 97"/>
          <p:cNvSpPr/>
          <p:nvPr/>
        </p:nvSpPr>
        <p:spPr bwMode="auto">
          <a:xfrm>
            <a:off x="2243138" y="4216400"/>
            <a:ext cx="1066800" cy="1066800"/>
          </a:xfrm>
          <a:prstGeom prst="triangle">
            <a:avLst/>
          </a:prstGeom>
          <a:solidFill>
            <a:schemeClr val="bg2">
              <a:lumMod val="90000"/>
            </a:schemeClr>
          </a:solidFill>
          <a:ln w="9525" cap="flat" cmpd="sng" algn="ctr">
            <a:solidFill>
              <a:schemeClr val="tx1"/>
            </a:solidFill>
            <a:prstDash val="solid"/>
            <a:round/>
            <a:headEnd type="none" w="med" len="med"/>
            <a:tailEnd type="none" w="med" len="med"/>
          </a:ln>
          <a:effectLst/>
          <a:scene3d>
            <a:camera prst="orthographicFront">
              <a:rot lat="0" lon="0" rev="162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9249" name="Object 33"/>
          <p:cNvGraphicFramePr>
            <a:graphicFrameLocks noChangeAspect="1"/>
          </p:cNvGraphicFramePr>
          <p:nvPr/>
        </p:nvGraphicFramePr>
        <p:xfrm>
          <a:off x="2438400" y="4527550"/>
          <a:ext cx="319088" cy="444500"/>
        </p:xfrm>
        <a:graphic>
          <a:graphicData uri="http://schemas.openxmlformats.org/presentationml/2006/ole">
            <p:oleObj spid="_x0000_s72911" name="Equation" r:id="rId19" imgW="126725" imgH="177415" progId="">
              <p:embed/>
            </p:oleObj>
          </a:graphicData>
        </a:graphic>
      </p:graphicFrame>
      <p:cxnSp>
        <p:nvCxnSpPr>
          <p:cNvPr id="99" name="Straight Arrow Connector 98"/>
          <p:cNvCxnSpPr/>
          <p:nvPr/>
        </p:nvCxnSpPr>
        <p:spPr bwMode="auto">
          <a:xfrm flipV="1">
            <a:off x="1145382" y="4744243"/>
            <a:ext cx="1097756" cy="11114"/>
          </a:xfrm>
          <a:prstGeom prst="straightConnector1">
            <a:avLst/>
          </a:prstGeom>
          <a:solidFill>
            <a:srgbClr val="00B8FF"/>
          </a:solidFill>
          <a:ln w="28575" cap="flat" cmpd="sng" algn="ctr">
            <a:solidFill>
              <a:schemeClr val="tx1"/>
            </a:solidFill>
            <a:prstDash val="solid"/>
            <a:round/>
            <a:headEnd type="none" w="med" len="med"/>
            <a:tailEnd type="triangle" w="lg" len="lg"/>
          </a:ln>
          <a:effectLst/>
        </p:spPr>
      </p:cxnSp>
      <p:sp>
        <p:nvSpPr>
          <p:cNvPr id="100" name="Rectangle 99"/>
          <p:cNvSpPr/>
          <p:nvPr/>
        </p:nvSpPr>
        <p:spPr bwMode="auto">
          <a:xfrm>
            <a:off x="545306" y="4521200"/>
            <a:ext cx="600076" cy="457200"/>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101" name="Object 24"/>
          <p:cNvGraphicFramePr>
            <a:graphicFrameLocks noChangeAspect="1"/>
          </p:cNvGraphicFramePr>
          <p:nvPr/>
        </p:nvGraphicFramePr>
        <p:xfrm>
          <a:off x="685800" y="4575175"/>
          <a:ext cx="319088" cy="349250"/>
        </p:xfrm>
        <a:graphic>
          <a:graphicData uri="http://schemas.openxmlformats.org/presentationml/2006/ole">
            <p:oleObj spid="_x0000_s72912" name="Equation" r:id="rId20" imgW="126835" imgH="139518" progId="">
              <p:embed/>
            </p:oleObj>
          </a:graphicData>
        </a:graphic>
      </p:graphicFrame>
      <p:sp>
        <p:nvSpPr>
          <p:cNvPr id="109" name="Rectangle 108"/>
          <p:cNvSpPr/>
          <p:nvPr/>
        </p:nvSpPr>
        <p:spPr bwMode="auto">
          <a:xfrm>
            <a:off x="6793706" y="4521200"/>
            <a:ext cx="600076" cy="457200"/>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110" name="Object 24"/>
          <p:cNvGraphicFramePr>
            <a:graphicFrameLocks noChangeAspect="1"/>
          </p:cNvGraphicFramePr>
          <p:nvPr/>
        </p:nvGraphicFramePr>
        <p:xfrm>
          <a:off x="6918325" y="4543425"/>
          <a:ext cx="352425" cy="412750"/>
        </p:xfrm>
        <a:graphic>
          <a:graphicData uri="http://schemas.openxmlformats.org/presentationml/2006/ole">
            <p:oleObj spid="_x0000_s72913" name="Equation" r:id="rId21" imgW="139579" imgH="164957" progId="">
              <p:embed/>
            </p:oleObj>
          </a:graphicData>
        </a:graphic>
      </p:graphicFrame>
      <p:cxnSp>
        <p:nvCxnSpPr>
          <p:cNvPr id="111" name="Straight Arrow Connector 110"/>
          <p:cNvCxnSpPr/>
          <p:nvPr/>
        </p:nvCxnSpPr>
        <p:spPr bwMode="auto">
          <a:xfrm>
            <a:off x="5976938" y="4749006"/>
            <a:ext cx="816768" cy="1588"/>
          </a:xfrm>
          <a:prstGeom prst="straightConnector1">
            <a:avLst/>
          </a:prstGeom>
          <a:solidFill>
            <a:srgbClr val="00B8FF"/>
          </a:solidFill>
          <a:ln w="28575" cap="flat" cmpd="sng" algn="ctr">
            <a:solidFill>
              <a:schemeClr val="tx1"/>
            </a:solidFill>
            <a:prstDash val="solid"/>
            <a:round/>
            <a:headEnd type="none" w="med" len="med"/>
            <a:tailEnd type="triangle" w="lg" len="lg"/>
          </a:ln>
          <a:effectLst/>
        </p:spPr>
      </p:cxnSp>
      <p:graphicFrame>
        <p:nvGraphicFramePr>
          <p:cNvPr id="9252" name="Object 36"/>
          <p:cNvGraphicFramePr>
            <a:graphicFrameLocks noChangeAspect="1"/>
          </p:cNvGraphicFramePr>
          <p:nvPr/>
        </p:nvGraphicFramePr>
        <p:xfrm>
          <a:off x="762000" y="5588000"/>
          <a:ext cx="6892925" cy="1270000"/>
        </p:xfrm>
        <a:graphic>
          <a:graphicData uri="http://schemas.openxmlformats.org/presentationml/2006/ole">
            <p:oleObj spid="_x0000_s72914" name="Equation" r:id="rId22" imgW="2743200" imgH="508000" progId="">
              <p:embed/>
            </p:oleObj>
          </a:graphicData>
        </a:graphic>
      </p:graphicFrame>
    </p:spTree>
    <p:extLst>
      <p:ext uri="{BB962C8B-B14F-4D97-AF65-F5344CB8AC3E}">
        <p14:creationId xmlns:p14="http://schemas.microsoft.com/office/powerpoint/2010/main" xmlns="" val="36845040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bwMode="auto">
          <a:xfrm>
            <a:off x="6651625" y="1943100"/>
            <a:ext cx="762000" cy="533400"/>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sp>
        <p:nvSpPr>
          <p:cNvPr id="71" name="Rectangle 70"/>
          <p:cNvSpPr/>
          <p:nvPr/>
        </p:nvSpPr>
        <p:spPr bwMode="auto">
          <a:xfrm>
            <a:off x="1066800" y="1981200"/>
            <a:ext cx="762000" cy="533400"/>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sp>
        <p:nvSpPr>
          <p:cNvPr id="5121" name="Text Box 1"/>
          <p:cNvSpPr txBox="1">
            <a:spLocks noChangeArrowheads="1"/>
          </p:cNvSpPr>
          <p:nvPr/>
        </p:nvSpPr>
        <p:spPr bwMode="auto">
          <a:xfrm>
            <a:off x="1333500" y="304800"/>
            <a:ext cx="6515100" cy="1028700"/>
          </a:xfrm>
          <a:prstGeom prst="rect">
            <a:avLst/>
          </a:prstGeom>
          <a:noFill/>
          <a:ln w="9525">
            <a:noFill/>
            <a:round/>
            <a:headEnd/>
            <a:tailEnd/>
          </a:ln>
          <a:effectLst/>
        </p:spPr>
        <p:txBody>
          <a:bodyPr anchor="ct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000" b="1" i="0" dirty="0" smtClean="0">
                <a:solidFill>
                  <a:srgbClr val="000000"/>
                </a:solidFill>
              </a:rPr>
              <a:t>Non-linear control corollary with </a:t>
            </a:r>
            <a:r>
              <a:rPr lang="en-US" sz="3000" b="1" i="0" dirty="0" err="1" smtClean="0">
                <a:solidFill>
                  <a:srgbClr val="000000"/>
                </a:solidFill>
              </a:rPr>
              <a:t>Nyquist</a:t>
            </a:r>
            <a:r>
              <a:rPr lang="en-US" sz="3000" b="1" i="0" dirty="0" smtClean="0">
                <a:solidFill>
                  <a:srgbClr val="000000"/>
                </a:solidFill>
              </a:rPr>
              <a:t> Like Conditions</a:t>
            </a:r>
            <a:endParaRPr lang="en-US" sz="3000" b="1" i="0" dirty="0">
              <a:solidFill>
                <a:srgbClr val="000000"/>
              </a:solidFill>
            </a:endParaRPr>
          </a:p>
        </p:txBody>
      </p:sp>
      <p:sp>
        <p:nvSpPr>
          <p:cNvPr id="4" name="Rectangle 3"/>
          <p:cNvSpPr/>
          <p:nvPr/>
        </p:nvSpPr>
        <p:spPr bwMode="auto">
          <a:xfrm>
            <a:off x="5029200" y="1752600"/>
            <a:ext cx="762000" cy="914400"/>
          </a:xfrm>
          <a:prstGeom prst="rect">
            <a:avLst/>
          </a:prstGeom>
          <a:solidFill>
            <a:schemeClr val="bg2">
              <a:lumMod val="9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5" name="Object 4"/>
          <p:cNvGraphicFramePr>
            <a:graphicFrameLocks noChangeAspect="1"/>
          </p:cNvGraphicFramePr>
          <p:nvPr/>
        </p:nvGraphicFramePr>
        <p:xfrm>
          <a:off x="5181600" y="1850572"/>
          <a:ext cx="457200" cy="718457"/>
        </p:xfrm>
        <a:graphic>
          <a:graphicData uri="http://schemas.openxmlformats.org/presentationml/2006/ole">
            <p:oleObj spid="_x0000_s74818" name="Equation" r:id="rId4" imgW="177646" imgH="279158" progId="">
              <p:embed/>
            </p:oleObj>
          </a:graphicData>
        </a:graphic>
      </p:graphicFrame>
      <p:sp>
        <p:nvSpPr>
          <p:cNvPr id="6" name="Rectangle 5"/>
          <p:cNvSpPr/>
          <p:nvPr/>
        </p:nvSpPr>
        <p:spPr bwMode="auto">
          <a:xfrm>
            <a:off x="5410200" y="2019300"/>
            <a:ext cx="304800" cy="381000"/>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96259" name="Object 3"/>
          <p:cNvGraphicFramePr>
            <a:graphicFrameLocks noChangeAspect="1"/>
          </p:cNvGraphicFramePr>
          <p:nvPr/>
        </p:nvGraphicFramePr>
        <p:xfrm>
          <a:off x="4381500" y="1714500"/>
          <a:ext cx="325437" cy="357187"/>
        </p:xfrm>
        <a:graphic>
          <a:graphicData uri="http://schemas.openxmlformats.org/presentationml/2006/ole">
            <p:oleObj spid="_x0000_s74819" name="Equation" r:id="rId5" imgW="126835" imgH="139518" progId="">
              <p:embed/>
            </p:oleObj>
          </a:graphicData>
        </a:graphic>
      </p:graphicFrame>
      <p:cxnSp>
        <p:nvCxnSpPr>
          <p:cNvPr id="11" name="Straight Arrow Connector 10"/>
          <p:cNvCxnSpPr/>
          <p:nvPr/>
        </p:nvCxnSpPr>
        <p:spPr bwMode="auto">
          <a:xfrm>
            <a:off x="3200400" y="2242457"/>
            <a:ext cx="457200" cy="1088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2" name="Straight Arrow Connector 31"/>
          <p:cNvCxnSpPr>
            <a:stCxn id="4" idx="3"/>
          </p:cNvCxnSpPr>
          <p:nvPr/>
        </p:nvCxnSpPr>
        <p:spPr bwMode="auto">
          <a:xfrm flipV="1">
            <a:off x="5791200" y="2191147"/>
            <a:ext cx="860425" cy="18653"/>
          </a:xfrm>
          <a:prstGeom prst="straightConnector1">
            <a:avLst/>
          </a:prstGeom>
          <a:solidFill>
            <a:srgbClr val="00B8FF"/>
          </a:solidFill>
          <a:ln w="38100" cap="flat" cmpd="sng" algn="ctr">
            <a:solidFill>
              <a:schemeClr val="tx1"/>
            </a:solidFill>
            <a:prstDash val="solid"/>
            <a:round/>
            <a:headEnd type="none" w="med" len="med"/>
            <a:tailEnd type="arrow"/>
          </a:ln>
          <a:effectLst/>
        </p:spPr>
      </p:cxnSp>
      <p:graphicFrame>
        <p:nvGraphicFramePr>
          <p:cNvPr id="96263" name="Object 7"/>
          <p:cNvGraphicFramePr>
            <a:graphicFrameLocks noChangeAspect="1"/>
          </p:cNvGraphicFramePr>
          <p:nvPr/>
        </p:nvGraphicFramePr>
        <p:xfrm>
          <a:off x="6819900" y="2031207"/>
          <a:ext cx="425450" cy="357187"/>
        </p:xfrm>
        <a:graphic>
          <a:graphicData uri="http://schemas.openxmlformats.org/presentationml/2006/ole">
            <p:oleObj spid="_x0000_s74820" name="Equation" r:id="rId6" imgW="164957" imgH="139579" progId="">
              <p:embed/>
            </p:oleObj>
          </a:graphicData>
        </a:graphic>
      </p:graphicFrame>
      <p:sp>
        <p:nvSpPr>
          <p:cNvPr id="59" name="Oval 58"/>
          <p:cNvSpPr/>
          <p:nvPr/>
        </p:nvSpPr>
        <p:spPr bwMode="auto">
          <a:xfrm>
            <a:off x="2667000" y="2019300"/>
            <a:ext cx="533400" cy="457200"/>
          </a:xfrm>
          <a:prstGeom prst="ellipse">
            <a:avLst/>
          </a:prstGeom>
          <a:solidFill>
            <a:schemeClr val="bg2">
              <a:lumMod val="9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sp>
        <p:nvSpPr>
          <p:cNvPr id="62" name="Rectangle 61"/>
          <p:cNvSpPr/>
          <p:nvPr/>
        </p:nvSpPr>
        <p:spPr bwMode="auto">
          <a:xfrm>
            <a:off x="3657600" y="1926771"/>
            <a:ext cx="533400" cy="566058"/>
          </a:xfrm>
          <a:prstGeom prst="rect">
            <a:avLst/>
          </a:prstGeom>
          <a:solidFill>
            <a:schemeClr val="bg2">
              <a:lumMod val="9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cxnSp>
        <p:nvCxnSpPr>
          <p:cNvPr id="65" name="Straight Arrow Connector 64"/>
          <p:cNvCxnSpPr>
            <a:stCxn id="62" idx="3"/>
            <a:endCxn id="4" idx="1"/>
          </p:cNvCxnSpPr>
          <p:nvPr/>
        </p:nvCxnSpPr>
        <p:spPr bwMode="auto">
          <a:xfrm>
            <a:off x="4191000" y="2209800"/>
            <a:ext cx="838200" cy="1588"/>
          </a:xfrm>
          <a:prstGeom prst="straightConnector1">
            <a:avLst/>
          </a:prstGeom>
          <a:solidFill>
            <a:srgbClr val="00B8FF"/>
          </a:solidFill>
          <a:ln w="38100" cap="flat" cmpd="sng" algn="ctr">
            <a:solidFill>
              <a:schemeClr val="tx1"/>
            </a:solidFill>
            <a:prstDash val="solid"/>
            <a:round/>
            <a:headEnd type="none" w="med" len="med"/>
            <a:tailEnd type="arrow"/>
          </a:ln>
          <a:effectLst/>
        </p:spPr>
      </p:cxnSp>
      <p:graphicFrame>
        <p:nvGraphicFramePr>
          <p:cNvPr id="96268" name="Object 12"/>
          <p:cNvGraphicFramePr>
            <a:graphicFrameLocks noChangeAspect="1"/>
          </p:cNvGraphicFramePr>
          <p:nvPr/>
        </p:nvGraphicFramePr>
        <p:xfrm>
          <a:off x="3652838" y="1916113"/>
          <a:ext cx="488950" cy="587375"/>
        </p:xfrm>
        <a:graphic>
          <a:graphicData uri="http://schemas.openxmlformats.org/presentationml/2006/ole">
            <p:oleObj spid="_x0000_s74821" name="Equation" r:id="rId7" imgW="190500" imgH="228600" progId="">
              <p:embed/>
            </p:oleObj>
          </a:graphicData>
        </a:graphic>
      </p:graphicFrame>
      <p:graphicFrame>
        <p:nvGraphicFramePr>
          <p:cNvPr id="96269" name="Object 13"/>
          <p:cNvGraphicFramePr>
            <a:graphicFrameLocks noChangeAspect="1"/>
          </p:cNvGraphicFramePr>
          <p:nvPr/>
        </p:nvGraphicFramePr>
        <p:xfrm>
          <a:off x="1169988" y="1955347"/>
          <a:ext cx="555625" cy="585788"/>
        </p:xfrm>
        <a:graphic>
          <a:graphicData uri="http://schemas.openxmlformats.org/presentationml/2006/ole">
            <p:oleObj spid="_x0000_s74822" name="Equation" r:id="rId8" imgW="215806" imgH="228501" progId="">
              <p:embed/>
            </p:oleObj>
          </a:graphicData>
        </a:graphic>
      </p:graphicFrame>
      <p:cxnSp>
        <p:nvCxnSpPr>
          <p:cNvPr id="72" name="Straight Arrow Connector 71"/>
          <p:cNvCxnSpPr/>
          <p:nvPr/>
        </p:nvCxnSpPr>
        <p:spPr bwMode="auto">
          <a:xfrm>
            <a:off x="1828800" y="2247106"/>
            <a:ext cx="838200" cy="158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77" name="Shape 76"/>
          <p:cNvCxnSpPr>
            <a:stCxn id="4" idx="3"/>
            <a:endCxn id="59" idx="4"/>
          </p:cNvCxnSpPr>
          <p:nvPr/>
        </p:nvCxnSpPr>
        <p:spPr bwMode="auto">
          <a:xfrm flipH="1">
            <a:off x="2933700" y="2209800"/>
            <a:ext cx="2857500" cy="266700"/>
          </a:xfrm>
          <a:prstGeom prst="bentConnector4">
            <a:avLst>
              <a:gd name="adj1" fmla="val -8000"/>
              <a:gd name="adj2" fmla="val 305357"/>
            </a:avLst>
          </a:prstGeom>
          <a:solidFill>
            <a:srgbClr val="00B8FF"/>
          </a:solidFill>
          <a:ln w="38100" cap="flat" cmpd="sng" algn="ctr">
            <a:solidFill>
              <a:schemeClr val="tx1"/>
            </a:solidFill>
            <a:prstDash val="solid"/>
            <a:round/>
            <a:headEnd type="none" w="med" len="med"/>
            <a:tailEnd type="arrow"/>
          </a:ln>
          <a:effectLst/>
        </p:spPr>
      </p:cxnSp>
      <p:graphicFrame>
        <p:nvGraphicFramePr>
          <p:cNvPr id="96270" name="Object 14"/>
          <p:cNvGraphicFramePr>
            <a:graphicFrameLocks noChangeAspect="1"/>
          </p:cNvGraphicFramePr>
          <p:nvPr/>
        </p:nvGraphicFramePr>
        <p:xfrm>
          <a:off x="2438400" y="2574472"/>
          <a:ext cx="327025" cy="260350"/>
        </p:xfrm>
        <a:graphic>
          <a:graphicData uri="http://schemas.openxmlformats.org/presentationml/2006/ole">
            <p:oleObj spid="_x0000_s74823" name="Equation" r:id="rId9" imgW="126780" imgH="101424" progId="">
              <p:embed/>
            </p:oleObj>
          </a:graphicData>
        </a:graphic>
      </p:graphicFrame>
      <p:graphicFrame>
        <p:nvGraphicFramePr>
          <p:cNvPr id="96271" name="Object 15"/>
          <p:cNvGraphicFramePr>
            <a:graphicFrameLocks noChangeAspect="1"/>
          </p:cNvGraphicFramePr>
          <p:nvPr/>
        </p:nvGraphicFramePr>
        <p:xfrm>
          <a:off x="2362200" y="1812472"/>
          <a:ext cx="360363" cy="358775"/>
        </p:xfrm>
        <a:graphic>
          <a:graphicData uri="http://schemas.openxmlformats.org/presentationml/2006/ole">
            <p:oleObj spid="_x0000_s74824" name="Equation" r:id="rId10" imgW="139700" imgH="139700" progId="">
              <p:embed/>
            </p:oleObj>
          </a:graphicData>
        </a:graphic>
      </p:graphicFrame>
      <p:graphicFrame>
        <p:nvGraphicFramePr>
          <p:cNvPr id="96272" name="Object 16"/>
          <p:cNvGraphicFramePr>
            <a:graphicFrameLocks noChangeAspect="1"/>
          </p:cNvGraphicFramePr>
          <p:nvPr>
            <p:extLst>
              <p:ext uri="{D42A27DB-BD31-4B8C-83A1-F6EECF244321}">
                <p14:modId xmlns:p14="http://schemas.microsoft.com/office/powerpoint/2010/main" xmlns="" val="4040811594"/>
              </p:ext>
            </p:extLst>
          </p:nvPr>
        </p:nvGraphicFramePr>
        <p:xfrm>
          <a:off x="490538" y="3094038"/>
          <a:ext cx="7708900" cy="3603625"/>
        </p:xfrm>
        <a:graphic>
          <a:graphicData uri="http://schemas.openxmlformats.org/presentationml/2006/ole">
            <p:oleObj spid="_x0000_s74825" name="Equation" r:id="rId11" imgW="3225600" imgH="1511280" progId="">
              <p:embed/>
            </p:oleObj>
          </a:graphicData>
        </a:graphic>
      </p:graphicFrame>
    </p:spTree>
    <p:extLst>
      <p:ext uri="{BB962C8B-B14F-4D97-AF65-F5344CB8AC3E}">
        <p14:creationId xmlns:p14="http://schemas.microsoft.com/office/powerpoint/2010/main" xmlns="" val="36783882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6967378" y="2407920"/>
            <a:ext cx="762000" cy="533400"/>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sp>
        <p:nvSpPr>
          <p:cNvPr id="71" name="Rectangle 70"/>
          <p:cNvSpPr/>
          <p:nvPr/>
        </p:nvSpPr>
        <p:spPr bwMode="auto">
          <a:xfrm>
            <a:off x="202247" y="2407920"/>
            <a:ext cx="762000" cy="533400"/>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effectLst/>
              <a:latin typeface="Arial" charset="0"/>
              <a:cs typeface="Arial" charset="0"/>
            </a:endParaRPr>
          </a:p>
        </p:txBody>
      </p:sp>
      <p:sp>
        <p:nvSpPr>
          <p:cNvPr id="5121" name="Text Box 1"/>
          <p:cNvSpPr txBox="1">
            <a:spLocks noChangeArrowheads="1"/>
          </p:cNvSpPr>
          <p:nvPr/>
        </p:nvSpPr>
        <p:spPr bwMode="auto">
          <a:xfrm>
            <a:off x="1524000" y="-76200"/>
            <a:ext cx="7391400" cy="1028700"/>
          </a:xfrm>
          <a:prstGeom prst="rect">
            <a:avLst/>
          </a:prstGeom>
          <a:noFill/>
          <a:ln w="9525">
            <a:noFill/>
            <a:round/>
            <a:headEnd/>
            <a:tailEnd/>
          </a:ln>
          <a:effectLst/>
        </p:spPr>
        <p:txBody>
          <a:bodyPr anchor="ct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000" b="1" i="0" dirty="0" smtClean="0">
                <a:solidFill>
                  <a:srgbClr val="000000"/>
                </a:solidFill>
              </a:rPr>
              <a:t>Classic Attitude/Robotic  Control Structure</a:t>
            </a:r>
            <a:endParaRPr lang="en-US" sz="3000" b="1" i="0" dirty="0">
              <a:solidFill>
                <a:srgbClr val="000000"/>
              </a:solidFill>
            </a:endParaRPr>
          </a:p>
        </p:txBody>
      </p:sp>
      <p:sp>
        <p:nvSpPr>
          <p:cNvPr id="5122" name="Text Box 2"/>
          <p:cNvSpPr txBox="1">
            <a:spLocks noChangeArrowheads="1"/>
          </p:cNvSpPr>
          <p:nvPr/>
        </p:nvSpPr>
        <p:spPr bwMode="auto">
          <a:xfrm>
            <a:off x="583246" y="1569720"/>
            <a:ext cx="7798753" cy="419100"/>
          </a:xfrm>
          <a:prstGeom prst="rect">
            <a:avLst/>
          </a:prstGeom>
          <a:noFill/>
          <a:ln w="9525">
            <a:noFill/>
            <a:round/>
            <a:headEnd/>
            <a:tailEnd/>
          </a:ln>
          <a:effectLst/>
        </p:spPr>
        <p:txBody>
          <a:bodyPr/>
          <a:lstStyle/>
          <a:p>
            <a:pPr marL="339725" indent="-339725">
              <a:spcBef>
                <a:spcPts val="650"/>
              </a:spcBef>
              <a:buSzPct val="7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200" dirty="0" smtClean="0">
                <a:solidFill>
                  <a:srgbClr val="000000"/>
                </a:solidFill>
              </a:rPr>
              <a:t>Next we observe that the following structure is also always stable.</a:t>
            </a:r>
          </a:p>
        </p:txBody>
      </p:sp>
      <p:sp>
        <p:nvSpPr>
          <p:cNvPr id="4" name="Rectangle 3"/>
          <p:cNvSpPr/>
          <p:nvPr/>
        </p:nvSpPr>
        <p:spPr bwMode="auto">
          <a:xfrm>
            <a:off x="3783647" y="2331720"/>
            <a:ext cx="1981200" cy="685800"/>
          </a:xfrm>
          <a:prstGeom prst="rect">
            <a:avLst/>
          </a:prstGeom>
          <a:solidFill>
            <a:schemeClr val="bg2">
              <a:lumMod val="9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96259" name="Object 3"/>
          <p:cNvGraphicFramePr>
            <a:graphicFrameLocks noChangeAspect="1"/>
          </p:cNvGraphicFramePr>
          <p:nvPr>
            <p:extLst>
              <p:ext uri="{D42A27DB-BD31-4B8C-83A1-F6EECF244321}">
                <p14:modId xmlns:p14="http://schemas.microsoft.com/office/powerpoint/2010/main" xmlns="" val="1404830347"/>
              </p:ext>
            </p:extLst>
          </p:nvPr>
        </p:nvGraphicFramePr>
        <p:xfrm>
          <a:off x="3250247" y="2039620"/>
          <a:ext cx="554038" cy="584200"/>
        </p:xfrm>
        <a:graphic>
          <a:graphicData uri="http://schemas.openxmlformats.org/presentationml/2006/ole">
            <p:oleObj spid="_x0000_s78860" name="Equation" r:id="rId4" imgW="215806" imgH="228501" progId="">
              <p:embed/>
            </p:oleObj>
          </a:graphicData>
        </a:graphic>
      </p:graphicFrame>
      <p:cxnSp>
        <p:nvCxnSpPr>
          <p:cNvPr id="11" name="Straight Arrow Connector 10"/>
          <p:cNvCxnSpPr/>
          <p:nvPr/>
        </p:nvCxnSpPr>
        <p:spPr bwMode="auto">
          <a:xfrm>
            <a:off x="2107247" y="2673826"/>
            <a:ext cx="609600" cy="1588"/>
          </a:xfrm>
          <a:prstGeom prst="straightConnector1">
            <a:avLst/>
          </a:prstGeom>
          <a:solidFill>
            <a:srgbClr val="00B8FF"/>
          </a:solidFill>
          <a:ln w="38100" cap="flat" cmpd="sng" algn="ctr">
            <a:solidFill>
              <a:schemeClr val="tx1"/>
            </a:solidFill>
            <a:prstDash val="solid"/>
            <a:round/>
            <a:headEnd type="none" w="med" len="med"/>
            <a:tailEnd type="arrow"/>
          </a:ln>
          <a:effectLst/>
        </p:spPr>
      </p:cxnSp>
      <p:graphicFrame>
        <p:nvGraphicFramePr>
          <p:cNvPr id="96263" name="Object 7"/>
          <p:cNvGraphicFramePr>
            <a:graphicFrameLocks noChangeAspect="1"/>
          </p:cNvGraphicFramePr>
          <p:nvPr>
            <p:extLst>
              <p:ext uri="{D42A27DB-BD31-4B8C-83A1-F6EECF244321}">
                <p14:modId xmlns:p14="http://schemas.microsoft.com/office/powerpoint/2010/main" xmlns="" val="65820141"/>
              </p:ext>
            </p:extLst>
          </p:nvPr>
        </p:nvGraphicFramePr>
        <p:xfrm>
          <a:off x="3847866" y="2427764"/>
          <a:ext cx="1852762" cy="493712"/>
        </p:xfrm>
        <a:graphic>
          <a:graphicData uri="http://schemas.openxmlformats.org/presentationml/2006/ole">
            <p:oleObj spid="_x0000_s78861" name="Equation" r:id="rId5" imgW="850900" imgH="228600" progId="">
              <p:embed/>
            </p:oleObj>
          </a:graphicData>
        </a:graphic>
      </p:graphicFrame>
      <p:sp>
        <p:nvSpPr>
          <p:cNvPr id="59" name="Oval 58"/>
          <p:cNvSpPr/>
          <p:nvPr/>
        </p:nvSpPr>
        <p:spPr bwMode="auto">
          <a:xfrm>
            <a:off x="1573847" y="2446020"/>
            <a:ext cx="533400" cy="457200"/>
          </a:xfrm>
          <a:prstGeom prst="ellipse">
            <a:avLst/>
          </a:prstGeom>
          <a:solidFill>
            <a:schemeClr val="bg2">
              <a:lumMod val="9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sp>
        <p:nvSpPr>
          <p:cNvPr id="62" name="Rectangle 61"/>
          <p:cNvSpPr/>
          <p:nvPr/>
        </p:nvSpPr>
        <p:spPr bwMode="auto">
          <a:xfrm>
            <a:off x="2716847" y="2391591"/>
            <a:ext cx="533400" cy="566058"/>
          </a:xfrm>
          <a:prstGeom prst="rect">
            <a:avLst/>
          </a:prstGeom>
          <a:solidFill>
            <a:schemeClr val="bg2">
              <a:lumMod val="9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cxnSp>
        <p:nvCxnSpPr>
          <p:cNvPr id="65" name="Straight Arrow Connector 64"/>
          <p:cNvCxnSpPr/>
          <p:nvPr/>
        </p:nvCxnSpPr>
        <p:spPr bwMode="auto">
          <a:xfrm>
            <a:off x="3250247" y="2673826"/>
            <a:ext cx="533400" cy="1588"/>
          </a:xfrm>
          <a:prstGeom prst="straightConnector1">
            <a:avLst/>
          </a:prstGeom>
          <a:solidFill>
            <a:srgbClr val="00B8FF"/>
          </a:solidFill>
          <a:ln w="38100" cap="flat" cmpd="sng" algn="ctr">
            <a:solidFill>
              <a:schemeClr val="tx1"/>
            </a:solidFill>
            <a:prstDash val="solid"/>
            <a:round/>
            <a:headEnd type="none" w="med" len="med"/>
            <a:tailEnd type="arrow"/>
          </a:ln>
          <a:effectLst/>
        </p:spPr>
      </p:cxnSp>
      <p:graphicFrame>
        <p:nvGraphicFramePr>
          <p:cNvPr id="96268" name="Object 12"/>
          <p:cNvGraphicFramePr>
            <a:graphicFrameLocks noChangeAspect="1"/>
          </p:cNvGraphicFramePr>
          <p:nvPr>
            <p:extLst>
              <p:ext uri="{D42A27DB-BD31-4B8C-83A1-F6EECF244321}">
                <p14:modId xmlns:p14="http://schemas.microsoft.com/office/powerpoint/2010/main" xmlns="" val="2445559498"/>
              </p:ext>
            </p:extLst>
          </p:nvPr>
        </p:nvGraphicFramePr>
        <p:xfrm>
          <a:off x="2727960" y="2380933"/>
          <a:ext cx="455612" cy="587375"/>
        </p:xfrm>
        <a:graphic>
          <a:graphicData uri="http://schemas.openxmlformats.org/presentationml/2006/ole">
            <p:oleObj spid="_x0000_s78862" name="Equation" r:id="rId6" imgW="177646" imgH="228402" progId="">
              <p:embed/>
            </p:oleObj>
          </a:graphicData>
        </a:graphic>
      </p:graphicFrame>
      <p:graphicFrame>
        <p:nvGraphicFramePr>
          <p:cNvPr id="96269" name="Object 13"/>
          <p:cNvGraphicFramePr>
            <a:graphicFrameLocks noChangeAspect="1"/>
          </p:cNvGraphicFramePr>
          <p:nvPr>
            <p:extLst>
              <p:ext uri="{D42A27DB-BD31-4B8C-83A1-F6EECF244321}">
                <p14:modId xmlns:p14="http://schemas.microsoft.com/office/powerpoint/2010/main" xmlns="" val="760203186"/>
              </p:ext>
            </p:extLst>
          </p:nvPr>
        </p:nvGraphicFramePr>
        <p:xfrm>
          <a:off x="354647" y="2381726"/>
          <a:ext cx="457200" cy="585788"/>
        </p:xfrm>
        <a:graphic>
          <a:graphicData uri="http://schemas.openxmlformats.org/presentationml/2006/ole">
            <p:oleObj spid="_x0000_s78863" name="Equation" r:id="rId7" imgW="177646" imgH="228402" progId="">
              <p:embed/>
            </p:oleObj>
          </a:graphicData>
        </a:graphic>
      </p:graphicFrame>
      <p:cxnSp>
        <p:nvCxnSpPr>
          <p:cNvPr id="72" name="Straight Arrow Connector 71"/>
          <p:cNvCxnSpPr/>
          <p:nvPr/>
        </p:nvCxnSpPr>
        <p:spPr bwMode="auto">
          <a:xfrm>
            <a:off x="964247" y="2673826"/>
            <a:ext cx="609600" cy="1588"/>
          </a:xfrm>
          <a:prstGeom prst="straightConnector1">
            <a:avLst/>
          </a:prstGeom>
          <a:solidFill>
            <a:srgbClr val="00B8FF"/>
          </a:solidFill>
          <a:ln w="38100" cap="flat" cmpd="sng" algn="ctr">
            <a:solidFill>
              <a:schemeClr val="tx1"/>
            </a:solidFill>
            <a:prstDash val="solid"/>
            <a:round/>
            <a:headEnd type="none" w="med" len="med"/>
            <a:tailEnd type="arrow"/>
          </a:ln>
          <a:effectLst/>
        </p:spPr>
      </p:cxnSp>
      <p:graphicFrame>
        <p:nvGraphicFramePr>
          <p:cNvPr id="96270" name="Object 14"/>
          <p:cNvGraphicFramePr>
            <a:graphicFrameLocks noChangeAspect="1"/>
          </p:cNvGraphicFramePr>
          <p:nvPr>
            <p:extLst>
              <p:ext uri="{D42A27DB-BD31-4B8C-83A1-F6EECF244321}">
                <p14:modId xmlns:p14="http://schemas.microsoft.com/office/powerpoint/2010/main" xmlns="" val="1299146207"/>
              </p:ext>
            </p:extLst>
          </p:nvPr>
        </p:nvGraphicFramePr>
        <p:xfrm>
          <a:off x="1345247" y="2877820"/>
          <a:ext cx="327025" cy="260350"/>
        </p:xfrm>
        <a:graphic>
          <a:graphicData uri="http://schemas.openxmlformats.org/presentationml/2006/ole">
            <p:oleObj spid="_x0000_s78864" name="Equation" r:id="rId8" imgW="126780" imgH="101424" progId="">
              <p:embed/>
            </p:oleObj>
          </a:graphicData>
        </a:graphic>
      </p:graphicFrame>
      <p:graphicFrame>
        <p:nvGraphicFramePr>
          <p:cNvPr id="96271" name="Object 15"/>
          <p:cNvGraphicFramePr>
            <a:graphicFrameLocks noChangeAspect="1"/>
          </p:cNvGraphicFramePr>
          <p:nvPr>
            <p:extLst>
              <p:ext uri="{D42A27DB-BD31-4B8C-83A1-F6EECF244321}">
                <p14:modId xmlns:p14="http://schemas.microsoft.com/office/powerpoint/2010/main" xmlns="" val="2070554821"/>
              </p:ext>
            </p:extLst>
          </p:nvPr>
        </p:nvGraphicFramePr>
        <p:xfrm>
          <a:off x="1269047" y="2268220"/>
          <a:ext cx="360363" cy="358775"/>
        </p:xfrm>
        <a:graphic>
          <a:graphicData uri="http://schemas.openxmlformats.org/presentationml/2006/ole">
            <p:oleObj spid="_x0000_s78865" name="Equation" r:id="rId9" imgW="139700" imgH="139700" progId="">
              <p:embed/>
            </p:oleObj>
          </a:graphicData>
        </a:graphic>
      </p:graphicFrame>
      <p:graphicFrame>
        <p:nvGraphicFramePr>
          <p:cNvPr id="96272" name="Object 16"/>
          <p:cNvGraphicFramePr>
            <a:graphicFrameLocks noChangeAspect="1"/>
          </p:cNvGraphicFramePr>
          <p:nvPr>
            <p:extLst>
              <p:ext uri="{D42A27DB-BD31-4B8C-83A1-F6EECF244321}">
                <p14:modId xmlns:p14="http://schemas.microsoft.com/office/powerpoint/2010/main" xmlns="" val="807909440"/>
              </p:ext>
            </p:extLst>
          </p:nvPr>
        </p:nvGraphicFramePr>
        <p:xfrm>
          <a:off x="187960" y="4097020"/>
          <a:ext cx="8682037" cy="2725738"/>
        </p:xfrm>
        <a:graphic>
          <a:graphicData uri="http://schemas.openxmlformats.org/presentationml/2006/ole">
            <p:oleObj spid="_x0000_s78866" name="Equation" r:id="rId10" imgW="3632200" imgH="1143000" progId="">
              <p:embed/>
            </p:oleObj>
          </a:graphicData>
        </a:graphic>
      </p:graphicFrame>
      <p:sp>
        <p:nvSpPr>
          <p:cNvPr id="23" name="Rectangle 22"/>
          <p:cNvSpPr/>
          <p:nvPr/>
        </p:nvSpPr>
        <p:spPr bwMode="auto">
          <a:xfrm>
            <a:off x="4317047" y="3198948"/>
            <a:ext cx="762000" cy="838200"/>
          </a:xfrm>
          <a:prstGeom prst="rect">
            <a:avLst/>
          </a:prstGeom>
          <a:solidFill>
            <a:schemeClr val="bg2">
              <a:lumMod val="9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graphicFrame>
        <p:nvGraphicFramePr>
          <p:cNvPr id="24" name="Object 23"/>
          <p:cNvGraphicFramePr>
            <a:graphicFrameLocks noChangeAspect="1"/>
          </p:cNvGraphicFramePr>
          <p:nvPr>
            <p:extLst>
              <p:ext uri="{D42A27DB-BD31-4B8C-83A1-F6EECF244321}">
                <p14:modId xmlns:p14="http://schemas.microsoft.com/office/powerpoint/2010/main" xmlns="" val="420052080"/>
              </p:ext>
            </p:extLst>
          </p:nvPr>
        </p:nvGraphicFramePr>
        <p:xfrm>
          <a:off x="4469447" y="3258820"/>
          <a:ext cx="457200" cy="718457"/>
        </p:xfrm>
        <a:graphic>
          <a:graphicData uri="http://schemas.openxmlformats.org/presentationml/2006/ole">
            <p:oleObj spid="_x0000_s78867" name="Equation" r:id="rId11" imgW="177646" imgH="279158" progId="">
              <p:embed/>
            </p:oleObj>
          </a:graphicData>
        </a:graphic>
      </p:graphicFrame>
      <p:sp>
        <p:nvSpPr>
          <p:cNvPr id="25" name="Rectangle 24"/>
          <p:cNvSpPr/>
          <p:nvPr/>
        </p:nvSpPr>
        <p:spPr bwMode="auto">
          <a:xfrm>
            <a:off x="4698047" y="3427548"/>
            <a:ext cx="304800" cy="381000"/>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336666"/>
              </a:buClr>
              <a:buSzPct val="100000"/>
              <a:buFont typeface="Arial" charset="0"/>
              <a:buNone/>
              <a:tabLst/>
            </a:pPr>
            <a:endParaRPr kumimoji="0" lang="en-US" sz="1600" b="0" i="1" u="none" strike="noStrike" cap="none" normalizeH="0" baseline="0" smtClean="0">
              <a:ln>
                <a:noFill/>
              </a:ln>
              <a:solidFill>
                <a:schemeClr val="bg1"/>
              </a:solidFill>
              <a:effectLst/>
              <a:latin typeface="Arial" charset="0"/>
              <a:cs typeface="Arial" charset="0"/>
            </a:endParaRPr>
          </a:p>
        </p:txBody>
      </p:sp>
      <p:cxnSp>
        <p:nvCxnSpPr>
          <p:cNvPr id="42" name="Elbow Connector 41"/>
          <p:cNvCxnSpPr>
            <a:stCxn id="4" idx="3"/>
            <a:endCxn id="23" idx="3"/>
          </p:cNvCxnSpPr>
          <p:nvPr/>
        </p:nvCxnSpPr>
        <p:spPr bwMode="auto">
          <a:xfrm flipH="1">
            <a:off x="5079047" y="2674620"/>
            <a:ext cx="685800" cy="943428"/>
          </a:xfrm>
          <a:prstGeom prst="bentConnector3">
            <a:avLst>
              <a:gd name="adj1" fmla="val -81250"/>
            </a:avLst>
          </a:prstGeom>
          <a:solidFill>
            <a:srgbClr val="00B8FF"/>
          </a:solidFill>
          <a:ln w="38100" cap="flat" cmpd="sng" algn="ctr">
            <a:solidFill>
              <a:schemeClr val="tx1"/>
            </a:solidFill>
            <a:prstDash val="solid"/>
            <a:round/>
            <a:headEnd type="none" w="med" len="med"/>
            <a:tailEnd type="arrow"/>
          </a:ln>
          <a:effectLst/>
        </p:spPr>
      </p:cxnSp>
      <p:cxnSp>
        <p:nvCxnSpPr>
          <p:cNvPr id="44" name="Elbow Connector 43"/>
          <p:cNvCxnSpPr>
            <a:stCxn id="23" idx="1"/>
            <a:endCxn id="59" idx="4"/>
          </p:cNvCxnSpPr>
          <p:nvPr/>
        </p:nvCxnSpPr>
        <p:spPr bwMode="auto">
          <a:xfrm rot="10800000">
            <a:off x="1840547" y="2903220"/>
            <a:ext cx="2476500" cy="714828"/>
          </a:xfrm>
          <a:prstGeom prst="bentConnector2">
            <a:avLst/>
          </a:prstGeom>
          <a:solidFill>
            <a:srgbClr val="00B8FF"/>
          </a:solidFill>
          <a:ln w="38100" cap="flat" cmpd="sng" algn="ctr">
            <a:solidFill>
              <a:schemeClr val="tx1"/>
            </a:solidFill>
            <a:prstDash val="solid"/>
            <a:round/>
            <a:headEnd type="none" w="med" len="med"/>
            <a:tailEnd type="arrow"/>
          </a:ln>
          <a:effectLst/>
        </p:spPr>
      </p:cxnSp>
      <p:graphicFrame>
        <p:nvGraphicFramePr>
          <p:cNvPr id="98315" name="Object 13"/>
          <p:cNvGraphicFramePr>
            <a:graphicFrameLocks noChangeAspect="1"/>
          </p:cNvGraphicFramePr>
          <p:nvPr>
            <p:extLst>
              <p:ext uri="{D42A27DB-BD31-4B8C-83A1-F6EECF244321}">
                <p14:modId xmlns:p14="http://schemas.microsoft.com/office/powerpoint/2010/main" xmlns="" val="1005998668"/>
              </p:ext>
            </p:extLst>
          </p:nvPr>
        </p:nvGraphicFramePr>
        <p:xfrm>
          <a:off x="3936047" y="3182620"/>
          <a:ext cx="327025" cy="423862"/>
        </p:xfrm>
        <a:graphic>
          <a:graphicData uri="http://schemas.openxmlformats.org/presentationml/2006/ole">
            <p:oleObj spid="_x0000_s78868" name="Equation" r:id="rId12" imgW="126780" imgH="164814" progId="">
              <p:embed/>
            </p:oleObj>
          </a:graphicData>
        </a:graphic>
      </p:graphicFrame>
      <p:graphicFrame>
        <p:nvGraphicFramePr>
          <p:cNvPr id="98316" name="Object 3"/>
          <p:cNvGraphicFramePr>
            <a:graphicFrameLocks noChangeAspect="1"/>
          </p:cNvGraphicFramePr>
          <p:nvPr>
            <p:extLst>
              <p:ext uri="{D42A27DB-BD31-4B8C-83A1-F6EECF244321}">
                <p14:modId xmlns:p14="http://schemas.microsoft.com/office/powerpoint/2010/main" xmlns="" val="1738853351"/>
              </p:ext>
            </p:extLst>
          </p:nvPr>
        </p:nvGraphicFramePr>
        <p:xfrm>
          <a:off x="7136447" y="2496027"/>
          <a:ext cx="423862" cy="357187"/>
        </p:xfrm>
        <a:graphic>
          <a:graphicData uri="http://schemas.openxmlformats.org/presentationml/2006/ole">
            <p:oleObj spid="_x0000_s78869" name="Equation" r:id="rId13" imgW="164957" imgH="139579" progId="">
              <p:embed/>
            </p:oleObj>
          </a:graphicData>
        </a:graphic>
      </p:graphicFrame>
      <p:cxnSp>
        <p:nvCxnSpPr>
          <p:cNvPr id="50" name="Straight Arrow Connector 49"/>
          <p:cNvCxnSpPr/>
          <p:nvPr/>
        </p:nvCxnSpPr>
        <p:spPr bwMode="auto">
          <a:xfrm>
            <a:off x="5764847" y="2673826"/>
            <a:ext cx="1202531" cy="1588"/>
          </a:xfrm>
          <a:prstGeom prst="straightConnector1">
            <a:avLst/>
          </a:prstGeom>
          <a:solidFill>
            <a:srgbClr val="00B8FF"/>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xmlns="" val="22168092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295400" y="304800"/>
            <a:ext cx="7391400" cy="1028700"/>
          </a:xfrm>
          <a:prstGeom prst="rect">
            <a:avLst/>
          </a:prstGeom>
          <a:noFill/>
          <a:ln w="9525">
            <a:noFill/>
            <a:round/>
            <a:headEnd/>
            <a:tailEnd/>
          </a:ln>
          <a:effectLst/>
        </p:spPr>
        <p:txBody>
          <a:bodyPr anchor="ctr"/>
          <a:lstStyle/>
          <a:p>
            <a:pPr marL="339725" indent="-339725">
              <a:spcBef>
                <a:spcPts val="650"/>
              </a:spcBef>
              <a:buSzPct val="70000"/>
              <a:buFont typeface="Wingdings"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b="1" dirty="0" smtClean="0">
                <a:solidFill>
                  <a:srgbClr val="000000"/>
                </a:solidFill>
              </a:rPr>
              <a:t>Assumption: Dissipative-Conic</a:t>
            </a:r>
          </a:p>
          <a:p>
            <a:pPr marL="339725" indent="-339725">
              <a:spcBef>
                <a:spcPts val="650"/>
              </a:spcBef>
              <a:buSzPct val="70000"/>
              <a:buFont typeface="Wingdings"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b="1" dirty="0" smtClean="0">
                <a:solidFill>
                  <a:srgbClr val="000000"/>
                </a:solidFill>
              </a:rPr>
              <a:t>Systems</a:t>
            </a:r>
            <a:endParaRPr lang="en-US" sz="3000" b="1" i="0" dirty="0">
              <a:solidFill>
                <a:srgbClr val="000000"/>
              </a:solidFill>
            </a:endParaRPr>
          </a:p>
        </p:txBody>
      </p:sp>
      <p:graphicFrame>
        <p:nvGraphicFramePr>
          <p:cNvPr id="13313" name="Object 1"/>
          <p:cNvGraphicFramePr>
            <a:graphicFrameLocks noChangeAspect="1"/>
          </p:cNvGraphicFramePr>
          <p:nvPr>
            <p:extLst>
              <p:ext uri="{D42A27DB-BD31-4B8C-83A1-F6EECF244321}">
                <p14:modId xmlns:p14="http://schemas.microsoft.com/office/powerpoint/2010/main" xmlns="" val="348356482"/>
              </p:ext>
            </p:extLst>
          </p:nvPr>
        </p:nvGraphicFramePr>
        <p:xfrm>
          <a:off x="173355" y="1676400"/>
          <a:ext cx="8543925" cy="3937000"/>
        </p:xfrm>
        <a:graphic>
          <a:graphicData uri="http://schemas.openxmlformats.org/presentationml/2006/ole">
            <p:oleObj spid="_x0000_s75786" name="Equation" r:id="rId4" imgW="3403440" imgH="1574640" progId="">
              <p:embed/>
            </p:oleObj>
          </a:graphicData>
        </a:graphic>
      </p:graphicFrame>
    </p:spTree>
    <p:extLst>
      <p:ext uri="{BB962C8B-B14F-4D97-AF65-F5344CB8AC3E}">
        <p14:creationId xmlns:p14="http://schemas.microsoft.com/office/powerpoint/2010/main" xmlns="" val="20408192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2282</TotalTime>
  <Words>1715</Words>
  <Application>Microsoft Office PowerPoint</Application>
  <PresentationFormat>On-screen Show (4:3)</PresentationFormat>
  <Paragraphs>366</Paragraphs>
  <Slides>31</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Equation</vt:lpstr>
      <vt:lpstr>New Developments in  Model-Integrated Development of High-Confidence Software  Science of Integration for CPS Kickoff Meeting 11/29/2010</vt:lpstr>
      <vt:lpstr>Overview: High-Confidence Embedded Software Design</vt:lpstr>
      <vt:lpstr>Workflow: Control Design</vt:lpstr>
      <vt:lpstr>Slide 4</vt:lpstr>
      <vt:lpstr>Interior Conic Systems</vt:lpstr>
      <vt:lpstr>Slide 6</vt:lpstr>
      <vt:lpstr>Slide 7</vt:lpstr>
      <vt:lpstr>Slide 8</vt:lpstr>
      <vt:lpstr>Slide 9</vt:lpstr>
      <vt:lpstr>Slide 10</vt:lpstr>
      <vt:lpstr>Slide 11</vt:lpstr>
      <vt:lpstr>Slide 12</vt:lpstr>
      <vt:lpstr>Slide 13</vt:lpstr>
      <vt:lpstr>Slide 14</vt:lpstr>
      <vt:lpstr>Slide 15</vt:lpstr>
      <vt:lpstr>Slide 16</vt:lpstr>
      <vt:lpstr>Quadrotor: Simulink</vt:lpstr>
      <vt:lpstr>Workflow: Import  Control Design to ESMoL</vt:lpstr>
      <vt:lpstr>Workflow: Software and Hardware Design</vt:lpstr>
      <vt:lpstr>ESMoL Language: Model-Integrated Computing (MIC)</vt:lpstr>
      <vt:lpstr>Quadrotor Software Design:  GME &amp; ESMoL</vt:lpstr>
      <vt:lpstr>Workflow: Software Analysis</vt:lpstr>
      <vt:lpstr>Quadrotor: Schedule Verification and Generation</vt:lpstr>
      <vt:lpstr>Schedule Visualization</vt:lpstr>
      <vt:lpstr>Workflow: Generation &amp; Execution</vt:lpstr>
      <vt:lpstr>Workflow: Assessment  &amp; Refinement (in progress)</vt:lpstr>
      <vt:lpstr>TrueTime toolkit for Simulink</vt:lpstr>
      <vt:lpstr>Mapping ESMoL to TrueTime</vt:lpstr>
      <vt:lpstr>TrueTime - New Model Synthesis</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ESMoL and Examples</dc:title>
  <dc:creator>jporter</dc:creator>
  <cp:lastModifiedBy>Windows User</cp:lastModifiedBy>
  <cp:revision>280</cp:revision>
  <dcterms:created xsi:type="dcterms:W3CDTF">2006-08-16T00:00:00Z</dcterms:created>
  <dcterms:modified xsi:type="dcterms:W3CDTF">2010-11-30T20:35:33Z</dcterms:modified>
</cp:coreProperties>
</file>