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5"/>
  </p:notesMasterIdLst>
  <p:sldIdLst>
    <p:sldId id="256" r:id="rId3"/>
    <p:sldId id="257" r:id="rId4"/>
    <p:sldId id="353" r:id="rId5"/>
    <p:sldId id="301" r:id="rId6"/>
    <p:sldId id="300" r:id="rId7"/>
    <p:sldId id="302" r:id="rId8"/>
    <p:sldId id="303" r:id="rId9"/>
    <p:sldId id="305" r:id="rId10"/>
    <p:sldId id="304" r:id="rId11"/>
    <p:sldId id="306" r:id="rId12"/>
    <p:sldId id="259" r:id="rId13"/>
    <p:sldId id="294" r:id="rId14"/>
    <p:sldId id="260" r:id="rId15"/>
    <p:sldId id="295" r:id="rId16"/>
    <p:sldId id="261" r:id="rId17"/>
    <p:sldId id="296" r:id="rId18"/>
    <p:sldId id="297" r:id="rId19"/>
    <p:sldId id="298" r:id="rId20"/>
    <p:sldId id="318" r:id="rId21"/>
    <p:sldId id="307" r:id="rId22"/>
    <p:sldId id="314" r:id="rId23"/>
    <p:sldId id="308" r:id="rId24"/>
    <p:sldId id="315" r:id="rId25"/>
    <p:sldId id="316" r:id="rId26"/>
    <p:sldId id="319" r:id="rId27"/>
    <p:sldId id="309" r:id="rId28"/>
    <p:sldId id="310" r:id="rId29"/>
    <p:sldId id="311" r:id="rId30"/>
    <p:sldId id="290" r:id="rId31"/>
    <p:sldId id="291" r:id="rId32"/>
    <p:sldId id="312" r:id="rId33"/>
    <p:sldId id="313" r:id="rId34"/>
    <p:sldId id="347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50" r:id="rId44"/>
  </p:sldIdLst>
  <p:sldSz cx="9144000" cy="6858000" type="screen4x3"/>
  <p:notesSz cx="6858000" cy="875823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336666"/>
      </a:buClr>
      <a:buSzPct val="100000"/>
      <a:buFont typeface="Arial" charset="0"/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336666"/>
      </a:buClr>
      <a:buSzPct val="100000"/>
      <a:buFont typeface="Arial" charset="0"/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336666"/>
      </a:buClr>
      <a:buSzPct val="100000"/>
      <a:buFont typeface="Arial" charset="0"/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336666"/>
      </a:buClr>
      <a:buSzPct val="100000"/>
      <a:buFont typeface="Arial" charset="0"/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336666"/>
      </a:buClr>
      <a:buSzPct val="100000"/>
      <a:buFont typeface="Arial" charset="0"/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32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8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2" Type="http://schemas.openxmlformats.org/officeDocument/2006/relationships/image" Target="../media/image67.wmf"/><Relationship Id="rId16" Type="http://schemas.openxmlformats.org/officeDocument/2006/relationships/image" Target="../media/image81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5" Type="http://schemas.openxmlformats.org/officeDocument/2006/relationships/image" Target="../media/image8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Relationship Id="rId14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4" Type="http://schemas.openxmlformats.org/officeDocument/2006/relationships/image" Target="../media/image12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4" Type="http://schemas.openxmlformats.org/officeDocument/2006/relationships/image" Target="../media/image14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1.wmf"/><Relationship Id="rId18" Type="http://schemas.openxmlformats.org/officeDocument/2006/relationships/image" Target="../media/image3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20.wmf"/><Relationship Id="rId17" Type="http://schemas.openxmlformats.org/officeDocument/2006/relationships/image" Target="../media/image33.wmf"/><Relationship Id="rId2" Type="http://schemas.openxmlformats.org/officeDocument/2006/relationships/image" Target="../media/image8.wmf"/><Relationship Id="rId16" Type="http://schemas.openxmlformats.org/officeDocument/2006/relationships/image" Target="../media/image32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26.wmf"/><Relationship Id="rId5" Type="http://schemas.openxmlformats.org/officeDocument/2006/relationships/image" Target="../media/image11.wmf"/><Relationship Id="rId15" Type="http://schemas.openxmlformats.org/officeDocument/2006/relationships/image" Target="../media/image31.wmf"/><Relationship Id="rId10" Type="http://schemas.openxmlformats.org/officeDocument/2006/relationships/image" Target="../media/image30.wmf"/><Relationship Id="rId4" Type="http://schemas.openxmlformats.org/officeDocument/2006/relationships/image" Target="../media/image10.wmf"/><Relationship Id="rId9" Type="http://schemas.openxmlformats.org/officeDocument/2006/relationships/image" Target="../media/image24.wmf"/><Relationship Id="rId1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9.wmf"/><Relationship Id="rId1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15.wmf"/><Relationship Id="rId12" Type="http://schemas.openxmlformats.org/officeDocument/2006/relationships/image" Target="../media/image8.wmf"/><Relationship Id="rId17" Type="http://schemas.openxmlformats.org/officeDocument/2006/relationships/image" Target="../media/image13.wmf"/><Relationship Id="rId2" Type="http://schemas.openxmlformats.org/officeDocument/2006/relationships/image" Target="../media/image37.wmf"/><Relationship Id="rId16" Type="http://schemas.openxmlformats.org/officeDocument/2006/relationships/image" Target="../media/image12.wmf"/><Relationship Id="rId1" Type="http://schemas.openxmlformats.org/officeDocument/2006/relationships/image" Target="../media/image36.wmf"/><Relationship Id="rId6" Type="http://schemas.openxmlformats.org/officeDocument/2006/relationships/image" Target="../media/image21.wmf"/><Relationship Id="rId11" Type="http://schemas.openxmlformats.org/officeDocument/2006/relationships/image" Target="../media/image7.wmf"/><Relationship Id="rId5" Type="http://schemas.openxmlformats.org/officeDocument/2006/relationships/image" Target="../media/image20.wmf"/><Relationship Id="rId15" Type="http://schemas.openxmlformats.org/officeDocument/2006/relationships/image" Target="../media/image11.wmf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image" Target="../media/image41.wmf"/><Relationship Id="rId14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9.wmf"/><Relationship Id="rId1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15.wmf"/><Relationship Id="rId12" Type="http://schemas.openxmlformats.org/officeDocument/2006/relationships/image" Target="../media/image8.wmf"/><Relationship Id="rId17" Type="http://schemas.openxmlformats.org/officeDocument/2006/relationships/image" Target="../media/image13.wmf"/><Relationship Id="rId2" Type="http://schemas.openxmlformats.org/officeDocument/2006/relationships/image" Target="../media/image46.wmf"/><Relationship Id="rId16" Type="http://schemas.openxmlformats.org/officeDocument/2006/relationships/image" Target="../media/image12.wmf"/><Relationship Id="rId1" Type="http://schemas.openxmlformats.org/officeDocument/2006/relationships/image" Target="../media/image45.wmf"/><Relationship Id="rId6" Type="http://schemas.openxmlformats.org/officeDocument/2006/relationships/image" Target="../media/image21.wmf"/><Relationship Id="rId11" Type="http://schemas.openxmlformats.org/officeDocument/2006/relationships/image" Target="../media/image7.wmf"/><Relationship Id="rId5" Type="http://schemas.openxmlformats.org/officeDocument/2006/relationships/image" Target="../media/image20.wmf"/><Relationship Id="rId15" Type="http://schemas.openxmlformats.org/officeDocument/2006/relationships/image" Target="../media/image11.wmf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image" Target="../media/image50.wmf"/><Relationship Id="rId14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8758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8758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38250" y="657225"/>
            <a:ext cx="4378325" cy="32813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6025" cy="3938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280" tIns="44640" rIns="89280" bIns="446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8304213"/>
            <a:ext cx="2971800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321675"/>
            <a:ext cx="2968625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280" tIns="44640" rIns="89280" bIns="4464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A2049074-AE7F-4E5B-A305-A5AA9C9211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60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29D41E-65CA-4068-8166-F1E6F3E456C3}" type="slidenum">
              <a:rPr lang="en-US"/>
              <a:pPr/>
              <a:t>1</a:t>
            </a:fld>
            <a:endParaRPr lang="en-US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1CF4F6E-A80A-4FDE-B1E8-148B35675D4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4F2D26-1F24-4542-98E4-F56410B65C3D}" type="slidenum">
              <a:rPr lang="en-US"/>
              <a:pPr/>
              <a:t>11</a:t>
            </a:fld>
            <a:endParaRPr lang="en-US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9683EAD-D62C-4360-A20C-F45F4E923BA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4F2D26-1F24-4542-98E4-F56410B65C3D}" type="slidenum">
              <a:rPr lang="en-US"/>
              <a:pPr/>
              <a:t>12</a:t>
            </a:fld>
            <a:endParaRPr lang="en-US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9683EAD-D62C-4360-A20C-F45F4E923BA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C98294-73D6-4BD4-B76D-2F3EE8EB8334}" type="slidenum">
              <a:rPr lang="en-US"/>
              <a:pPr/>
              <a:t>13</a:t>
            </a:fld>
            <a:endParaRPr lang="en-US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4EFB731-E519-4CCB-BF96-610C086C478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C98294-73D6-4BD4-B76D-2F3EE8EB8334}" type="slidenum">
              <a:rPr lang="en-US"/>
              <a:pPr/>
              <a:t>14</a:t>
            </a:fld>
            <a:endParaRPr lang="en-US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4EFB731-E519-4CCB-BF96-610C086C478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386F12-A72D-45D8-9139-24F18E4922A5}" type="slidenum">
              <a:rPr lang="en-US"/>
              <a:pPr/>
              <a:t>15</a:t>
            </a:fld>
            <a:endParaRPr lang="en-U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541D50-B00E-4E3B-87F0-1D49FABC09B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386F12-A72D-45D8-9139-24F18E4922A5}" type="slidenum">
              <a:rPr lang="en-US"/>
              <a:pPr/>
              <a:t>16</a:t>
            </a:fld>
            <a:endParaRPr lang="en-U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541D50-B00E-4E3B-87F0-1D49FABC09B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386F12-A72D-45D8-9139-24F18E4922A5}" type="slidenum">
              <a:rPr lang="en-US"/>
              <a:pPr/>
              <a:t>17</a:t>
            </a:fld>
            <a:endParaRPr lang="en-U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541D50-B00E-4E3B-87F0-1D49FABC09B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386F12-A72D-45D8-9139-24F18E4922A5}" type="slidenum">
              <a:rPr lang="en-US"/>
              <a:pPr/>
              <a:t>18</a:t>
            </a:fld>
            <a:endParaRPr lang="en-U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541D50-B00E-4E3B-87F0-1D49FABC09B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20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21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0FE730-4975-400D-A7D7-BDECADFF4A3F}" type="slidenum">
              <a:rPr lang="en-US"/>
              <a:pPr/>
              <a:t>2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A60F9BF-F229-4F58-AD8D-8CDB339FAD9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22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26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27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28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D1F28C-670B-43D9-9481-2DEC0BFE7844}" type="slidenum">
              <a:rPr lang="en-US"/>
              <a:pPr/>
              <a:t>29</a:t>
            </a:fld>
            <a:endParaRPr lang="en-U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FBAA3E8-7CAC-4331-A32A-18519483B05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D1F28C-670B-43D9-9481-2DEC0BFE7844}" type="slidenum">
              <a:rPr lang="en-US"/>
              <a:pPr/>
              <a:t>30</a:t>
            </a:fld>
            <a:endParaRPr lang="en-U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FBAA3E8-7CAC-4331-A32A-18519483B05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31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32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32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34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34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35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35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0FE730-4975-400D-A7D7-BDECADFF4A3F}" type="slidenum">
              <a:rPr lang="en-US"/>
              <a:pPr/>
              <a:t>4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A60F9BF-F229-4F58-AD8D-8CDB339FAD9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36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37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37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38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38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39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39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40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40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0F31D-4F6E-47C6-AE41-7B4E68238E41}" type="slidenum">
              <a:rPr lang="en-US"/>
              <a:pPr/>
              <a:t>41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E3842-7792-4F10-AE9F-A9E06F4C1818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41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0FE730-4975-400D-A7D7-BDECADFF4A3F}" type="slidenum">
              <a:rPr lang="en-US"/>
              <a:pPr/>
              <a:t>5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A60F9BF-F229-4F58-AD8D-8CDB339FAD9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0FE730-4975-400D-A7D7-BDECADFF4A3F}" type="slidenum">
              <a:rPr lang="en-US"/>
              <a:pPr/>
              <a:t>6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A60F9BF-F229-4F58-AD8D-8CDB339FAD9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0FE730-4975-400D-A7D7-BDECADFF4A3F}" type="slidenum">
              <a:rPr lang="en-US"/>
              <a:pPr/>
              <a:t>7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A60F9BF-F229-4F58-AD8D-8CDB339FAD9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0FE730-4975-400D-A7D7-BDECADFF4A3F}" type="slidenum">
              <a:rPr lang="en-US"/>
              <a:pPr/>
              <a:t>8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A60F9BF-F229-4F58-AD8D-8CDB339FAD9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0FE730-4975-400D-A7D7-BDECADFF4A3F}" type="slidenum">
              <a:rPr lang="en-US"/>
              <a:pPr/>
              <a:t>9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A60F9BF-F229-4F58-AD8D-8CDB339FAD9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AFF1C6-637E-4D82-ADD0-F582C17FA908}" type="slidenum">
              <a:rPr lang="en-US"/>
              <a:pPr/>
              <a:t>10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FD3945D-BD92-4303-8E6E-0B57490EF9D4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>
                <a:buClr>
                  <a:srgbClr val="000000"/>
                </a:buClr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5963" y="-76200"/>
            <a:ext cx="1846262" cy="6550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-76200"/>
            <a:ext cx="5389563" cy="6550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92F0FC6-B39D-4A59-8691-6A3A04AAC9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B9777F4-CC84-4C18-AEEA-C6900B5A57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3BD26DE-CCA2-4EB0-96B1-5F0A1DE995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3617913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4313" y="1447800"/>
            <a:ext cx="3617912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666A277-7DA6-4E38-8ED2-89E5817D31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A61868-5016-4E44-80AA-24A5C25836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00C0453-6F54-45E5-BB91-A282B60DCF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C6DB486-8D87-4BA6-B356-5E1285D3C3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1DBBFE4-F5B2-4B6E-B395-92C89B9805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506D7C-1C30-4FCA-BF0D-49A81281A9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34D2DF-F973-4CF6-B581-973FB2D3B5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5963" y="-76200"/>
            <a:ext cx="1846262" cy="6550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-76200"/>
            <a:ext cx="5389563" cy="6550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5FAFDED-E0CF-41B3-903E-77EFBBDB6E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3617913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4313" y="1447800"/>
            <a:ext cx="3617912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-76200"/>
            <a:ext cx="7388225" cy="1025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447800"/>
            <a:ext cx="7388225" cy="5026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flipV="1">
            <a:off x="1371600" y="-3175"/>
            <a:ext cx="1588" cy="84455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" name="Oval 4"/>
          <p:cNvSpPr>
            <a:spLocks noChangeArrowheads="1"/>
          </p:cNvSpPr>
          <p:nvPr/>
        </p:nvSpPr>
        <p:spPr bwMode="auto">
          <a:xfrm>
            <a:off x="152400" y="304800"/>
            <a:ext cx="228600" cy="228600"/>
          </a:xfrm>
          <a:prstGeom prst="ellipse">
            <a:avLst/>
          </a:prstGeom>
          <a:solidFill>
            <a:srgbClr val="3366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Oval 5"/>
          <p:cNvSpPr>
            <a:spLocks noChangeArrowheads="1"/>
          </p:cNvSpPr>
          <p:nvPr/>
        </p:nvSpPr>
        <p:spPr bwMode="auto">
          <a:xfrm>
            <a:off x="539750" y="304800"/>
            <a:ext cx="228600" cy="228600"/>
          </a:xfrm>
          <a:prstGeom prst="ellipse">
            <a:avLst/>
          </a:prstGeom>
          <a:solidFill>
            <a:srgbClr val="99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927100" y="304800"/>
            <a:ext cx="228600" cy="228600"/>
          </a:xfrm>
          <a:prstGeom prst="ellipse">
            <a:avLst/>
          </a:prstGeom>
          <a:solidFill>
            <a:srgbClr val="CC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197850" y="6521450"/>
            <a:ext cx="1106488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B9D011D-C8AE-4A99-9DD7-6FF583A8214B}" type="slidenum">
              <a:rPr lang="en-US">
                <a:solidFill>
                  <a:srgbClr val="336666"/>
                </a:solidFill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>
              <a:solidFill>
                <a:srgbClr val="3366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39725" indent="-339725" algn="l" defTabSz="457200" rtl="0" eaLnBrk="0" fontAlgn="base" hangingPunct="0">
        <a:spcBef>
          <a:spcPts val="650"/>
        </a:spcBef>
        <a:spcAft>
          <a:spcPct val="0"/>
        </a:spcAft>
        <a:buClr>
          <a:srgbClr val="336666"/>
        </a:buClr>
        <a:buSzPct val="70000"/>
        <a:buFont typeface="Wingdings" charset="2"/>
        <a:buChar char="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spcBef>
          <a:spcPts val="600"/>
        </a:spcBef>
        <a:spcAft>
          <a:spcPct val="0"/>
        </a:spcAft>
        <a:buClr>
          <a:srgbClr val="99CCCC"/>
        </a:buClr>
        <a:buSzPct val="75000"/>
        <a:buFont typeface="Wingdings" charset="2"/>
        <a:buChar char="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CCCCCC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Line 1"/>
          <p:cNvSpPr>
            <a:spLocks noChangeShapeType="1"/>
          </p:cNvSpPr>
          <p:nvPr/>
        </p:nvSpPr>
        <p:spPr bwMode="auto">
          <a:xfrm>
            <a:off x="1905000" y="1219200"/>
            <a:ext cx="1588" cy="2057400"/>
          </a:xfrm>
          <a:prstGeom prst="line">
            <a:avLst/>
          </a:prstGeom>
          <a:noFill/>
          <a:ln w="349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47675" y="828675"/>
            <a:ext cx="952500" cy="78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-76200"/>
            <a:ext cx="7388225" cy="1025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447800"/>
            <a:ext cx="7388225" cy="5026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086600" y="6248400"/>
            <a:ext cx="1524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810000" y="624840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2209800" y="6248400"/>
            <a:ext cx="12160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</a:tabLst>
              <a:defRPr sz="1400">
                <a:solidFill>
                  <a:srgbClr val="336666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2D9E27DA-447C-428E-B3C5-C57E4C8EBC1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39725" indent="-339725" algn="l" defTabSz="457200" rtl="0" eaLnBrk="0" fontAlgn="base" hangingPunct="0">
        <a:spcBef>
          <a:spcPts val="650"/>
        </a:spcBef>
        <a:spcAft>
          <a:spcPct val="0"/>
        </a:spcAft>
        <a:buClr>
          <a:srgbClr val="336666"/>
        </a:buClr>
        <a:buSzPct val="70000"/>
        <a:buFont typeface="Wingdings" charset="2"/>
        <a:buChar char="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spcBef>
          <a:spcPts val="600"/>
        </a:spcBef>
        <a:spcAft>
          <a:spcPct val="0"/>
        </a:spcAft>
        <a:buClr>
          <a:srgbClr val="99CCCC"/>
        </a:buClr>
        <a:buSzPct val="75000"/>
        <a:buFont typeface="Wingdings" charset="2"/>
        <a:buChar char="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CCCCCC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5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wmf"/><Relationship Id="rId11" Type="http://schemas.openxmlformats.org/officeDocument/2006/relationships/image" Target="../media/image58.e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56.wmf"/><Relationship Id="rId4" Type="http://schemas.openxmlformats.org/officeDocument/2006/relationships/image" Target="../media/image57.png"/><Relationship Id="rId9" Type="http://schemas.openxmlformats.org/officeDocument/2006/relationships/oleObject" Target="../embeddings/oleObject9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9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9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10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10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110.bin"/><Relationship Id="rId26" Type="http://schemas.openxmlformats.org/officeDocument/2006/relationships/oleObject" Target="../embeddings/oleObject114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73.wmf"/><Relationship Id="rId34" Type="http://schemas.openxmlformats.org/officeDocument/2006/relationships/oleObject" Target="../embeddings/oleObject118.bin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106.bin"/><Relationship Id="rId17" Type="http://schemas.openxmlformats.org/officeDocument/2006/relationships/oleObject" Target="../embeddings/oleObject109.bin"/><Relationship Id="rId25" Type="http://schemas.openxmlformats.org/officeDocument/2006/relationships/image" Target="../media/image75.wmf"/><Relationship Id="rId33" Type="http://schemas.openxmlformats.org/officeDocument/2006/relationships/image" Target="../media/image79.wmf"/><Relationship Id="rId38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oleObject" Target="../embeddings/oleObject111.bin"/><Relationship Id="rId29" Type="http://schemas.openxmlformats.org/officeDocument/2006/relationships/image" Target="../media/image77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69.wmf"/><Relationship Id="rId24" Type="http://schemas.openxmlformats.org/officeDocument/2006/relationships/oleObject" Target="../embeddings/oleObject113.bin"/><Relationship Id="rId32" Type="http://schemas.openxmlformats.org/officeDocument/2006/relationships/oleObject" Target="../embeddings/oleObject117.bin"/><Relationship Id="rId37" Type="http://schemas.openxmlformats.org/officeDocument/2006/relationships/oleObject" Target="../embeddings/oleObject120.bin"/><Relationship Id="rId5" Type="http://schemas.openxmlformats.org/officeDocument/2006/relationships/image" Target="../media/image66.wmf"/><Relationship Id="rId15" Type="http://schemas.openxmlformats.org/officeDocument/2006/relationships/oleObject" Target="../embeddings/oleObject108.bin"/><Relationship Id="rId23" Type="http://schemas.openxmlformats.org/officeDocument/2006/relationships/image" Target="../media/image74.wmf"/><Relationship Id="rId28" Type="http://schemas.openxmlformats.org/officeDocument/2006/relationships/oleObject" Target="../embeddings/oleObject115.bin"/><Relationship Id="rId36" Type="http://schemas.openxmlformats.org/officeDocument/2006/relationships/image" Target="../media/image80.wmf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72.wmf"/><Relationship Id="rId31" Type="http://schemas.openxmlformats.org/officeDocument/2006/relationships/image" Target="../media/image78.w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107.bin"/><Relationship Id="rId22" Type="http://schemas.openxmlformats.org/officeDocument/2006/relationships/oleObject" Target="../embeddings/oleObject112.bin"/><Relationship Id="rId27" Type="http://schemas.openxmlformats.org/officeDocument/2006/relationships/image" Target="../media/image76.wmf"/><Relationship Id="rId30" Type="http://schemas.openxmlformats.org/officeDocument/2006/relationships/oleObject" Target="../embeddings/oleObject116.bin"/><Relationship Id="rId35" Type="http://schemas.openxmlformats.org/officeDocument/2006/relationships/oleObject" Target="../embeddings/oleObject11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2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12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12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86.wmf"/><Relationship Id="rId4" Type="http://schemas.openxmlformats.org/officeDocument/2006/relationships/oleObject" Target="../embeddings/oleObject12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90.wmf"/><Relationship Id="rId4" Type="http://schemas.openxmlformats.org/officeDocument/2006/relationships/oleObject" Target="../embeddings/oleObject12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9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99.wmf"/><Relationship Id="rId4" Type="http://schemas.openxmlformats.org/officeDocument/2006/relationships/image" Target="../media/image101.png"/><Relationship Id="rId9" Type="http://schemas.openxmlformats.org/officeDocument/2006/relationships/oleObject" Target="../embeddings/oleObject13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04.png"/><Relationship Id="rId9" Type="http://schemas.openxmlformats.org/officeDocument/2006/relationships/image" Target="../media/image10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07.wmf"/><Relationship Id="rId4" Type="http://schemas.openxmlformats.org/officeDocument/2006/relationships/image" Target="../media/image109.png"/><Relationship Id="rId9" Type="http://schemas.openxmlformats.org/officeDocument/2006/relationships/oleObject" Target="../embeddings/oleObject14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14.wmf"/><Relationship Id="rId4" Type="http://schemas.openxmlformats.org/officeDocument/2006/relationships/image" Target="../media/image116.png"/><Relationship Id="rId9" Type="http://schemas.openxmlformats.org/officeDocument/2006/relationships/oleObject" Target="../embeddings/oleObject14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19.wmf"/><Relationship Id="rId4" Type="http://schemas.openxmlformats.org/officeDocument/2006/relationships/image" Target="../media/image121.png"/><Relationship Id="rId9" Type="http://schemas.openxmlformats.org/officeDocument/2006/relationships/oleObject" Target="../embeddings/oleObject148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28.wmf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23.wmf"/><Relationship Id="rId12" Type="http://schemas.openxmlformats.org/officeDocument/2006/relationships/image" Target="../media/image129.png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25.wmf"/><Relationship Id="rId5" Type="http://schemas.openxmlformats.org/officeDocument/2006/relationships/image" Target="../media/image122.wmf"/><Relationship Id="rId15" Type="http://schemas.openxmlformats.org/officeDocument/2006/relationships/oleObject" Target="../embeddings/oleObject155.bin"/><Relationship Id="rId10" Type="http://schemas.openxmlformats.org/officeDocument/2006/relationships/oleObject" Target="../embeddings/oleObject153.bin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24.wmf"/><Relationship Id="rId14" Type="http://schemas.openxmlformats.org/officeDocument/2006/relationships/image" Target="../media/image12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36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7.png"/><Relationship Id="rId11" Type="http://schemas.openxmlformats.org/officeDocument/2006/relationships/oleObject" Target="../embeddings/oleObject160.bin"/><Relationship Id="rId5" Type="http://schemas.openxmlformats.org/officeDocument/2006/relationships/image" Target="../media/image130.wmf"/><Relationship Id="rId15" Type="http://schemas.openxmlformats.org/officeDocument/2006/relationships/oleObject" Target="../embeddings/oleObject162.bin"/><Relationship Id="rId10" Type="http://schemas.openxmlformats.org/officeDocument/2006/relationships/image" Target="../media/image132.wmf"/><Relationship Id="rId4" Type="http://schemas.openxmlformats.org/officeDocument/2006/relationships/oleObject" Target="../embeddings/oleObject157.bin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3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68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40.wmf"/><Relationship Id="rId4" Type="http://schemas.openxmlformats.org/officeDocument/2006/relationships/image" Target="../media/image137.png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4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5.png"/><Relationship Id="rId5" Type="http://schemas.openxmlformats.org/officeDocument/2006/relationships/image" Target="../media/image143.wmf"/><Relationship Id="rId4" Type="http://schemas.openxmlformats.org/officeDocument/2006/relationships/oleObject" Target="../embeddings/oleObject16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5.png"/><Relationship Id="rId11" Type="http://schemas.openxmlformats.org/officeDocument/2006/relationships/oleObject" Target="../embeddings/oleObject174.bin"/><Relationship Id="rId5" Type="http://schemas.openxmlformats.org/officeDocument/2006/relationships/image" Target="../media/image146.wmf"/><Relationship Id="rId10" Type="http://schemas.openxmlformats.org/officeDocument/2006/relationships/image" Target="../media/image148.wmf"/><Relationship Id="rId4" Type="http://schemas.openxmlformats.org/officeDocument/2006/relationships/oleObject" Target="../embeddings/oleObject171.bin"/><Relationship Id="rId9" Type="http://schemas.openxmlformats.org/officeDocument/2006/relationships/oleObject" Target="../embeddings/oleObject17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5.png"/><Relationship Id="rId5" Type="http://schemas.openxmlformats.org/officeDocument/2006/relationships/image" Target="../media/image150.wmf"/><Relationship Id="rId10" Type="http://schemas.openxmlformats.org/officeDocument/2006/relationships/image" Target="../media/image152.wmf"/><Relationship Id="rId4" Type="http://schemas.openxmlformats.org/officeDocument/2006/relationships/oleObject" Target="../embeddings/oleObject175.bin"/><Relationship Id="rId9" Type="http://schemas.openxmlformats.org/officeDocument/2006/relationships/oleObject" Target="../embeddings/oleObject17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3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4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isis.vanderbilt.edu/node/4079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image" Target="../media/image158.wmf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55.wmf"/><Relationship Id="rId12" Type="http://schemas.openxmlformats.org/officeDocument/2006/relationships/oleObject" Target="../embeddings/oleObject182.bin"/><Relationship Id="rId17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4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79.bin"/><Relationship Id="rId11" Type="http://schemas.openxmlformats.org/officeDocument/2006/relationships/image" Target="../media/image157.wmf"/><Relationship Id="rId5" Type="http://schemas.openxmlformats.org/officeDocument/2006/relationships/image" Target="../media/image154.wmf"/><Relationship Id="rId15" Type="http://schemas.openxmlformats.org/officeDocument/2006/relationships/image" Target="../media/image159.wmf"/><Relationship Id="rId10" Type="http://schemas.openxmlformats.org/officeDocument/2006/relationships/oleObject" Target="../embeddings/oleObject181.bin"/><Relationship Id="rId4" Type="http://schemas.openxmlformats.org/officeDocument/2006/relationships/oleObject" Target="../embeddings/oleObject178.bin"/><Relationship Id="rId9" Type="http://schemas.openxmlformats.org/officeDocument/2006/relationships/image" Target="../media/image156.wmf"/><Relationship Id="rId14" Type="http://schemas.openxmlformats.org/officeDocument/2006/relationships/oleObject" Target="../embeddings/oleObject183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30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8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1.wmf"/><Relationship Id="rId23" Type="http://schemas.openxmlformats.org/officeDocument/2006/relationships/image" Target="../media/image29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41.bin"/><Relationship Id="rId26" Type="http://schemas.openxmlformats.org/officeDocument/2006/relationships/oleObject" Target="../embeddings/oleObject45.bin"/><Relationship Id="rId39" Type="http://schemas.openxmlformats.org/officeDocument/2006/relationships/image" Target="../media/image33.wmf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23.wmf"/><Relationship Id="rId34" Type="http://schemas.openxmlformats.org/officeDocument/2006/relationships/oleObject" Target="../embeddings/oleObject49.bin"/><Relationship Id="rId42" Type="http://schemas.openxmlformats.org/officeDocument/2006/relationships/image" Target="../media/image34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12.wmf"/><Relationship Id="rId25" Type="http://schemas.openxmlformats.org/officeDocument/2006/relationships/image" Target="../media/image30.wmf"/><Relationship Id="rId33" Type="http://schemas.openxmlformats.org/officeDocument/2006/relationships/image" Target="../media/image15.wmf"/><Relationship Id="rId38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29" Type="http://schemas.openxmlformats.org/officeDocument/2006/relationships/image" Target="../media/image20.wmf"/><Relationship Id="rId41" Type="http://schemas.openxmlformats.org/officeDocument/2006/relationships/oleObject" Target="../embeddings/oleObject5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7.bin"/><Relationship Id="rId24" Type="http://schemas.openxmlformats.org/officeDocument/2006/relationships/oleObject" Target="../embeddings/oleObject44.bin"/><Relationship Id="rId32" Type="http://schemas.openxmlformats.org/officeDocument/2006/relationships/oleObject" Target="../embeddings/oleObject48.bin"/><Relationship Id="rId37" Type="http://schemas.openxmlformats.org/officeDocument/2006/relationships/image" Target="../media/image32.wmf"/><Relationship Id="rId40" Type="http://schemas.openxmlformats.org/officeDocument/2006/relationships/image" Target="../media/image35.emf"/><Relationship Id="rId5" Type="http://schemas.openxmlformats.org/officeDocument/2006/relationships/image" Target="../media/image7.wmf"/><Relationship Id="rId15" Type="http://schemas.openxmlformats.org/officeDocument/2006/relationships/image" Target="../media/image11.wmf"/><Relationship Id="rId23" Type="http://schemas.openxmlformats.org/officeDocument/2006/relationships/image" Target="../media/image24.wmf"/><Relationship Id="rId28" Type="http://schemas.openxmlformats.org/officeDocument/2006/relationships/oleObject" Target="../embeddings/oleObject46.bin"/><Relationship Id="rId36" Type="http://schemas.openxmlformats.org/officeDocument/2006/relationships/oleObject" Target="../embeddings/oleObject50.bin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13.wmf"/><Relationship Id="rId31" Type="http://schemas.openxmlformats.org/officeDocument/2006/relationships/image" Target="../media/image21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Relationship Id="rId27" Type="http://schemas.openxmlformats.org/officeDocument/2006/relationships/image" Target="../media/image26.wmf"/><Relationship Id="rId30" Type="http://schemas.openxmlformats.org/officeDocument/2006/relationships/oleObject" Target="../embeddings/oleObject47.bin"/><Relationship Id="rId35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39" Type="http://schemas.openxmlformats.org/officeDocument/2006/relationships/image" Target="../media/image13.wmf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41.wmf"/><Relationship Id="rId34" Type="http://schemas.openxmlformats.org/officeDocument/2006/relationships/oleObject" Target="../embeddings/oleObject69.bin"/><Relationship Id="rId42" Type="http://schemas.openxmlformats.org/officeDocument/2006/relationships/image" Target="../media/image43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15.wmf"/><Relationship Id="rId25" Type="http://schemas.openxmlformats.org/officeDocument/2006/relationships/image" Target="../media/image7.wmf"/><Relationship Id="rId33" Type="http://schemas.openxmlformats.org/officeDocument/2006/relationships/image" Target="../media/image10.wmf"/><Relationship Id="rId38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29" Type="http://schemas.openxmlformats.org/officeDocument/2006/relationships/image" Target="../media/image9.wmf"/><Relationship Id="rId41" Type="http://schemas.openxmlformats.org/officeDocument/2006/relationships/oleObject" Target="../embeddings/oleObject7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39.wmf"/><Relationship Id="rId24" Type="http://schemas.openxmlformats.org/officeDocument/2006/relationships/oleObject" Target="../embeddings/oleObject63.bin"/><Relationship Id="rId32" Type="http://schemas.openxmlformats.org/officeDocument/2006/relationships/oleObject" Target="../embeddings/oleObject68.bin"/><Relationship Id="rId37" Type="http://schemas.openxmlformats.org/officeDocument/2006/relationships/image" Target="../media/image12.wmf"/><Relationship Id="rId40" Type="http://schemas.openxmlformats.org/officeDocument/2006/relationships/image" Target="../media/image44.emf"/><Relationship Id="rId5" Type="http://schemas.openxmlformats.org/officeDocument/2006/relationships/image" Target="../media/image36.wmf"/><Relationship Id="rId15" Type="http://schemas.openxmlformats.org/officeDocument/2006/relationships/image" Target="../media/image21.wmf"/><Relationship Id="rId23" Type="http://schemas.openxmlformats.org/officeDocument/2006/relationships/image" Target="../media/image42.wmf"/><Relationship Id="rId28" Type="http://schemas.openxmlformats.org/officeDocument/2006/relationships/oleObject" Target="../embeddings/oleObject65.bin"/><Relationship Id="rId36" Type="http://schemas.openxmlformats.org/officeDocument/2006/relationships/oleObject" Target="../embeddings/oleObject70.bin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40.wmf"/><Relationship Id="rId31" Type="http://schemas.openxmlformats.org/officeDocument/2006/relationships/oleObject" Target="../embeddings/oleObject67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8.wmf"/><Relationship Id="rId30" Type="http://schemas.openxmlformats.org/officeDocument/2006/relationships/oleObject" Target="../embeddings/oleObject66.bin"/><Relationship Id="rId35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15.wmf"/><Relationship Id="rId26" Type="http://schemas.openxmlformats.org/officeDocument/2006/relationships/image" Target="../media/image7.wmf"/><Relationship Id="rId39" Type="http://schemas.openxmlformats.org/officeDocument/2006/relationships/oleObject" Target="../embeddings/oleObject91.bin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81.bin"/><Relationship Id="rId34" Type="http://schemas.openxmlformats.org/officeDocument/2006/relationships/image" Target="../media/image10.wmf"/><Relationship Id="rId42" Type="http://schemas.openxmlformats.org/officeDocument/2006/relationships/image" Target="../media/image52.wmf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79.bin"/><Relationship Id="rId25" Type="http://schemas.openxmlformats.org/officeDocument/2006/relationships/oleObject" Target="../embeddings/oleObject83.bin"/><Relationship Id="rId33" Type="http://schemas.openxmlformats.org/officeDocument/2006/relationships/oleObject" Target="../embeddings/oleObject88.bin"/><Relationship Id="rId38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85.bin"/><Relationship Id="rId41" Type="http://schemas.openxmlformats.org/officeDocument/2006/relationships/oleObject" Target="../embeddings/oleObject9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51.wmf"/><Relationship Id="rId32" Type="http://schemas.openxmlformats.org/officeDocument/2006/relationships/oleObject" Target="../embeddings/oleObject87.bin"/><Relationship Id="rId37" Type="http://schemas.openxmlformats.org/officeDocument/2006/relationships/oleObject" Target="../embeddings/oleObject90.bin"/><Relationship Id="rId40" Type="http://schemas.openxmlformats.org/officeDocument/2006/relationships/image" Target="../media/image13.wmf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28" Type="http://schemas.openxmlformats.org/officeDocument/2006/relationships/image" Target="../media/image8.wmf"/><Relationship Id="rId36" Type="http://schemas.openxmlformats.org/officeDocument/2006/relationships/image" Target="../media/image11.wmf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80.bin"/><Relationship Id="rId31" Type="http://schemas.openxmlformats.org/officeDocument/2006/relationships/oleObject" Target="../embeddings/oleObject86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20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84.bin"/><Relationship Id="rId30" Type="http://schemas.openxmlformats.org/officeDocument/2006/relationships/image" Target="../media/image9.wmf"/><Relationship Id="rId35" Type="http://schemas.openxmlformats.org/officeDocument/2006/relationships/oleObject" Target="../embeddings/oleObject8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981200" y="1371600"/>
            <a:ext cx="70104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500" b="1" dirty="0" smtClean="0">
                <a:solidFill>
                  <a:srgbClr val="000000"/>
                </a:solidFill>
              </a:rPr>
              <a:t>Constructive Nonlinear Control Design With Applications to Control of Quad-Rotor Aircraft</a:t>
            </a:r>
            <a:r>
              <a:rPr lang="en-US" sz="2500" b="1" dirty="0">
                <a:solidFill>
                  <a:srgbClr val="000000"/>
                </a:solidFill>
              </a:rPr>
              <a:t/>
            </a:r>
            <a:br>
              <a:rPr lang="en-US" sz="2500" b="1" dirty="0">
                <a:solidFill>
                  <a:srgbClr val="000000"/>
                </a:solidFill>
              </a:rPr>
            </a:br>
            <a:endParaRPr lang="en-US" sz="2500" b="1" dirty="0">
              <a:solidFill>
                <a:srgbClr val="000000"/>
              </a:solidFill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3429000"/>
            <a:ext cx="6477000" cy="198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650"/>
              </a:spcBef>
              <a:buSzPct val="70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NL" sz="2600" dirty="0">
                <a:solidFill>
                  <a:srgbClr val="000000"/>
                </a:solidFill>
              </a:rPr>
              <a:t>Nicholas </a:t>
            </a:r>
            <a:r>
              <a:rPr lang="nl-NL" sz="2600" dirty="0" smtClean="0">
                <a:solidFill>
                  <a:srgbClr val="000000"/>
                </a:solidFill>
              </a:rPr>
              <a:t>Kottenstette</a:t>
            </a:r>
            <a:endParaRPr lang="nl-NL" sz="2600" dirty="0">
              <a:solidFill>
                <a:srgbClr val="000000"/>
              </a:solidFill>
            </a:endParaRPr>
          </a:p>
          <a:p>
            <a:pPr>
              <a:spcBef>
                <a:spcPts val="650"/>
              </a:spcBef>
              <a:buSzPct val="70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NL" sz="2600" dirty="0">
                <a:solidFill>
                  <a:srgbClr val="000000"/>
                </a:solidFill>
              </a:rPr>
              <a:t>ISIS-Vanderbilt University</a:t>
            </a:r>
          </a:p>
          <a:p>
            <a:pPr>
              <a:spcBef>
                <a:spcPts val="650"/>
              </a:spcBef>
              <a:buSzPct val="70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nl-NL" sz="2600" dirty="0">
              <a:solidFill>
                <a:srgbClr val="000000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133600" y="5257800"/>
            <a:ext cx="6019800" cy="1447800"/>
          </a:xfrm>
          <a:prstGeom prst="rect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buSzPct val="70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336666"/>
                </a:solidFill>
              </a:rPr>
              <a:t>July 27, 2010</a:t>
            </a:r>
            <a:endParaRPr lang="en-US" dirty="0">
              <a:solidFill>
                <a:srgbClr val="33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4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66800"/>
            <a:ext cx="9144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Step Response and </a:t>
            </a:r>
            <a:r>
              <a:rPr lang="en-US" sz="3000" b="1" dirty="0" err="1" smtClean="0">
                <a:solidFill>
                  <a:srgbClr val="000000"/>
                </a:solidFill>
              </a:rPr>
              <a:t>Nyquist</a:t>
            </a:r>
            <a:r>
              <a:rPr lang="en-US" sz="3000" b="1" dirty="0" smtClean="0">
                <a:solidFill>
                  <a:srgbClr val="000000"/>
                </a:solidFill>
              </a:rPr>
              <a:t> Diagram</a:t>
            </a:r>
            <a:endParaRPr lang="en-US" sz="3000" b="1" dirty="0">
              <a:solidFill>
                <a:srgbClr val="000000"/>
              </a:solidFill>
            </a:endParaRPr>
          </a:p>
        </p:txBody>
      </p:sp>
      <p:graphicFrame>
        <p:nvGraphicFramePr>
          <p:cNvPr id="89104" name="Object 16"/>
          <p:cNvGraphicFramePr>
            <a:graphicFrameLocks noChangeAspect="1"/>
          </p:cNvGraphicFramePr>
          <p:nvPr/>
        </p:nvGraphicFramePr>
        <p:xfrm>
          <a:off x="4876800" y="2133600"/>
          <a:ext cx="9636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5" name="Equation" r:id="rId5" imgW="533160" imgH="203040" progId="Equation.DSMT4">
                  <p:embed/>
                </p:oleObj>
              </mc:Choice>
              <mc:Fallback>
                <p:oleObj name="Equation" r:id="rId5" imgW="53316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963612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16"/>
          <p:cNvGraphicFramePr>
            <a:graphicFrameLocks noChangeAspect="1"/>
          </p:cNvGraphicFramePr>
          <p:nvPr/>
        </p:nvGraphicFramePr>
        <p:xfrm>
          <a:off x="4876800" y="2590800"/>
          <a:ext cx="96361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6" name="Equation" r:id="rId7" imgW="533160" imgH="203040" progId="Equation.DSMT4">
                  <p:embed/>
                </p:oleObj>
              </mc:Choice>
              <mc:Fallback>
                <p:oleObj name="Equation" r:id="rId7" imgW="5331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90800"/>
                        <a:ext cx="963613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16"/>
          <p:cNvGraphicFramePr>
            <a:graphicFrameLocks noChangeAspect="1"/>
          </p:cNvGraphicFramePr>
          <p:nvPr/>
        </p:nvGraphicFramePr>
        <p:xfrm>
          <a:off x="4876800" y="3124200"/>
          <a:ext cx="96361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7" name="Equation" r:id="rId9" imgW="533160" imgH="203040" progId="Equation.DSMT4">
                  <p:embed/>
                </p:oleObj>
              </mc:Choice>
              <mc:Fallback>
                <p:oleObj name="Equation" r:id="rId9" imgW="53316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963613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381000" y="3124200"/>
            <a:ext cx="5486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19600" y="3200400"/>
            <a:ext cx="4953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Assumption: Dissipative-Conic Systems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graphicFrame>
        <p:nvGraphicFramePr>
          <p:cNvPr id="13313" name="Object 1"/>
          <p:cNvGraphicFramePr>
            <a:graphicFrameLocks noChangeAspect="1"/>
          </p:cNvGraphicFramePr>
          <p:nvPr/>
        </p:nvGraphicFramePr>
        <p:xfrm>
          <a:off x="-4763" y="844550"/>
          <a:ext cx="9148763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4" imgW="3644640" imgH="1155600" progId="Equation.DSMT4">
                  <p:embed/>
                </p:oleObj>
              </mc:Choice>
              <mc:Fallback>
                <p:oleObj name="Equation" r:id="rId4" imgW="3644640" imgH="1155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763" y="844550"/>
                        <a:ext cx="9148763" cy="288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0" y="3733800"/>
          <a:ext cx="8894763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6" imgW="3543120" imgH="939600" progId="Equation.DSMT4">
                  <p:embed/>
                </p:oleObj>
              </mc:Choice>
              <mc:Fallback>
                <p:oleObj name="Equation" r:id="rId6" imgW="3543120" imgH="939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33800"/>
                        <a:ext cx="8894763" cy="234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Assumption: Dissipative-Conic Systems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graphicFrame>
        <p:nvGraphicFramePr>
          <p:cNvPr id="13313" name="Object 1"/>
          <p:cNvGraphicFramePr>
            <a:graphicFrameLocks noChangeAspect="1"/>
          </p:cNvGraphicFramePr>
          <p:nvPr/>
        </p:nvGraphicFramePr>
        <p:xfrm>
          <a:off x="533400" y="914400"/>
          <a:ext cx="7620000" cy="37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Equation" r:id="rId4" imgW="3213000" imgH="1587240" progId="Equation.DSMT4">
                  <p:embed/>
                </p:oleObj>
              </mc:Choice>
              <mc:Fallback>
                <p:oleObj name="Equation" r:id="rId4" imgW="3213000" imgH="1587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14400"/>
                        <a:ext cx="7620000" cy="37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1524000" y="4665981"/>
          <a:ext cx="5280026" cy="2192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name="Equation" r:id="rId6" imgW="2438280" imgH="1015920" progId="Equation.DSMT4">
                  <p:embed/>
                </p:oleObj>
              </mc:Choice>
              <mc:Fallback>
                <p:oleObj name="Equation" r:id="rId6" imgW="2438280" imgH="10159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65981"/>
                        <a:ext cx="5280026" cy="21920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b="1" i="0" dirty="0" smtClean="0">
                <a:solidFill>
                  <a:srgbClr val="000000"/>
                </a:solidFill>
              </a:rPr>
              <a:t>Definition: continuous-time conic-dissipative systems inside the sector [</a:t>
            </a:r>
            <a:r>
              <a:rPr lang="en-US" sz="2400" b="1" i="0" dirty="0" err="1" smtClean="0">
                <a:solidFill>
                  <a:srgbClr val="000000"/>
                </a:solidFill>
              </a:rPr>
              <a:t>a,b</a:t>
            </a:r>
            <a:r>
              <a:rPr lang="en-US" sz="2400" b="1" i="0" dirty="0" smtClean="0">
                <a:solidFill>
                  <a:srgbClr val="000000"/>
                </a:solidFill>
              </a:rPr>
              <a:t>]</a:t>
            </a:r>
            <a:endParaRPr lang="en-US" sz="2400" b="1" i="0" dirty="0">
              <a:solidFill>
                <a:srgbClr val="000000"/>
              </a:solidFill>
            </a:endParaRPr>
          </a:p>
        </p:txBody>
      </p:sp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384175" y="1497013"/>
          <a:ext cx="8678863" cy="401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4152600" imgH="1930320" progId="Equation.DSMT4">
                  <p:embed/>
                </p:oleObj>
              </mc:Choice>
              <mc:Fallback>
                <p:oleObj name="Equation" r:id="rId4" imgW="4152600" imgH="193032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1497013"/>
                        <a:ext cx="8678863" cy="401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b="1" i="0" dirty="0" smtClean="0">
                <a:solidFill>
                  <a:srgbClr val="000000"/>
                </a:solidFill>
              </a:rPr>
              <a:t>Definition: discrete-time conic-dissipative system inside the sector [</a:t>
            </a:r>
            <a:r>
              <a:rPr lang="en-US" sz="2400" b="1" i="0" dirty="0" err="1" smtClean="0">
                <a:solidFill>
                  <a:srgbClr val="000000"/>
                </a:solidFill>
              </a:rPr>
              <a:t>a,b</a:t>
            </a:r>
            <a:r>
              <a:rPr lang="en-US" sz="2400" b="1" i="0" dirty="0" smtClean="0">
                <a:solidFill>
                  <a:srgbClr val="000000"/>
                </a:solidFill>
              </a:rPr>
              <a:t>]</a:t>
            </a:r>
            <a:endParaRPr lang="en-US" sz="2400" b="1" i="0" dirty="0">
              <a:solidFill>
                <a:srgbClr val="000000"/>
              </a:solidFill>
            </a:endParaRPr>
          </a:p>
        </p:txBody>
      </p:sp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384175" y="1520825"/>
          <a:ext cx="8678863" cy="396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5" name="Equation" r:id="rId4" imgW="4152600" imgH="1904760" progId="Equation.DSMT4">
                  <p:embed/>
                </p:oleObj>
              </mc:Choice>
              <mc:Fallback>
                <p:oleObj name="Equation" r:id="rId4" imgW="4152600" imgH="1904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1520825"/>
                        <a:ext cx="8678863" cy="396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 bwMode="auto">
          <a:xfrm>
            <a:off x="1981200" y="4114800"/>
            <a:ext cx="4267200" cy="152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2243138" y="4559300"/>
            <a:ext cx="347662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>
            <a:off x="2590800" y="4749006"/>
            <a:ext cx="1328737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1816100" y="733425"/>
            <a:ext cx="4267200" cy="28194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892969" y="1698625"/>
            <a:ext cx="600076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Properties: Conic Systems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300663" y="1660525"/>
            <a:ext cx="609600" cy="53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62249" y="895350"/>
            <a:ext cx="2276476" cy="704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2959100" y="962025"/>
          <a:ext cx="18827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4" imgW="749160" imgH="228600" progId="Equation.DSMT4">
                  <p:embed/>
                </p:oleObj>
              </mc:Choice>
              <mc:Fallback>
                <p:oleObj name="Equation" r:id="rId4" imgW="74916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962025"/>
                        <a:ext cx="18827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5757863" y="1371600"/>
          <a:ext cx="349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6" imgW="139680" imgH="139680" progId="Equation.DSMT4">
                  <p:embed/>
                </p:oleObj>
              </mc:Choice>
              <mc:Fallback>
                <p:oleObj name="Equation" r:id="rId6" imgW="139680" imgH="1396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1371600"/>
                        <a:ext cx="34925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Shape 13"/>
          <p:cNvCxnSpPr>
            <a:stCxn id="70" idx="3"/>
            <a:endCxn id="9" idx="1"/>
          </p:cNvCxnSpPr>
          <p:nvPr/>
        </p:nvCxnSpPr>
        <p:spPr bwMode="auto">
          <a:xfrm flipV="1">
            <a:off x="1493045" y="1247775"/>
            <a:ext cx="1269204" cy="67945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2328863" y="647700"/>
          <a:ext cx="3825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647700"/>
                        <a:ext cx="38258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Shape 13"/>
          <p:cNvCxnSpPr>
            <a:stCxn id="9" idx="3"/>
            <a:endCxn id="6" idx="0"/>
          </p:cNvCxnSpPr>
          <p:nvPr/>
        </p:nvCxnSpPr>
        <p:spPr bwMode="auto">
          <a:xfrm>
            <a:off x="5038725" y="1247775"/>
            <a:ext cx="566738" cy="412750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762249" y="2295525"/>
            <a:ext cx="2276476" cy="704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61" name="Object 5"/>
          <p:cNvGraphicFramePr>
            <a:graphicFrameLocks noChangeAspect="1"/>
          </p:cNvGraphicFramePr>
          <p:nvPr/>
        </p:nvGraphicFramePr>
        <p:xfrm>
          <a:off x="2895600" y="2362200"/>
          <a:ext cx="20097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10" imgW="799920" imgH="228600" progId="Equation.DSMT4">
                  <p:embed/>
                </p:oleObj>
              </mc:Choice>
              <mc:Fallback>
                <p:oleObj name="Equation" r:id="rId10" imgW="799920" imgH="228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20097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5056188" y="647700"/>
          <a:ext cx="4143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188" y="647700"/>
                        <a:ext cx="41433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Shape 13"/>
          <p:cNvCxnSpPr>
            <a:stCxn id="70" idx="3"/>
            <a:endCxn id="60" idx="1"/>
          </p:cNvCxnSpPr>
          <p:nvPr/>
        </p:nvCxnSpPr>
        <p:spPr bwMode="auto">
          <a:xfrm>
            <a:off x="1493045" y="1927225"/>
            <a:ext cx="1269204" cy="72072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239" name="Object 23"/>
          <p:cNvGraphicFramePr>
            <a:graphicFrameLocks noChangeAspect="1"/>
          </p:cNvGraphicFramePr>
          <p:nvPr/>
        </p:nvGraphicFramePr>
        <p:xfrm>
          <a:off x="2252663" y="2081212"/>
          <a:ext cx="3825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14" imgW="152280" imgH="228600" progId="Equation.DSMT4">
                  <p:embed/>
                </p:oleObj>
              </mc:Choice>
              <mc:Fallback>
                <p:oleObj name="Equation" r:id="rId14" imgW="152280" imgH="2286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2081212"/>
                        <a:ext cx="38258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24"/>
          <p:cNvGraphicFramePr>
            <a:graphicFrameLocks noChangeAspect="1"/>
          </p:cNvGraphicFramePr>
          <p:nvPr/>
        </p:nvGraphicFramePr>
        <p:xfrm>
          <a:off x="1033463" y="1752600"/>
          <a:ext cx="3190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15" imgW="126720" imgH="139680" progId="Equation.DSMT4">
                  <p:embed/>
                </p:oleObj>
              </mc:Choice>
              <mc:Fallback>
                <p:oleObj name="Equation" r:id="rId15" imgW="126720" imgH="13968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1752600"/>
                        <a:ext cx="319088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Shape 13"/>
          <p:cNvCxnSpPr>
            <a:stCxn id="60" idx="3"/>
            <a:endCxn id="6" idx="4"/>
          </p:cNvCxnSpPr>
          <p:nvPr/>
        </p:nvCxnSpPr>
        <p:spPr bwMode="auto">
          <a:xfrm flipV="1">
            <a:off x="5038725" y="2193925"/>
            <a:ext cx="566738" cy="454025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5757863" y="2209800"/>
          <a:ext cx="349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17" imgW="139680" imgH="139680" progId="Equation.DSMT4">
                  <p:embed/>
                </p:oleObj>
              </mc:Choice>
              <mc:Fallback>
                <p:oleObj name="Equation" r:id="rId17" imgW="139680" imgH="13968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2209800"/>
                        <a:ext cx="34925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Rectangle 87"/>
          <p:cNvSpPr/>
          <p:nvPr/>
        </p:nvSpPr>
        <p:spPr bwMode="auto">
          <a:xfrm>
            <a:off x="6519863" y="1593850"/>
            <a:ext cx="1828800" cy="6635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89" name="Object 24"/>
          <p:cNvGraphicFramePr>
            <a:graphicFrameLocks noChangeAspect="1"/>
          </p:cNvGraphicFramePr>
          <p:nvPr/>
        </p:nvGraphicFramePr>
        <p:xfrm>
          <a:off x="6573044" y="1639888"/>
          <a:ext cx="17224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18" imgW="685800" imgH="228600" progId="Equation.DSMT4">
                  <p:embed/>
                </p:oleObj>
              </mc:Choice>
              <mc:Fallback>
                <p:oleObj name="Equation" r:id="rId18" imgW="685800" imgH="2286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044" y="1639888"/>
                        <a:ext cx="172243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Straight Arrow Connector 92"/>
          <p:cNvCxnSpPr>
            <a:stCxn id="6" idx="6"/>
            <a:endCxn id="88" idx="1"/>
          </p:cNvCxnSpPr>
          <p:nvPr/>
        </p:nvCxnSpPr>
        <p:spPr bwMode="auto">
          <a:xfrm flipV="1">
            <a:off x="5910263" y="1925638"/>
            <a:ext cx="609600" cy="158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243" name="Object 27"/>
          <p:cNvGraphicFramePr>
            <a:graphicFrameLocks noChangeAspect="1"/>
          </p:cNvGraphicFramePr>
          <p:nvPr/>
        </p:nvGraphicFramePr>
        <p:xfrm>
          <a:off x="5076825" y="2081212"/>
          <a:ext cx="4460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081212"/>
                        <a:ext cx="44608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28"/>
          <p:cNvGraphicFramePr>
            <a:graphicFrameLocks noChangeAspect="1"/>
          </p:cNvGraphicFramePr>
          <p:nvPr/>
        </p:nvGraphicFramePr>
        <p:xfrm>
          <a:off x="2806700" y="1571625"/>
          <a:ext cx="20716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22" imgW="825480" imgH="228600" progId="Equation.DSMT4">
                  <p:embed/>
                </p:oleObj>
              </mc:Choice>
              <mc:Fallback>
                <p:oleObj name="Equation" r:id="rId22" imgW="825480" imgH="2286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1571625"/>
                        <a:ext cx="207168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2806700" y="3019425"/>
          <a:ext cx="21669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24" imgW="863280" imgH="228600" progId="Equation.DSMT4">
                  <p:embed/>
                </p:oleObj>
              </mc:Choice>
              <mc:Fallback>
                <p:oleObj name="Equation" r:id="rId24" imgW="863280" imgH="2286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3019425"/>
                        <a:ext cx="216693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" name="Object 30"/>
          <p:cNvGraphicFramePr>
            <a:graphicFrameLocks noChangeAspect="1"/>
          </p:cNvGraphicFramePr>
          <p:nvPr/>
        </p:nvGraphicFramePr>
        <p:xfrm>
          <a:off x="838200" y="3529806"/>
          <a:ext cx="67024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26" imgW="2666880" imgH="253800" progId="Equation.DSMT4">
                  <p:embed/>
                </p:oleObj>
              </mc:Choice>
              <mc:Fallback>
                <p:oleObj name="Equation" r:id="rId26" imgW="2666880" imgH="2538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29806"/>
                        <a:ext cx="670242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Rectangle 94"/>
          <p:cNvSpPr/>
          <p:nvPr/>
        </p:nvSpPr>
        <p:spPr bwMode="auto">
          <a:xfrm>
            <a:off x="3919537" y="4397375"/>
            <a:ext cx="2057401" cy="704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6" name="Object 5"/>
          <p:cNvGraphicFramePr>
            <a:graphicFrameLocks noChangeAspect="1"/>
          </p:cNvGraphicFramePr>
          <p:nvPr/>
        </p:nvGraphicFramePr>
        <p:xfrm>
          <a:off x="4038600" y="4495800"/>
          <a:ext cx="18192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28" imgW="723600" imgH="203040" progId="Equation.DSMT4">
                  <p:embed/>
                </p:oleObj>
              </mc:Choice>
              <mc:Fallback>
                <p:oleObj name="Equation" r:id="rId28" imgW="723600" imgH="20304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495800"/>
                        <a:ext cx="18192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Object 32"/>
          <p:cNvGraphicFramePr>
            <a:graphicFrameLocks noChangeAspect="1"/>
          </p:cNvGraphicFramePr>
          <p:nvPr/>
        </p:nvGraphicFramePr>
        <p:xfrm>
          <a:off x="3962400" y="5105400"/>
          <a:ext cx="18811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30" imgW="749160" imgH="203040" progId="Equation.DSMT4">
                  <p:embed/>
                </p:oleObj>
              </mc:Choice>
              <mc:Fallback>
                <p:oleObj name="Equation" r:id="rId30" imgW="749160" imgH="20304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05400"/>
                        <a:ext cx="188118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Isosceles Triangle 97"/>
          <p:cNvSpPr/>
          <p:nvPr/>
        </p:nvSpPr>
        <p:spPr bwMode="auto">
          <a:xfrm>
            <a:off x="2243138" y="4216400"/>
            <a:ext cx="1066800" cy="10668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249" name="Object 33"/>
          <p:cNvGraphicFramePr>
            <a:graphicFrameLocks noChangeAspect="1"/>
          </p:cNvGraphicFramePr>
          <p:nvPr/>
        </p:nvGraphicFramePr>
        <p:xfrm>
          <a:off x="2438400" y="4527550"/>
          <a:ext cx="3190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32" imgW="126720" imgH="177480" progId="Equation.DSMT4">
                  <p:embed/>
                </p:oleObj>
              </mc:Choice>
              <mc:Fallback>
                <p:oleObj name="Equation" r:id="rId32" imgW="126720" imgH="17748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27550"/>
                        <a:ext cx="31908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Straight Arrow Connector 98"/>
          <p:cNvCxnSpPr/>
          <p:nvPr/>
        </p:nvCxnSpPr>
        <p:spPr bwMode="auto">
          <a:xfrm flipV="1">
            <a:off x="1145382" y="4744243"/>
            <a:ext cx="1097756" cy="1111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0" name="Rectangle 99"/>
          <p:cNvSpPr/>
          <p:nvPr/>
        </p:nvSpPr>
        <p:spPr bwMode="auto">
          <a:xfrm>
            <a:off x="545306" y="4521200"/>
            <a:ext cx="600076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01" name="Object 24"/>
          <p:cNvGraphicFramePr>
            <a:graphicFrameLocks noChangeAspect="1"/>
          </p:cNvGraphicFramePr>
          <p:nvPr/>
        </p:nvGraphicFramePr>
        <p:xfrm>
          <a:off x="685800" y="4575175"/>
          <a:ext cx="3190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34" imgW="126720" imgH="139680" progId="Equation.DSMT4">
                  <p:embed/>
                </p:oleObj>
              </mc:Choice>
              <mc:Fallback>
                <p:oleObj name="Equation" r:id="rId34" imgW="126720" imgH="13968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5175"/>
                        <a:ext cx="319088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Rectangle 108"/>
          <p:cNvSpPr/>
          <p:nvPr/>
        </p:nvSpPr>
        <p:spPr bwMode="auto">
          <a:xfrm>
            <a:off x="6793706" y="4521200"/>
            <a:ext cx="600076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10" name="Object 24"/>
          <p:cNvGraphicFramePr>
            <a:graphicFrameLocks noChangeAspect="1"/>
          </p:cNvGraphicFramePr>
          <p:nvPr/>
        </p:nvGraphicFramePr>
        <p:xfrm>
          <a:off x="6918325" y="4543425"/>
          <a:ext cx="3524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35" imgW="139680" imgH="164880" progId="Equation.DSMT4">
                  <p:embed/>
                </p:oleObj>
              </mc:Choice>
              <mc:Fallback>
                <p:oleObj name="Equation" r:id="rId35" imgW="139680" imgH="1648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325" y="4543425"/>
                        <a:ext cx="3524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1" name="Straight Arrow Connector 110"/>
          <p:cNvCxnSpPr/>
          <p:nvPr/>
        </p:nvCxnSpPr>
        <p:spPr bwMode="auto">
          <a:xfrm>
            <a:off x="5976938" y="4749006"/>
            <a:ext cx="816768" cy="15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252" name="Object 36"/>
          <p:cNvGraphicFramePr>
            <a:graphicFrameLocks noChangeAspect="1"/>
          </p:cNvGraphicFramePr>
          <p:nvPr/>
        </p:nvGraphicFramePr>
        <p:xfrm>
          <a:off x="762000" y="5588000"/>
          <a:ext cx="68929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37" imgW="2743200" imgH="507960" progId="Equation.DSMT4">
                  <p:embed/>
                </p:oleObj>
              </mc:Choice>
              <mc:Fallback>
                <p:oleObj name="Equation" r:id="rId37" imgW="2743200" imgH="50796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88000"/>
                        <a:ext cx="689292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err="1" smtClean="0">
                <a:solidFill>
                  <a:srgbClr val="000000"/>
                </a:solidFill>
              </a:rPr>
              <a:t>Lyapunov</a:t>
            </a:r>
            <a:r>
              <a:rPr lang="en-US" sz="3000" b="1" i="0" dirty="0" smtClean="0">
                <a:solidFill>
                  <a:srgbClr val="000000"/>
                </a:solidFill>
              </a:rPr>
              <a:t> Stability – Continuous time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graphicFrame>
        <p:nvGraphicFramePr>
          <p:cNvPr id="86037" name="Object 21"/>
          <p:cNvGraphicFramePr>
            <a:graphicFrameLocks noChangeAspect="1"/>
          </p:cNvGraphicFramePr>
          <p:nvPr/>
        </p:nvGraphicFramePr>
        <p:xfrm>
          <a:off x="457200" y="990600"/>
          <a:ext cx="81280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9" name="Equation" r:id="rId4" imgW="3238200" imgH="939600" progId="Equation.DSMT4">
                  <p:embed/>
                </p:oleObj>
              </mc:Choice>
              <mc:Fallback>
                <p:oleObj name="Equation" r:id="rId4" imgW="3238200" imgH="939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8128000" cy="234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8" name="Object 22"/>
          <p:cNvGraphicFramePr>
            <a:graphicFrameLocks noChangeAspect="1"/>
          </p:cNvGraphicFramePr>
          <p:nvPr/>
        </p:nvGraphicFramePr>
        <p:xfrm>
          <a:off x="457200" y="3352800"/>
          <a:ext cx="8447088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0" name="Equation" r:id="rId6" imgW="3365280" imgH="1155600" progId="Equation.DSMT4">
                  <p:embed/>
                </p:oleObj>
              </mc:Choice>
              <mc:Fallback>
                <p:oleObj name="Equation" r:id="rId6" imgW="3365280" imgH="11556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52800"/>
                        <a:ext cx="8447088" cy="288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err="1" smtClean="0">
                <a:solidFill>
                  <a:srgbClr val="000000"/>
                </a:solidFill>
              </a:rPr>
              <a:t>Lyapunov</a:t>
            </a:r>
            <a:r>
              <a:rPr lang="en-US" sz="3000" b="1" i="0" dirty="0" smtClean="0">
                <a:solidFill>
                  <a:srgbClr val="000000"/>
                </a:solidFill>
              </a:rPr>
              <a:t> Stability – Discrete time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graphicFrame>
        <p:nvGraphicFramePr>
          <p:cNvPr id="86037" name="Object 21"/>
          <p:cNvGraphicFramePr>
            <a:graphicFrameLocks noChangeAspect="1"/>
          </p:cNvGraphicFramePr>
          <p:nvPr/>
        </p:nvGraphicFramePr>
        <p:xfrm>
          <a:off x="250825" y="1143000"/>
          <a:ext cx="8893175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Equation" r:id="rId4" imgW="3543120" imgH="698400" progId="Equation.DSMT4">
                  <p:embed/>
                </p:oleObj>
              </mc:Choice>
              <mc:Fallback>
                <p:oleObj name="Equation" r:id="rId4" imgW="3543120" imgH="698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43000"/>
                        <a:ext cx="8893175" cy="174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8" name="Object 22"/>
          <p:cNvGraphicFramePr>
            <a:graphicFrameLocks noChangeAspect="1"/>
          </p:cNvGraphicFramePr>
          <p:nvPr/>
        </p:nvGraphicFramePr>
        <p:xfrm>
          <a:off x="304800" y="3124200"/>
          <a:ext cx="8383587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Equation" r:id="rId6" imgW="3340080" imgH="1130040" progId="Equation.DSMT4">
                  <p:embed/>
                </p:oleObj>
              </mc:Choice>
              <mc:Fallback>
                <p:oleObj name="Equation" r:id="rId6" imgW="3340080" imgH="1130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124200"/>
                        <a:ext cx="8383587" cy="282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Properties: Conic Systems - II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graphicFrame>
        <p:nvGraphicFramePr>
          <p:cNvPr id="88085" name="Object 21"/>
          <p:cNvGraphicFramePr>
            <a:graphicFrameLocks noChangeAspect="1"/>
          </p:cNvGraphicFramePr>
          <p:nvPr/>
        </p:nvGraphicFramePr>
        <p:xfrm>
          <a:off x="304800" y="990600"/>
          <a:ext cx="7872413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6" name="Equation" r:id="rId4" imgW="3136680" imgH="1676160" progId="Equation.DSMT4">
                  <p:embed/>
                </p:oleObj>
              </mc:Choice>
              <mc:Fallback>
                <p:oleObj name="Equation" r:id="rId4" imgW="3136680" imgH="167616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872413" cy="419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Conic Dissipative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7388225" cy="50260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u="sng" dirty="0" smtClean="0"/>
              <a:t>G. </a:t>
            </a:r>
            <a:r>
              <a:rPr lang="en-US" sz="2400" u="sng" dirty="0" err="1" smtClean="0"/>
              <a:t>Zames</a:t>
            </a:r>
            <a:r>
              <a:rPr lang="en-US" sz="2400" u="sng" dirty="0" smtClean="0"/>
              <a:t>, “On the input-output stability of time-varying nonlinear feedback systems. </a:t>
            </a:r>
            <a:r>
              <a:rPr lang="en-US" sz="2400" u="sng" dirty="0" err="1" smtClean="0"/>
              <a:t>i</a:t>
            </a:r>
            <a:r>
              <a:rPr lang="en-US" sz="2400" u="sng" dirty="0" smtClean="0"/>
              <a:t>. conditions derived using concepts of loop gain, </a:t>
            </a:r>
            <a:r>
              <a:rPr lang="en-US" sz="2400" u="sng" dirty="0" err="1" smtClean="0"/>
              <a:t>conicity</a:t>
            </a:r>
            <a:r>
              <a:rPr lang="en-US" sz="2400" u="sng" dirty="0" smtClean="0"/>
              <a:t> and positivity,”  IEEE TAC 1966.</a:t>
            </a:r>
          </a:p>
          <a:p>
            <a:pPr marL="457200" indent="-457200">
              <a:buFont typeface="+mj-lt"/>
              <a:buAutoNum type="arabicPeriod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u="sng" dirty="0" smtClean="0"/>
              <a:t>J. </a:t>
            </a:r>
            <a:r>
              <a:rPr lang="en-US" sz="2400" u="sng" dirty="0" err="1" smtClean="0"/>
              <a:t>Willems</a:t>
            </a:r>
            <a:r>
              <a:rPr lang="en-US" sz="2400" u="sng" dirty="0" smtClean="0"/>
              <a:t>, Feedback systems. The analysis of. London, UK: MIT Press, 1971.</a:t>
            </a:r>
          </a:p>
          <a:p>
            <a:pPr marL="457200" indent="-457200">
              <a:buFont typeface="+mj-lt"/>
              <a:buAutoNum type="arabicPeriod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u="sng" dirty="0" smtClean="0"/>
              <a:t>Hill and Moylan “Stability results for nonlinear feedback systems,”  </a:t>
            </a:r>
            <a:r>
              <a:rPr lang="en-US" sz="2400" u="sng" dirty="0" err="1" smtClean="0"/>
              <a:t>Automatica</a:t>
            </a:r>
            <a:r>
              <a:rPr lang="en-US" sz="2400" u="sng" dirty="0" smtClean="0"/>
              <a:t>, 1977.</a:t>
            </a:r>
          </a:p>
          <a:p>
            <a:pPr marL="457200" indent="-457200">
              <a:buFont typeface="+mj-lt"/>
              <a:buAutoNum type="arabicPeriod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u="sng" dirty="0" smtClean="0"/>
              <a:t>W. M. Haddad and V. S. </a:t>
            </a:r>
            <a:r>
              <a:rPr lang="en-US" sz="2400" u="sng" dirty="0" err="1" smtClean="0"/>
              <a:t>Chellaboina</a:t>
            </a:r>
            <a:r>
              <a:rPr lang="en-US" sz="2400" u="sng" dirty="0" smtClean="0"/>
              <a:t>, Nonlinear Dynamical Systems and Control: A </a:t>
            </a:r>
            <a:r>
              <a:rPr lang="en-US" sz="2400" u="sng" dirty="0" err="1" smtClean="0"/>
              <a:t>Lyapunov</a:t>
            </a:r>
            <a:r>
              <a:rPr lang="en-US" sz="2400" u="sng" dirty="0" smtClean="0"/>
              <a:t>-Based Approach. 2008.</a:t>
            </a:r>
          </a:p>
          <a:p>
            <a:pPr marL="457200" indent="-457200">
              <a:buFont typeface="+mj-lt"/>
              <a:buAutoNum type="arabicPeriod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u="sng" dirty="0" smtClean="0"/>
              <a:t>J.C. </a:t>
            </a:r>
            <a:r>
              <a:rPr lang="en-US" sz="2400" u="sng" dirty="0" err="1" smtClean="0"/>
              <a:t>Willems</a:t>
            </a:r>
            <a:r>
              <a:rPr lang="en-US" sz="2400" u="sng" dirty="0" smtClean="0"/>
              <a:t>, “Dissipative dynamical systems”, European Journal on Control V. 13, p. 134-151, 2007 </a:t>
            </a:r>
          </a:p>
          <a:p>
            <a:pPr marL="457200" indent="-457200">
              <a:buFont typeface="+mj-lt"/>
              <a:buAutoNum type="arabicPeriod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400" u="sng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i="0" dirty="0">
                <a:solidFill>
                  <a:srgbClr val="000000"/>
                </a:solidFill>
              </a:rPr>
              <a:t>Outline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371600" y="914400"/>
            <a:ext cx="7315200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Main Idea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Assumption: Dissipative-Conic Systems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Definition: Dissipative-Conic Systems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Properties: Conic Systems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Definition: </a:t>
            </a:r>
            <a:r>
              <a:rPr lang="en-US" sz="2000" dirty="0" err="1" smtClean="0">
                <a:solidFill>
                  <a:srgbClr val="000000"/>
                </a:solidFill>
              </a:rPr>
              <a:t>Lyapunov</a:t>
            </a:r>
            <a:r>
              <a:rPr lang="en-US" sz="2000" dirty="0" smtClean="0">
                <a:solidFill>
                  <a:srgbClr val="000000"/>
                </a:solidFill>
              </a:rPr>
              <a:t> and Asymptotic Stability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Properties: Conic Systems-II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Theorem: Feed-back Stability For Conic Systems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Example: High-Performance Control System for quad-rotor aircraft.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000000"/>
                </a:solidFill>
              </a:rPr>
              <a:t>Quad-Rotor Cont. Subj. To Actuator Saturation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838200"/>
            <a:ext cx="9144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320291"/>
            <a:ext cx="3576638" cy="353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164" name="Object 16"/>
          <p:cNvGraphicFramePr>
            <a:graphicFrameLocks noChangeAspect="1"/>
          </p:cNvGraphicFramePr>
          <p:nvPr/>
        </p:nvGraphicFramePr>
        <p:xfrm>
          <a:off x="3962400" y="3505200"/>
          <a:ext cx="460216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7" name="Equation" r:id="rId6" imgW="1777680" imgH="939600" progId="Equation.DSMT4">
                  <p:embed/>
                </p:oleObj>
              </mc:Choice>
              <mc:Fallback>
                <p:oleObj name="Equation" r:id="rId6" imgW="1777680" imgH="939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05200"/>
                        <a:ext cx="4602163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514600" y="5981700"/>
            <a:ext cx="6629400" cy="876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b="1" i="0" dirty="0" smtClean="0">
                <a:solidFill>
                  <a:srgbClr val="000000"/>
                </a:solidFill>
              </a:rPr>
              <a:t>N. </a:t>
            </a:r>
            <a:r>
              <a:rPr lang="en-US" b="1" i="0" dirty="0" err="1" smtClean="0">
                <a:solidFill>
                  <a:srgbClr val="000000"/>
                </a:solidFill>
              </a:rPr>
              <a:t>Kottenstette</a:t>
            </a:r>
            <a:r>
              <a:rPr lang="en-US" b="1" i="0" dirty="0" smtClean="0">
                <a:solidFill>
                  <a:srgbClr val="000000"/>
                </a:solidFill>
              </a:rPr>
              <a:t> and J. Porter, “Digital passive attitude and altitude control schemes for </a:t>
            </a:r>
            <a:r>
              <a:rPr lang="en-US" b="1" i="0" dirty="0" err="1" smtClean="0">
                <a:solidFill>
                  <a:srgbClr val="000000"/>
                </a:solidFill>
              </a:rPr>
              <a:t>quadrotor</a:t>
            </a:r>
            <a:r>
              <a:rPr lang="en-US" b="1" i="0" dirty="0" smtClean="0">
                <a:solidFill>
                  <a:srgbClr val="000000"/>
                </a:solidFill>
              </a:rPr>
              <a:t> aircraft,” ICCA09. </a:t>
            </a:r>
            <a:r>
              <a:rPr lang="en-US" b="1" i="0" dirty="0" smtClean="0">
                <a:solidFill>
                  <a:schemeClr val="accent6"/>
                </a:solidFill>
              </a:rPr>
              <a:t>http://www.isis.vanderbilt.edu/node/4051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000000"/>
                </a:solidFill>
              </a:rPr>
              <a:t>A few more details on the equations of motion</a:t>
            </a:r>
            <a:endParaRPr lang="en-US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04800" y="1143000"/>
          <a:ext cx="8618537" cy="477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6" name="Equation" r:id="rId4" imgW="5092560" imgH="2819160" progId="Equation.DSMT4">
                  <p:embed/>
                </p:oleObj>
              </mc:Choice>
              <mc:Fallback>
                <p:oleObj name="Equation" r:id="rId4" imgW="5092560" imgH="2819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8618537" cy="477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 smtClean="0">
                <a:solidFill>
                  <a:srgbClr val="000000"/>
                </a:solidFill>
              </a:rPr>
              <a:t>Lead-Compensator, Thrust Computation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85800"/>
            <a:ext cx="9144000" cy="212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2550" y="3048000"/>
            <a:ext cx="6438900" cy="179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3187" name="Object 16"/>
          <p:cNvGraphicFramePr>
            <a:graphicFrameLocks noChangeAspect="1"/>
          </p:cNvGraphicFramePr>
          <p:nvPr/>
        </p:nvGraphicFramePr>
        <p:xfrm>
          <a:off x="1421606" y="2734590"/>
          <a:ext cx="63007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2" name="Equation" r:id="rId6" imgW="3492360" imgH="203040" progId="Equation.DSMT4">
                  <p:embed/>
                </p:oleObj>
              </mc:Choice>
              <mc:Fallback>
                <p:oleObj name="Equation" r:id="rId6" imgW="349236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606" y="2734590"/>
                        <a:ext cx="6300788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16"/>
          <p:cNvGraphicFramePr>
            <a:graphicFrameLocks noChangeAspect="1"/>
          </p:cNvGraphicFramePr>
          <p:nvPr/>
        </p:nvGraphicFramePr>
        <p:xfrm>
          <a:off x="228600" y="4800600"/>
          <a:ext cx="8529638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3" name="Equation" r:id="rId8" imgW="4724280" imgH="965160" progId="Equation.DSMT4">
                  <p:embed/>
                </p:oleObj>
              </mc:Choice>
              <mc:Fallback>
                <p:oleObj name="Equation" r:id="rId8" imgW="4724280" imgH="965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00600"/>
                        <a:ext cx="8529638" cy="173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IPESH-Transform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7800" y="838201"/>
            <a:ext cx="7388225" cy="2667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Properties:</a:t>
            </a:r>
          </a:p>
          <a:p>
            <a:r>
              <a:rPr lang="en-US" sz="2400" dirty="0" smtClean="0"/>
              <a:t>The discrete-time filter </a:t>
            </a:r>
            <a:r>
              <a:rPr lang="en-US" sz="2400" i="1" dirty="0" smtClean="0"/>
              <a:t>H</a:t>
            </a:r>
            <a:r>
              <a:rPr lang="en-US" sz="2400" i="1" baseline="-25000" dirty="0" smtClean="0"/>
              <a:t>p</a:t>
            </a:r>
            <a:r>
              <a:rPr lang="en-US" sz="2400" i="1" dirty="0" smtClean="0"/>
              <a:t>(z)</a:t>
            </a:r>
            <a:r>
              <a:rPr lang="en-US" sz="2400" dirty="0" smtClean="0"/>
              <a:t> closely matches the magnitude response of the continuous-time filter </a:t>
            </a:r>
            <a:r>
              <a:rPr lang="en-US" sz="2400" i="1" dirty="0" smtClean="0"/>
              <a:t>H</a:t>
            </a:r>
            <a:r>
              <a:rPr lang="en-US" sz="2400" i="1" baseline="-25000" dirty="0" smtClean="0"/>
              <a:t>p</a:t>
            </a:r>
            <a:r>
              <a:rPr lang="en-US" sz="2400" i="1" dirty="0" smtClean="0"/>
              <a:t>(s) </a:t>
            </a:r>
            <a:r>
              <a:rPr lang="en-US" sz="2400" dirty="0" smtClean="0"/>
              <a:t>up to the </a:t>
            </a:r>
            <a:r>
              <a:rPr lang="en-US" sz="2400" dirty="0" err="1" smtClean="0"/>
              <a:t>Nyquist</a:t>
            </a:r>
            <a:r>
              <a:rPr lang="en-US" sz="2400" dirty="0" smtClean="0"/>
              <a:t> Freq.</a:t>
            </a:r>
            <a:endParaRPr lang="en-US" dirty="0" smtClean="0"/>
          </a:p>
          <a:p>
            <a:r>
              <a:rPr lang="en-US" sz="2400" dirty="0" smtClean="0"/>
              <a:t>If </a:t>
            </a:r>
            <a:r>
              <a:rPr lang="en-US" sz="2400" i="1" dirty="0" smtClean="0"/>
              <a:t>H</a:t>
            </a:r>
            <a:r>
              <a:rPr lang="en-US" sz="2400" i="1" baseline="-25000" dirty="0" smtClean="0"/>
              <a:t>p</a:t>
            </a:r>
            <a:r>
              <a:rPr lang="en-US" sz="2400" i="1" dirty="0" smtClean="0"/>
              <a:t>(s) </a:t>
            </a:r>
            <a:r>
              <a:rPr lang="en-US" sz="2400" dirty="0" smtClean="0"/>
              <a:t>is inside the sector </a:t>
            </a:r>
            <a:r>
              <a:rPr lang="en-US" sz="2400" i="1" dirty="0" smtClean="0"/>
              <a:t>[</a:t>
            </a:r>
            <a:r>
              <a:rPr lang="en-US" sz="2400" i="1" dirty="0" err="1" smtClean="0"/>
              <a:t>a,b</a:t>
            </a:r>
            <a:r>
              <a:rPr lang="en-US" sz="2400" i="1" dirty="0" smtClean="0"/>
              <a:t>]</a:t>
            </a:r>
            <a:r>
              <a:rPr lang="en-US" sz="2400" dirty="0" smtClean="0"/>
              <a:t>, then </a:t>
            </a:r>
            <a:r>
              <a:rPr lang="en-US" sz="2400" i="1" dirty="0" smtClean="0"/>
              <a:t>H</a:t>
            </a:r>
            <a:r>
              <a:rPr lang="en-US" sz="2400" i="1" baseline="-25000" dirty="0" smtClean="0"/>
              <a:t>p</a:t>
            </a:r>
            <a:r>
              <a:rPr lang="en-US" sz="2400" i="1" dirty="0" smtClean="0"/>
              <a:t>(z) </a:t>
            </a:r>
            <a:r>
              <a:rPr lang="en-US" sz="2400" dirty="0" smtClean="0"/>
              <a:t>is inside the sector </a:t>
            </a:r>
            <a:r>
              <a:rPr lang="en-US" sz="2400" i="1" dirty="0" smtClean="0"/>
              <a:t>[</a:t>
            </a:r>
            <a:r>
              <a:rPr lang="en-US" sz="2400" i="1" dirty="0" err="1" smtClean="0"/>
              <a:t>a,b</a:t>
            </a:r>
            <a:r>
              <a:rPr lang="en-US" sz="2400" i="1" dirty="0" smtClean="0"/>
              <a:t>].</a:t>
            </a:r>
            <a:endParaRPr lang="en-US" sz="2400" dirty="0" smtClean="0"/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60222"/>
            <a:ext cx="6934200" cy="399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IPESH-Transform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7800" y="838200"/>
            <a:ext cx="7388225" cy="54863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See also:</a:t>
            </a:r>
          </a:p>
          <a:p>
            <a:r>
              <a:rPr lang="en-US" sz="2000" dirty="0" smtClean="0"/>
              <a:t>N. </a:t>
            </a:r>
            <a:r>
              <a:rPr lang="en-US" sz="2000" dirty="0" err="1" smtClean="0"/>
              <a:t>Kottenstette</a:t>
            </a:r>
            <a:r>
              <a:rPr lang="en-US" sz="2000" dirty="0" smtClean="0"/>
              <a:t>, J. Hall, X. </a:t>
            </a:r>
            <a:r>
              <a:rPr lang="en-US" sz="2000" dirty="0" err="1" smtClean="0"/>
              <a:t>Koutsoukos</a:t>
            </a:r>
            <a:r>
              <a:rPr lang="en-US" sz="2000" dirty="0" smtClean="0"/>
              <a:t>, P. </a:t>
            </a:r>
            <a:r>
              <a:rPr lang="en-US" sz="2000" dirty="0" err="1" smtClean="0"/>
              <a:t>Antsaklis</a:t>
            </a:r>
            <a:r>
              <a:rPr lang="en-US" sz="2000" dirty="0" smtClean="0"/>
              <a:t>, and J. </a:t>
            </a:r>
            <a:r>
              <a:rPr lang="en-US" sz="2000" dirty="0" err="1" smtClean="0"/>
              <a:t>Sztipanovits</a:t>
            </a:r>
            <a:r>
              <a:rPr lang="en-US" sz="2000" dirty="0" smtClean="0"/>
              <a:t>, “Digital control of multiple discrete passive plants over networks,” International Journal of Systems, Control and Communications (IJSCC), Special Issue on Progress in Networked Control (to Appear).</a:t>
            </a:r>
          </a:p>
          <a:p>
            <a:r>
              <a:rPr lang="en-US" sz="2000" dirty="0" smtClean="0"/>
              <a:t>N. </a:t>
            </a:r>
            <a:r>
              <a:rPr lang="en-US" sz="2000" dirty="0" err="1" smtClean="0"/>
              <a:t>Kottenstette</a:t>
            </a:r>
            <a:r>
              <a:rPr lang="en-US" sz="2000" dirty="0" smtClean="0"/>
              <a:t>, H. LeBlanc, E. </a:t>
            </a:r>
            <a:r>
              <a:rPr lang="en-US" sz="2000" dirty="0" err="1" smtClean="0"/>
              <a:t>Eyisi</a:t>
            </a:r>
            <a:r>
              <a:rPr lang="en-US" sz="2000" dirty="0" smtClean="0"/>
              <a:t>, X. </a:t>
            </a:r>
            <a:r>
              <a:rPr lang="en-US" sz="2000" dirty="0" err="1" smtClean="0"/>
              <a:t>Koutsoukos</a:t>
            </a:r>
            <a:r>
              <a:rPr lang="en-US" sz="2000" dirty="0" smtClean="0"/>
              <a:t>, “Multi-Rate Networked Control of Conic Systems,” ISIS-09-108, TR 2009.</a:t>
            </a:r>
          </a:p>
          <a:p>
            <a:r>
              <a:rPr lang="en-US" sz="2000" dirty="0" smtClean="0"/>
              <a:t>N. </a:t>
            </a:r>
            <a:r>
              <a:rPr lang="en-US" sz="2000" dirty="0" err="1" smtClean="0"/>
              <a:t>Kottenstette</a:t>
            </a:r>
            <a:r>
              <a:rPr lang="en-US" sz="2000" dirty="0" smtClean="0"/>
              <a:t> and P.J. </a:t>
            </a:r>
            <a:r>
              <a:rPr lang="en-US" sz="2000" dirty="0" err="1" smtClean="0"/>
              <a:t>Antsaklis</a:t>
            </a:r>
            <a:r>
              <a:rPr lang="en-US" sz="2000" dirty="0" smtClean="0"/>
              <a:t>, “Digital Control Networks for Continuous Passive Plants Which Maintain Stability Using Cooperative Schedulers”, ISIS-2007-002, March 2007 </a:t>
            </a:r>
            <a:r>
              <a:rPr lang="en-US" sz="1800" dirty="0" smtClean="0">
                <a:solidFill>
                  <a:schemeClr val="accent6"/>
                </a:solidFill>
              </a:rPr>
              <a:t>http://www.nd.edu/~isis/techreports/isis-2007-002-updated.pdf</a:t>
            </a:r>
            <a:r>
              <a:rPr lang="en-US" sz="1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Rigid Body Rotational Dynamics Are Passive</a:t>
            </a:r>
            <a:endParaRPr lang="en-US" sz="2400" dirty="0"/>
          </a:p>
        </p:txBody>
      </p:sp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771525" y="1524000"/>
          <a:ext cx="7439025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3" name="Equation" r:id="rId3" imgW="3670200" imgH="1854000" progId="Equation.DSMT4">
                  <p:embed/>
                </p:oleObj>
              </mc:Choice>
              <mc:Fallback>
                <p:oleObj name="Equation" r:id="rId3" imgW="3670200" imgH="1854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524000"/>
                        <a:ext cx="7439025" cy="375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Attitude PD-Controller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66800"/>
            <a:ext cx="90773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4211" name="Object 16"/>
          <p:cNvGraphicFramePr>
            <a:graphicFrameLocks noChangeAspect="1"/>
          </p:cNvGraphicFramePr>
          <p:nvPr/>
        </p:nvGraphicFramePr>
        <p:xfrm>
          <a:off x="5638800" y="5410200"/>
          <a:ext cx="32083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8" name="Equation" r:id="rId5" imgW="1777680" imgH="203040" progId="Equation.DSMT4">
                  <p:embed/>
                </p:oleObj>
              </mc:Choice>
              <mc:Fallback>
                <p:oleObj name="Equation" r:id="rId5" imgW="177768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410200"/>
                        <a:ext cx="3208337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16"/>
          <p:cNvGraphicFramePr>
            <a:graphicFrameLocks noChangeAspect="1"/>
          </p:cNvGraphicFramePr>
          <p:nvPr/>
        </p:nvGraphicFramePr>
        <p:xfrm>
          <a:off x="4419600" y="2590800"/>
          <a:ext cx="35321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9" name="Equation" r:id="rId7" imgW="1955520" imgH="203040" progId="Equation.DSMT4">
                  <p:embed/>
                </p:oleObj>
              </mc:Choice>
              <mc:Fallback>
                <p:oleObj name="Equation" r:id="rId7" imgW="195552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590800"/>
                        <a:ext cx="3532187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16"/>
          <p:cNvGraphicFramePr>
            <a:graphicFrameLocks noChangeAspect="1"/>
          </p:cNvGraphicFramePr>
          <p:nvPr/>
        </p:nvGraphicFramePr>
        <p:xfrm>
          <a:off x="3668713" y="3700463"/>
          <a:ext cx="44529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0" name="Equation" r:id="rId9" imgW="2463480" imgH="241200" progId="Equation.DSMT4">
                  <p:embed/>
                </p:oleObj>
              </mc:Choice>
              <mc:Fallback>
                <p:oleObj name="Equation" r:id="rId9" imgW="246348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3700463"/>
                        <a:ext cx="445293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685800" y="5867400"/>
          <a:ext cx="51800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1" name="Equation" r:id="rId11" imgW="2869920" imgH="393480" progId="Equation.DSMT4">
                  <p:embed/>
                </p:oleObj>
              </mc:Choice>
              <mc:Fallback>
                <p:oleObj name="Equation" r:id="rId11" imgW="286992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867400"/>
                        <a:ext cx="5180012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Inertial PD-Controller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865188" y="14208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600200"/>
            <a:ext cx="8444327" cy="417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5235" name="Object 16"/>
          <p:cNvGraphicFramePr>
            <a:graphicFrameLocks noChangeAspect="1"/>
          </p:cNvGraphicFramePr>
          <p:nvPr/>
        </p:nvGraphicFramePr>
        <p:xfrm>
          <a:off x="4191000" y="5791200"/>
          <a:ext cx="66516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1" name="Equation" r:id="rId5" imgW="368280" imgH="203040" progId="Equation.DSMT4">
                  <p:embed/>
                </p:oleObj>
              </mc:Choice>
              <mc:Fallback>
                <p:oleObj name="Equation" r:id="rId5" imgW="36828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791200"/>
                        <a:ext cx="665162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16"/>
          <p:cNvGraphicFramePr>
            <a:graphicFrameLocks noChangeAspect="1"/>
          </p:cNvGraphicFramePr>
          <p:nvPr/>
        </p:nvGraphicFramePr>
        <p:xfrm>
          <a:off x="6553200" y="3581400"/>
          <a:ext cx="66516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2" name="Equation" r:id="rId7" imgW="368280" imgH="203040" progId="Equation.DSMT4">
                  <p:embed/>
                </p:oleObj>
              </mc:Choice>
              <mc:Fallback>
                <p:oleObj name="Equation" r:id="rId7" imgW="3682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581400"/>
                        <a:ext cx="665162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16"/>
          <p:cNvGraphicFramePr>
            <a:graphicFrameLocks noChangeAspect="1"/>
          </p:cNvGraphicFramePr>
          <p:nvPr/>
        </p:nvGraphicFramePr>
        <p:xfrm>
          <a:off x="533400" y="1371600"/>
          <a:ext cx="26606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3" name="Equation" r:id="rId8" imgW="1473120" imgH="177480" progId="Equation.DSMT4">
                  <p:embed/>
                </p:oleObj>
              </mc:Choice>
              <mc:Fallback>
                <p:oleObj name="Equation" r:id="rId8" imgW="147312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266065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Advanced Quad-Rotor System Model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47713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4125" y="609600"/>
            <a:ext cx="6129338" cy="6005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198438" y="1787525"/>
          <a:ext cx="10509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6" name="Equation" r:id="rId5" imgW="380880" imgH="203040" progId="Equation.DSMT4">
                  <p:embed/>
                </p:oleObj>
              </mc:Choice>
              <mc:Fallback>
                <p:oleObj name="Equation" r:id="rId5" imgW="3808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1787525"/>
                        <a:ext cx="10509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0" y="3124200"/>
          <a:ext cx="12969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7" name="Equation" r:id="rId7" imgW="469800" imgH="228600" progId="Equation.DSMT4">
                  <p:embed/>
                </p:oleObj>
              </mc:Choice>
              <mc:Fallback>
                <p:oleObj name="Equation" r:id="rId7" imgW="4698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24200"/>
                        <a:ext cx="1296988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111125" y="5181600"/>
          <a:ext cx="12604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8" name="Equation" r:id="rId9" imgW="457200" imgH="203040" progId="Equation.DSMT4">
                  <p:embed/>
                </p:oleObj>
              </mc:Choice>
              <mc:Fallback>
                <p:oleObj name="Equation" r:id="rId9" imgW="45720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5181600"/>
                        <a:ext cx="126047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7229475" y="5181600"/>
          <a:ext cx="16446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9" name="Equation" r:id="rId11" imgW="596880" imgH="203040" progId="Equation.DSMT4">
                  <p:embed/>
                </p:oleObj>
              </mc:Choice>
              <mc:Fallback>
                <p:oleObj name="Equation" r:id="rId11" imgW="59688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475" y="5181600"/>
                        <a:ext cx="16446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477000" y="609600"/>
            <a:ext cx="26670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Used Extensively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OpenC2WT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Integrated seamlessly with autonomous target trackers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Quad-Rotor Simulation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8495183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Systems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088833" y="3124200"/>
          <a:ext cx="69294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0" name="Equation" r:id="rId3" imgW="3835080" imgH="482400" progId="Equation.DSMT4">
                  <p:embed/>
                </p:oleObj>
              </mc:Choice>
              <mc:Fallback>
                <p:oleObj name="Equation" r:id="rId3" imgW="383508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833" y="3124200"/>
                        <a:ext cx="692943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70640" y="4114800"/>
          <a:ext cx="59658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1" name="Equation" r:id="rId5" imgW="3301920" imgH="330120" progId="Equation.DSMT4">
                  <p:embed/>
                </p:oleObj>
              </mc:Choice>
              <mc:Fallback>
                <p:oleObj name="Equation" r:id="rId5" imgW="330192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640" y="4114800"/>
                        <a:ext cx="5965825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90800" y="1295400"/>
            <a:ext cx="3925504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924652" y="4876800"/>
          <a:ext cx="5853112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2" name="Equation" r:id="rId8" imgW="3238200" imgH="660240" progId="Equation.DSMT4">
                  <p:embed/>
                </p:oleObj>
              </mc:Choice>
              <mc:Fallback>
                <p:oleObj name="Equation" r:id="rId8" imgW="3238200" imgH="660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652" y="4876800"/>
                        <a:ext cx="5853112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629252" y="2438400"/>
          <a:ext cx="78486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3" name="Equation" r:id="rId10" imgW="3593880" imgH="431640" progId="Equation.DSMT4">
                  <p:embed/>
                </p:oleObj>
              </mc:Choice>
              <mc:Fallback>
                <p:oleObj name="Equation" r:id="rId10" imgW="359388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52" y="2438400"/>
                        <a:ext cx="784860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Quad-Rotor Simulation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8721765" cy="542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Quad-Rotor System Model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762000"/>
            <a:ext cx="7048500" cy="591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6096000" y="990600"/>
          <a:ext cx="27305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0" name="Equation" r:id="rId5" imgW="990360" imgH="203040" progId="Equation.DSMT4">
                  <p:embed/>
                </p:oleObj>
              </mc:Choice>
              <mc:Fallback>
                <p:oleObj name="Equation" r:id="rId5" imgW="99036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990600"/>
                        <a:ext cx="2730500" cy="5619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657600" y="1524000"/>
            <a:ext cx="2133600" cy="1219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7"/>
          <p:cNvCxnSpPr>
            <a:endCxn id="6" idx="3"/>
          </p:cNvCxnSpPr>
          <p:nvPr/>
        </p:nvCxnSpPr>
        <p:spPr bwMode="auto">
          <a:xfrm rot="10800000" flipV="1">
            <a:off x="5791200" y="1524000"/>
            <a:ext cx="1676400" cy="6096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181600" y="3048000"/>
            <a:ext cx="1143000" cy="1447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5748338" y="5562600"/>
          <a:ext cx="33956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1" name="Equation" r:id="rId7" imgW="1473120" imgH="457200" progId="Equation.DSMT4">
                  <p:embed/>
                </p:oleObj>
              </mc:Choice>
              <mc:Fallback>
                <p:oleObj name="Equation" r:id="rId7" imgW="147312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5562600"/>
                        <a:ext cx="3395662" cy="105727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>
            <a:endCxn id="12" idx="3"/>
          </p:cNvCxnSpPr>
          <p:nvPr/>
        </p:nvCxnSpPr>
        <p:spPr bwMode="auto">
          <a:xfrm rot="16200000" flipV="1">
            <a:off x="5962650" y="4133850"/>
            <a:ext cx="1790700" cy="10668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2971800" y="3276600"/>
            <a:ext cx="1371600" cy="1066800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838200" y="2514600"/>
          <a:ext cx="29098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2" name="Equation" r:id="rId9" imgW="1193760" imgH="203040" progId="Equation.DSMT4">
                  <p:embed/>
                </p:oleObj>
              </mc:Choice>
              <mc:Fallback>
                <p:oleObj name="Equation" r:id="rId9" imgW="119376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2909888" cy="522288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 bwMode="auto">
          <a:xfrm>
            <a:off x="2438400" y="3048000"/>
            <a:ext cx="1219200" cy="2286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3352800" y="4572000"/>
            <a:ext cx="1371600" cy="12954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61913" y="4114800"/>
          <a:ext cx="27860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3" name="Equation" r:id="rId11" imgW="1143000" imgH="203040" progId="Equation.DSMT4">
                  <p:embed/>
                </p:oleObj>
              </mc:Choice>
              <mc:Fallback>
                <p:oleObj name="Equation" r:id="rId11" imgW="114300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3" y="4114800"/>
                        <a:ext cx="2786062" cy="522288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>
            <a:endCxn id="34" idx="1"/>
          </p:cNvCxnSpPr>
          <p:nvPr/>
        </p:nvCxnSpPr>
        <p:spPr bwMode="auto">
          <a:xfrm>
            <a:off x="1371600" y="4648200"/>
            <a:ext cx="1981200" cy="5715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4" cstate="print"/>
          <a:srcRect r="18479"/>
          <a:stretch>
            <a:fillRect/>
          </a:stretch>
        </p:blipFill>
        <p:spPr bwMode="auto">
          <a:xfrm>
            <a:off x="0" y="1371600"/>
            <a:ext cx="9007202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UAV Dynamics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66800" y="671512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4114800" y="747712"/>
          <a:ext cx="36433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4" name="Equation" r:id="rId5" imgW="1447560" imgH="203040" progId="Equation.DSMT4">
                  <p:embed/>
                </p:oleObj>
              </mc:Choice>
              <mc:Fallback>
                <p:oleObj name="Equation" r:id="rId5" imgW="14475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747712"/>
                        <a:ext cx="3643313" cy="5127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819400" y="2500312"/>
            <a:ext cx="2133600" cy="990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>
            <a:off x="3562350" y="1604962"/>
            <a:ext cx="1181100" cy="5334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6553200" y="2271712"/>
            <a:ext cx="1905000" cy="1752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4495800" y="4938712"/>
          <a:ext cx="392271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" name="Equation" r:id="rId7" imgW="1701720" imgH="177480" progId="Equation.DSMT4">
                  <p:embed/>
                </p:oleObj>
              </mc:Choice>
              <mc:Fallback>
                <p:oleObj name="Equation" r:id="rId7" imgW="170172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938712"/>
                        <a:ext cx="3922713" cy="411162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 bwMode="auto">
          <a:xfrm rot="5400000" flipH="1" flipV="1">
            <a:off x="6781800" y="4176712"/>
            <a:ext cx="838200" cy="5334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685800" y="2500312"/>
            <a:ext cx="1905000" cy="685800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166688" y="1357312"/>
          <a:ext cx="3095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6" name="Equation" r:id="rId9" imgW="1269720" imgH="177480" progId="Equation.DSMT4">
                  <p:embed/>
                </p:oleObj>
              </mc:Choice>
              <mc:Fallback>
                <p:oleObj name="Equation" r:id="rId9" imgW="126972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1357312"/>
                        <a:ext cx="3095625" cy="457200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>
            <a:endCxn id="17" idx="0"/>
          </p:cNvCxnSpPr>
          <p:nvPr/>
        </p:nvCxnSpPr>
        <p:spPr bwMode="auto">
          <a:xfrm rot="5400000">
            <a:off x="1314450" y="2138362"/>
            <a:ext cx="685800" cy="381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381000" y="3948112"/>
            <a:ext cx="1600200" cy="6858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381000" y="4938712"/>
          <a:ext cx="297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7" name="Equation" r:id="rId11" imgW="1218960" imgH="177480" progId="Equation.DSMT4">
                  <p:embed/>
                </p:oleObj>
              </mc:Choice>
              <mc:Fallback>
                <p:oleObj name="Equation" r:id="rId11" imgW="121896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38712"/>
                        <a:ext cx="2971800" cy="45720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>
            <a:endCxn id="34" idx="2"/>
          </p:cNvCxnSpPr>
          <p:nvPr/>
        </p:nvCxnSpPr>
        <p:spPr bwMode="auto">
          <a:xfrm rot="10800000">
            <a:off x="1181100" y="4633912"/>
            <a:ext cx="723900" cy="3048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304800" y="5486400"/>
            <a:ext cx="81534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Highly detailed and refined model</a:t>
            </a:r>
          </a:p>
          <a:p>
            <a:pPr marL="796925" lvl="1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UC-Berkley, CMU, Vanderbilt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Constructive Digital Control for Continuous Time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388225" cy="50260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Confronting the fact that digital control has some implicit limitations when compared to our ‘idealized’ continuous time controllers.  We offer an architecture which attempts to </a:t>
            </a:r>
            <a:r>
              <a:rPr lang="en-US" dirty="0" err="1" smtClean="0"/>
              <a:t>orthogonalize</a:t>
            </a:r>
            <a:r>
              <a:rPr lang="en-US" dirty="0" smtClean="0"/>
              <a:t> discrete time and continuous time components.</a:t>
            </a:r>
          </a:p>
          <a:p>
            <a:r>
              <a:rPr lang="en-US" dirty="0" smtClean="0"/>
              <a:t>Digital controllers typically have infinite gain.</a:t>
            </a:r>
          </a:p>
          <a:p>
            <a:r>
              <a:rPr lang="en-US" dirty="0" smtClean="0"/>
              <a:t>Using wave-variables we can introduce digital controllers while explicitly preserving continuous time stability properties</a:t>
            </a:r>
          </a:p>
          <a:p>
            <a:r>
              <a:rPr lang="en-US" dirty="0" smtClean="0"/>
              <a:t>For fun, a </a:t>
            </a:r>
            <a:r>
              <a:rPr lang="en-US" dirty="0" err="1" smtClean="0"/>
              <a:t>telemanipulation</a:t>
            </a:r>
            <a:r>
              <a:rPr lang="en-US" dirty="0" smtClean="0"/>
              <a:t> example.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Recall Passivity Theorem</a:t>
            </a:r>
            <a:endParaRPr lang="en-US" sz="3000" b="1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00200" y="4495800"/>
          <a:ext cx="537754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9" name="Equation" r:id="rId4" imgW="3136680" imgH="444240" progId="Equation.DSMT4">
                  <p:embed/>
                </p:oleObj>
              </mc:Choice>
              <mc:Fallback>
                <p:oleObj name="Equation" r:id="rId4" imgW="313668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95800"/>
                        <a:ext cx="537754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5750" y="5410200"/>
          <a:ext cx="35734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0" name="Equation" r:id="rId6" imgW="1854000" imgH="253800" progId="Equation.DSMT4">
                  <p:embed/>
                </p:oleObj>
              </mc:Choice>
              <mc:Fallback>
                <p:oleObj name="Equation" r:id="rId6" imgW="185400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410200"/>
                        <a:ext cx="35734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962400" y="5257800"/>
          <a:ext cx="26400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1" name="Equation" r:id="rId8" imgW="1371600" imgH="393480" progId="Equation.DSMT4">
                  <p:embed/>
                </p:oleObj>
              </mc:Choice>
              <mc:Fallback>
                <p:oleObj name="Equation" r:id="rId8" imgW="137160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0"/>
                        <a:ext cx="2640012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567054" y="5410200"/>
          <a:ext cx="189114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2" name="Equation" r:id="rId10" imgW="990360" imgH="279360" progId="Equation.DSMT4">
                  <p:embed/>
                </p:oleObj>
              </mc:Choice>
              <mc:Fallback>
                <p:oleObj name="Equation" r:id="rId10" imgW="990360" imgH="27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054" y="5410200"/>
                        <a:ext cx="1891146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90600" y="1066800"/>
            <a:ext cx="6934200" cy="271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2193132" y="762000"/>
          <a:ext cx="46323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3" name="Equation" r:id="rId13" imgW="2565360" imgH="241200" progId="Equation.DSMT4">
                  <p:embed/>
                </p:oleObj>
              </mc:Choice>
              <mc:Fallback>
                <p:oleObj name="Equation" r:id="rId13" imgW="256536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132" y="762000"/>
                        <a:ext cx="4632325" cy="4349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2146300" y="3657600"/>
          <a:ext cx="47259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4" name="Equation" r:id="rId15" imgW="2616120" imgH="406080" progId="Equation.DSMT4">
                  <p:embed/>
                </p:oleObj>
              </mc:Choice>
              <mc:Fallback>
                <p:oleObj name="Equation" r:id="rId15" imgW="2616120" imgH="406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657600"/>
                        <a:ext cx="4725988" cy="730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2570163" y="6019800"/>
          <a:ext cx="38782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5" name="Equation" r:id="rId17" imgW="2145960" imgH="203040" progId="Equation.DSMT4">
                  <p:embed/>
                </p:oleObj>
              </mc:Choice>
              <mc:Fallback>
                <p:oleObj name="Equation" r:id="rId17" imgW="214596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6019800"/>
                        <a:ext cx="3878262" cy="365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Res. Controller Has Infinite L</a:t>
            </a:r>
            <a:r>
              <a:rPr lang="en-US" sz="3000" b="1" baseline="30000" dirty="0" smtClean="0">
                <a:solidFill>
                  <a:srgbClr val="000000"/>
                </a:solidFill>
              </a:rPr>
              <a:t>m</a:t>
            </a:r>
            <a:r>
              <a:rPr lang="en-US" sz="3000" b="1" baseline="-25000" dirty="0" smtClean="0">
                <a:solidFill>
                  <a:srgbClr val="000000"/>
                </a:solidFill>
              </a:rPr>
              <a:t>2</a:t>
            </a:r>
            <a:r>
              <a:rPr lang="en-US" sz="3000" b="1" dirty="0" smtClean="0">
                <a:solidFill>
                  <a:srgbClr val="000000"/>
                </a:solidFill>
              </a:rPr>
              <a:t> - Gain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914400"/>
          <a:ext cx="68627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3" name="Equation" r:id="rId4" imgW="3314520" imgH="431640" progId="Equation.DSMT4">
                  <p:embed/>
                </p:oleObj>
              </mc:Choice>
              <mc:Fallback>
                <p:oleObj name="Equation" r:id="rId4" imgW="331452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14400"/>
                        <a:ext cx="6862762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4267200"/>
            <a:ext cx="7438592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1379" name="Object 2"/>
          <p:cNvGraphicFramePr>
            <a:graphicFrameLocks noChangeAspect="1"/>
          </p:cNvGraphicFramePr>
          <p:nvPr/>
        </p:nvGraphicFramePr>
        <p:xfrm>
          <a:off x="685800" y="1828800"/>
          <a:ext cx="39719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4" name="Equation" r:id="rId7" imgW="1917360" imgH="457200" progId="Equation.DSMT4">
                  <p:embed/>
                </p:oleObj>
              </mc:Choice>
              <mc:Fallback>
                <p:oleObj name="Equation" r:id="rId7" imgW="191736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397192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2"/>
          <p:cNvGraphicFramePr>
            <a:graphicFrameLocks noChangeAspect="1"/>
          </p:cNvGraphicFramePr>
          <p:nvPr/>
        </p:nvGraphicFramePr>
        <p:xfrm>
          <a:off x="5181600" y="1981200"/>
          <a:ext cx="16573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5" name="Equation" r:id="rId9" imgW="799920" imgH="228600" progId="Equation.DSMT4">
                  <p:embed/>
                </p:oleObj>
              </mc:Choice>
              <mc:Fallback>
                <p:oleObj name="Equation" r:id="rId9" imgW="79992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81200"/>
                        <a:ext cx="16573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1828800" y="2743200"/>
          <a:ext cx="48863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6" name="Equation" r:id="rId11" imgW="2705040" imgH="304560" progId="Equation.DSMT4">
                  <p:embed/>
                </p:oleObj>
              </mc:Choice>
              <mc:Fallback>
                <p:oleObj name="Equation" r:id="rId11" imgW="270504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43200"/>
                        <a:ext cx="488632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2057400" y="3124200"/>
          <a:ext cx="42433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7" name="Equation" r:id="rId13" imgW="2349360" imgH="393480" progId="Equation.DSMT4">
                  <p:embed/>
                </p:oleObj>
              </mc:Choice>
              <mc:Fallback>
                <p:oleObj name="Equation" r:id="rId13" imgW="234936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24200"/>
                        <a:ext cx="4243387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2"/>
          <p:cNvGraphicFramePr>
            <a:graphicFrameLocks noChangeAspect="1"/>
          </p:cNvGraphicFramePr>
          <p:nvPr/>
        </p:nvGraphicFramePr>
        <p:xfrm>
          <a:off x="762000" y="3733800"/>
          <a:ext cx="70199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8" name="Equation" r:id="rId15" imgW="3390840" imgH="228600" progId="Equation.DSMT4">
                  <p:embed/>
                </p:oleObj>
              </mc:Choice>
              <mc:Fallback>
                <p:oleObj name="Equation" r:id="rId15" imgW="33908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701992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6477000" y="2438400"/>
          <a:ext cx="247967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9" name="Equation" r:id="rId17" imgW="1371600" imgH="177480" progId="Equation.DSMT4">
                  <p:embed/>
                </p:oleObj>
              </mc:Choice>
              <mc:Fallback>
                <p:oleObj name="Equation" r:id="rId17" imgW="1371600" imgH="177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438400"/>
                        <a:ext cx="2479675" cy="319088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Not all is lost, can handle many inputs.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191000"/>
            <a:ext cx="7438592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533400" y="990600"/>
          <a:ext cx="8097838" cy="320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5" name="Equation" r:id="rId5" imgW="3911400" imgH="1549080" progId="Equation.DSMT4">
                  <p:embed/>
                </p:oleObj>
              </mc:Choice>
              <mc:Fallback>
                <p:oleObj name="Equation" r:id="rId5" imgW="3911400" imgH="1549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90600"/>
                        <a:ext cx="8097838" cy="320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9"/>
          <p:cNvGraphicFramePr>
            <a:graphicFrameLocks noChangeAspect="1"/>
          </p:cNvGraphicFramePr>
          <p:nvPr/>
        </p:nvGraphicFramePr>
        <p:xfrm>
          <a:off x="6234906" y="1066800"/>
          <a:ext cx="183673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6" name="Equation" r:id="rId7" imgW="1015920" imgH="177480" progId="Equation.DSMT4">
                  <p:embed/>
                </p:oleObj>
              </mc:Choice>
              <mc:Fallback>
                <p:oleObj name="Equation" r:id="rId7" imgW="101592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906" y="1066800"/>
                        <a:ext cx="1836738" cy="319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5638800" y="3200400"/>
          <a:ext cx="30289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7" name="Equation" r:id="rId9" imgW="1676160" imgH="203040" progId="Equation.DSMT4">
                  <p:embed/>
                </p:oleObj>
              </mc:Choice>
              <mc:Fallback>
                <p:oleObj name="Equation" r:id="rId9" imgW="167616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200400"/>
                        <a:ext cx="3028950" cy="363538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2" name="Object 12"/>
          <p:cNvGraphicFramePr>
            <a:graphicFrameLocks noChangeAspect="1"/>
          </p:cNvGraphicFramePr>
          <p:nvPr/>
        </p:nvGraphicFramePr>
        <p:xfrm>
          <a:off x="1295400" y="6096000"/>
          <a:ext cx="60436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8" name="Equation" r:id="rId11" imgW="3340080" imgH="203040" progId="Equation.DSMT4">
                  <p:embed/>
                </p:oleObj>
              </mc:Choice>
              <mc:Fallback>
                <p:oleObj name="Equation" r:id="rId11" imgW="334008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0"/>
                        <a:ext cx="6043612" cy="365125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3" name="Object 13"/>
          <p:cNvGraphicFramePr>
            <a:graphicFrameLocks noChangeAspect="1"/>
          </p:cNvGraphicFramePr>
          <p:nvPr/>
        </p:nvGraphicFramePr>
        <p:xfrm>
          <a:off x="1447800" y="685800"/>
          <a:ext cx="57150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9" name="Equation" r:id="rId13" imgW="2463480" imgH="203040" progId="Equation.DSMT4">
                  <p:embed/>
                </p:oleObj>
              </mc:Choice>
              <mc:Fallback>
                <p:oleObj name="Equation" r:id="rId13" imgW="246348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85800"/>
                        <a:ext cx="5715000" cy="3635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u="sng" dirty="0" smtClean="0">
                <a:solidFill>
                  <a:srgbClr val="000000"/>
                </a:solidFill>
              </a:rPr>
              <a:t>L</a:t>
            </a:r>
            <a:r>
              <a:rPr lang="en-US" sz="3000" b="1" u="sng" baseline="30000" dirty="0" smtClean="0">
                <a:solidFill>
                  <a:srgbClr val="000000"/>
                </a:solidFill>
              </a:rPr>
              <a:t>m</a:t>
            </a:r>
            <a:r>
              <a:rPr lang="en-US" sz="3000" b="1" u="sng" baseline="-25000" dirty="0" smtClean="0">
                <a:solidFill>
                  <a:srgbClr val="000000"/>
                </a:solidFill>
              </a:rPr>
              <a:t>2</a:t>
            </a:r>
            <a:r>
              <a:rPr lang="en-US" sz="3000" b="1" u="sng" dirty="0" smtClean="0">
                <a:solidFill>
                  <a:srgbClr val="000000"/>
                </a:solidFill>
              </a:rPr>
              <a:t> – stable </a:t>
            </a:r>
            <a:r>
              <a:rPr lang="en-US" sz="3000" b="1" dirty="0" smtClean="0">
                <a:solidFill>
                  <a:srgbClr val="000000"/>
                </a:solidFill>
              </a:rPr>
              <a:t>networks w/ </a:t>
            </a:r>
            <a:r>
              <a:rPr lang="en-US" sz="3000" b="1" u="sng" dirty="0" smtClean="0">
                <a:solidFill>
                  <a:srgbClr val="000000"/>
                </a:solidFill>
              </a:rPr>
              <a:t>digital </a:t>
            </a:r>
            <a:r>
              <a:rPr lang="en-US" sz="3000" b="1" dirty="0" smtClean="0">
                <a:solidFill>
                  <a:srgbClr val="000000"/>
                </a:solidFill>
              </a:rPr>
              <a:t>control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25438" y="1295400"/>
          <a:ext cx="8386762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6" name="Equation" r:id="rId4" imgW="4051080" imgH="774360" progId="Equation.DSMT4">
                  <p:embed/>
                </p:oleObj>
              </mc:Choice>
              <mc:Fallback>
                <p:oleObj name="Equation" r:id="rId4" imgW="4051080" imgH="774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1295400"/>
                        <a:ext cx="8386762" cy="160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2" descr="C:\cygwin\home\Administrator\workspace\CPS\siamct09\slide_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13" y="3048000"/>
            <a:ext cx="8969387" cy="17526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2514600" y="4800600"/>
            <a:ext cx="6629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Design of Networked Control Systems Using Passivity</a:t>
            </a:r>
          </a:p>
          <a:p>
            <a:pPr algn="ctr"/>
            <a:r>
              <a:rPr lang="en-US" b="1" dirty="0" smtClean="0"/>
              <a:t> 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Kottenstette</a:t>
            </a:r>
            <a:r>
              <a:rPr lang="en-US" sz="1400" b="1" dirty="0" smtClean="0"/>
              <a:t>, Hall, </a:t>
            </a:r>
            <a:r>
              <a:rPr lang="en-US" sz="1400" b="1" dirty="0" err="1" smtClean="0"/>
              <a:t>Koutsoukos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Sztipanovits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Antsaklis</a:t>
            </a:r>
            <a:r>
              <a:rPr lang="en-US" sz="1400" b="1" dirty="0" smtClean="0"/>
              <a:t>, under review Transactions of Control Systems Technology)</a:t>
            </a:r>
            <a:endParaRPr lang="en-US" sz="1400" b="1" dirty="0"/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357188" y="5638800"/>
          <a:ext cx="86518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7" name="Equation" r:id="rId7" imgW="2793960" imgH="203040" progId="Equation.DSMT4">
                  <p:embed/>
                </p:oleObj>
              </mc:Choice>
              <mc:Fallback>
                <p:oleObj name="Equation" r:id="rId7" imgW="27939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5638800"/>
                        <a:ext cx="8651875" cy="623888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Bilinear Transform w/ Wave Variables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28600" y="1371600"/>
          <a:ext cx="418364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2" name="Equation" r:id="rId4" imgW="2247840" imgH="533160" progId="Equation.DSMT4">
                  <p:embed/>
                </p:oleObj>
              </mc:Choice>
              <mc:Fallback>
                <p:oleObj name="Equation" r:id="rId4" imgW="2247840" imgH="533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71600"/>
                        <a:ext cx="4183644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2" descr="C:\cygwin\home\Administrator\workspace\CPS\siamct09\slide_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13" y="2819400"/>
            <a:ext cx="8969387" cy="17526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715000" y="2895600"/>
            <a:ext cx="685800" cy="1524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5400" y="2971800"/>
            <a:ext cx="685800" cy="13716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1371600"/>
            <a:ext cx="4191000" cy="9906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57625" y="5334000"/>
            <a:ext cx="5105400" cy="76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304800" y="4572000"/>
          <a:ext cx="5181600" cy="72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3" name="Equation" r:id="rId7" imgW="2819160" imgH="393480" progId="Equation.DSMT4">
                  <p:embed/>
                </p:oleObj>
              </mc:Choice>
              <mc:Fallback>
                <p:oleObj name="Equation" r:id="rId7" imgW="281916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72000"/>
                        <a:ext cx="5181600" cy="72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3962400" y="5334000"/>
          <a:ext cx="49720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4" name="Equation" r:id="rId9" imgW="2705040" imgH="393480" progId="Equation.DSMT4">
                  <p:embed/>
                </p:oleObj>
              </mc:Choice>
              <mc:Fallback>
                <p:oleObj name="Equation" r:id="rId9" imgW="27050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334000"/>
                        <a:ext cx="49720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4800600" y="1219200"/>
          <a:ext cx="3454400" cy="1486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5" name="Equation" r:id="rId11" imgW="2120760" imgH="914400" progId="Equation.DSMT4">
                  <p:embed/>
                </p:oleObj>
              </mc:Choice>
              <mc:Fallback>
                <p:oleObj name="Equation" r:id="rId11" imgW="2120760" imgH="914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19200"/>
                        <a:ext cx="3454400" cy="14868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4800600" y="1219200"/>
            <a:ext cx="3505200" cy="1524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" y="4572000"/>
            <a:ext cx="5334000" cy="6858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0000"/>
                </a:solidFill>
              </a:rPr>
              <a:t>PS-PH inside [-1,1] 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60375" y="4800600"/>
          <a:ext cx="7308850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5" name="Equation" r:id="rId4" imgW="3530520" imgH="698400" progId="Equation.DSMT4">
                  <p:embed/>
                </p:oleObj>
              </mc:Choice>
              <mc:Fallback>
                <p:oleObj name="Equation" r:id="rId4" imgW="3530520" imgH="69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4800600"/>
                        <a:ext cx="7308850" cy="1443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2" descr="C:\cygwin\home\Administrator\workspace\CPS\siamct09\slide_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13" y="2971800"/>
            <a:ext cx="8969387" cy="1752600"/>
          </a:xfrm>
          <a:prstGeom prst="rect">
            <a:avLst/>
          </a:prstGeom>
          <a:noFill/>
        </p:spPr>
      </p:pic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28600" y="1066800"/>
          <a:ext cx="883285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6" name="Equation" r:id="rId7" imgW="4267080" imgH="711000" progId="Equation.DSMT4">
                  <p:embed/>
                </p:oleObj>
              </mc:Choice>
              <mc:Fallback>
                <p:oleObj name="Equation" r:id="rId7" imgW="426708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8832850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3352800"/>
            <a:ext cx="609600" cy="9144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3124200"/>
            <a:ext cx="1524000" cy="1371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4800600"/>
            <a:ext cx="7620000" cy="1447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1066800"/>
            <a:ext cx="8874125" cy="19050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263650" y="2514600"/>
          <a:ext cx="62976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7" name="Equation" r:id="rId9" imgW="3479760" imgH="203040" progId="Equation.DSMT4">
                  <p:embed/>
                </p:oleObj>
              </mc:Choice>
              <mc:Fallback>
                <p:oleObj name="Equation" r:id="rId9" imgW="347976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2514600"/>
                        <a:ext cx="6297613" cy="365125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 rot="10800000" flipV="1">
            <a:off x="2209800" y="2819400"/>
            <a:ext cx="1752600" cy="5334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587375" y="3657600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Main Idea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371600" y="685800"/>
            <a:ext cx="7315200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Identify the key elements of a system to be controlled.</a:t>
            </a:r>
          </a:p>
          <a:p>
            <a:pPr marL="457200" indent="-457200">
              <a:spcBef>
                <a:spcPts val="650"/>
              </a:spcBef>
              <a:buSzPct val="70000"/>
              <a:buFont typeface="+mj-lt"/>
              <a:buAutoNum type="arabicPeriod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u="sng" dirty="0" smtClean="0">
                <a:solidFill>
                  <a:srgbClr val="000000"/>
                </a:solidFill>
              </a:rPr>
              <a:t>Simplify</a:t>
            </a:r>
            <a:r>
              <a:rPr lang="en-US" sz="2000" i="0" dirty="0" smtClean="0">
                <a:solidFill>
                  <a:srgbClr val="000000"/>
                </a:solidFill>
              </a:rPr>
              <a:t> the description of the system while </a:t>
            </a:r>
            <a:r>
              <a:rPr lang="en-US" sz="2000" u="sng" dirty="0" smtClean="0">
                <a:solidFill>
                  <a:srgbClr val="000000"/>
                </a:solidFill>
              </a:rPr>
              <a:t>preserving</a:t>
            </a:r>
            <a:r>
              <a:rPr lang="en-US" sz="2000" i="0" dirty="0" smtClean="0">
                <a:solidFill>
                  <a:srgbClr val="000000"/>
                </a:solidFill>
              </a:rPr>
              <a:t> the fundamental </a:t>
            </a:r>
            <a:r>
              <a:rPr lang="en-US" sz="2000" u="sng" dirty="0" smtClean="0">
                <a:solidFill>
                  <a:srgbClr val="000000"/>
                </a:solidFill>
              </a:rPr>
              <a:t>physical properties</a:t>
            </a:r>
            <a:r>
              <a:rPr lang="en-US" sz="2000" i="0" dirty="0" smtClean="0">
                <a:solidFill>
                  <a:srgbClr val="000000"/>
                </a:solidFill>
              </a:rPr>
              <a:t> of the system, then </a:t>
            </a:r>
          </a:p>
          <a:p>
            <a:pPr marL="457200" indent="-457200">
              <a:spcBef>
                <a:spcPts val="650"/>
              </a:spcBef>
              <a:buSzPct val="70000"/>
              <a:buFont typeface="+mj-lt"/>
              <a:buAutoNum type="arabicPeriod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i="0" u="sng" dirty="0" smtClean="0">
                <a:solidFill>
                  <a:srgbClr val="000000"/>
                </a:solidFill>
              </a:rPr>
              <a:t>Determine</a:t>
            </a:r>
            <a:r>
              <a:rPr lang="en-US" sz="2000" i="0" dirty="0" smtClean="0">
                <a:solidFill>
                  <a:srgbClr val="000000"/>
                </a:solidFill>
              </a:rPr>
              <a:t> an </a:t>
            </a:r>
            <a:r>
              <a:rPr lang="en-US" sz="2000" u="sng" dirty="0" smtClean="0">
                <a:solidFill>
                  <a:srgbClr val="000000"/>
                </a:solidFill>
              </a:rPr>
              <a:t>initial</a:t>
            </a:r>
            <a:r>
              <a:rPr lang="en-US" sz="2000" i="0" dirty="0" smtClean="0">
                <a:solidFill>
                  <a:srgbClr val="000000"/>
                </a:solidFill>
              </a:rPr>
              <a:t> control </a:t>
            </a:r>
            <a:r>
              <a:rPr lang="en-US" sz="2000" u="sng" dirty="0" smtClean="0">
                <a:solidFill>
                  <a:srgbClr val="000000"/>
                </a:solidFill>
              </a:rPr>
              <a:t>structure</a:t>
            </a:r>
            <a:r>
              <a:rPr lang="en-US" sz="2000" i="0" dirty="0" smtClean="0">
                <a:solidFill>
                  <a:srgbClr val="000000"/>
                </a:solidFill>
              </a:rPr>
              <a:t> to apply to the system in order to regulate those elements of the system</a:t>
            </a:r>
            <a:endParaRPr lang="en-US" sz="2000" u="sng" dirty="0" smtClean="0">
              <a:solidFill>
                <a:srgbClr val="000000"/>
              </a:solidFill>
            </a:endParaRPr>
          </a:p>
          <a:p>
            <a:pPr marL="457200" indent="-457200">
              <a:spcBef>
                <a:spcPts val="650"/>
              </a:spcBef>
              <a:buSzPct val="70000"/>
              <a:buFont typeface="+mj-lt"/>
              <a:buAutoNum type="arabicPeriod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u="sng" dirty="0" smtClean="0">
                <a:solidFill>
                  <a:srgbClr val="000000"/>
                </a:solidFill>
              </a:rPr>
              <a:t>Identify</a:t>
            </a:r>
            <a:r>
              <a:rPr lang="en-US" sz="2000" i="0" dirty="0" smtClean="0">
                <a:solidFill>
                  <a:srgbClr val="000000"/>
                </a:solidFill>
              </a:rPr>
              <a:t> any non-ideal affects that will adversely affect your control implementation and refine your initial design</a:t>
            </a:r>
            <a:endParaRPr lang="en-US" sz="2000" u="sng" dirty="0" smtClean="0">
              <a:solidFill>
                <a:srgbClr val="000000"/>
              </a:solidFill>
            </a:endParaRPr>
          </a:p>
          <a:p>
            <a:pPr marL="457200" indent="-457200">
              <a:spcBef>
                <a:spcPts val="650"/>
              </a:spcBef>
              <a:buSzPct val="70000"/>
              <a:buFont typeface="+mj-lt"/>
              <a:buAutoNum type="arabicPeriod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i="0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81200" y="3467100"/>
            <a:ext cx="762000" cy="9144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133600" y="3565072"/>
          <a:ext cx="457200" cy="71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2" name="Equation" r:id="rId4" imgW="177480" imgH="279360" progId="Equation.DSMT4">
                  <p:embed/>
                </p:oleObj>
              </mc:Choice>
              <mc:Fallback>
                <p:oleObj name="Equation" r:id="rId4" imgW="177480" imgH="279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65072"/>
                        <a:ext cx="457200" cy="718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362200" y="3733800"/>
            <a:ext cx="304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609600" y="3663950"/>
          <a:ext cx="7175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3" name="Equation" r:id="rId6" imgW="279360" imgH="203040" progId="Equation.DSMT4">
                  <p:embed/>
                </p:oleObj>
              </mc:Choice>
              <mc:Fallback>
                <p:oleObj name="Equation" r:id="rId6" imgW="2793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63950"/>
                        <a:ext cx="7175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>
            <a:off x="1349375" y="3923506"/>
            <a:ext cx="631825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3581400" y="3467100"/>
            <a:ext cx="762000" cy="9144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3733800" y="3565072"/>
          <a:ext cx="457200" cy="71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4" name="Equation" r:id="rId8" imgW="177480" imgH="279360" progId="Equation.DSMT4">
                  <p:embed/>
                </p:oleObj>
              </mc:Choice>
              <mc:Fallback>
                <p:oleObj name="Equation" r:id="rId8" imgW="17748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65072"/>
                        <a:ext cx="457200" cy="718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/>
          <p:nvPr/>
        </p:nvSpPr>
        <p:spPr bwMode="auto">
          <a:xfrm>
            <a:off x="3962400" y="3733800"/>
            <a:ext cx="304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105400" y="3467100"/>
            <a:ext cx="762000" cy="9144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5257800" y="3565072"/>
          <a:ext cx="457200" cy="71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5" name="Equation" r:id="rId10" imgW="177480" imgH="279360" progId="Equation.DSMT4">
                  <p:embed/>
                </p:oleObj>
              </mc:Choice>
              <mc:Fallback>
                <p:oleObj name="Equation" r:id="rId10" imgW="17748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65072"/>
                        <a:ext cx="457200" cy="718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 bwMode="auto">
          <a:xfrm>
            <a:off x="5486400" y="3733800"/>
            <a:ext cx="304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629400" y="3467100"/>
            <a:ext cx="762000" cy="9144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6781800" y="3565072"/>
          <a:ext cx="457200" cy="71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6" name="Equation" r:id="rId11" imgW="177480" imgH="279360" progId="Equation.DSMT4">
                  <p:embed/>
                </p:oleObj>
              </mc:Choice>
              <mc:Fallback>
                <p:oleObj name="Equation" r:id="rId11" imgW="17748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565072"/>
                        <a:ext cx="457200" cy="718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/>
          <p:cNvSpPr/>
          <p:nvPr/>
        </p:nvSpPr>
        <p:spPr bwMode="auto">
          <a:xfrm>
            <a:off x="7010400" y="3733800"/>
            <a:ext cx="304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2743200" y="3923506"/>
            <a:ext cx="8382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4343400" y="3923506"/>
            <a:ext cx="7620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5867400" y="3923506"/>
            <a:ext cx="7620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2770188" y="3192236"/>
          <a:ext cx="8159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7" name="Equation" r:id="rId12" imgW="317160" imgH="203040" progId="Equation.DSMT4">
                  <p:embed/>
                </p:oleObj>
              </mc:Choice>
              <mc:Fallback>
                <p:oleObj name="Equation" r:id="rId12" imgW="31716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3192236"/>
                        <a:ext cx="8159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343400" y="3184072"/>
          <a:ext cx="7508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8" name="Equation" r:id="rId14" imgW="291960" imgH="203040" progId="Equation.DSMT4">
                  <p:embed/>
                </p:oleObj>
              </mc:Choice>
              <mc:Fallback>
                <p:oleObj name="Equation" r:id="rId14" imgW="2919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84072"/>
                        <a:ext cx="75088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5975350" y="3192236"/>
          <a:ext cx="68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Equation" r:id="rId16" imgW="266400" imgH="203040" progId="Equation.DSMT4">
                  <p:embed/>
                </p:oleObj>
              </mc:Choice>
              <mc:Fallback>
                <p:oleObj name="Equation" r:id="rId16" imgW="26640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3192236"/>
                        <a:ext cx="685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46"/>
          <p:cNvSpPr/>
          <p:nvPr/>
        </p:nvSpPr>
        <p:spPr bwMode="auto">
          <a:xfrm>
            <a:off x="8054975" y="3657600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8077200" y="3663950"/>
          <a:ext cx="7175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name="Equation" r:id="rId18" imgW="279360" imgH="203040" progId="Equation.DSMT4">
                  <p:embed/>
                </p:oleObj>
              </mc:Choice>
              <mc:Fallback>
                <p:oleObj name="Equation" r:id="rId18" imgW="27936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663950"/>
                        <a:ext cx="7175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 bwMode="auto">
          <a:xfrm>
            <a:off x="7391400" y="3923506"/>
            <a:ext cx="663575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1327150" y="4572000"/>
          <a:ext cx="6270625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1" name="Equation" r:id="rId20" imgW="3568680" imgH="939600" progId="Equation.DSMT4">
                  <p:embed/>
                </p:oleObj>
              </mc:Choice>
              <mc:Fallback>
                <p:oleObj name="Equation" r:id="rId20" imgW="3568680" imgH="939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4572000"/>
                        <a:ext cx="6270625" cy="203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u="sng" dirty="0" smtClean="0">
                <a:solidFill>
                  <a:srgbClr val="000000"/>
                </a:solidFill>
              </a:rPr>
              <a:t>L</a:t>
            </a:r>
            <a:r>
              <a:rPr lang="en-US" sz="3000" b="1" u="sng" baseline="30000" dirty="0" smtClean="0">
                <a:solidFill>
                  <a:srgbClr val="000000"/>
                </a:solidFill>
              </a:rPr>
              <a:t>m</a:t>
            </a:r>
            <a:r>
              <a:rPr lang="en-US" sz="3000" b="1" u="sng" baseline="-25000" dirty="0" smtClean="0">
                <a:solidFill>
                  <a:srgbClr val="000000"/>
                </a:solidFill>
              </a:rPr>
              <a:t>2</a:t>
            </a:r>
            <a:r>
              <a:rPr lang="en-US" sz="3000" b="1" u="sng" dirty="0" smtClean="0">
                <a:solidFill>
                  <a:srgbClr val="000000"/>
                </a:solidFill>
              </a:rPr>
              <a:t> – stable </a:t>
            </a:r>
            <a:r>
              <a:rPr lang="en-US" sz="3000" b="1" dirty="0" smtClean="0">
                <a:solidFill>
                  <a:srgbClr val="000000"/>
                </a:solidFill>
              </a:rPr>
              <a:t>digital control networks   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87344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2690812" y="5105400"/>
            <a:ext cx="571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Single Digital Controller, Multiple Continuous Plants </a:t>
            </a:r>
            <a:r>
              <a:rPr lang="en-US" b="1" dirty="0" smtClean="0">
                <a:hlinkClick r:id="rId4"/>
              </a:rPr>
              <a:t>[1]</a:t>
            </a:r>
            <a:endParaRPr lang="en-US" b="1" dirty="0" smtClean="0"/>
          </a:p>
          <a:p>
            <a:pPr algn="r"/>
            <a:r>
              <a:rPr lang="en-US" sz="1400" b="1" dirty="0" smtClean="0"/>
              <a:t>(</a:t>
            </a:r>
            <a:r>
              <a:rPr lang="en-US" sz="1400" b="1" dirty="0" err="1" smtClean="0"/>
              <a:t>Kottenstette</a:t>
            </a:r>
            <a:r>
              <a:rPr lang="en-US" sz="1400" b="1" dirty="0" smtClean="0"/>
              <a:t>, Chopra: to appear </a:t>
            </a:r>
            <a:r>
              <a:rPr lang="en-US" sz="1400" b="1" dirty="0" err="1" smtClean="0"/>
              <a:t>Necsys</a:t>
            </a:r>
            <a:r>
              <a:rPr lang="en-US" sz="1400" b="1" dirty="0" smtClean="0"/>
              <a:t> 2009)</a:t>
            </a:r>
            <a:endParaRPr lang="en-US" sz="1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667000" y="5867400"/>
            <a:ext cx="571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/>
              <a:t>Digital Control of Multiple Discrete Passive Plants Over Networks (</a:t>
            </a:r>
            <a:r>
              <a:rPr lang="en-US" sz="1400" b="1" dirty="0" err="1" smtClean="0"/>
              <a:t>Kottenstette</a:t>
            </a:r>
            <a:r>
              <a:rPr lang="en-US" sz="1400" b="1" dirty="0" smtClean="0"/>
              <a:t>, Hall, </a:t>
            </a:r>
            <a:r>
              <a:rPr lang="en-US" sz="1400" b="1" dirty="0" err="1" smtClean="0"/>
              <a:t>Koutsoukos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Antsaklis</a:t>
            </a:r>
            <a:r>
              <a:rPr lang="en-US" sz="1400" b="1" dirty="0" smtClean="0"/>
              <a:t>, and  </a:t>
            </a:r>
            <a:r>
              <a:rPr lang="en-US" sz="1400" b="1" dirty="0" err="1" smtClean="0"/>
              <a:t>Sztipanovits</a:t>
            </a:r>
            <a:r>
              <a:rPr lang="en-US" sz="1400" b="1" dirty="0" smtClean="0"/>
              <a:t>: to appear IJSCC)</a:t>
            </a:r>
            <a:endParaRPr lang="en-US" sz="1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u="sng" dirty="0" smtClean="0">
                <a:solidFill>
                  <a:srgbClr val="000000"/>
                </a:solidFill>
              </a:rPr>
              <a:t>L</a:t>
            </a:r>
            <a:r>
              <a:rPr lang="en-US" sz="3000" b="1" u="sng" baseline="30000" dirty="0" smtClean="0">
                <a:solidFill>
                  <a:srgbClr val="000000"/>
                </a:solidFill>
              </a:rPr>
              <a:t>m</a:t>
            </a:r>
            <a:r>
              <a:rPr lang="en-US" sz="3000" b="1" u="sng" baseline="-25000" dirty="0" smtClean="0">
                <a:solidFill>
                  <a:srgbClr val="000000"/>
                </a:solidFill>
              </a:rPr>
              <a:t>2</a:t>
            </a:r>
            <a:r>
              <a:rPr lang="en-US" sz="3000" b="1" u="sng" dirty="0" smtClean="0">
                <a:solidFill>
                  <a:srgbClr val="000000"/>
                </a:solidFill>
              </a:rPr>
              <a:t> – stable </a:t>
            </a:r>
            <a:r>
              <a:rPr lang="en-US" sz="3000" b="1" dirty="0" smtClean="0">
                <a:solidFill>
                  <a:srgbClr val="000000"/>
                </a:solidFill>
              </a:rPr>
              <a:t>digital control networks   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71600" y="838200"/>
            <a:ext cx="7315200" cy="365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Both consensus-like networks and (even better) parallel networks can be created which allow:</a:t>
            </a:r>
          </a:p>
          <a:p>
            <a:pPr marL="796925" lvl="1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passive-plants (different dynamics) with similar steady-state gains to be led by a single SISO PID-controller.</a:t>
            </a:r>
          </a:p>
          <a:p>
            <a:pPr marL="1254125" lvl="2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used to coordinate multiple robotic arms</a:t>
            </a:r>
          </a:p>
          <a:p>
            <a:pPr marL="1254125" lvl="2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Can be used to coordinate aircraft</a:t>
            </a:r>
          </a:p>
          <a:p>
            <a:pPr marL="796925" lvl="1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resilient networks  to be created which allow redundant controllers to control a single passive plant.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191000" y="3505200"/>
          <a:ext cx="1003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3" name="Equation" r:id="rId4" imgW="545760" imgH="393480" progId="Equation.DSMT4">
                  <p:embed/>
                </p:oleObj>
              </mc:Choice>
              <mc:Fallback>
                <p:oleObj name="Equation" r:id="rId4" imgW="54576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05200"/>
                        <a:ext cx="10033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3987799" y="5219699"/>
            <a:ext cx="12954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043362" y="5313362"/>
          <a:ext cx="11906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4" name="Equation" r:id="rId6" imgW="647640" imgH="203040" progId="Equation.DSMT4">
                  <p:embed/>
                </p:oleObj>
              </mc:Choice>
              <mc:Fallback>
                <p:oleObj name="Equation" r:id="rId6" imgW="64764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2" y="5313362"/>
                        <a:ext cx="119062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6176962" y="4475162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9"/>
          <p:cNvCxnSpPr>
            <a:stCxn id="18" idx="3"/>
            <a:endCxn id="12" idx="0"/>
          </p:cNvCxnSpPr>
          <p:nvPr/>
        </p:nvCxnSpPr>
        <p:spPr>
          <a:xfrm>
            <a:off x="5262562" y="3903662"/>
            <a:ext cx="1181100" cy="57150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9"/>
          <p:cNvCxnSpPr>
            <a:stCxn id="10" idx="3"/>
            <a:endCxn id="12" idx="4"/>
          </p:cNvCxnSpPr>
          <p:nvPr/>
        </p:nvCxnSpPr>
        <p:spPr>
          <a:xfrm flipV="1">
            <a:off x="5283199" y="4932362"/>
            <a:ext cx="1160463" cy="55403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3433762" y="5770562"/>
          <a:ext cx="27082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5" name="Equation" r:id="rId8" imgW="1473120" imgH="203040" progId="Equation.DSMT4">
                  <p:embed/>
                </p:oleObj>
              </mc:Choice>
              <mc:Fallback>
                <p:oleObj name="Equation" r:id="rId8" imgW="147312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2" y="5770562"/>
                        <a:ext cx="27082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6024562" y="4094162"/>
          <a:ext cx="39600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6" name="Equation" r:id="rId10" imgW="139680" imgH="139680" progId="Equation.DSMT4">
                  <p:embed/>
                </p:oleObj>
              </mc:Choice>
              <mc:Fallback>
                <p:oleObj name="Equation" r:id="rId10" imgW="139680" imgH="139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2" y="4094162"/>
                        <a:ext cx="396003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6024562" y="4932362"/>
          <a:ext cx="3952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7" name="Equation" r:id="rId12" imgW="139680" imgH="139680" progId="Equation.DSMT4">
                  <p:embed/>
                </p:oleObj>
              </mc:Choice>
              <mc:Fallback>
                <p:oleObj name="Equation" r:id="rId12" imgW="139680" imgH="139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2" y="4932362"/>
                        <a:ext cx="395288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4119562" y="3560762"/>
            <a:ext cx="1143000" cy="6858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9"/>
          <p:cNvCxnSpPr>
            <a:endCxn id="18" idx="1"/>
          </p:cNvCxnSpPr>
          <p:nvPr/>
        </p:nvCxnSpPr>
        <p:spPr>
          <a:xfrm flipV="1">
            <a:off x="1528762" y="3903662"/>
            <a:ext cx="2590800" cy="838200"/>
          </a:xfrm>
          <a:prstGeom prst="bentConnector3">
            <a:avLst>
              <a:gd name="adj1" fmla="val 4795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9"/>
          <p:cNvCxnSpPr>
            <a:endCxn id="10" idx="1"/>
          </p:cNvCxnSpPr>
          <p:nvPr/>
        </p:nvCxnSpPr>
        <p:spPr>
          <a:xfrm>
            <a:off x="1528762" y="4741862"/>
            <a:ext cx="2459037" cy="7445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6"/>
          </p:cNvCxnSpPr>
          <p:nvPr/>
        </p:nvCxnSpPr>
        <p:spPr>
          <a:xfrm>
            <a:off x="6710362" y="4703762"/>
            <a:ext cx="838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19362" y="3408362"/>
            <a:ext cx="4267200" cy="2819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5033962" y="6227762"/>
          <a:ext cx="17748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8" name="Equation" r:id="rId14" imgW="965160" imgH="203040" progId="Equation.DSMT4">
                  <p:embed/>
                </p:oleObj>
              </mc:Choice>
              <mc:Fallback>
                <p:oleObj name="Equation" r:id="rId14" imgW="96516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2" y="6227762"/>
                        <a:ext cx="177482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/>
        </p:nvGraphicFramePr>
        <p:xfrm>
          <a:off x="3890962" y="4322762"/>
          <a:ext cx="18192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9" name="Equation" r:id="rId16" imgW="990360" imgH="203040" progId="Equation.DSMT4">
                  <p:embed/>
                </p:oleObj>
              </mc:Choice>
              <mc:Fallback>
                <p:oleObj name="Equation" r:id="rId16" imgW="99036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2" y="4322762"/>
                        <a:ext cx="18192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90600"/>
            <a:ext cx="7388225" cy="5486400"/>
          </a:xfrm>
        </p:spPr>
        <p:txBody>
          <a:bodyPr/>
          <a:lstStyle/>
          <a:p>
            <a:r>
              <a:rPr lang="en-US" sz="2000" dirty="0" err="1" smtClean="0"/>
              <a:t>Kottenstette</a:t>
            </a:r>
            <a:r>
              <a:rPr lang="en-US" sz="2000" dirty="0" smtClean="0"/>
              <a:t>, N., LeBlanc, H., </a:t>
            </a:r>
            <a:r>
              <a:rPr lang="en-US" sz="2000" dirty="0" err="1" smtClean="0"/>
              <a:t>Eyisi</a:t>
            </a:r>
            <a:r>
              <a:rPr lang="en-US" sz="2000" dirty="0" smtClean="0"/>
              <a:t>, E., </a:t>
            </a:r>
            <a:r>
              <a:rPr lang="en-US" sz="2000" dirty="0" err="1" smtClean="0"/>
              <a:t>Koutsoukos</a:t>
            </a:r>
            <a:r>
              <a:rPr lang="en-US" sz="2000" dirty="0" smtClean="0"/>
              <a:t>, X., “Multi-Rate Networked Control of Conic Systems”, ISIS-09-108.</a:t>
            </a:r>
          </a:p>
          <a:p>
            <a:r>
              <a:rPr lang="en-US" sz="2000" dirty="0" err="1" smtClean="0"/>
              <a:t>Kottenstette</a:t>
            </a:r>
            <a:r>
              <a:rPr lang="en-US" sz="2000" dirty="0" smtClean="0"/>
              <a:t>, N. and Chopra, N., “Lm2-stable digital-control networks for multiple continuous passive plants,” NecSys’09.</a:t>
            </a:r>
          </a:p>
          <a:p>
            <a:r>
              <a:rPr lang="en-US" sz="2000" dirty="0" err="1" smtClean="0"/>
              <a:t>Hirche</a:t>
            </a:r>
            <a:r>
              <a:rPr lang="en-US" sz="2000" dirty="0" smtClean="0"/>
              <a:t>, S., </a:t>
            </a:r>
            <a:r>
              <a:rPr lang="en-US" sz="2000" dirty="0" err="1" smtClean="0"/>
              <a:t>Matiakis</a:t>
            </a:r>
            <a:r>
              <a:rPr lang="en-US" sz="2000" dirty="0" smtClean="0"/>
              <a:t>, T., and Buss, M., “A distributed controller approach for delay-independent stability of networked control systems,” </a:t>
            </a:r>
            <a:r>
              <a:rPr lang="en-US" sz="2000" dirty="0" err="1" smtClean="0"/>
              <a:t>Automatica</a:t>
            </a:r>
            <a:r>
              <a:rPr lang="en-US" sz="2000" dirty="0" smtClean="0"/>
              <a:t> 2009.</a:t>
            </a:r>
          </a:p>
          <a:p>
            <a:r>
              <a:rPr lang="en-US" sz="2000" dirty="0" err="1" smtClean="0"/>
              <a:t>Kottenstette</a:t>
            </a:r>
            <a:r>
              <a:rPr lang="en-US" sz="2000" dirty="0" smtClean="0"/>
              <a:t>, N., </a:t>
            </a:r>
            <a:r>
              <a:rPr lang="en-US" sz="2000" dirty="0" err="1" smtClean="0"/>
              <a:t>Karsai</a:t>
            </a:r>
            <a:r>
              <a:rPr lang="en-US" sz="2000" dirty="0" smtClean="0"/>
              <a:t> G. and </a:t>
            </a:r>
            <a:r>
              <a:rPr lang="en-US" sz="2000" dirty="0" err="1" smtClean="0"/>
              <a:t>Sztipanovits</a:t>
            </a:r>
            <a:r>
              <a:rPr lang="en-US" sz="2000" dirty="0" smtClean="0"/>
              <a:t> J., "A Passivity-Based Framework for Resilient Cyber Physical Systems", ISRCS 2009.</a:t>
            </a:r>
          </a:p>
          <a:p>
            <a:r>
              <a:rPr lang="en-US" sz="2000" dirty="0" err="1" smtClean="0"/>
              <a:t>Kottenstette</a:t>
            </a:r>
            <a:r>
              <a:rPr lang="en-US" sz="2000" dirty="0" smtClean="0"/>
              <a:t>, N. and </a:t>
            </a:r>
            <a:r>
              <a:rPr lang="en-US" sz="2000" dirty="0" err="1" smtClean="0"/>
              <a:t>Antsaklis</a:t>
            </a:r>
            <a:r>
              <a:rPr lang="en-US" sz="2000" dirty="0" smtClean="0"/>
              <a:t>, P.J., Wireless digital control of continuous passive plants over token ring networks. International Journal of Robust and Nonlinear Control. doi:10.1002/rnc.1395 2008.</a:t>
            </a:r>
          </a:p>
          <a:p>
            <a:endParaRPr lang="en-US" sz="20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 bwMode="auto">
          <a:xfrm>
            <a:off x="6651625" y="1943100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066800" y="1981200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Non-linear control corollary with </a:t>
            </a:r>
            <a:r>
              <a:rPr lang="en-US" sz="3000" b="1" i="0" dirty="0" err="1" smtClean="0">
                <a:solidFill>
                  <a:srgbClr val="000000"/>
                </a:solidFill>
              </a:rPr>
              <a:t>Nyquist</a:t>
            </a:r>
            <a:r>
              <a:rPr lang="en-US" sz="3000" b="1" i="0" dirty="0" smtClean="0">
                <a:solidFill>
                  <a:srgbClr val="000000"/>
                </a:solidFill>
              </a:rPr>
              <a:t> Like Conditions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371600" y="914400"/>
            <a:ext cx="73152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We first observe that we can make the following sub-system move ‘as fast’ as we desire. More formally: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029200" y="1752600"/>
            <a:ext cx="762000" cy="9144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181600" y="1850572"/>
          <a:ext cx="457200" cy="71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3" name="Equation" r:id="rId4" imgW="177480" imgH="279360" progId="Equation.DSMT4">
                  <p:embed/>
                </p:oleObj>
              </mc:Choice>
              <mc:Fallback>
                <p:oleObj name="Equation" r:id="rId4" imgW="17748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850572"/>
                        <a:ext cx="457200" cy="718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410200" y="2019300"/>
            <a:ext cx="304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4381500" y="1714500"/>
          <a:ext cx="3254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4"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1714500"/>
                        <a:ext cx="32543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>
            <a:off x="3200400" y="2242457"/>
            <a:ext cx="457200" cy="108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4" idx="3"/>
          </p:cNvCxnSpPr>
          <p:nvPr/>
        </p:nvCxnSpPr>
        <p:spPr bwMode="auto">
          <a:xfrm flipV="1">
            <a:off x="5791200" y="2191147"/>
            <a:ext cx="860425" cy="186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6819900" y="2031207"/>
          <a:ext cx="4254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5" name="Equation" r:id="rId8" imgW="164880" imgH="139680" progId="Equation.DSMT4">
                  <p:embed/>
                </p:oleObj>
              </mc:Choice>
              <mc:Fallback>
                <p:oleObj name="Equation" r:id="rId8" imgW="164880" imgH="139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2031207"/>
                        <a:ext cx="42545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Oval 58"/>
          <p:cNvSpPr/>
          <p:nvPr/>
        </p:nvSpPr>
        <p:spPr bwMode="auto">
          <a:xfrm>
            <a:off x="2667000" y="2019300"/>
            <a:ext cx="533400" cy="4572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657600" y="1926771"/>
            <a:ext cx="533400" cy="56605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5" name="Straight Arrow Connector 64"/>
          <p:cNvCxnSpPr>
            <a:stCxn id="62" idx="3"/>
            <a:endCxn id="4" idx="1"/>
          </p:cNvCxnSpPr>
          <p:nvPr/>
        </p:nvCxnSpPr>
        <p:spPr bwMode="auto">
          <a:xfrm>
            <a:off x="4191000" y="2209800"/>
            <a:ext cx="8382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3652838" y="1916113"/>
          <a:ext cx="4889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6" name="Equation" r:id="rId10" imgW="190440" imgH="228600" progId="Equation.DSMT4">
                  <p:embed/>
                </p:oleObj>
              </mc:Choice>
              <mc:Fallback>
                <p:oleObj name="Equation" r:id="rId10" imgW="19044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1916113"/>
                        <a:ext cx="48895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1169988" y="1955347"/>
          <a:ext cx="5556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7" name="Equation" r:id="rId12" imgW="215640" imgH="228600" progId="Equation.DSMT4">
                  <p:embed/>
                </p:oleObj>
              </mc:Choice>
              <mc:Fallback>
                <p:oleObj name="Equation" r:id="rId12" imgW="21564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1955347"/>
                        <a:ext cx="555625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Straight Arrow Connector 71"/>
          <p:cNvCxnSpPr/>
          <p:nvPr/>
        </p:nvCxnSpPr>
        <p:spPr bwMode="auto">
          <a:xfrm>
            <a:off x="1828800" y="2247106"/>
            <a:ext cx="8382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hape 76"/>
          <p:cNvCxnSpPr>
            <a:stCxn id="4" idx="3"/>
            <a:endCxn id="59" idx="4"/>
          </p:cNvCxnSpPr>
          <p:nvPr/>
        </p:nvCxnSpPr>
        <p:spPr bwMode="auto">
          <a:xfrm flipH="1">
            <a:off x="2933700" y="2209800"/>
            <a:ext cx="2857500" cy="266700"/>
          </a:xfrm>
          <a:prstGeom prst="bentConnector4">
            <a:avLst>
              <a:gd name="adj1" fmla="val -8000"/>
              <a:gd name="adj2" fmla="val 305357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2438400" y="2574472"/>
          <a:ext cx="32702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8" name="Equation" r:id="rId14" imgW="126720" imgH="101520" progId="Equation.DSMT4">
                  <p:embed/>
                </p:oleObj>
              </mc:Choice>
              <mc:Fallback>
                <p:oleObj name="Equation" r:id="rId14" imgW="126720" imgH="10152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74472"/>
                        <a:ext cx="327025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2362200" y="1812472"/>
          <a:ext cx="3603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9" name="Equation" r:id="rId16" imgW="139680" imgH="139680" progId="Equation.DSMT4">
                  <p:embed/>
                </p:oleObj>
              </mc:Choice>
              <mc:Fallback>
                <p:oleObj name="Equation" r:id="rId16" imgW="139680" imgH="1396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12472"/>
                        <a:ext cx="360363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2" name="Object 16"/>
          <p:cNvGraphicFramePr>
            <a:graphicFrameLocks noChangeAspect="1"/>
          </p:cNvGraphicFramePr>
          <p:nvPr/>
        </p:nvGraphicFramePr>
        <p:xfrm>
          <a:off x="490538" y="3049588"/>
          <a:ext cx="7708900" cy="36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0" name="Equation" r:id="rId18" imgW="3225600" imgH="1549080" progId="Equation.DSMT4">
                  <p:embed/>
                </p:oleObj>
              </mc:Choice>
              <mc:Fallback>
                <p:oleObj name="Equation" r:id="rId18" imgW="3225600" imgH="15490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3049588"/>
                        <a:ext cx="7708900" cy="369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 bwMode="auto">
          <a:xfrm>
            <a:off x="6993731" y="1968500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7924800" y="1752600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28600" y="1968500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Classic Attitude/Robotic  Control Structure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371600" y="914400"/>
            <a:ext cx="73152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Next we observe that the following structure is also always stable.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0" y="1892300"/>
            <a:ext cx="1981200" cy="685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3276600" y="1600200"/>
          <a:ext cx="5540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7" name="Equation" r:id="rId4" imgW="215640" imgH="228600" progId="Equation.DSMT4">
                  <p:embed/>
                </p:oleObj>
              </mc:Choice>
              <mc:Fallback>
                <p:oleObj name="Equation" r:id="rId4" imgW="2156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00200"/>
                        <a:ext cx="554038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>
            <a:off x="2133600" y="2234406"/>
            <a:ext cx="6096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3874219" y="1988344"/>
          <a:ext cx="185276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8" name="Equation" r:id="rId6" imgW="850680" imgH="228600" progId="Equation.DSMT4">
                  <p:embed/>
                </p:oleObj>
              </mc:Choice>
              <mc:Fallback>
                <p:oleObj name="Equation" r:id="rId6" imgW="8506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4219" y="1988344"/>
                        <a:ext cx="1852762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Oval 58"/>
          <p:cNvSpPr/>
          <p:nvPr/>
        </p:nvSpPr>
        <p:spPr bwMode="auto">
          <a:xfrm>
            <a:off x="1600200" y="2006600"/>
            <a:ext cx="533400" cy="4572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743200" y="1952171"/>
            <a:ext cx="533400" cy="56605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276600" y="2234406"/>
            <a:ext cx="5334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2754313" y="1941513"/>
          <a:ext cx="4556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9" name="Equation" r:id="rId8" imgW="177480" imgH="228600" progId="Equation.DSMT4">
                  <p:embed/>
                </p:oleObj>
              </mc:Choice>
              <mc:Fallback>
                <p:oleObj name="Equation" r:id="rId8" imgW="17748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1941513"/>
                        <a:ext cx="455612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381000" y="1942306"/>
          <a:ext cx="4572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0" name="Equation" r:id="rId10" imgW="177480" imgH="228600" progId="Equation.DSMT4">
                  <p:embed/>
                </p:oleObj>
              </mc:Choice>
              <mc:Fallback>
                <p:oleObj name="Equation" r:id="rId10" imgW="17748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42306"/>
                        <a:ext cx="45720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Straight Arrow Connector 71"/>
          <p:cNvCxnSpPr/>
          <p:nvPr/>
        </p:nvCxnSpPr>
        <p:spPr bwMode="auto">
          <a:xfrm>
            <a:off x="990600" y="2234406"/>
            <a:ext cx="6096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1371600" y="2438400"/>
          <a:ext cx="32702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1" name="Equation" r:id="rId12" imgW="126720" imgH="101520" progId="Equation.DSMT4">
                  <p:embed/>
                </p:oleObj>
              </mc:Choice>
              <mc:Fallback>
                <p:oleObj name="Equation" r:id="rId12" imgW="126720" imgH="1015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38400"/>
                        <a:ext cx="327025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1295400" y="1828800"/>
          <a:ext cx="3603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2" name="Equation" r:id="rId14" imgW="139680" imgH="139680" progId="Equation.DSMT4">
                  <p:embed/>
                </p:oleObj>
              </mc:Choice>
              <mc:Fallback>
                <p:oleObj name="Equation" r:id="rId14" imgW="13968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360363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2" name="Object 16"/>
          <p:cNvGraphicFramePr>
            <a:graphicFrameLocks noChangeAspect="1"/>
          </p:cNvGraphicFramePr>
          <p:nvPr/>
        </p:nvGraphicFramePr>
        <p:xfrm>
          <a:off x="214313" y="3657600"/>
          <a:ext cx="8682037" cy="272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3" name="Equation" r:id="rId16" imgW="3632040" imgH="1143000" progId="Equation.DSMT4">
                  <p:embed/>
                </p:oleObj>
              </mc:Choice>
              <mc:Fallback>
                <p:oleObj name="Equation" r:id="rId16" imgW="3632040" imgH="1143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3657600"/>
                        <a:ext cx="8682037" cy="2725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 bwMode="auto">
          <a:xfrm>
            <a:off x="4343400" y="2759528"/>
            <a:ext cx="762000" cy="8382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495800" y="2819400"/>
          <a:ext cx="457200" cy="71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4" name="Equation" r:id="rId18" imgW="177480" imgH="279360" progId="Equation.DSMT4">
                  <p:embed/>
                </p:oleObj>
              </mc:Choice>
              <mc:Fallback>
                <p:oleObj name="Equation" r:id="rId18" imgW="177480" imgH="279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819400"/>
                        <a:ext cx="457200" cy="718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/>
          <p:nvPr/>
        </p:nvSpPr>
        <p:spPr bwMode="auto">
          <a:xfrm>
            <a:off x="4724400" y="2988128"/>
            <a:ext cx="304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2" name="Elbow Connector 41"/>
          <p:cNvCxnSpPr>
            <a:stCxn id="4" idx="3"/>
            <a:endCxn id="23" idx="3"/>
          </p:cNvCxnSpPr>
          <p:nvPr/>
        </p:nvCxnSpPr>
        <p:spPr bwMode="auto">
          <a:xfrm flipH="1">
            <a:off x="5105400" y="2235200"/>
            <a:ext cx="685800" cy="943428"/>
          </a:xfrm>
          <a:prstGeom prst="bentConnector3">
            <a:avLst>
              <a:gd name="adj1" fmla="val -8125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Elbow Connector 43"/>
          <p:cNvCxnSpPr>
            <a:stCxn id="23" idx="1"/>
            <a:endCxn id="59" idx="4"/>
          </p:cNvCxnSpPr>
          <p:nvPr/>
        </p:nvCxnSpPr>
        <p:spPr bwMode="auto">
          <a:xfrm rot="10800000">
            <a:off x="1866900" y="2463800"/>
            <a:ext cx="2476500" cy="714828"/>
          </a:xfrm>
          <a:prstGeom prst="bentConnector2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8315" name="Object 13"/>
          <p:cNvGraphicFramePr>
            <a:graphicFrameLocks noChangeAspect="1"/>
          </p:cNvGraphicFramePr>
          <p:nvPr/>
        </p:nvGraphicFramePr>
        <p:xfrm>
          <a:off x="3962400" y="2743200"/>
          <a:ext cx="3270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5" name="Equation" r:id="rId20" imgW="126720" imgH="164880" progId="Equation.DSMT4">
                  <p:embed/>
                </p:oleObj>
              </mc:Choice>
              <mc:Fallback>
                <p:oleObj name="Equation" r:id="rId20" imgW="126720" imgH="1648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743200"/>
                        <a:ext cx="32702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6" name="Object 3"/>
          <p:cNvGraphicFramePr>
            <a:graphicFrameLocks noChangeAspect="1"/>
          </p:cNvGraphicFramePr>
          <p:nvPr/>
        </p:nvGraphicFramePr>
        <p:xfrm>
          <a:off x="7162800" y="2056607"/>
          <a:ext cx="4238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6" name="Equation" r:id="rId22" imgW="164880" imgH="139680" progId="Equation.DSMT4">
                  <p:embed/>
                </p:oleObj>
              </mc:Choice>
              <mc:Fallback>
                <p:oleObj name="Equation" r:id="rId22" imgW="164880" imgH="1396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056607"/>
                        <a:ext cx="423862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Straight Arrow Connector 49"/>
          <p:cNvCxnSpPr/>
          <p:nvPr/>
        </p:nvCxnSpPr>
        <p:spPr bwMode="auto">
          <a:xfrm>
            <a:off x="5791200" y="2234406"/>
            <a:ext cx="1202531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A Key Observation for Selecting Gains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09600" y="6172200"/>
            <a:ext cx="7391400" cy="685800"/>
            <a:chOff x="358775" y="5867400"/>
            <a:chExt cx="8229600" cy="9906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358775" y="6134100"/>
              <a:ext cx="762000" cy="533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17526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905000" y="6041572"/>
            <a:ext cx="457200" cy="718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6" name="Equation" r:id="rId4" imgW="177480" imgH="279360" progId="Equation.DSMT4">
                    <p:embed/>
                  </p:oleObj>
                </mc:Choice>
                <mc:Fallback>
                  <p:oleObj name="Equation" r:id="rId4" imgW="177480" imgH="27936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6041572"/>
                          <a:ext cx="457200" cy="718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5"/>
            <p:cNvSpPr/>
            <p:nvPr/>
          </p:nvSpPr>
          <p:spPr bwMode="auto">
            <a:xfrm>
              <a:off x="21336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96259" name="Object 3"/>
            <p:cNvGraphicFramePr>
              <a:graphicFrameLocks noChangeAspect="1"/>
            </p:cNvGraphicFramePr>
            <p:nvPr/>
          </p:nvGraphicFramePr>
          <p:xfrm>
            <a:off x="381000" y="6140450"/>
            <a:ext cx="71755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7" name="Equation" r:id="rId6" imgW="279360" imgH="203040" progId="Equation.DSMT4">
                    <p:embed/>
                  </p:oleObj>
                </mc:Choice>
                <mc:Fallback>
                  <p:oleObj name="Equation" r:id="rId6" imgW="27936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" y="6140450"/>
                          <a:ext cx="71755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Straight Arrow Connector 10"/>
            <p:cNvCxnSpPr/>
            <p:nvPr/>
          </p:nvCxnSpPr>
          <p:spPr bwMode="auto">
            <a:xfrm>
              <a:off x="1120775" y="6400006"/>
              <a:ext cx="631825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 bwMode="auto">
            <a:xfrm>
              <a:off x="33528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3505200" y="6041572"/>
            <a:ext cx="457200" cy="718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8" name="Equation" r:id="rId8" imgW="177480" imgH="279360" progId="Equation.DSMT4">
                    <p:embed/>
                  </p:oleObj>
                </mc:Choice>
                <mc:Fallback>
                  <p:oleObj name="Equation" r:id="rId8" imgW="177480" imgH="27936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6041572"/>
                          <a:ext cx="457200" cy="718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24"/>
            <p:cNvSpPr/>
            <p:nvPr/>
          </p:nvSpPr>
          <p:spPr bwMode="auto">
            <a:xfrm>
              <a:off x="37338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768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27" name="Object 26"/>
            <p:cNvGraphicFramePr>
              <a:graphicFrameLocks noChangeAspect="1"/>
            </p:cNvGraphicFramePr>
            <p:nvPr/>
          </p:nvGraphicFramePr>
          <p:xfrm>
            <a:off x="5029200" y="6041572"/>
            <a:ext cx="457200" cy="718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9" name="Equation" r:id="rId10" imgW="177480" imgH="279360" progId="Equation.DSMT4">
                    <p:embed/>
                  </p:oleObj>
                </mc:Choice>
                <mc:Fallback>
                  <p:oleObj name="Equation" r:id="rId10" imgW="177480" imgH="27936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6041572"/>
                          <a:ext cx="457200" cy="718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27"/>
            <p:cNvSpPr/>
            <p:nvPr/>
          </p:nvSpPr>
          <p:spPr bwMode="auto">
            <a:xfrm>
              <a:off x="52578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008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6553200" y="6041572"/>
            <a:ext cx="457200" cy="718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0" name="Equation" r:id="rId11" imgW="177480" imgH="279360" progId="Equation.DSMT4">
                    <p:embed/>
                  </p:oleObj>
                </mc:Choice>
                <mc:Fallback>
                  <p:oleObj name="Equation" r:id="rId11" imgW="177480" imgH="27936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3200" y="6041572"/>
                          <a:ext cx="457200" cy="718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30"/>
            <p:cNvSpPr/>
            <p:nvPr/>
          </p:nvSpPr>
          <p:spPr bwMode="auto">
            <a:xfrm>
              <a:off x="67818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>
              <a:off x="2514600" y="6400006"/>
              <a:ext cx="8382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114800" y="6400006"/>
              <a:ext cx="762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5638800" y="6400006"/>
              <a:ext cx="762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96263" name="Object 7"/>
            <p:cNvGraphicFramePr>
              <a:graphicFrameLocks noChangeAspect="1"/>
            </p:cNvGraphicFramePr>
            <p:nvPr/>
          </p:nvGraphicFramePr>
          <p:xfrm>
            <a:off x="2514600" y="5867400"/>
            <a:ext cx="815975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1" name="Equation" r:id="rId12" imgW="317160" imgH="203040" progId="Equation.DSMT4">
                    <p:embed/>
                  </p:oleObj>
                </mc:Choice>
                <mc:Fallback>
                  <p:oleObj name="Equation" r:id="rId12" imgW="3171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5867400"/>
                          <a:ext cx="815975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4" name="Object 8"/>
            <p:cNvGraphicFramePr>
              <a:graphicFrameLocks noChangeAspect="1"/>
            </p:cNvGraphicFramePr>
            <p:nvPr/>
          </p:nvGraphicFramePr>
          <p:xfrm>
            <a:off x="4114800" y="5867400"/>
            <a:ext cx="750888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2" name="Equation" r:id="rId14" imgW="291960" imgH="203040" progId="Equation.DSMT4">
                    <p:embed/>
                  </p:oleObj>
                </mc:Choice>
                <mc:Fallback>
                  <p:oleObj name="Equation" r:id="rId14" imgW="29196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0" y="5867400"/>
                          <a:ext cx="750888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5" name="Object 9"/>
            <p:cNvGraphicFramePr>
              <a:graphicFrameLocks noChangeAspect="1"/>
            </p:cNvGraphicFramePr>
            <p:nvPr/>
          </p:nvGraphicFramePr>
          <p:xfrm>
            <a:off x="5715000" y="5867400"/>
            <a:ext cx="6858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3" name="Equation" r:id="rId16" imgW="266400" imgH="203040" progId="Equation.DSMT4">
                    <p:embed/>
                  </p:oleObj>
                </mc:Choice>
                <mc:Fallback>
                  <p:oleObj name="Equation" r:id="rId16" imgW="266400" imgH="203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0" y="5867400"/>
                          <a:ext cx="6858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Rectangle 46"/>
            <p:cNvSpPr/>
            <p:nvPr/>
          </p:nvSpPr>
          <p:spPr bwMode="auto">
            <a:xfrm>
              <a:off x="7826375" y="6134100"/>
              <a:ext cx="762000" cy="533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48" name="Object 3"/>
            <p:cNvGraphicFramePr>
              <a:graphicFrameLocks noChangeAspect="1"/>
            </p:cNvGraphicFramePr>
            <p:nvPr/>
          </p:nvGraphicFramePr>
          <p:xfrm>
            <a:off x="7848600" y="6140450"/>
            <a:ext cx="71755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4" name="Equation" r:id="rId18" imgW="279360" imgH="203040" progId="Equation.DSMT4">
                    <p:embed/>
                  </p:oleObj>
                </mc:Choice>
                <mc:Fallback>
                  <p:oleObj name="Equation" r:id="rId18" imgW="279360" imgH="2030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8600" y="6140450"/>
                          <a:ext cx="71755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Straight Arrow Connector 48"/>
            <p:cNvCxnSpPr/>
            <p:nvPr/>
          </p:nvCxnSpPr>
          <p:spPr bwMode="auto">
            <a:xfrm>
              <a:off x="7162800" y="6400006"/>
              <a:ext cx="663575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8099499" y="1142999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40581" y="1123156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821981" y="1046956"/>
            <a:ext cx="1981200" cy="685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39" name="Object 3"/>
          <p:cNvGraphicFramePr>
            <a:graphicFrameLocks noChangeAspect="1"/>
          </p:cNvGraphicFramePr>
          <p:nvPr/>
        </p:nvGraphicFramePr>
        <p:xfrm>
          <a:off x="3288581" y="742156"/>
          <a:ext cx="5540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5" name="Equation" r:id="rId20" imgW="215640" imgH="228600" progId="Equation.DSMT4">
                  <p:embed/>
                </p:oleObj>
              </mc:Choice>
              <mc:Fallback>
                <p:oleObj name="Equation" r:id="rId20" imgW="21564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581" y="742156"/>
                        <a:ext cx="554038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Arrow Connector 39"/>
          <p:cNvCxnSpPr/>
          <p:nvPr/>
        </p:nvCxnSpPr>
        <p:spPr bwMode="auto">
          <a:xfrm>
            <a:off x="2145581" y="1389062"/>
            <a:ext cx="6096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1" name="Object 7"/>
          <p:cNvGraphicFramePr>
            <a:graphicFrameLocks noChangeAspect="1"/>
          </p:cNvGraphicFramePr>
          <p:nvPr/>
        </p:nvGraphicFramePr>
        <p:xfrm>
          <a:off x="3886200" y="1143000"/>
          <a:ext cx="185276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6" name="Equation" r:id="rId22" imgW="850680" imgH="228600" progId="Equation.DSMT4">
                  <p:embed/>
                </p:oleObj>
              </mc:Choice>
              <mc:Fallback>
                <p:oleObj name="Equation" r:id="rId22" imgW="85068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43000"/>
                        <a:ext cx="1852762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Oval 41"/>
          <p:cNvSpPr/>
          <p:nvPr/>
        </p:nvSpPr>
        <p:spPr bwMode="auto">
          <a:xfrm>
            <a:off x="1612181" y="1161256"/>
            <a:ext cx="533400" cy="4572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49190" y="914400"/>
            <a:ext cx="533400" cy="9906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3288581" y="1389062"/>
            <a:ext cx="5334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5" name="Object 12"/>
          <p:cNvGraphicFramePr>
            <a:graphicFrameLocks noChangeAspect="1"/>
          </p:cNvGraphicFramePr>
          <p:nvPr/>
        </p:nvGraphicFramePr>
        <p:xfrm>
          <a:off x="2786909" y="1014413"/>
          <a:ext cx="4579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7" name="Equation" r:id="rId24" imgW="228600" imgH="393480" progId="Equation.DSMT4">
                  <p:embed/>
                </p:oleObj>
              </mc:Choice>
              <mc:Fallback>
                <p:oleObj name="Equation" r:id="rId24" imgW="22860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909" y="1014413"/>
                        <a:ext cx="457963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392981" y="1096962"/>
          <a:ext cx="4572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8" name="Equation" r:id="rId26" imgW="177480" imgH="228600" progId="Equation.DSMT4">
                  <p:embed/>
                </p:oleObj>
              </mc:Choice>
              <mc:Fallback>
                <p:oleObj name="Equation" r:id="rId26" imgW="17748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81" y="1096962"/>
                        <a:ext cx="45720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Straight Arrow Connector 49"/>
          <p:cNvCxnSpPr/>
          <p:nvPr/>
        </p:nvCxnSpPr>
        <p:spPr bwMode="auto">
          <a:xfrm>
            <a:off x="1002581" y="1389062"/>
            <a:ext cx="6096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51" name="Object 14"/>
          <p:cNvGraphicFramePr>
            <a:graphicFrameLocks noChangeAspect="1"/>
          </p:cNvGraphicFramePr>
          <p:nvPr/>
        </p:nvGraphicFramePr>
        <p:xfrm>
          <a:off x="1383581" y="1656556"/>
          <a:ext cx="32702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9" name="Equation" r:id="rId28" imgW="126720" imgH="101520" progId="Equation.DSMT4">
                  <p:embed/>
                </p:oleObj>
              </mc:Choice>
              <mc:Fallback>
                <p:oleObj name="Equation" r:id="rId28" imgW="126720" imgH="1015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581" y="1656556"/>
                        <a:ext cx="327025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5"/>
          <p:cNvGraphicFramePr>
            <a:graphicFrameLocks noChangeAspect="1"/>
          </p:cNvGraphicFramePr>
          <p:nvPr/>
        </p:nvGraphicFramePr>
        <p:xfrm>
          <a:off x="1307381" y="894556"/>
          <a:ext cx="3603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0" name="Equation" r:id="rId30" imgW="139680" imgH="139680" progId="Equation.DSMT4">
                  <p:embed/>
                </p:oleObj>
              </mc:Choice>
              <mc:Fallback>
                <p:oleObj name="Equation" r:id="rId30" imgW="13968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381" y="894556"/>
                        <a:ext cx="360363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52"/>
          <p:cNvSpPr/>
          <p:nvPr/>
        </p:nvSpPr>
        <p:spPr bwMode="auto">
          <a:xfrm>
            <a:off x="6412781" y="987084"/>
            <a:ext cx="762000" cy="8382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/>
        </p:nvGraphicFramePr>
        <p:xfrm>
          <a:off x="6565181" y="1046956"/>
          <a:ext cx="457200" cy="71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1" name="Equation" r:id="rId32" imgW="177480" imgH="279360" progId="Equation.DSMT4">
                  <p:embed/>
                </p:oleObj>
              </mc:Choice>
              <mc:Fallback>
                <p:oleObj name="Equation" r:id="rId32" imgW="177480" imgH="27936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181" y="1046956"/>
                        <a:ext cx="457200" cy="718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 bwMode="auto">
          <a:xfrm>
            <a:off x="6793781" y="1215684"/>
            <a:ext cx="304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59" name="Object 3"/>
          <p:cNvGraphicFramePr>
            <a:graphicFrameLocks noChangeAspect="1"/>
          </p:cNvGraphicFramePr>
          <p:nvPr/>
        </p:nvGraphicFramePr>
        <p:xfrm>
          <a:off x="8317781" y="1199356"/>
          <a:ext cx="3254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2" name="Equation" r:id="rId34" imgW="126720" imgH="164880" progId="Equation.DSMT4">
                  <p:embed/>
                </p:oleObj>
              </mc:Choice>
              <mc:Fallback>
                <p:oleObj name="Equation" r:id="rId34" imgW="126720" imgH="1648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7781" y="1199356"/>
                        <a:ext cx="3254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Straight Arrow Connector 59"/>
          <p:cNvCxnSpPr>
            <a:stCxn id="37" idx="3"/>
            <a:endCxn id="53" idx="1"/>
          </p:cNvCxnSpPr>
          <p:nvPr/>
        </p:nvCxnSpPr>
        <p:spPr bwMode="auto">
          <a:xfrm>
            <a:off x="5803181" y="1389856"/>
            <a:ext cx="609600" cy="1632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Elbow Connector 63"/>
          <p:cNvCxnSpPr>
            <a:stCxn id="53" idx="3"/>
            <a:endCxn id="42" idx="4"/>
          </p:cNvCxnSpPr>
          <p:nvPr/>
        </p:nvCxnSpPr>
        <p:spPr bwMode="auto">
          <a:xfrm flipH="1">
            <a:off x="1878881" y="1406184"/>
            <a:ext cx="5295900" cy="212272"/>
          </a:xfrm>
          <a:prstGeom prst="bentConnector4">
            <a:avLst>
              <a:gd name="adj1" fmla="val -4317"/>
              <a:gd name="adj2" fmla="val 655127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>
            <a:stCxn id="53" idx="3"/>
            <a:endCxn id="33" idx="1"/>
          </p:cNvCxnSpPr>
          <p:nvPr/>
        </p:nvCxnSpPr>
        <p:spPr bwMode="auto">
          <a:xfrm>
            <a:off x="7174781" y="1406184"/>
            <a:ext cx="924718" cy="351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2514600" y="762000"/>
            <a:ext cx="4800600" cy="12192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9348" name="Object 13"/>
          <p:cNvGraphicFramePr>
            <a:graphicFrameLocks noChangeAspect="1"/>
          </p:cNvGraphicFramePr>
          <p:nvPr/>
        </p:nvGraphicFramePr>
        <p:xfrm>
          <a:off x="2057400" y="762000"/>
          <a:ext cx="42386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3" name="Equation" r:id="rId36" imgW="164880" imgH="241200" progId="Equation.DSMT4">
                  <p:embed/>
                </p:oleObj>
              </mc:Choice>
              <mc:Fallback>
                <p:oleObj name="Equation" r:id="rId36" imgW="164880" imgH="241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762000"/>
                        <a:ext cx="423863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9" name="Object 21"/>
          <p:cNvGraphicFramePr>
            <a:graphicFrameLocks noChangeAspect="1"/>
          </p:cNvGraphicFramePr>
          <p:nvPr/>
        </p:nvGraphicFramePr>
        <p:xfrm>
          <a:off x="2667000" y="1905000"/>
          <a:ext cx="42386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4" name="Equation" r:id="rId38" imgW="2412720" imgH="393480" progId="Equation.DSMT4">
                  <p:embed/>
                </p:oleObj>
              </mc:Choice>
              <mc:Fallback>
                <p:oleObj name="Equation" r:id="rId38" imgW="2412720" imgH="39348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05000"/>
                        <a:ext cx="42386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363" name="Picture 35"/>
          <p:cNvPicPr>
            <a:picLocks noChangeAspect="1" noChangeArrowheads="1"/>
          </p:cNvPicPr>
          <p:nvPr/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1066800" y="2404188"/>
            <a:ext cx="6858000" cy="390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9365" name="Object 37"/>
          <p:cNvGraphicFramePr>
            <a:graphicFrameLocks noChangeAspect="1"/>
          </p:cNvGraphicFramePr>
          <p:nvPr/>
        </p:nvGraphicFramePr>
        <p:xfrm>
          <a:off x="3657600" y="3124200"/>
          <a:ext cx="29003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5" name="Equation" r:id="rId41" imgW="1650960" imgH="241200" progId="Equation.DSMT4">
                  <p:embed/>
                </p:oleObj>
              </mc:Choice>
              <mc:Fallback>
                <p:oleObj name="Equation" r:id="rId41" imgW="1650960" imgH="2412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124200"/>
                        <a:ext cx="2900362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A Key Observation for Selecting Gains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8107436" y="1142999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48518" y="1123156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3829918" y="1046956"/>
            <a:ext cx="1981200" cy="685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4" name="Object 3"/>
          <p:cNvGraphicFramePr>
            <a:graphicFrameLocks noChangeAspect="1"/>
          </p:cNvGraphicFramePr>
          <p:nvPr/>
        </p:nvGraphicFramePr>
        <p:xfrm>
          <a:off x="3344862" y="741363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7" name="Equation" r:id="rId4" imgW="177480" imgH="228600" progId="Equation.DSMT4">
                  <p:embed/>
                </p:oleObj>
              </mc:Choice>
              <mc:Fallback>
                <p:oleObj name="Equation" r:id="rId4" imgW="17748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2" y="741363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Straight Arrow Connector 94"/>
          <p:cNvCxnSpPr/>
          <p:nvPr/>
        </p:nvCxnSpPr>
        <p:spPr bwMode="auto">
          <a:xfrm>
            <a:off x="2153518" y="1389062"/>
            <a:ext cx="6096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6" name="Object 7"/>
          <p:cNvGraphicFramePr>
            <a:graphicFrameLocks noChangeAspect="1"/>
          </p:cNvGraphicFramePr>
          <p:nvPr/>
        </p:nvGraphicFramePr>
        <p:xfrm>
          <a:off x="3962400" y="1143000"/>
          <a:ext cx="17145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8" name="Equation" r:id="rId6" imgW="787320" imgH="228600" progId="Equation.DSMT4">
                  <p:embed/>
                </p:oleObj>
              </mc:Choice>
              <mc:Fallback>
                <p:oleObj name="Equation" r:id="rId6" imgW="78732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17145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Oval 96"/>
          <p:cNvSpPr/>
          <p:nvPr/>
        </p:nvSpPr>
        <p:spPr bwMode="auto">
          <a:xfrm>
            <a:off x="1620118" y="1161256"/>
            <a:ext cx="533400" cy="4572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2757127" y="914400"/>
            <a:ext cx="533400" cy="9906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 bwMode="auto">
          <a:xfrm>
            <a:off x="3296518" y="1389062"/>
            <a:ext cx="5334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00" name="Object 12"/>
          <p:cNvGraphicFramePr>
            <a:graphicFrameLocks noChangeAspect="1"/>
          </p:cNvGraphicFramePr>
          <p:nvPr/>
        </p:nvGraphicFramePr>
        <p:xfrm>
          <a:off x="2794846" y="1014413"/>
          <a:ext cx="4579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9" name="Equation" r:id="rId8" imgW="228600" imgH="393480" progId="Equation.DSMT4">
                  <p:embed/>
                </p:oleObj>
              </mc:Choice>
              <mc:Fallback>
                <p:oleObj name="Equation" r:id="rId8" imgW="228600" imgH="3934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846" y="1014413"/>
                        <a:ext cx="457963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3"/>
          <p:cNvGraphicFramePr>
            <a:graphicFrameLocks noChangeAspect="1"/>
          </p:cNvGraphicFramePr>
          <p:nvPr/>
        </p:nvGraphicFramePr>
        <p:xfrm>
          <a:off x="417512" y="1096963"/>
          <a:ext cx="42545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0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" y="1096963"/>
                        <a:ext cx="425450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" name="Straight Arrow Connector 101"/>
          <p:cNvCxnSpPr/>
          <p:nvPr/>
        </p:nvCxnSpPr>
        <p:spPr bwMode="auto">
          <a:xfrm>
            <a:off x="1010518" y="1389062"/>
            <a:ext cx="6096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03" name="Object 14"/>
          <p:cNvGraphicFramePr>
            <a:graphicFrameLocks noChangeAspect="1"/>
          </p:cNvGraphicFramePr>
          <p:nvPr/>
        </p:nvGraphicFramePr>
        <p:xfrm>
          <a:off x="1391518" y="1656556"/>
          <a:ext cx="32702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1" name="Equation" r:id="rId12" imgW="126720" imgH="101520" progId="Equation.DSMT4">
                  <p:embed/>
                </p:oleObj>
              </mc:Choice>
              <mc:Fallback>
                <p:oleObj name="Equation" r:id="rId12" imgW="126720" imgH="10152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518" y="1656556"/>
                        <a:ext cx="327025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5"/>
          <p:cNvGraphicFramePr>
            <a:graphicFrameLocks noChangeAspect="1"/>
          </p:cNvGraphicFramePr>
          <p:nvPr/>
        </p:nvGraphicFramePr>
        <p:xfrm>
          <a:off x="1315318" y="894556"/>
          <a:ext cx="3603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2" name="Equation" r:id="rId14" imgW="139680" imgH="139680" progId="Equation.DSMT4">
                  <p:embed/>
                </p:oleObj>
              </mc:Choice>
              <mc:Fallback>
                <p:oleObj name="Equation" r:id="rId14" imgW="139680" imgH="1396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318" y="894556"/>
                        <a:ext cx="360363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Rectangle 104"/>
          <p:cNvSpPr/>
          <p:nvPr/>
        </p:nvSpPr>
        <p:spPr bwMode="auto">
          <a:xfrm>
            <a:off x="6420718" y="987084"/>
            <a:ext cx="762000" cy="8382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06" name="Object 105"/>
          <p:cNvGraphicFramePr>
            <a:graphicFrameLocks noChangeAspect="1"/>
          </p:cNvGraphicFramePr>
          <p:nvPr/>
        </p:nvGraphicFramePr>
        <p:xfrm>
          <a:off x="6573118" y="1046956"/>
          <a:ext cx="457200" cy="71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3" name="Equation" r:id="rId16" imgW="177480" imgH="279360" progId="Equation.DSMT4">
                  <p:embed/>
                </p:oleObj>
              </mc:Choice>
              <mc:Fallback>
                <p:oleObj name="Equation" r:id="rId16" imgW="177480" imgH="27936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118" y="1046956"/>
                        <a:ext cx="457200" cy="718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Rectangle 106"/>
          <p:cNvSpPr/>
          <p:nvPr/>
        </p:nvSpPr>
        <p:spPr bwMode="auto">
          <a:xfrm>
            <a:off x="6801718" y="1215684"/>
            <a:ext cx="304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08" name="Object 3"/>
          <p:cNvGraphicFramePr>
            <a:graphicFrameLocks noChangeAspect="1"/>
          </p:cNvGraphicFramePr>
          <p:nvPr/>
        </p:nvGraphicFramePr>
        <p:xfrm>
          <a:off x="8342312" y="1230313"/>
          <a:ext cx="2936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4" name="Equation" r:id="rId18" imgW="114120" imgH="139680" progId="Equation.DSMT4">
                  <p:embed/>
                </p:oleObj>
              </mc:Choice>
              <mc:Fallback>
                <p:oleObj name="Equation" r:id="rId18" imgW="114120" imgH="1396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2312" y="1230313"/>
                        <a:ext cx="293688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9" name="Straight Arrow Connector 108"/>
          <p:cNvCxnSpPr>
            <a:stCxn id="93" idx="3"/>
            <a:endCxn id="105" idx="1"/>
          </p:cNvCxnSpPr>
          <p:nvPr/>
        </p:nvCxnSpPr>
        <p:spPr bwMode="auto">
          <a:xfrm>
            <a:off x="5811118" y="1389856"/>
            <a:ext cx="609600" cy="1632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Elbow Connector 63"/>
          <p:cNvCxnSpPr>
            <a:stCxn id="105" idx="3"/>
            <a:endCxn id="97" idx="4"/>
          </p:cNvCxnSpPr>
          <p:nvPr/>
        </p:nvCxnSpPr>
        <p:spPr bwMode="auto">
          <a:xfrm flipH="1">
            <a:off x="1886818" y="1406184"/>
            <a:ext cx="5295900" cy="212272"/>
          </a:xfrm>
          <a:prstGeom prst="bentConnector4">
            <a:avLst>
              <a:gd name="adj1" fmla="val -4317"/>
              <a:gd name="adj2" fmla="val 648396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>
            <a:stCxn id="105" idx="3"/>
            <a:endCxn id="91" idx="1"/>
          </p:cNvCxnSpPr>
          <p:nvPr/>
        </p:nvCxnSpPr>
        <p:spPr bwMode="auto">
          <a:xfrm>
            <a:off x="7182718" y="1406184"/>
            <a:ext cx="924718" cy="351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Rectangle 111"/>
          <p:cNvSpPr/>
          <p:nvPr/>
        </p:nvSpPr>
        <p:spPr bwMode="auto">
          <a:xfrm>
            <a:off x="2522537" y="762000"/>
            <a:ext cx="4800600" cy="12192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13" name="Object 13"/>
          <p:cNvGraphicFramePr>
            <a:graphicFrameLocks noChangeAspect="1"/>
          </p:cNvGraphicFramePr>
          <p:nvPr/>
        </p:nvGraphicFramePr>
        <p:xfrm>
          <a:off x="2081212" y="777875"/>
          <a:ext cx="3921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5" name="Equation" r:id="rId20" imgW="152280" imgH="228600" progId="Equation.DSMT4">
                  <p:embed/>
                </p:oleObj>
              </mc:Choice>
              <mc:Fallback>
                <p:oleObj name="Equation" r:id="rId20" imgW="15228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2" y="777875"/>
                        <a:ext cx="392113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21"/>
          <p:cNvGraphicFramePr>
            <a:graphicFrameLocks noChangeAspect="1"/>
          </p:cNvGraphicFramePr>
          <p:nvPr/>
        </p:nvGraphicFramePr>
        <p:xfrm>
          <a:off x="2743200" y="1905000"/>
          <a:ext cx="41719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6" name="Equation" r:id="rId22" imgW="2374560" imgH="393480" progId="Equation.DSMT4">
                  <p:embed/>
                </p:oleObj>
              </mc:Choice>
              <mc:Fallback>
                <p:oleObj name="Equation" r:id="rId22" imgW="2374560" imgH="3934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05000"/>
                        <a:ext cx="417195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" name="Group 126"/>
          <p:cNvGrpSpPr/>
          <p:nvPr/>
        </p:nvGrpSpPr>
        <p:grpSpPr>
          <a:xfrm>
            <a:off x="609600" y="6172200"/>
            <a:ext cx="7391400" cy="685800"/>
            <a:chOff x="358775" y="5867400"/>
            <a:chExt cx="8229600" cy="990600"/>
          </a:xfrm>
        </p:grpSpPr>
        <p:sp>
          <p:nvSpPr>
            <p:cNvPr id="128" name="Rectangle 127"/>
            <p:cNvSpPr/>
            <p:nvPr/>
          </p:nvSpPr>
          <p:spPr bwMode="auto">
            <a:xfrm>
              <a:off x="358775" y="6134100"/>
              <a:ext cx="762000" cy="533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17526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130" name="Object 129"/>
            <p:cNvGraphicFramePr>
              <a:graphicFrameLocks noChangeAspect="1"/>
            </p:cNvGraphicFramePr>
            <p:nvPr/>
          </p:nvGraphicFramePr>
          <p:xfrm>
            <a:off x="1905000" y="6041572"/>
            <a:ext cx="457200" cy="718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37" name="Equation" r:id="rId24" imgW="177480" imgH="279360" progId="Equation.DSMT4">
                    <p:embed/>
                  </p:oleObj>
                </mc:Choice>
                <mc:Fallback>
                  <p:oleObj name="Equation" r:id="rId24" imgW="177480" imgH="27936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6041572"/>
                          <a:ext cx="457200" cy="718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" name="Rectangle 130"/>
            <p:cNvSpPr/>
            <p:nvPr/>
          </p:nvSpPr>
          <p:spPr bwMode="auto">
            <a:xfrm>
              <a:off x="21336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132" name="Object 3"/>
            <p:cNvGraphicFramePr>
              <a:graphicFrameLocks noChangeAspect="1"/>
            </p:cNvGraphicFramePr>
            <p:nvPr/>
          </p:nvGraphicFramePr>
          <p:xfrm>
            <a:off x="381000" y="6140450"/>
            <a:ext cx="71755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38" name="Equation" r:id="rId26" imgW="279360" imgH="203040" progId="Equation.DSMT4">
                    <p:embed/>
                  </p:oleObj>
                </mc:Choice>
                <mc:Fallback>
                  <p:oleObj name="Equation" r:id="rId26" imgW="27936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" y="6140450"/>
                          <a:ext cx="71755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3" name="Straight Arrow Connector 132"/>
            <p:cNvCxnSpPr/>
            <p:nvPr/>
          </p:nvCxnSpPr>
          <p:spPr bwMode="auto">
            <a:xfrm>
              <a:off x="1120775" y="6400006"/>
              <a:ext cx="631825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4" name="Rectangle 133"/>
            <p:cNvSpPr/>
            <p:nvPr/>
          </p:nvSpPr>
          <p:spPr bwMode="auto">
            <a:xfrm>
              <a:off x="33528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135" name="Object 134"/>
            <p:cNvGraphicFramePr>
              <a:graphicFrameLocks noChangeAspect="1"/>
            </p:cNvGraphicFramePr>
            <p:nvPr/>
          </p:nvGraphicFramePr>
          <p:xfrm>
            <a:off x="3505200" y="6041572"/>
            <a:ext cx="457200" cy="718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39" name="Equation" r:id="rId28" imgW="177480" imgH="279360" progId="Equation.DSMT4">
                    <p:embed/>
                  </p:oleObj>
                </mc:Choice>
                <mc:Fallback>
                  <p:oleObj name="Equation" r:id="rId28" imgW="177480" imgH="27936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6041572"/>
                          <a:ext cx="457200" cy="718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" name="Rectangle 135"/>
            <p:cNvSpPr/>
            <p:nvPr/>
          </p:nvSpPr>
          <p:spPr bwMode="auto">
            <a:xfrm>
              <a:off x="37338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48768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138" name="Object 137"/>
            <p:cNvGraphicFramePr>
              <a:graphicFrameLocks noChangeAspect="1"/>
            </p:cNvGraphicFramePr>
            <p:nvPr/>
          </p:nvGraphicFramePr>
          <p:xfrm>
            <a:off x="5029200" y="6041572"/>
            <a:ext cx="457200" cy="718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40" name="Equation" r:id="rId30" imgW="177480" imgH="279360" progId="Equation.DSMT4">
                    <p:embed/>
                  </p:oleObj>
                </mc:Choice>
                <mc:Fallback>
                  <p:oleObj name="Equation" r:id="rId30" imgW="177480" imgH="27936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6041572"/>
                          <a:ext cx="457200" cy="718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" name="Rectangle 138"/>
            <p:cNvSpPr/>
            <p:nvPr/>
          </p:nvSpPr>
          <p:spPr bwMode="auto">
            <a:xfrm>
              <a:off x="52578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64008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141" name="Object 140"/>
            <p:cNvGraphicFramePr>
              <a:graphicFrameLocks noChangeAspect="1"/>
            </p:cNvGraphicFramePr>
            <p:nvPr/>
          </p:nvGraphicFramePr>
          <p:xfrm>
            <a:off x="6553200" y="6041572"/>
            <a:ext cx="457200" cy="718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41" name="Equation" r:id="rId31" imgW="177480" imgH="279360" progId="Equation.DSMT4">
                    <p:embed/>
                  </p:oleObj>
                </mc:Choice>
                <mc:Fallback>
                  <p:oleObj name="Equation" r:id="rId31" imgW="177480" imgH="27936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3200" y="6041572"/>
                          <a:ext cx="457200" cy="718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" name="Rectangle 141"/>
            <p:cNvSpPr/>
            <p:nvPr/>
          </p:nvSpPr>
          <p:spPr bwMode="auto">
            <a:xfrm>
              <a:off x="67818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43" name="Straight Arrow Connector 142"/>
            <p:cNvCxnSpPr/>
            <p:nvPr/>
          </p:nvCxnSpPr>
          <p:spPr bwMode="auto">
            <a:xfrm>
              <a:off x="2514600" y="6400006"/>
              <a:ext cx="8382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4" name="Straight Arrow Connector 143"/>
            <p:cNvCxnSpPr/>
            <p:nvPr/>
          </p:nvCxnSpPr>
          <p:spPr bwMode="auto">
            <a:xfrm>
              <a:off x="4114800" y="6400006"/>
              <a:ext cx="762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5" name="Straight Arrow Connector 144"/>
            <p:cNvCxnSpPr/>
            <p:nvPr/>
          </p:nvCxnSpPr>
          <p:spPr bwMode="auto">
            <a:xfrm>
              <a:off x="5638800" y="6400006"/>
              <a:ext cx="762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146" name="Object 7"/>
            <p:cNvGraphicFramePr>
              <a:graphicFrameLocks noChangeAspect="1"/>
            </p:cNvGraphicFramePr>
            <p:nvPr/>
          </p:nvGraphicFramePr>
          <p:xfrm>
            <a:off x="2514600" y="5867400"/>
            <a:ext cx="815975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42" name="Equation" r:id="rId32" imgW="317160" imgH="203040" progId="Equation.DSMT4">
                    <p:embed/>
                  </p:oleObj>
                </mc:Choice>
                <mc:Fallback>
                  <p:oleObj name="Equation" r:id="rId32" imgW="3171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5867400"/>
                          <a:ext cx="815975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Object 8"/>
            <p:cNvGraphicFramePr>
              <a:graphicFrameLocks noChangeAspect="1"/>
            </p:cNvGraphicFramePr>
            <p:nvPr/>
          </p:nvGraphicFramePr>
          <p:xfrm>
            <a:off x="4114800" y="5867400"/>
            <a:ext cx="750888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43" name="Equation" r:id="rId34" imgW="291960" imgH="203040" progId="Equation.DSMT4">
                    <p:embed/>
                  </p:oleObj>
                </mc:Choice>
                <mc:Fallback>
                  <p:oleObj name="Equation" r:id="rId34" imgW="29196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0" y="5867400"/>
                          <a:ext cx="750888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" name="Object 9"/>
            <p:cNvGraphicFramePr>
              <a:graphicFrameLocks noChangeAspect="1"/>
            </p:cNvGraphicFramePr>
            <p:nvPr/>
          </p:nvGraphicFramePr>
          <p:xfrm>
            <a:off x="5715000" y="5867400"/>
            <a:ext cx="6858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44" name="Equation" r:id="rId36" imgW="266400" imgH="203040" progId="Equation.DSMT4">
                    <p:embed/>
                  </p:oleObj>
                </mc:Choice>
                <mc:Fallback>
                  <p:oleObj name="Equation" r:id="rId36" imgW="266400" imgH="203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0" y="5867400"/>
                          <a:ext cx="6858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" name="Rectangle 148"/>
            <p:cNvSpPr/>
            <p:nvPr/>
          </p:nvSpPr>
          <p:spPr bwMode="auto">
            <a:xfrm>
              <a:off x="7826375" y="6134100"/>
              <a:ext cx="762000" cy="533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150" name="Object 3"/>
            <p:cNvGraphicFramePr>
              <a:graphicFrameLocks noChangeAspect="1"/>
            </p:cNvGraphicFramePr>
            <p:nvPr/>
          </p:nvGraphicFramePr>
          <p:xfrm>
            <a:off x="7848600" y="6140450"/>
            <a:ext cx="71755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45" name="Equation" r:id="rId38" imgW="279360" imgH="203040" progId="Equation.DSMT4">
                    <p:embed/>
                  </p:oleObj>
                </mc:Choice>
                <mc:Fallback>
                  <p:oleObj name="Equation" r:id="rId38" imgW="279360" imgH="2030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8600" y="6140450"/>
                          <a:ext cx="71755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1" name="Straight Arrow Connector 150"/>
            <p:cNvCxnSpPr/>
            <p:nvPr/>
          </p:nvCxnSpPr>
          <p:spPr bwMode="auto">
            <a:xfrm>
              <a:off x="7162800" y="6400006"/>
              <a:ext cx="663575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101425" name="Picture 49"/>
          <p:cNvPicPr>
            <a:picLocks noChangeAspect="1" noChangeArrowheads="1"/>
          </p:cNvPicPr>
          <p:nvPr/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838200" y="2317489"/>
            <a:ext cx="7010400" cy="3988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1426" name="Object 50"/>
          <p:cNvGraphicFramePr>
            <a:graphicFrameLocks noChangeAspect="1"/>
          </p:cNvGraphicFramePr>
          <p:nvPr/>
        </p:nvGraphicFramePr>
        <p:xfrm>
          <a:off x="3690938" y="3136900"/>
          <a:ext cx="28336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6" name="Equation" r:id="rId41" imgW="1612800" imgH="228600" progId="Equation.DSMT4">
                  <p:embed/>
                </p:oleObj>
              </mc:Choice>
              <mc:Fallback>
                <p:oleObj name="Equation" r:id="rId41" imgW="1612800" imgH="2286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3136900"/>
                        <a:ext cx="283368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92" name="Picture 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360837"/>
            <a:ext cx="6934200" cy="394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dirty="0" smtClean="0">
                <a:solidFill>
                  <a:srgbClr val="000000"/>
                </a:solidFill>
              </a:rPr>
              <a:t>A Key Observation for Selecting Gains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078861" y="1142999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9943" y="1123156"/>
            <a:ext cx="762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801343" y="1046956"/>
            <a:ext cx="1981200" cy="685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39" name="Object 3"/>
          <p:cNvGraphicFramePr>
            <a:graphicFrameLocks noChangeAspect="1"/>
          </p:cNvGraphicFramePr>
          <p:nvPr/>
        </p:nvGraphicFramePr>
        <p:xfrm>
          <a:off x="3333750" y="741363"/>
          <a:ext cx="4238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4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741363"/>
                        <a:ext cx="42386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Arrow Connector 39"/>
          <p:cNvCxnSpPr/>
          <p:nvPr/>
        </p:nvCxnSpPr>
        <p:spPr bwMode="auto">
          <a:xfrm>
            <a:off x="2124943" y="1389062"/>
            <a:ext cx="6096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1" name="Object 7"/>
          <p:cNvGraphicFramePr>
            <a:graphicFrameLocks noChangeAspect="1"/>
          </p:cNvGraphicFramePr>
          <p:nvPr/>
        </p:nvGraphicFramePr>
        <p:xfrm>
          <a:off x="3962400" y="1143000"/>
          <a:ext cx="16589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5" name="Equation" r:id="rId7" imgW="761760" imgH="228600" progId="Equation.DSMT4">
                  <p:embed/>
                </p:oleObj>
              </mc:Choice>
              <mc:Fallback>
                <p:oleObj name="Equation" r:id="rId7" imgW="7617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1658937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Oval 41"/>
          <p:cNvSpPr/>
          <p:nvPr/>
        </p:nvSpPr>
        <p:spPr bwMode="auto">
          <a:xfrm>
            <a:off x="1591543" y="1161256"/>
            <a:ext cx="533400" cy="4572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28552" y="914400"/>
            <a:ext cx="533400" cy="9906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3267943" y="1389062"/>
            <a:ext cx="5334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5" name="Object 12"/>
          <p:cNvGraphicFramePr>
            <a:graphicFrameLocks noChangeAspect="1"/>
          </p:cNvGraphicFramePr>
          <p:nvPr/>
        </p:nvGraphicFramePr>
        <p:xfrm>
          <a:off x="2766271" y="1014413"/>
          <a:ext cx="4579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6" name="Equation" r:id="rId9" imgW="228600" imgH="393480" progId="Equation.DSMT4">
                  <p:embed/>
                </p:oleObj>
              </mc:Choice>
              <mc:Fallback>
                <p:oleObj name="Equation" r:id="rId9" imgW="228600" imgH="3934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271" y="1014413"/>
                        <a:ext cx="457963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372343" y="1096962"/>
          <a:ext cx="4572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7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43" y="1096962"/>
                        <a:ext cx="45720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Straight Arrow Connector 49"/>
          <p:cNvCxnSpPr/>
          <p:nvPr/>
        </p:nvCxnSpPr>
        <p:spPr bwMode="auto">
          <a:xfrm>
            <a:off x="981943" y="1389062"/>
            <a:ext cx="6096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51" name="Object 14"/>
          <p:cNvGraphicFramePr>
            <a:graphicFrameLocks noChangeAspect="1"/>
          </p:cNvGraphicFramePr>
          <p:nvPr/>
        </p:nvGraphicFramePr>
        <p:xfrm>
          <a:off x="1362943" y="1656556"/>
          <a:ext cx="32702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8" name="Equation" r:id="rId13" imgW="126720" imgH="101520" progId="Equation.DSMT4">
                  <p:embed/>
                </p:oleObj>
              </mc:Choice>
              <mc:Fallback>
                <p:oleObj name="Equation" r:id="rId13" imgW="126720" imgH="1015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943" y="1656556"/>
                        <a:ext cx="327025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5"/>
          <p:cNvGraphicFramePr>
            <a:graphicFrameLocks noChangeAspect="1"/>
          </p:cNvGraphicFramePr>
          <p:nvPr/>
        </p:nvGraphicFramePr>
        <p:xfrm>
          <a:off x="1286743" y="894556"/>
          <a:ext cx="3603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9" name="Equation" r:id="rId15" imgW="139680" imgH="139680" progId="Equation.DSMT4">
                  <p:embed/>
                </p:oleObj>
              </mc:Choice>
              <mc:Fallback>
                <p:oleObj name="Equation" r:id="rId15" imgW="13968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743" y="894556"/>
                        <a:ext cx="360363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52"/>
          <p:cNvSpPr/>
          <p:nvPr/>
        </p:nvSpPr>
        <p:spPr bwMode="auto">
          <a:xfrm>
            <a:off x="6392143" y="987084"/>
            <a:ext cx="762000" cy="8382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/>
        </p:nvGraphicFramePr>
        <p:xfrm>
          <a:off x="6544543" y="1046956"/>
          <a:ext cx="457200" cy="71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0" name="Equation" r:id="rId17" imgW="177480" imgH="279360" progId="Equation.DSMT4">
                  <p:embed/>
                </p:oleObj>
              </mc:Choice>
              <mc:Fallback>
                <p:oleObj name="Equation" r:id="rId17" imgW="177480" imgH="2793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4543" y="1046956"/>
                        <a:ext cx="457200" cy="718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 bwMode="auto">
          <a:xfrm>
            <a:off x="6773143" y="1215684"/>
            <a:ext cx="304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59" name="Object 3"/>
          <p:cNvGraphicFramePr>
            <a:graphicFrameLocks noChangeAspect="1"/>
          </p:cNvGraphicFramePr>
          <p:nvPr/>
        </p:nvGraphicFramePr>
        <p:xfrm>
          <a:off x="8297143" y="1199356"/>
          <a:ext cx="3254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1" name="Equation" r:id="rId19" imgW="126720" imgH="164880" progId="Equation.DSMT4">
                  <p:embed/>
                </p:oleObj>
              </mc:Choice>
              <mc:Fallback>
                <p:oleObj name="Equation" r:id="rId19" imgW="126720" imgH="1648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7143" y="1199356"/>
                        <a:ext cx="3254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Straight Arrow Connector 59"/>
          <p:cNvCxnSpPr>
            <a:stCxn id="37" idx="3"/>
            <a:endCxn id="53" idx="1"/>
          </p:cNvCxnSpPr>
          <p:nvPr/>
        </p:nvCxnSpPr>
        <p:spPr bwMode="auto">
          <a:xfrm>
            <a:off x="5782543" y="1389856"/>
            <a:ext cx="609600" cy="1632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Elbow Connector 63"/>
          <p:cNvCxnSpPr>
            <a:stCxn id="53" idx="3"/>
            <a:endCxn id="42" idx="4"/>
          </p:cNvCxnSpPr>
          <p:nvPr/>
        </p:nvCxnSpPr>
        <p:spPr bwMode="auto">
          <a:xfrm flipH="1">
            <a:off x="1858243" y="1406184"/>
            <a:ext cx="5295900" cy="212272"/>
          </a:xfrm>
          <a:prstGeom prst="bentConnector4">
            <a:avLst>
              <a:gd name="adj1" fmla="val -4317"/>
              <a:gd name="adj2" fmla="val 655126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>
            <a:stCxn id="53" idx="3"/>
            <a:endCxn id="33" idx="1"/>
          </p:cNvCxnSpPr>
          <p:nvPr/>
        </p:nvCxnSpPr>
        <p:spPr bwMode="auto">
          <a:xfrm>
            <a:off x="7154143" y="1406184"/>
            <a:ext cx="924718" cy="351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2493962" y="762000"/>
            <a:ext cx="4800600" cy="12192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9348" name="Object 13"/>
          <p:cNvGraphicFramePr>
            <a:graphicFrameLocks noChangeAspect="1"/>
          </p:cNvGraphicFramePr>
          <p:nvPr/>
        </p:nvGraphicFramePr>
        <p:xfrm>
          <a:off x="2052637" y="762000"/>
          <a:ext cx="39211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2" name="Equation" r:id="rId21" imgW="152280" imgH="241200" progId="Equation.DSMT4">
                  <p:embed/>
                </p:oleObj>
              </mc:Choice>
              <mc:Fallback>
                <p:oleObj name="Equation" r:id="rId21" imgW="152280" imgH="241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7" y="762000"/>
                        <a:ext cx="392113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9" name="Object 21"/>
          <p:cNvGraphicFramePr>
            <a:graphicFrameLocks noChangeAspect="1"/>
          </p:cNvGraphicFramePr>
          <p:nvPr/>
        </p:nvGraphicFramePr>
        <p:xfrm>
          <a:off x="2646362" y="1905000"/>
          <a:ext cx="421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3" name="Equation" r:id="rId23" imgW="2400120" imgH="393480" progId="Equation.DSMT4">
                  <p:embed/>
                </p:oleObj>
              </mc:Choice>
              <mc:Fallback>
                <p:oleObj name="Equation" r:id="rId23" imgW="2400120" imgH="393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2" y="1905000"/>
                        <a:ext cx="4216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609600" y="6172200"/>
            <a:ext cx="7391400" cy="685800"/>
            <a:chOff x="358775" y="5867400"/>
            <a:chExt cx="8229600" cy="990600"/>
          </a:xfrm>
        </p:grpSpPr>
        <p:sp>
          <p:nvSpPr>
            <p:cNvPr id="77" name="Rectangle 76"/>
            <p:cNvSpPr/>
            <p:nvPr/>
          </p:nvSpPr>
          <p:spPr bwMode="auto">
            <a:xfrm>
              <a:off x="358775" y="6134100"/>
              <a:ext cx="762000" cy="533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17526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79" name="Object 78"/>
            <p:cNvGraphicFramePr>
              <a:graphicFrameLocks noChangeAspect="1"/>
            </p:cNvGraphicFramePr>
            <p:nvPr/>
          </p:nvGraphicFramePr>
          <p:xfrm>
            <a:off x="1905000" y="6041572"/>
            <a:ext cx="457200" cy="718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04" name="Equation" r:id="rId25" imgW="177480" imgH="279360" progId="Equation.DSMT4">
                    <p:embed/>
                  </p:oleObj>
                </mc:Choice>
                <mc:Fallback>
                  <p:oleObj name="Equation" r:id="rId25" imgW="177480" imgH="27936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6041572"/>
                          <a:ext cx="457200" cy="718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Rectangle 79"/>
            <p:cNvSpPr/>
            <p:nvPr/>
          </p:nvSpPr>
          <p:spPr bwMode="auto">
            <a:xfrm>
              <a:off x="21336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81" name="Object 3"/>
            <p:cNvGraphicFramePr>
              <a:graphicFrameLocks noChangeAspect="1"/>
            </p:cNvGraphicFramePr>
            <p:nvPr/>
          </p:nvGraphicFramePr>
          <p:xfrm>
            <a:off x="381000" y="6140450"/>
            <a:ext cx="71755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05" name="Equation" r:id="rId27" imgW="279360" imgH="203040" progId="Equation.DSMT4">
                    <p:embed/>
                  </p:oleObj>
                </mc:Choice>
                <mc:Fallback>
                  <p:oleObj name="Equation" r:id="rId27" imgW="27936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" y="6140450"/>
                          <a:ext cx="71755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3" name="Straight Arrow Connector 82"/>
            <p:cNvCxnSpPr/>
            <p:nvPr/>
          </p:nvCxnSpPr>
          <p:spPr bwMode="auto">
            <a:xfrm>
              <a:off x="1120775" y="6400006"/>
              <a:ext cx="631825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4" name="Rectangle 83"/>
            <p:cNvSpPr/>
            <p:nvPr/>
          </p:nvSpPr>
          <p:spPr bwMode="auto">
            <a:xfrm>
              <a:off x="33528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85" name="Object 84"/>
            <p:cNvGraphicFramePr>
              <a:graphicFrameLocks noChangeAspect="1"/>
            </p:cNvGraphicFramePr>
            <p:nvPr/>
          </p:nvGraphicFramePr>
          <p:xfrm>
            <a:off x="3505200" y="6041572"/>
            <a:ext cx="457200" cy="718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06" name="Equation" r:id="rId29" imgW="177480" imgH="279360" progId="Equation.DSMT4">
                    <p:embed/>
                  </p:oleObj>
                </mc:Choice>
                <mc:Fallback>
                  <p:oleObj name="Equation" r:id="rId29" imgW="177480" imgH="27936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6041572"/>
                          <a:ext cx="457200" cy="718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Rectangle 85"/>
            <p:cNvSpPr/>
            <p:nvPr/>
          </p:nvSpPr>
          <p:spPr bwMode="auto">
            <a:xfrm>
              <a:off x="37338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48768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89" name="Object 88"/>
            <p:cNvGraphicFramePr>
              <a:graphicFrameLocks noChangeAspect="1"/>
            </p:cNvGraphicFramePr>
            <p:nvPr/>
          </p:nvGraphicFramePr>
          <p:xfrm>
            <a:off x="5029200" y="6041572"/>
            <a:ext cx="457200" cy="718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07" name="Equation" r:id="rId31" imgW="177480" imgH="279360" progId="Equation.DSMT4">
                    <p:embed/>
                  </p:oleObj>
                </mc:Choice>
                <mc:Fallback>
                  <p:oleObj name="Equation" r:id="rId31" imgW="177480" imgH="27936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6041572"/>
                          <a:ext cx="457200" cy="718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Rectangle 89"/>
            <p:cNvSpPr/>
            <p:nvPr/>
          </p:nvSpPr>
          <p:spPr bwMode="auto">
            <a:xfrm>
              <a:off x="52578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400800" y="5943600"/>
              <a:ext cx="762000" cy="9144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116" name="Object 115"/>
            <p:cNvGraphicFramePr>
              <a:graphicFrameLocks noChangeAspect="1"/>
            </p:cNvGraphicFramePr>
            <p:nvPr/>
          </p:nvGraphicFramePr>
          <p:xfrm>
            <a:off x="6553200" y="6041572"/>
            <a:ext cx="457200" cy="718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08" name="Equation" r:id="rId32" imgW="177480" imgH="279360" progId="Equation.DSMT4">
                    <p:embed/>
                  </p:oleObj>
                </mc:Choice>
                <mc:Fallback>
                  <p:oleObj name="Equation" r:id="rId32" imgW="177480" imgH="27936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3200" y="6041572"/>
                          <a:ext cx="457200" cy="718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" name="Rectangle 116"/>
            <p:cNvSpPr/>
            <p:nvPr/>
          </p:nvSpPr>
          <p:spPr bwMode="auto">
            <a:xfrm>
              <a:off x="6781800" y="62103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 bwMode="auto">
            <a:xfrm>
              <a:off x="2514600" y="6400006"/>
              <a:ext cx="8382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9" name="Straight Arrow Connector 118"/>
            <p:cNvCxnSpPr/>
            <p:nvPr/>
          </p:nvCxnSpPr>
          <p:spPr bwMode="auto">
            <a:xfrm>
              <a:off x="4114800" y="6400006"/>
              <a:ext cx="762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0" name="Straight Arrow Connector 119"/>
            <p:cNvCxnSpPr/>
            <p:nvPr/>
          </p:nvCxnSpPr>
          <p:spPr bwMode="auto">
            <a:xfrm>
              <a:off x="5638800" y="6400006"/>
              <a:ext cx="762000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121" name="Object 7"/>
            <p:cNvGraphicFramePr>
              <a:graphicFrameLocks noChangeAspect="1"/>
            </p:cNvGraphicFramePr>
            <p:nvPr/>
          </p:nvGraphicFramePr>
          <p:xfrm>
            <a:off x="2514600" y="5867400"/>
            <a:ext cx="815975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09" name="Equation" r:id="rId33" imgW="317160" imgH="203040" progId="Equation.DSMT4">
                    <p:embed/>
                  </p:oleObj>
                </mc:Choice>
                <mc:Fallback>
                  <p:oleObj name="Equation" r:id="rId33" imgW="3171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5867400"/>
                          <a:ext cx="815975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Object 8"/>
            <p:cNvGraphicFramePr>
              <a:graphicFrameLocks noChangeAspect="1"/>
            </p:cNvGraphicFramePr>
            <p:nvPr/>
          </p:nvGraphicFramePr>
          <p:xfrm>
            <a:off x="4114800" y="5867400"/>
            <a:ext cx="750888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0" name="Equation" r:id="rId35" imgW="291960" imgH="203040" progId="Equation.DSMT4">
                    <p:embed/>
                  </p:oleObj>
                </mc:Choice>
                <mc:Fallback>
                  <p:oleObj name="Equation" r:id="rId35" imgW="29196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0" y="5867400"/>
                          <a:ext cx="750888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" name="Object 9"/>
            <p:cNvGraphicFramePr>
              <a:graphicFrameLocks noChangeAspect="1"/>
            </p:cNvGraphicFramePr>
            <p:nvPr/>
          </p:nvGraphicFramePr>
          <p:xfrm>
            <a:off x="5715000" y="5867400"/>
            <a:ext cx="6858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1" name="Equation" r:id="rId37" imgW="266400" imgH="203040" progId="Equation.DSMT4">
                    <p:embed/>
                  </p:oleObj>
                </mc:Choice>
                <mc:Fallback>
                  <p:oleObj name="Equation" r:id="rId37" imgW="266400" imgH="203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0" y="5867400"/>
                          <a:ext cx="6858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" name="Rectangle 123"/>
            <p:cNvSpPr/>
            <p:nvPr/>
          </p:nvSpPr>
          <p:spPr bwMode="auto">
            <a:xfrm>
              <a:off x="7826375" y="6134100"/>
              <a:ext cx="762000" cy="533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6666"/>
                </a:buClr>
                <a:buSzPct val="100000"/>
                <a:buFont typeface="Arial" charset="0"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graphicFrame>
          <p:nvGraphicFramePr>
            <p:cNvPr id="125" name="Object 3"/>
            <p:cNvGraphicFramePr>
              <a:graphicFrameLocks noChangeAspect="1"/>
            </p:cNvGraphicFramePr>
            <p:nvPr/>
          </p:nvGraphicFramePr>
          <p:xfrm>
            <a:off x="7848600" y="6140450"/>
            <a:ext cx="71755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2" name="Equation" r:id="rId39" imgW="279360" imgH="203040" progId="Equation.DSMT4">
                    <p:embed/>
                  </p:oleObj>
                </mc:Choice>
                <mc:Fallback>
                  <p:oleObj name="Equation" r:id="rId39" imgW="279360" imgH="2030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8600" y="6140450"/>
                          <a:ext cx="71755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6" name="Straight Arrow Connector 125"/>
            <p:cNvCxnSpPr/>
            <p:nvPr/>
          </p:nvCxnSpPr>
          <p:spPr bwMode="auto">
            <a:xfrm>
              <a:off x="7162800" y="6400006"/>
              <a:ext cx="663575" cy="1588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100393" name="Object 41"/>
          <p:cNvGraphicFramePr>
            <a:graphicFrameLocks noChangeAspect="1"/>
          </p:cNvGraphicFramePr>
          <p:nvPr/>
        </p:nvGraphicFramePr>
        <p:xfrm>
          <a:off x="3048000" y="2895600"/>
          <a:ext cx="287813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3" name="Equation" r:id="rId41" imgW="1638000" imgH="241200" progId="Equation.DSMT4">
                  <p:embed/>
                </p:oleObj>
              </mc:Choice>
              <mc:Fallback>
                <p:oleObj name="Equation" r:id="rId41" imgW="1638000" imgH="2412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95600"/>
                        <a:ext cx="2878137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336666"/>
          </a:buClr>
          <a:buSzPct val="100000"/>
          <a:buFont typeface="Arial" charset="0"/>
          <a:buNone/>
          <a:tabLst/>
          <a:defRPr kumimoji="0" lang="en-GB" sz="16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336666"/>
          </a:buClr>
          <a:buSzPct val="100000"/>
          <a:buFont typeface="Arial" charset="0"/>
          <a:buNone/>
          <a:tabLst/>
          <a:defRPr kumimoji="0" lang="en-GB" sz="16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336666"/>
          </a:buClr>
          <a:buSzPct val="100000"/>
          <a:buFont typeface="Arial" charset="0"/>
          <a:buNone/>
          <a:tabLst/>
          <a:defRPr kumimoji="0" lang="en-GB" sz="16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336666"/>
          </a:buClr>
          <a:buSzPct val="100000"/>
          <a:buFont typeface="Arial" charset="0"/>
          <a:buNone/>
          <a:tabLst/>
          <a:defRPr kumimoji="0" lang="en-GB" sz="16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10244</TotalTime>
  <Words>1076</Words>
  <Application>Microsoft Office PowerPoint</Application>
  <PresentationFormat>On-screen Show (4:3)</PresentationFormat>
  <Paragraphs>167</Paragraphs>
  <Slides>42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Office Theme</vt:lpstr>
      <vt:lpstr>Office Theme</vt:lpstr>
      <vt:lpstr>Equation</vt:lpstr>
      <vt:lpstr>PowerPoint Presentation</vt:lpstr>
      <vt:lpstr>PowerPoint Presentation</vt:lpstr>
      <vt:lpstr>Passive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Conic Dissipative Systems</vt:lpstr>
      <vt:lpstr>PowerPoint Presentation</vt:lpstr>
      <vt:lpstr>PowerPoint Presentation</vt:lpstr>
      <vt:lpstr>PowerPoint Presentation</vt:lpstr>
      <vt:lpstr>IPESH-Transform</vt:lpstr>
      <vt:lpstr>IPESH-Transform</vt:lpstr>
      <vt:lpstr>Rigid Body Rotational Dynamics Are Passive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Constructive Digital Control for Continuous Time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sztipaj</dc:creator>
  <cp:lastModifiedBy>Nicholas Kottenstette</cp:lastModifiedBy>
  <cp:revision>475</cp:revision>
  <dcterms:modified xsi:type="dcterms:W3CDTF">2010-11-29T05:45:18Z</dcterms:modified>
</cp:coreProperties>
</file>