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32" r:id="rId3"/>
    <p:sldId id="30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11" r:id="rId24"/>
    <p:sldId id="33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B2"/>
    <a:srgbClr val="C4D7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4718" autoAdjust="0"/>
  </p:normalViewPr>
  <p:slideViewPr>
    <p:cSldViewPr>
      <p:cViewPr varScale="1">
        <p:scale>
          <a:sx n="72" d="100"/>
          <a:sy n="72" d="100"/>
        </p:scale>
        <p:origin x="-14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4.wmf"/><Relationship Id="rId4" Type="http://schemas.openxmlformats.org/officeDocument/2006/relationships/image" Target="../media/image69.wmf"/><Relationship Id="rId9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EEA6-315A-46EC-B887-8B095C80F029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47D1A-68CE-45D0-ABF2-3F107CAB7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295400" y="3810000"/>
            <a:ext cx="6477000" cy="1905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1981200"/>
            <a:ext cx="7848600" cy="1676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DFE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9248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ACC2010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Relationships Between Positive Real, Passive, Dissipative, &amp; Positive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saklis.1@nd.edu" TargetMode="External"/><Relationship Id="rId2" Type="http://schemas.openxmlformats.org/officeDocument/2006/relationships/hyperlink" Target="mailto:nkottens@isis.vanderbil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Relationships Between Positive Real, Passive Dissipative, &amp; Positive Systems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98120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ACC 2010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Baltimore, MD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Wednesday, June  30, 2010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Nicholas </a:t>
            </a:r>
            <a:r>
              <a:rPr lang="en-US" sz="2600" b="1" dirty="0" err="1" smtClean="0"/>
              <a:t>Kottenstette</a:t>
            </a:r>
            <a:r>
              <a:rPr lang="en-US" sz="2600" b="1" dirty="0" smtClean="0"/>
              <a:t> ( </a:t>
            </a:r>
            <a:r>
              <a:rPr lang="en-US" sz="2600" b="1" dirty="0" smtClean="0">
                <a:hlinkClick r:id="rId2"/>
              </a:rPr>
              <a:t>nkottens@isis.vanderbilt.edu</a:t>
            </a:r>
            <a:r>
              <a:rPr lang="en-US" sz="2600" b="1" dirty="0" smtClean="0"/>
              <a:t> )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ISIS, Vanderbilt University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and </a:t>
            </a:r>
            <a:r>
              <a:rPr lang="en-US" sz="2600" b="1" dirty="0" err="1" smtClean="0"/>
              <a:t>Panos</a:t>
            </a:r>
            <a:r>
              <a:rPr lang="en-US" sz="2600" b="1" dirty="0" smtClean="0"/>
              <a:t> J. </a:t>
            </a:r>
            <a:r>
              <a:rPr lang="en-US" sz="2600" b="1" dirty="0" err="1" smtClean="0"/>
              <a:t>Antsaklis</a:t>
            </a:r>
            <a:r>
              <a:rPr lang="en-US" sz="2600" b="1" dirty="0" smtClean="0"/>
              <a:t> ( </a:t>
            </a:r>
            <a:r>
              <a:rPr lang="en-US" sz="2600" b="1" dirty="0" smtClean="0">
                <a:hlinkClick r:id="rId3"/>
              </a:rPr>
              <a:t>antsaklis.1@nd.edu</a:t>
            </a:r>
            <a:r>
              <a:rPr lang="en-US" sz="2600" b="1" dirty="0" smtClean="0"/>
              <a:t> )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University of Notre Dame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Thanks: DOD (N00164-07-C-8510),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NSF (NSF-CCF-0820088)</a:t>
            </a:r>
          </a:p>
          <a:p>
            <a:pPr>
              <a:spcBef>
                <a:spcPts val="0"/>
              </a:spcBef>
            </a:pP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Dissipative Systems (DT)</a:t>
            </a:r>
            <a:endParaRPr lang="en-US" dirty="0"/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152400" y="1676400"/>
          <a:ext cx="8582025" cy="2247900"/>
        </p:xfrm>
        <a:graphic>
          <a:graphicData uri="http://schemas.openxmlformats.org/presentationml/2006/ole">
            <p:oleObj spid="_x0000_s144386" name="Equation" r:id="rId3" imgW="4749480" imgH="1244520" progId="Equation.DSMT4">
              <p:embed/>
            </p:oleObj>
          </a:graphicData>
        </a:graphic>
      </p:graphicFrame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152400" y="3886200"/>
          <a:ext cx="8626475" cy="2568575"/>
        </p:xfrm>
        <a:graphic>
          <a:graphicData uri="http://schemas.openxmlformats.org/presentationml/2006/ole">
            <p:oleObj spid="_x0000_s144387" name="Equation" r:id="rId4" imgW="4775040" imgH="1422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Dissipative Systems (DT)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228600" y="1654175"/>
          <a:ext cx="8693150" cy="915988"/>
        </p:xfrm>
        <a:graphic>
          <a:graphicData uri="http://schemas.openxmlformats.org/presentationml/2006/ole">
            <p:oleObj spid="_x0000_s145410" name="Equation" r:id="rId3" imgW="5003640" imgH="507960" progId="Equation.DSMT4">
              <p:embed/>
            </p:oleObj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503488" y="2819400"/>
          <a:ext cx="3762375" cy="1147763"/>
        </p:xfrm>
        <a:graphic>
          <a:graphicData uri="http://schemas.openxmlformats.org/presentationml/2006/ole">
            <p:oleObj spid="_x0000_s145411" name="Equation" r:id="rId4" imgW="2082600" imgH="634680" progId="Equation.DSMT4">
              <p:embed/>
            </p:oleObj>
          </a:graphicData>
        </a:graphic>
      </p:graphicFrame>
      <p:graphicFrame>
        <p:nvGraphicFramePr>
          <p:cNvPr id="143365" name="Object 4"/>
          <p:cNvGraphicFramePr>
            <a:graphicFrameLocks noChangeAspect="1"/>
          </p:cNvGraphicFramePr>
          <p:nvPr/>
        </p:nvGraphicFramePr>
        <p:xfrm>
          <a:off x="838200" y="4267200"/>
          <a:ext cx="7113588" cy="504825"/>
        </p:xfrm>
        <a:graphic>
          <a:graphicData uri="http://schemas.openxmlformats.org/presentationml/2006/ole">
            <p:oleObj spid="_x0000_s145412" name="Equation" r:id="rId5" imgW="3936960" imgH="279360" progId="Equation.DSMT4">
              <p:embed/>
            </p:oleObj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8305800" cy="106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See also: G.C. Goodwin and K.S. Sin, </a:t>
            </a:r>
            <a:r>
              <a:rPr lang="en-US" i="1" dirty="0" smtClean="0"/>
              <a:t>Adaptive Filtering Prediction and Control</a:t>
            </a:r>
            <a:r>
              <a:rPr lang="en-US" dirty="0" smtClean="0"/>
              <a:t>. Englewood Cliffs, New Jersey 07632: Prentice-Hall, Inc., 1984. (Appendix 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Real Systems (CT)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304800" y="1600200"/>
          <a:ext cx="7788275" cy="2563813"/>
        </p:xfrm>
        <a:graphic>
          <a:graphicData uri="http://schemas.openxmlformats.org/presentationml/2006/ole">
            <p:oleObj spid="_x0000_s146434" name="Equation" r:id="rId3" imgW="4483080" imgH="1422360" progId="Equation.DSMT4">
              <p:embed/>
            </p:oleObj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4114800"/>
            <a:ext cx="83058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NB: Although PR = passive, SPR does not equal strictly-input passive.</a:t>
            </a:r>
            <a:endParaRPr lang="en-US" dirty="0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457200" y="5334000"/>
          <a:ext cx="7869238" cy="711200"/>
        </p:xfrm>
        <a:graphic>
          <a:graphicData uri="http://schemas.openxmlformats.org/presentationml/2006/ole">
            <p:oleObj spid="_x0000_s146435" name="Equation" r:id="rId4" imgW="43560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Real Systems (CT)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304800" y="1752600"/>
          <a:ext cx="7435850" cy="2060575"/>
        </p:xfrm>
        <a:graphic>
          <a:graphicData uri="http://schemas.openxmlformats.org/presentationml/2006/ole">
            <p:oleObj spid="_x0000_s147458" name="Equation" r:id="rId3" imgW="4279680" imgH="1143000" progId="Equation.DSMT4">
              <p:embed/>
            </p:oleObj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610600" cy="220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Proved using Theorem 2.1 in “Strictly positive real matrices and the </a:t>
            </a:r>
            <a:r>
              <a:rPr lang="en-US" dirty="0" err="1" smtClean="0"/>
              <a:t>Lefschetz-Kalman-Yakubovich</a:t>
            </a:r>
            <a:r>
              <a:rPr lang="en-US" dirty="0" smtClean="0"/>
              <a:t> Lemma” IEEE-TAC (Tau &amp; </a:t>
            </a:r>
            <a:r>
              <a:rPr lang="en-US" dirty="0" err="1" smtClean="0"/>
              <a:t>Ioannou</a:t>
            </a:r>
            <a:r>
              <a:rPr lang="en-US" dirty="0" smtClean="0"/>
              <a:t>, 1988).  </a:t>
            </a:r>
          </a:p>
          <a:p>
            <a:pPr>
              <a:buNone/>
            </a:pPr>
            <a:r>
              <a:rPr lang="en-US" dirty="0" smtClean="0"/>
              <a:t>Also appeared as part of Theorem 1 in “Time domain and frequency domain conditions  for strict positive realness” IEEE-TAC (</a:t>
            </a:r>
            <a:r>
              <a:rPr lang="en-US" dirty="0" err="1" smtClean="0"/>
              <a:t>Wen</a:t>
            </a:r>
            <a:r>
              <a:rPr lang="en-US" dirty="0" smtClean="0"/>
              <a:t> 1988).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Real Systems (CT)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304799" y="1752600"/>
          <a:ext cx="8224829" cy="1981200"/>
        </p:xfrm>
        <a:graphic>
          <a:graphicData uri="http://schemas.openxmlformats.org/presentationml/2006/ole">
            <p:oleObj spid="_x0000_s148482" name="Equation" r:id="rId3" imgW="4483080" imgH="1041120" progId="Equation.DSMT4">
              <p:embed/>
            </p:oleObj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3962400"/>
            <a:ext cx="8610600" cy="220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B. D. O. Anderson, “A system theory criterion for positive real matrices,” SIAM Journal on Control, vol. 5, pp. 171-182, 1967. (PR lemma)</a:t>
            </a:r>
          </a:p>
          <a:p>
            <a:pPr>
              <a:buNone/>
            </a:pPr>
            <a:r>
              <a:rPr lang="en-US" dirty="0" smtClean="0"/>
              <a:t>W. Sun, P. P. </a:t>
            </a:r>
            <a:r>
              <a:rPr lang="en-US" dirty="0" err="1" smtClean="0"/>
              <a:t>Khargonekar</a:t>
            </a:r>
            <a:r>
              <a:rPr lang="en-US" dirty="0" smtClean="0"/>
              <a:t>, and D. Shim, “Solutions to the PR control problem for LTI systems” IEEE TAC, vol. 39, no. 10, pp. 2034-2046, 1994. (strongly-positive real lemma)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Real Systems (DT)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304800" y="1600200"/>
          <a:ext cx="7104062" cy="1739900"/>
        </p:xfrm>
        <a:graphic>
          <a:graphicData uri="http://schemas.openxmlformats.org/presentationml/2006/ole">
            <p:oleObj spid="_x0000_s149506" name="Equation" r:id="rId3" imgW="4089240" imgH="965160" progId="Equation.DSMT4">
              <p:embed/>
            </p:oleObj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304800" y="3505200"/>
          <a:ext cx="6745288" cy="1306513"/>
        </p:xfrm>
        <a:graphic>
          <a:graphicData uri="http://schemas.openxmlformats.org/presentationml/2006/ole">
            <p:oleObj spid="_x0000_s149507" name="Equation" r:id="rId4" imgW="3733560" imgH="723600" progId="Equation.DSMT4">
              <p:embed/>
            </p:oleObj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4953000"/>
            <a:ext cx="8534400" cy="1371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L. </a:t>
            </a:r>
            <a:r>
              <a:rPr lang="en-US" dirty="0" err="1" smtClean="0"/>
              <a:t>Hitz</a:t>
            </a:r>
            <a:r>
              <a:rPr lang="en-US" dirty="0" smtClean="0"/>
              <a:t> &amp; B. D. O. Anderson, “Discrete positive-real functions and their applications to system stability,” Proc. IEE, vol. 116, no. 1, pp. 153-155, 1969.</a:t>
            </a:r>
          </a:p>
          <a:p>
            <a:pPr>
              <a:buNone/>
            </a:pPr>
            <a:r>
              <a:rPr lang="en-US" dirty="0" smtClean="0"/>
              <a:t>G. Tao and P. A. </a:t>
            </a:r>
            <a:r>
              <a:rPr lang="en-US" dirty="0" err="1" smtClean="0"/>
              <a:t>Ioannou</a:t>
            </a:r>
            <a:r>
              <a:rPr lang="en-US" dirty="0" smtClean="0"/>
              <a:t>, “Necessary and sufficient conditions for strictly positive real matrices,” IEE Proceedings G (Circuits, Devices &amp; Systems), vol. 137, no. 5, pp. 360-366, 1990.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Real Systems (DT)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304800" y="1741488"/>
          <a:ext cx="8466562" cy="2373312"/>
        </p:xfrm>
        <a:graphic>
          <a:graphicData uri="http://schemas.openxmlformats.org/presentationml/2006/ole">
            <p:oleObj spid="_x0000_s150530" name="Equation" r:id="rId3" imgW="4279680" imgH="1155600" progId="Equation.DSMT4">
              <p:embed/>
            </p:oleObj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4724400"/>
            <a:ext cx="8610600" cy="160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Proved as a direct result by connecting the asymptotically stable strictly-positive results to a test for strictly-positive realness given by: (Theorem 2.2, G. Tao and P.A. </a:t>
            </a:r>
            <a:r>
              <a:rPr lang="en-US" dirty="0" err="1" smtClean="0"/>
              <a:t>Ioannou</a:t>
            </a:r>
            <a:r>
              <a:rPr lang="en-US" dirty="0" smtClean="0"/>
              <a:t> 1990)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Real Systems (DT)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201984" y="1752600"/>
          <a:ext cx="8713416" cy="2239934"/>
        </p:xfrm>
        <a:graphic>
          <a:graphicData uri="http://schemas.openxmlformats.org/presentationml/2006/ole">
            <p:oleObj spid="_x0000_s151554" name="Equation" r:id="rId3" imgW="4254480" imgH="1054080" progId="Equation.DSMT4">
              <p:embed/>
            </p:oleObj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1984" y="4114800"/>
            <a:ext cx="8610600" cy="220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Lemma 3, </a:t>
            </a:r>
            <a:r>
              <a:rPr lang="en-US" dirty="0" err="1" smtClean="0"/>
              <a:t>Hitz</a:t>
            </a:r>
            <a:r>
              <a:rPr lang="en-US" dirty="0" smtClean="0"/>
              <a:t> &amp; Anderson 1969.</a:t>
            </a:r>
          </a:p>
          <a:p>
            <a:pPr>
              <a:buNone/>
            </a:pPr>
            <a:r>
              <a:rPr lang="en-US" dirty="0" smtClean="0"/>
              <a:t>W. M. Haddad &amp; D. S. Bernstein, “Explicit construction of quadratic </a:t>
            </a:r>
            <a:r>
              <a:rPr lang="en-US" dirty="0" err="1" smtClean="0"/>
              <a:t>lyapunov</a:t>
            </a:r>
            <a:r>
              <a:rPr lang="en-US" dirty="0" smtClean="0"/>
              <a:t> functions for the small gain, positivity, circle, and </a:t>
            </a:r>
            <a:r>
              <a:rPr lang="en-US" dirty="0" err="1" smtClean="0"/>
              <a:t>popov</a:t>
            </a:r>
            <a:r>
              <a:rPr lang="en-US" dirty="0" smtClean="0"/>
              <a:t> theorems… ii. Discrete-time theory,” Int. JRNC, vol. 4, pp. 249-265, 1994.</a:t>
            </a:r>
          </a:p>
          <a:p>
            <a:pPr>
              <a:buNone/>
            </a:pPr>
            <a:r>
              <a:rPr lang="en-US" dirty="0" smtClean="0"/>
              <a:t>L. Lee &amp; J. L. Chen, “Strictly positive real lemma and absolute stability for discrete-time descriptor systems” IEEE T on Circuits &amp; Systems I, vol. 50, no. 6, pp. 788-794, 2003.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 &lt;-&gt; Passive Diss. &lt;-&gt; PR</a:t>
            </a:r>
            <a:endParaRPr lang="en-US" dirty="0"/>
          </a:p>
        </p:txBody>
      </p:sp>
      <p:graphicFrame>
        <p:nvGraphicFramePr>
          <p:cNvPr id="152579" name="Object 16"/>
          <p:cNvGraphicFramePr>
            <a:graphicFrameLocks noChangeAspect="1"/>
          </p:cNvGraphicFramePr>
          <p:nvPr/>
        </p:nvGraphicFramePr>
        <p:xfrm>
          <a:off x="228600" y="1676400"/>
          <a:ext cx="8497803" cy="3067050"/>
        </p:xfrm>
        <a:graphic>
          <a:graphicData uri="http://schemas.openxmlformats.org/presentationml/2006/ole">
            <p:oleObj spid="_x0000_s152579" name="Equation" r:id="rId3" imgW="4533840" imgH="1638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Strictly Positive &lt;-&gt; strongly PR &lt;-&gt; AS-Strictly-input-passive-diss.-&gt; Strictly-output-passive</a:t>
            </a:r>
            <a:endParaRPr lang="en-US" sz="2800" dirty="0"/>
          </a:p>
        </p:txBody>
      </p:sp>
      <p:graphicFrame>
        <p:nvGraphicFramePr>
          <p:cNvPr id="152579" name="Object 16"/>
          <p:cNvGraphicFramePr>
            <a:graphicFrameLocks noChangeAspect="1"/>
          </p:cNvGraphicFramePr>
          <p:nvPr/>
        </p:nvGraphicFramePr>
        <p:xfrm>
          <a:off x="304800" y="1676400"/>
          <a:ext cx="8521700" cy="3757613"/>
        </p:xfrm>
        <a:graphic>
          <a:graphicData uri="http://schemas.openxmlformats.org/presentationml/2006/ole">
            <p:oleObj spid="_x0000_s153602" name="Equation" r:id="rId3" imgW="4546440" imgH="2006280" progId="Equation.DSMT4">
              <p:embed/>
            </p:oleObj>
          </a:graphicData>
        </a:graphic>
      </p:graphicFrame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228600" y="5562600"/>
          <a:ext cx="8679978" cy="762000"/>
        </p:xfrm>
        <a:graphic>
          <a:graphicData uri="http://schemas.openxmlformats.org/presentationml/2006/ole">
            <p:oleObj spid="_x0000_s153603" name="Equation" r:id="rId4" imgW="4914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Passive/ Positive Systems</a:t>
            </a:r>
          </a:p>
          <a:p>
            <a:r>
              <a:rPr lang="en-US" dirty="0" smtClean="0"/>
              <a:t>LTI System Assumptions</a:t>
            </a:r>
          </a:p>
          <a:p>
            <a:r>
              <a:rPr lang="en-US" dirty="0" smtClean="0"/>
              <a:t>(Strictly) Positive Systems &amp; SOP LTI Systems</a:t>
            </a:r>
          </a:p>
          <a:p>
            <a:r>
              <a:rPr lang="en-US" dirty="0" smtClean="0"/>
              <a:t>LTI Dissipative Systems (CT/DT)</a:t>
            </a:r>
          </a:p>
          <a:p>
            <a:r>
              <a:rPr lang="en-US" dirty="0" smtClean="0"/>
              <a:t>(Strongly) Positive Real Systems (CT)</a:t>
            </a:r>
          </a:p>
          <a:p>
            <a:r>
              <a:rPr lang="en-US" dirty="0" smtClean="0"/>
              <a:t>(Strictly) Positive Real Systems (DT)</a:t>
            </a:r>
          </a:p>
          <a:p>
            <a:r>
              <a:rPr lang="en-US" dirty="0" smtClean="0"/>
              <a:t>Positive &lt;-&gt; Passive Diss. &lt;-&gt; </a:t>
            </a:r>
            <a:r>
              <a:rPr lang="en-US" dirty="0" smtClean="0"/>
              <a:t>PR</a:t>
            </a:r>
          </a:p>
          <a:p>
            <a:r>
              <a:rPr lang="en-US" dirty="0" smtClean="0"/>
              <a:t>Strictly Positive &lt;-&gt; strongly PR &lt;-&gt; </a:t>
            </a:r>
            <a:r>
              <a:rPr lang="en-US" dirty="0" smtClean="0"/>
              <a:t>AS-SIP-Diss.</a:t>
            </a:r>
          </a:p>
          <a:p>
            <a:r>
              <a:rPr lang="en-US" dirty="0" smtClean="0"/>
              <a:t>Passive-asymptotically-stable systems which are neither </a:t>
            </a:r>
            <a:r>
              <a:rPr lang="en-US" dirty="0" smtClean="0"/>
              <a:t>SOP </a:t>
            </a:r>
            <a:r>
              <a:rPr lang="en-US" dirty="0" smtClean="0"/>
              <a:t>nor </a:t>
            </a:r>
            <a:r>
              <a:rPr lang="en-US" dirty="0" smtClean="0"/>
              <a:t>SIP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Passive-asymptotically-stable systems which are neither strictly-output passive nor strictly-input-passive</a:t>
            </a:r>
            <a:endParaRPr lang="en-US" sz="2800" dirty="0"/>
          </a:p>
        </p:txBody>
      </p:sp>
      <p:graphicFrame>
        <p:nvGraphicFramePr>
          <p:cNvPr id="152579" name="Object 16"/>
          <p:cNvGraphicFramePr>
            <a:graphicFrameLocks noChangeAspect="1"/>
          </p:cNvGraphicFramePr>
          <p:nvPr/>
        </p:nvGraphicFramePr>
        <p:xfrm>
          <a:off x="192088" y="1524000"/>
          <a:ext cx="8951912" cy="4613275"/>
        </p:xfrm>
        <a:graphic>
          <a:graphicData uri="http://schemas.openxmlformats.org/presentationml/2006/ole">
            <p:oleObj spid="_x0000_s154626" name="Equation" r:id="rId3" imgW="4775040" imgH="246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Passive-asymptotically-stable LTI system which is neither strictly-output passive nor strictly-input-passive</a:t>
            </a:r>
            <a:endParaRPr lang="en-US" sz="2800" dirty="0"/>
          </a:p>
        </p:txBody>
      </p:sp>
      <p:graphicFrame>
        <p:nvGraphicFramePr>
          <p:cNvPr id="152579" name="Object 16"/>
          <p:cNvGraphicFramePr>
            <a:graphicFrameLocks noChangeAspect="1"/>
          </p:cNvGraphicFramePr>
          <p:nvPr/>
        </p:nvGraphicFramePr>
        <p:xfrm>
          <a:off x="304800" y="1600200"/>
          <a:ext cx="7951788" cy="3041650"/>
        </p:xfrm>
        <a:graphic>
          <a:graphicData uri="http://schemas.openxmlformats.org/presentationml/2006/ole">
            <p:oleObj spid="_x0000_s155650" name="Equation" r:id="rId3" imgW="4241520" imgH="1625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9" name="Object 16"/>
          <p:cNvGraphicFramePr>
            <a:graphicFrameLocks noChangeAspect="1"/>
          </p:cNvGraphicFramePr>
          <p:nvPr/>
        </p:nvGraphicFramePr>
        <p:xfrm>
          <a:off x="2205038" y="304800"/>
          <a:ext cx="5740400" cy="1066800"/>
        </p:xfrm>
        <a:graphic>
          <a:graphicData uri="http://schemas.openxmlformats.org/presentationml/2006/ole">
            <p:oleObj spid="_x0000_s156674" name="Equation" r:id="rId3" imgW="2450880" imgH="457200" progId="Equation.DSMT4">
              <p:embed/>
            </p:oleObj>
          </a:graphicData>
        </a:graphic>
      </p:graphicFrame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990600"/>
            <a:ext cx="8915400" cy="572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" y="1600200"/>
            <a:ext cx="8686800" cy="472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1905000"/>
            <a:ext cx="8534400" cy="426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157698" name="Object 16"/>
          <p:cNvGraphicFramePr>
            <a:graphicFrameLocks noChangeAspect="1"/>
          </p:cNvGraphicFramePr>
          <p:nvPr/>
        </p:nvGraphicFramePr>
        <p:xfrm>
          <a:off x="419100" y="1981200"/>
          <a:ext cx="2786062" cy="1235075"/>
        </p:xfrm>
        <a:graphic>
          <a:graphicData uri="http://schemas.openxmlformats.org/presentationml/2006/ole">
            <p:oleObj spid="_x0000_s157698" name="Equation" r:id="rId3" imgW="1485720" imgH="660240" progId="Equation.DSMT4">
              <p:embed/>
            </p:oleObj>
          </a:graphicData>
        </a:graphic>
      </p:graphicFrame>
      <p:graphicFrame>
        <p:nvGraphicFramePr>
          <p:cNvPr id="157699" name="Object 16"/>
          <p:cNvGraphicFramePr>
            <a:graphicFrameLocks noChangeAspect="1"/>
          </p:cNvGraphicFramePr>
          <p:nvPr/>
        </p:nvGraphicFramePr>
        <p:xfrm>
          <a:off x="4572000" y="1981200"/>
          <a:ext cx="3929062" cy="808038"/>
        </p:xfrm>
        <a:graphic>
          <a:graphicData uri="http://schemas.openxmlformats.org/presentationml/2006/ole">
            <p:oleObj spid="_x0000_s157699" name="Equation" r:id="rId4" imgW="2095200" imgH="431640" progId="Equation.DSMT4">
              <p:embed/>
            </p:oleObj>
          </a:graphicData>
        </a:graphic>
      </p:graphicFrame>
      <p:graphicFrame>
        <p:nvGraphicFramePr>
          <p:cNvPr id="157700" name="Object 16"/>
          <p:cNvGraphicFramePr>
            <a:graphicFrameLocks noChangeAspect="1"/>
          </p:cNvGraphicFramePr>
          <p:nvPr/>
        </p:nvGraphicFramePr>
        <p:xfrm>
          <a:off x="2667000" y="1600200"/>
          <a:ext cx="3833812" cy="381000"/>
        </p:xfrm>
        <a:graphic>
          <a:graphicData uri="http://schemas.openxmlformats.org/presentationml/2006/ole">
            <p:oleObj spid="_x0000_s157700" name="Equation" r:id="rId5" imgW="2044440" imgH="203040" progId="Equation.DSMT4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038600"/>
            <a:ext cx="5029200" cy="21336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7701" name="Object 16"/>
          <p:cNvGraphicFramePr>
            <a:graphicFrameLocks noChangeAspect="1"/>
          </p:cNvGraphicFramePr>
          <p:nvPr/>
        </p:nvGraphicFramePr>
        <p:xfrm>
          <a:off x="590550" y="4114800"/>
          <a:ext cx="2595563" cy="381000"/>
        </p:xfrm>
        <a:graphic>
          <a:graphicData uri="http://schemas.openxmlformats.org/presentationml/2006/ole">
            <p:oleObj spid="_x0000_s157701" name="Equation" r:id="rId6" imgW="1384200" imgH="203040" progId="Equation.DSMT4">
              <p:embed/>
            </p:oleObj>
          </a:graphicData>
        </a:graphic>
      </p:graphicFrame>
      <p:graphicFrame>
        <p:nvGraphicFramePr>
          <p:cNvPr id="157702" name="Object 16"/>
          <p:cNvGraphicFramePr>
            <a:graphicFrameLocks noChangeAspect="1"/>
          </p:cNvGraphicFramePr>
          <p:nvPr/>
        </p:nvGraphicFramePr>
        <p:xfrm>
          <a:off x="1466850" y="4572000"/>
          <a:ext cx="690563" cy="738188"/>
        </p:xfrm>
        <a:graphic>
          <a:graphicData uri="http://schemas.openxmlformats.org/presentationml/2006/ole">
            <p:oleObj spid="_x0000_s157702" name="Equation" r:id="rId7" imgW="368280" imgH="393480" progId="Equation.DSMT4">
              <p:embed/>
            </p:oleObj>
          </a:graphicData>
        </a:graphic>
      </p:graphicFrame>
      <p:graphicFrame>
        <p:nvGraphicFramePr>
          <p:cNvPr id="157703" name="Object 16"/>
          <p:cNvGraphicFramePr>
            <a:graphicFrameLocks noChangeAspect="1"/>
          </p:cNvGraphicFramePr>
          <p:nvPr/>
        </p:nvGraphicFramePr>
        <p:xfrm>
          <a:off x="3352800" y="4114800"/>
          <a:ext cx="1905000" cy="1190625"/>
        </p:xfrm>
        <a:graphic>
          <a:graphicData uri="http://schemas.openxmlformats.org/presentationml/2006/ole">
            <p:oleObj spid="_x0000_s157703" name="Equation" r:id="rId8" imgW="1015920" imgH="634680" progId="Equation.DSMT4">
              <p:embed/>
            </p:oleObj>
          </a:graphicData>
        </a:graphic>
      </p:graphicFrame>
      <p:graphicFrame>
        <p:nvGraphicFramePr>
          <p:cNvPr id="157704" name="Object 16"/>
          <p:cNvGraphicFramePr>
            <a:graphicFrameLocks noChangeAspect="1"/>
          </p:cNvGraphicFramePr>
          <p:nvPr/>
        </p:nvGraphicFramePr>
        <p:xfrm>
          <a:off x="3733800" y="5410200"/>
          <a:ext cx="666750" cy="738188"/>
        </p:xfrm>
        <a:graphic>
          <a:graphicData uri="http://schemas.openxmlformats.org/presentationml/2006/ole">
            <p:oleObj spid="_x0000_s157704" name="Equation" r:id="rId9" imgW="355320" imgH="393480" progId="Equation.DSMT4">
              <p:embed/>
            </p:oleObj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1681163" y="3200400"/>
          <a:ext cx="261937" cy="738188"/>
        </p:xfrm>
        <a:graphic>
          <a:graphicData uri="http://schemas.openxmlformats.org/presentationml/2006/ole">
            <p:oleObj spid="_x0000_s157705" name="Equation" r:id="rId10" imgW="139680" imgH="393480" progId="Equation.DSMT4">
              <p:embed/>
            </p:oleObj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5461000" y="4114800"/>
          <a:ext cx="3405188" cy="762000"/>
        </p:xfrm>
        <a:graphic>
          <a:graphicData uri="http://schemas.openxmlformats.org/presentationml/2006/ole">
            <p:oleObj spid="_x0000_s157706" name="Equation" r:id="rId11" imgW="1815840" imgH="406080" progId="Equation.DSMT4">
              <p:embed/>
            </p:oleObj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/>
        </p:nvGraphicFramePr>
        <p:xfrm>
          <a:off x="6400800" y="5410200"/>
          <a:ext cx="666750" cy="738188"/>
        </p:xfrm>
        <a:graphic>
          <a:graphicData uri="http://schemas.openxmlformats.org/presentationml/2006/ole">
            <p:oleObj spid="_x0000_s157707" name="Equation" r:id="rId12" imgW="355320" imgH="393480" progId="Equation.DSMT4">
              <p:embed/>
            </p:oleObj>
          </a:graphicData>
        </a:graphic>
      </p:graphicFrame>
      <p:graphicFrame>
        <p:nvGraphicFramePr>
          <p:cNvPr id="157708" name="Object 12"/>
          <p:cNvGraphicFramePr>
            <a:graphicFrameLocks noChangeAspect="1"/>
          </p:cNvGraphicFramePr>
          <p:nvPr/>
        </p:nvGraphicFramePr>
        <p:xfrm>
          <a:off x="5181600" y="2895600"/>
          <a:ext cx="2190750" cy="857250"/>
        </p:xfrm>
        <a:graphic>
          <a:graphicData uri="http://schemas.openxmlformats.org/presentationml/2006/ole">
            <p:oleObj spid="_x0000_s157708" name="Equation" r:id="rId13" imgW="1168200" imgH="457200" progId="Equation.DSMT4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3200400" y="4038600"/>
            <a:ext cx="5638800" cy="213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0400" y="1905000"/>
            <a:ext cx="5638800" cy="4267200"/>
          </a:xfrm>
          <a:prstGeom prst="rect">
            <a:avLst/>
          </a:prstGeom>
          <a:solidFill>
            <a:schemeClr val="tx2">
              <a:alpha val="17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" y="1524000"/>
            <a:ext cx="8686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1905000"/>
            <a:ext cx="8534400" cy="426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157698" name="Object 16"/>
          <p:cNvGraphicFramePr>
            <a:graphicFrameLocks noChangeAspect="1"/>
          </p:cNvGraphicFramePr>
          <p:nvPr/>
        </p:nvGraphicFramePr>
        <p:xfrm>
          <a:off x="419100" y="1981200"/>
          <a:ext cx="2786062" cy="1235075"/>
        </p:xfrm>
        <a:graphic>
          <a:graphicData uri="http://schemas.openxmlformats.org/presentationml/2006/ole">
            <p:oleObj spid="_x0000_s158722" name="Equation" r:id="rId3" imgW="1485720" imgH="660240" progId="Equation.DSMT4">
              <p:embed/>
            </p:oleObj>
          </a:graphicData>
        </a:graphic>
      </p:graphicFrame>
      <p:graphicFrame>
        <p:nvGraphicFramePr>
          <p:cNvPr id="157699" name="Object 16"/>
          <p:cNvGraphicFramePr>
            <a:graphicFrameLocks noChangeAspect="1"/>
          </p:cNvGraphicFramePr>
          <p:nvPr/>
        </p:nvGraphicFramePr>
        <p:xfrm>
          <a:off x="4572000" y="1981200"/>
          <a:ext cx="3929062" cy="808038"/>
        </p:xfrm>
        <a:graphic>
          <a:graphicData uri="http://schemas.openxmlformats.org/presentationml/2006/ole">
            <p:oleObj spid="_x0000_s158723" name="Equation" r:id="rId4" imgW="2095200" imgH="431640" progId="Equation.DSMT4">
              <p:embed/>
            </p:oleObj>
          </a:graphicData>
        </a:graphic>
      </p:graphicFrame>
      <p:graphicFrame>
        <p:nvGraphicFramePr>
          <p:cNvPr id="157700" name="Object 16"/>
          <p:cNvGraphicFramePr>
            <a:graphicFrameLocks noChangeAspect="1"/>
          </p:cNvGraphicFramePr>
          <p:nvPr/>
        </p:nvGraphicFramePr>
        <p:xfrm>
          <a:off x="2819400" y="1524000"/>
          <a:ext cx="3571875" cy="428625"/>
        </p:xfrm>
        <a:graphic>
          <a:graphicData uri="http://schemas.openxmlformats.org/presentationml/2006/ole">
            <p:oleObj spid="_x0000_s158724" name="Equation" r:id="rId5" imgW="1904760" imgH="228600" progId="Equation.DSMT4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038600"/>
            <a:ext cx="5029200" cy="21336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7701" name="Object 16"/>
          <p:cNvGraphicFramePr>
            <a:graphicFrameLocks noChangeAspect="1"/>
          </p:cNvGraphicFramePr>
          <p:nvPr/>
        </p:nvGraphicFramePr>
        <p:xfrm>
          <a:off x="533400" y="4191000"/>
          <a:ext cx="2595563" cy="809625"/>
        </p:xfrm>
        <a:graphic>
          <a:graphicData uri="http://schemas.openxmlformats.org/presentationml/2006/ole">
            <p:oleObj spid="_x0000_s158725" name="Equation" r:id="rId6" imgW="1384200" imgH="431640" progId="Equation.DSMT4">
              <p:embed/>
            </p:oleObj>
          </a:graphicData>
        </a:graphic>
      </p:graphicFrame>
      <p:graphicFrame>
        <p:nvGraphicFramePr>
          <p:cNvPr id="157702" name="Object 16"/>
          <p:cNvGraphicFramePr>
            <a:graphicFrameLocks noChangeAspect="1"/>
          </p:cNvGraphicFramePr>
          <p:nvPr/>
        </p:nvGraphicFramePr>
        <p:xfrm>
          <a:off x="1295400" y="4953000"/>
          <a:ext cx="1047750" cy="738188"/>
        </p:xfrm>
        <a:graphic>
          <a:graphicData uri="http://schemas.openxmlformats.org/presentationml/2006/ole">
            <p:oleObj spid="_x0000_s158726" name="Equation" r:id="rId7" imgW="558720" imgH="393480" progId="Equation.DSMT4">
              <p:embed/>
            </p:oleObj>
          </a:graphicData>
        </a:graphic>
      </p:graphicFrame>
      <p:graphicFrame>
        <p:nvGraphicFramePr>
          <p:cNvPr id="157703" name="Object 16"/>
          <p:cNvGraphicFramePr>
            <a:graphicFrameLocks noChangeAspect="1"/>
          </p:cNvGraphicFramePr>
          <p:nvPr/>
        </p:nvGraphicFramePr>
        <p:xfrm>
          <a:off x="3276600" y="4114800"/>
          <a:ext cx="1762125" cy="1190625"/>
        </p:xfrm>
        <a:graphic>
          <a:graphicData uri="http://schemas.openxmlformats.org/presentationml/2006/ole">
            <p:oleObj spid="_x0000_s158727" name="Equation" r:id="rId8" imgW="939600" imgH="634680" progId="Equation.DSMT4">
              <p:embed/>
            </p:oleObj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1503363" y="3200400"/>
          <a:ext cx="619125" cy="738188"/>
        </p:xfrm>
        <a:graphic>
          <a:graphicData uri="http://schemas.openxmlformats.org/presentationml/2006/ole">
            <p:oleObj spid="_x0000_s158729" name="Equation" r:id="rId9" imgW="330120" imgH="393480" progId="Equation.DSMT4">
              <p:embed/>
            </p:oleObj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5461000" y="4114800"/>
          <a:ext cx="3405188" cy="762000"/>
        </p:xfrm>
        <a:graphic>
          <a:graphicData uri="http://schemas.openxmlformats.org/presentationml/2006/ole">
            <p:oleObj spid="_x0000_s158730" name="Equation" r:id="rId10" imgW="1815840" imgH="406080" progId="Equation.DSMT4">
              <p:embed/>
            </p:oleObj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/>
        </p:nvGraphicFramePr>
        <p:xfrm>
          <a:off x="6553200" y="4953000"/>
          <a:ext cx="1071562" cy="1095375"/>
        </p:xfrm>
        <a:graphic>
          <a:graphicData uri="http://schemas.openxmlformats.org/presentationml/2006/ole">
            <p:oleObj spid="_x0000_s158731" name="Equation" r:id="rId11" imgW="571320" imgH="583920" progId="Equation.DSMT4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3200400" y="4038600"/>
            <a:ext cx="5638800" cy="213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0400" y="1905000"/>
            <a:ext cx="5638800" cy="4267200"/>
          </a:xfrm>
          <a:prstGeom prst="rect">
            <a:avLst/>
          </a:prstGeom>
          <a:solidFill>
            <a:schemeClr val="tx2">
              <a:alpha val="17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733" name="Object 11"/>
          <p:cNvGraphicFramePr>
            <a:graphicFrameLocks noChangeAspect="1"/>
          </p:cNvGraphicFramePr>
          <p:nvPr/>
        </p:nvGraphicFramePr>
        <p:xfrm>
          <a:off x="3824288" y="4953000"/>
          <a:ext cx="1500187" cy="1095375"/>
        </p:xfrm>
        <a:graphic>
          <a:graphicData uri="http://schemas.openxmlformats.org/presentationml/2006/ole">
            <p:oleObj spid="_x0000_s158733" name="Equation" r:id="rId12" imgW="799920" imgH="583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 Systems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990600" y="2438400"/>
          <a:ext cx="6932612" cy="1697038"/>
        </p:xfrm>
        <a:graphic>
          <a:graphicData uri="http://schemas.openxmlformats.org/presentationml/2006/ole">
            <p:oleObj spid="_x0000_s73731" name="Equation" r:id="rId3" imgW="3835080" imgH="9396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3733800" y="1631156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7070725" y="1864519"/>
          <a:ext cx="252413" cy="296862"/>
        </p:xfrm>
        <a:graphic>
          <a:graphicData uri="http://schemas.openxmlformats.org/presentationml/2006/ole">
            <p:oleObj spid="_x0000_s73738" name="Equation" r:id="rId4" imgW="139680" imgH="164880" progId="Equation.DSMT4">
              <p:embed/>
            </p:oleObj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3962400" y="1828800"/>
          <a:ext cx="1812925" cy="366713"/>
        </p:xfrm>
        <a:graphic>
          <a:graphicData uri="http://schemas.openxmlformats.org/presentationml/2006/ole">
            <p:oleObj spid="_x0000_s73739" name="Equation" r:id="rId5" imgW="1002960" imgH="203040" progId="Equation.DSMT4">
              <p:embed/>
            </p:oleObj>
          </a:graphicData>
        </a:graphic>
      </p:graphicFrame>
      <p:cxnSp>
        <p:nvCxnSpPr>
          <p:cNvPr id="21" name="Straight Arrow Connector 20"/>
          <p:cNvCxnSpPr>
            <a:stCxn id="29" idx="3"/>
            <a:endCxn id="9" idx="1"/>
          </p:cNvCxnSpPr>
          <p:nvPr/>
        </p:nvCxnSpPr>
        <p:spPr>
          <a:xfrm>
            <a:off x="2919412" y="2012156"/>
            <a:ext cx="814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6" idx="1"/>
          </p:cNvCxnSpPr>
          <p:nvPr/>
        </p:nvCxnSpPr>
        <p:spPr>
          <a:xfrm>
            <a:off x="6019800" y="2012156"/>
            <a:ext cx="7969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16725" y="1783556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2424113" y="1886744"/>
          <a:ext cx="228600" cy="252412"/>
        </p:xfrm>
        <a:graphic>
          <a:graphicData uri="http://schemas.openxmlformats.org/presentationml/2006/ole">
            <p:oleObj spid="_x0000_s73740" name="Equation" r:id="rId6" imgW="126720" imgH="139680" progId="Equation.DSMT4">
              <p:embed/>
            </p:oleObj>
          </a:graphicData>
        </a:graphic>
      </p:graphicFrame>
      <p:sp>
        <p:nvSpPr>
          <p:cNvPr id="29" name="Rectangle 28"/>
          <p:cNvSpPr/>
          <p:nvPr/>
        </p:nvSpPr>
        <p:spPr>
          <a:xfrm>
            <a:off x="2157412" y="1783556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143000" y="4267200"/>
          <a:ext cx="2089150" cy="503238"/>
        </p:xfrm>
        <a:graphic>
          <a:graphicData uri="http://schemas.openxmlformats.org/presentationml/2006/ole">
            <p:oleObj spid="_x0000_s73741" name="Equation" r:id="rId7" imgW="1155600" imgH="279360" progId="Equation.DSMT4">
              <p:embed/>
            </p:oleObj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906462" y="4991099"/>
          <a:ext cx="3259138" cy="503238"/>
        </p:xfrm>
        <a:graphic>
          <a:graphicData uri="http://schemas.openxmlformats.org/presentationml/2006/ole">
            <p:oleObj spid="_x0000_s73742" name="Equation" r:id="rId8" imgW="1803240" imgH="279360" progId="Equation.DSMT4">
              <p:embed/>
            </p:oleObj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4267200" y="4648200"/>
          <a:ext cx="4316412" cy="1189038"/>
        </p:xfrm>
        <a:graphic>
          <a:graphicData uri="http://schemas.openxmlformats.org/presentationml/2006/ole">
            <p:oleObj spid="_x0000_s73743" name="Equation" r:id="rId9" imgW="2387520" imgH="660240" progId="Equation.DSMT4">
              <p:embed/>
            </p:oleObj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1981200" y="5867400"/>
          <a:ext cx="6059488" cy="503238"/>
        </p:xfrm>
        <a:graphic>
          <a:graphicData uri="http://schemas.openxmlformats.org/presentationml/2006/ole">
            <p:oleObj spid="_x0000_s73744" name="Equation" r:id="rId10" imgW="335268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Systems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600200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7070725" y="1833563"/>
          <a:ext cx="252413" cy="296862"/>
        </p:xfrm>
        <a:graphic>
          <a:graphicData uri="http://schemas.openxmlformats.org/presentationml/2006/ole">
            <p:oleObj spid="_x0000_s138243" name="Equation" r:id="rId3" imgW="139680" imgH="164880" progId="Equation.DSMT4">
              <p:embed/>
            </p:oleObj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3962400" y="1797844"/>
          <a:ext cx="1812925" cy="366713"/>
        </p:xfrm>
        <a:graphic>
          <a:graphicData uri="http://schemas.openxmlformats.org/presentationml/2006/ole">
            <p:oleObj spid="_x0000_s138244" name="Equation" r:id="rId4" imgW="1002960" imgH="203040" progId="Equation.DSMT4">
              <p:embed/>
            </p:oleObj>
          </a:graphicData>
        </a:graphic>
      </p:graphicFrame>
      <p:cxnSp>
        <p:nvCxnSpPr>
          <p:cNvPr id="21" name="Straight Arrow Connector 20"/>
          <p:cNvCxnSpPr>
            <a:stCxn id="29" idx="3"/>
            <a:endCxn id="9" idx="1"/>
          </p:cNvCxnSpPr>
          <p:nvPr/>
        </p:nvCxnSpPr>
        <p:spPr>
          <a:xfrm>
            <a:off x="2919412" y="1981200"/>
            <a:ext cx="814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6" idx="1"/>
          </p:cNvCxnSpPr>
          <p:nvPr/>
        </p:nvCxnSpPr>
        <p:spPr>
          <a:xfrm>
            <a:off x="6019800" y="1981200"/>
            <a:ext cx="7969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16725" y="1752600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2424113" y="1855788"/>
          <a:ext cx="228600" cy="252412"/>
        </p:xfrm>
        <a:graphic>
          <a:graphicData uri="http://schemas.openxmlformats.org/presentationml/2006/ole">
            <p:oleObj spid="_x0000_s138245" name="Equation" r:id="rId5" imgW="126720" imgH="139680" progId="Equation.DSMT4">
              <p:embed/>
            </p:oleObj>
          </a:graphicData>
        </a:graphic>
      </p:graphicFrame>
      <p:sp>
        <p:nvSpPr>
          <p:cNvPr id="29" name="Rectangle 28"/>
          <p:cNvSpPr/>
          <p:nvPr/>
        </p:nvSpPr>
        <p:spPr>
          <a:xfrm>
            <a:off x="2157412" y="1752600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2525713" y="2559844"/>
          <a:ext cx="4548187" cy="503238"/>
        </p:xfrm>
        <a:graphic>
          <a:graphicData uri="http://schemas.openxmlformats.org/presentationml/2006/ole">
            <p:oleObj spid="_x0000_s138246" name="Equation" r:id="rId6" imgW="2514600" imgH="279360" progId="Equation.DSMT4">
              <p:embed/>
            </p:oleObj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286000" y="3398044"/>
          <a:ext cx="1562100" cy="503238"/>
        </p:xfrm>
        <a:graphic>
          <a:graphicData uri="http://schemas.openxmlformats.org/presentationml/2006/ole">
            <p:oleObj spid="_x0000_s138247" name="Equation" r:id="rId7" imgW="863280" imgH="279360" progId="Equation.DSMT4">
              <p:embed/>
            </p:oleObj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4572000" y="3245644"/>
          <a:ext cx="2709863" cy="777875"/>
        </p:xfrm>
        <a:graphic>
          <a:graphicData uri="http://schemas.openxmlformats.org/presentationml/2006/ole">
            <p:oleObj spid="_x0000_s138248" name="Equation" r:id="rId8" imgW="1498320" imgH="431640" progId="Equation.DSMT4">
              <p:embed/>
            </p:oleObj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2209800" y="4083844"/>
          <a:ext cx="4519612" cy="1192212"/>
        </p:xfrm>
        <a:graphic>
          <a:graphicData uri="http://schemas.openxmlformats.org/presentationml/2006/ole">
            <p:oleObj spid="_x0000_s138249" name="Equation" r:id="rId9" imgW="2501640" imgH="660240" progId="Equation.DSMT4">
              <p:embed/>
            </p:oleObj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382000" cy="99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See also: G. </a:t>
            </a:r>
            <a:r>
              <a:rPr lang="en-US" dirty="0" err="1" smtClean="0"/>
              <a:t>Zames</a:t>
            </a:r>
            <a:r>
              <a:rPr lang="en-US" dirty="0" smtClean="0"/>
              <a:t>, “On the input-output stability of time-varying systems. </a:t>
            </a:r>
            <a:r>
              <a:rPr lang="en-US" dirty="0" err="1" smtClean="0"/>
              <a:t>i</a:t>
            </a:r>
            <a:r>
              <a:rPr lang="en-US" dirty="0" smtClean="0"/>
              <a:t>. conditions derived using concepts of loop gain, </a:t>
            </a:r>
            <a:r>
              <a:rPr lang="en-US" dirty="0" err="1" smtClean="0"/>
              <a:t>conicity</a:t>
            </a:r>
            <a:r>
              <a:rPr lang="en-US" dirty="0" smtClean="0"/>
              <a:t>, and positivity,” IEEE TAC v. AC-11, no. 2, pp. 228-238, 1966.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Systems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1631156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6910388" y="1831975"/>
          <a:ext cx="573087" cy="363538"/>
        </p:xfrm>
        <a:graphic>
          <a:graphicData uri="http://schemas.openxmlformats.org/presentationml/2006/ole">
            <p:oleObj spid="_x0000_s139266" name="Equation" r:id="rId3" imgW="317160" imgH="203040" progId="Equation.DSMT4">
              <p:embed/>
            </p:oleObj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4375150" y="1828800"/>
          <a:ext cx="985838" cy="366713"/>
        </p:xfrm>
        <a:graphic>
          <a:graphicData uri="http://schemas.openxmlformats.org/presentationml/2006/ole">
            <p:oleObj spid="_x0000_s139267" name="Equation" r:id="rId4" imgW="545760" imgH="203040" progId="Equation.DSMT4">
              <p:embed/>
            </p:oleObj>
          </a:graphicData>
        </a:graphic>
      </p:graphicFrame>
      <p:cxnSp>
        <p:nvCxnSpPr>
          <p:cNvPr id="21" name="Straight Arrow Connector 20"/>
          <p:cNvCxnSpPr>
            <a:stCxn id="29" idx="3"/>
            <a:endCxn id="9" idx="1"/>
          </p:cNvCxnSpPr>
          <p:nvPr/>
        </p:nvCxnSpPr>
        <p:spPr>
          <a:xfrm>
            <a:off x="2919412" y="2012156"/>
            <a:ext cx="814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26" idx="1"/>
          </p:cNvCxnSpPr>
          <p:nvPr/>
        </p:nvCxnSpPr>
        <p:spPr>
          <a:xfrm>
            <a:off x="6019800" y="2012156"/>
            <a:ext cx="7969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16725" y="1783556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2230438" y="1830388"/>
          <a:ext cx="617537" cy="365125"/>
        </p:xfrm>
        <a:graphic>
          <a:graphicData uri="http://schemas.openxmlformats.org/presentationml/2006/ole">
            <p:oleObj spid="_x0000_s139268" name="Equation" r:id="rId5" imgW="342720" imgH="203040" progId="Equation.DSMT4">
              <p:embed/>
            </p:oleObj>
          </a:graphicData>
        </a:graphic>
      </p:graphicFrame>
      <p:sp>
        <p:nvSpPr>
          <p:cNvPr id="29" name="Rectangle 28"/>
          <p:cNvSpPr/>
          <p:nvPr/>
        </p:nvSpPr>
        <p:spPr>
          <a:xfrm>
            <a:off x="2157412" y="1783556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524000" y="2971800"/>
          <a:ext cx="6777037" cy="412750"/>
        </p:xfrm>
        <a:graphic>
          <a:graphicData uri="http://schemas.openxmlformats.org/presentationml/2006/ole">
            <p:oleObj spid="_x0000_s139269" name="Equation" r:id="rId6" imgW="3746160" imgH="228600" progId="Equation.DSMT4">
              <p:embed/>
            </p:oleObj>
          </a:graphicData>
        </a:graphic>
      </p:graphicFrame>
      <p:graphicFrame>
        <p:nvGraphicFramePr>
          <p:cNvPr id="139273" name="Object 13"/>
          <p:cNvGraphicFramePr>
            <a:graphicFrameLocks noChangeAspect="1"/>
          </p:cNvGraphicFramePr>
          <p:nvPr/>
        </p:nvGraphicFramePr>
        <p:xfrm>
          <a:off x="2805113" y="2514600"/>
          <a:ext cx="4640262" cy="366713"/>
        </p:xfrm>
        <a:graphic>
          <a:graphicData uri="http://schemas.openxmlformats.org/presentationml/2006/ole">
            <p:oleObj spid="_x0000_s139273" name="Equation" r:id="rId7" imgW="2565360" imgH="203040" progId="Equation.DSMT4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3670300" y="4167981"/>
            <a:ext cx="2286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6846888" y="4368800"/>
          <a:ext cx="573087" cy="363538"/>
        </p:xfrm>
        <a:graphic>
          <a:graphicData uri="http://schemas.openxmlformats.org/presentationml/2006/ole">
            <p:oleObj spid="_x0000_s139274" name="Equation" r:id="rId8" imgW="317160" imgH="203040" progId="Equation.DSMT4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4267200" y="4343400"/>
          <a:ext cx="1076325" cy="412750"/>
        </p:xfrm>
        <a:graphic>
          <a:graphicData uri="http://schemas.openxmlformats.org/presentationml/2006/ole">
            <p:oleObj spid="_x0000_s139275" name="Equation" r:id="rId9" imgW="596880" imgH="228600" progId="Equation.DSMT4">
              <p:embed/>
            </p:oleObj>
          </a:graphicData>
        </a:graphic>
      </p:graphicFrame>
      <p:cxnSp>
        <p:nvCxnSpPr>
          <p:cNvPr id="19" name="Straight Arrow Connector 18"/>
          <p:cNvCxnSpPr>
            <a:stCxn id="25" idx="3"/>
            <a:endCxn id="16" idx="1"/>
          </p:cNvCxnSpPr>
          <p:nvPr/>
        </p:nvCxnSpPr>
        <p:spPr>
          <a:xfrm>
            <a:off x="2855912" y="4548981"/>
            <a:ext cx="814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22" idx="1"/>
          </p:cNvCxnSpPr>
          <p:nvPr/>
        </p:nvCxnSpPr>
        <p:spPr>
          <a:xfrm>
            <a:off x="5956300" y="4548981"/>
            <a:ext cx="7969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53225" y="4320381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2166938" y="4367213"/>
          <a:ext cx="617537" cy="365125"/>
        </p:xfrm>
        <a:graphic>
          <a:graphicData uri="http://schemas.openxmlformats.org/presentationml/2006/ole">
            <p:oleObj spid="_x0000_s139276" name="Equation" r:id="rId10" imgW="342720" imgH="203040" progId="Equation.DSMT4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2093912" y="4320381"/>
            <a:ext cx="762000" cy="457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1274762" y="5497513"/>
          <a:ext cx="6915150" cy="436562"/>
        </p:xfrm>
        <a:graphic>
          <a:graphicData uri="http://schemas.openxmlformats.org/presentationml/2006/ole">
            <p:oleObj spid="_x0000_s139277" name="Equation" r:id="rId11" imgW="3822480" imgH="241200" progId="Equation.DSMT4">
              <p:embed/>
            </p:oleObj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1861343" y="5029200"/>
          <a:ext cx="5741988" cy="412750"/>
        </p:xfrm>
        <a:graphic>
          <a:graphicData uri="http://schemas.openxmlformats.org/presentationml/2006/ole">
            <p:oleObj spid="_x0000_s139278" name="Equation" r:id="rId12" imgW="3174840" imgH="228600" progId="Equation.DSMT4">
              <p:embed/>
            </p:oleObj>
          </a:graphicData>
        </a:graphic>
      </p:graphicFrame>
      <p:graphicFrame>
        <p:nvGraphicFramePr>
          <p:cNvPr id="139279" name="Object 13"/>
          <p:cNvGraphicFramePr>
            <a:graphicFrameLocks noChangeAspect="1"/>
          </p:cNvGraphicFramePr>
          <p:nvPr/>
        </p:nvGraphicFramePr>
        <p:xfrm>
          <a:off x="320675" y="3505200"/>
          <a:ext cx="8823325" cy="434975"/>
        </p:xfrm>
        <a:graphic>
          <a:graphicData uri="http://schemas.openxmlformats.org/presentationml/2006/ole">
            <p:oleObj spid="_x0000_s139279" name="Equation" r:id="rId13" imgW="4876560" imgH="241200" progId="Equation.DSMT4">
              <p:embed/>
            </p:oleObj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654050" y="5943600"/>
          <a:ext cx="8156575" cy="434975"/>
        </p:xfrm>
        <a:graphic>
          <a:graphicData uri="http://schemas.openxmlformats.org/presentationml/2006/ole">
            <p:oleObj spid="_x0000_s139281" name="Equation" r:id="rId14" imgW="45082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(Strictly) Positive Systems</a:t>
            </a:r>
            <a:endParaRPr lang="en-US" dirty="0"/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304800" y="1524000"/>
          <a:ext cx="7732713" cy="2613025"/>
        </p:xfrm>
        <a:graphic>
          <a:graphicData uri="http://schemas.openxmlformats.org/presentationml/2006/ole">
            <p:oleObj spid="_x0000_s140296" name="Equation" r:id="rId3" imgW="4279680" imgH="1447560" progId="Equation.DSMT4">
              <p:embed/>
            </p:oleObj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228600" y="4191000"/>
          <a:ext cx="8201025" cy="2108200"/>
        </p:xfrm>
        <a:graphic>
          <a:graphicData uri="http://schemas.openxmlformats.org/presentationml/2006/ole">
            <p:oleObj spid="_x0000_s140297" name="Equation" r:id="rId4" imgW="4533840" imgH="1168200" progId="Equation.DSMT4">
              <p:embed/>
            </p:oleObj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5943600"/>
            <a:ext cx="8382000" cy="609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See also: C.A. </a:t>
            </a:r>
            <a:r>
              <a:rPr lang="en-US" dirty="0" err="1" smtClean="0"/>
              <a:t>Desoer</a:t>
            </a:r>
            <a:r>
              <a:rPr lang="en-US" dirty="0" smtClean="0"/>
              <a:t> &amp; M. </a:t>
            </a:r>
            <a:r>
              <a:rPr lang="en-US" dirty="0" err="1" smtClean="0"/>
              <a:t>Vidyasagar</a:t>
            </a:r>
            <a:r>
              <a:rPr lang="en-US" dirty="0" smtClean="0"/>
              <a:t>, Feedback Systems: Input-Output Properties. Orlando, FL: Academic Press, Inc., 1975.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Strictly-output passive LTI Systems (SISO)</a:t>
            </a:r>
            <a:endParaRPr lang="en-US" dirty="0"/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1143000" y="2438400"/>
          <a:ext cx="6837363" cy="1971675"/>
        </p:xfrm>
        <a:graphic>
          <a:graphicData uri="http://schemas.openxmlformats.org/presentationml/2006/ole">
            <p:oleObj spid="_x0000_s141314" name="Equation" r:id="rId3" imgW="3784320" imgH="1091880" progId="Equation.DSMT4">
              <p:embed/>
            </p:oleObj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3694113" y="1676400"/>
          <a:ext cx="1814512" cy="503238"/>
        </p:xfrm>
        <a:graphic>
          <a:graphicData uri="http://schemas.openxmlformats.org/presentationml/2006/ole">
            <p:oleObj spid="_x0000_s141316" name="Equation" r:id="rId4" imgW="1002960" imgH="279360" progId="Equation.DSMT4">
              <p:embed/>
            </p:oleObj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381000" y="4419600"/>
          <a:ext cx="8361363" cy="823912"/>
        </p:xfrm>
        <a:graphic>
          <a:graphicData uri="http://schemas.openxmlformats.org/presentationml/2006/ole">
            <p:oleObj spid="_x0000_s141317" name="Equation" r:id="rId5" imgW="4622760" imgH="457200" progId="Equation.DSMT4">
              <p:embed/>
            </p:oleObj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914400" y="5181600"/>
          <a:ext cx="7397750" cy="823913"/>
        </p:xfrm>
        <a:graphic>
          <a:graphicData uri="http://schemas.openxmlformats.org/presentationml/2006/ole">
            <p:oleObj spid="_x0000_s141319" name="Equation" r:id="rId6" imgW="4089240" imgH="457200" progId="Equation.DSMT4">
              <p:embed/>
            </p:oleObj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1554163" y="5867400"/>
          <a:ext cx="5811837" cy="595313"/>
        </p:xfrm>
        <a:graphic>
          <a:graphicData uri="http://schemas.openxmlformats.org/presentationml/2006/ole">
            <p:oleObj spid="_x0000_s141320" name="Equation" r:id="rId7" imgW="32130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Dissipative Systems (CT)</a:t>
            </a:r>
            <a:endParaRPr lang="en-US" dirty="0"/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304800" y="1600200"/>
          <a:ext cx="7985125" cy="2338388"/>
        </p:xfrm>
        <a:graphic>
          <a:graphicData uri="http://schemas.openxmlformats.org/presentationml/2006/ole">
            <p:oleObj spid="_x0000_s142338" name="Equation" r:id="rId3" imgW="4419360" imgH="1295280" progId="Equation.DSMT4">
              <p:embed/>
            </p:oleObj>
          </a:graphicData>
        </a:graphic>
      </p:graphicFrame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228600" y="3886200"/>
          <a:ext cx="8191500" cy="2524125"/>
        </p:xfrm>
        <a:graphic>
          <a:graphicData uri="http://schemas.openxmlformats.org/presentationml/2006/ole">
            <p:oleObj spid="_x0000_s142340" name="Equation" r:id="rId4" imgW="453384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Dissipative Systems (CT)</a:t>
            </a:r>
            <a:endParaRPr lang="en-US" dirty="0"/>
          </a:p>
        </p:txBody>
      </p:sp>
      <p:graphicFrame>
        <p:nvGraphicFramePr>
          <p:cNvPr id="142340" name="Object 16"/>
          <p:cNvGraphicFramePr>
            <a:graphicFrameLocks noChangeAspect="1"/>
          </p:cNvGraphicFramePr>
          <p:nvPr/>
        </p:nvGraphicFramePr>
        <p:xfrm>
          <a:off x="304800" y="1676400"/>
          <a:ext cx="8191500" cy="871538"/>
        </p:xfrm>
        <a:graphic>
          <a:graphicData uri="http://schemas.openxmlformats.org/presentationml/2006/ole">
            <p:oleObj spid="_x0000_s143363" name="Equation" r:id="rId3" imgW="4533840" imgH="482400" progId="Equation.DSMT4">
              <p:embed/>
            </p:oleObj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743200" y="2819400"/>
          <a:ext cx="3281363" cy="1147762"/>
        </p:xfrm>
        <a:graphic>
          <a:graphicData uri="http://schemas.openxmlformats.org/presentationml/2006/ole">
            <p:oleObj spid="_x0000_s143364" name="Equation" r:id="rId4" imgW="1815840" imgH="634680" progId="Equation.DSMT4">
              <p:embed/>
            </p:oleObj>
          </a:graphicData>
        </a:graphic>
      </p:graphicFrame>
      <p:graphicFrame>
        <p:nvGraphicFramePr>
          <p:cNvPr id="143365" name="Object 4"/>
          <p:cNvGraphicFramePr>
            <a:graphicFrameLocks noChangeAspect="1"/>
          </p:cNvGraphicFramePr>
          <p:nvPr/>
        </p:nvGraphicFramePr>
        <p:xfrm>
          <a:off x="838200" y="4267200"/>
          <a:ext cx="7113588" cy="504825"/>
        </p:xfrm>
        <a:graphic>
          <a:graphicData uri="http://schemas.openxmlformats.org/presentationml/2006/ole">
            <p:oleObj spid="_x0000_s143365" name="Equation" r:id="rId5" imgW="3936960" imgH="279360" progId="Equation.DSMT4">
              <p:embed/>
            </p:oleObj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8305800" cy="106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See also: D.J. Hill and P.J. Moylan, “Dissipative dynamical systems: Basic input-output and state properties” Journal of the Franklin Institute v. 309, no. 5 pp. 327-357, 1980.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23556</TotalTime>
  <Words>753</Words>
  <Application>Microsoft Office PowerPoint</Application>
  <PresentationFormat>On-screen Show (4:3)</PresentationFormat>
  <Paragraphs>59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Relationships Between Positive Real, Passive Dissipative, &amp; Positive Systems</vt:lpstr>
      <vt:lpstr>Outline</vt:lpstr>
      <vt:lpstr>Passive Systems</vt:lpstr>
      <vt:lpstr>Positive Systems</vt:lpstr>
      <vt:lpstr>LTI Systems</vt:lpstr>
      <vt:lpstr>(Strictly) Positive Systems</vt:lpstr>
      <vt:lpstr>Strictly-output passive LTI Systems (SISO)</vt:lpstr>
      <vt:lpstr>LTI Dissipative Systems (CT)</vt:lpstr>
      <vt:lpstr>LTI Dissipative Systems (CT)</vt:lpstr>
      <vt:lpstr>LTI Dissipative Systems (DT)</vt:lpstr>
      <vt:lpstr>LTI Dissipative Systems (DT)</vt:lpstr>
      <vt:lpstr>Positive Real Systems (CT)</vt:lpstr>
      <vt:lpstr>Positive Real Systems (CT)</vt:lpstr>
      <vt:lpstr>Positive Real Systems (CT)</vt:lpstr>
      <vt:lpstr>Positive Real Systems (DT)</vt:lpstr>
      <vt:lpstr>Positive Real Systems (DT)</vt:lpstr>
      <vt:lpstr>Positive Real Systems (DT)</vt:lpstr>
      <vt:lpstr>Positive &lt;-&gt; Passive Diss. &lt;-&gt; PR</vt:lpstr>
      <vt:lpstr>Strictly Positive &lt;-&gt; strongly PR &lt;-&gt; AS-Strictly-input-passive-diss.-&gt; Strictly-output-passive</vt:lpstr>
      <vt:lpstr>Passive-asymptotically-stable systems which are neither strictly-output passive nor strictly-input-passive</vt:lpstr>
      <vt:lpstr>Passive-asymptotically-stable LTI system which is neither strictly-output passive nor strictly-input-passive</vt:lpstr>
      <vt:lpstr>Slide 22</vt:lpstr>
      <vt:lpstr>Conclusions</vt:lpstr>
      <vt:lpstr>Conclusions</vt:lpstr>
    </vt:vector>
  </TitlesOfParts>
  <Company>ISIS, Vanderbilt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Confidence Design for Distributed Embedded Systems AFOSR MURI</dc:title>
  <dc:creator>joe porter</dc:creator>
  <cp:lastModifiedBy>Nicholas Kottenstette</cp:lastModifiedBy>
  <cp:revision>438</cp:revision>
  <dcterms:created xsi:type="dcterms:W3CDTF">2009-06-08T18:49:34Z</dcterms:created>
  <dcterms:modified xsi:type="dcterms:W3CDTF">2010-06-28T04:59:40Z</dcterms:modified>
</cp:coreProperties>
</file>